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jpeg" ContentType="image/jpeg"/>
  <Default Extension="tiff" ContentType="image/tiff"/>
  <Default Extension="emf" ContentType="image/x-emf"/>
  <Default Extension="rels" ContentType="application/vnd.openxmlformats-package.relationships+xml"/>
  <Default Extension="vml" ContentType="application/vnd.openxmlformats-officedocument.vmlDrawing"/>
  <Default Extension="bin" ContentType="application/vnd.openxmlformats-officedocument.oleObject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96"/>
  </p:notesMasterIdLst>
  <p:sldIdLst>
    <p:sldId id="256" r:id="rId2"/>
    <p:sldId id="259" r:id="rId3"/>
    <p:sldId id="260" r:id="rId4"/>
    <p:sldId id="257" r:id="rId5"/>
    <p:sldId id="285" r:id="rId6"/>
    <p:sldId id="262" r:id="rId7"/>
    <p:sldId id="264" r:id="rId8"/>
    <p:sldId id="266" r:id="rId9"/>
    <p:sldId id="286" r:id="rId10"/>
    <p:sldId id="305" r:id="rId11"/>
    <p:sldId id="306" r:id="rId12"/>
    <p:sldId id="288" r:id="rId13"/>
    <p:sldId id="267" r:id="rId14"/>
    <p:sldId id="287" r:id="rId15"/>
    <p:sldId id="289" r:id="rId16"/>
    <p:sldId id="290" r:id="rId17"/>
    <p:sldId id="307" r:id="rId18"/>
    <p:sldId id="309" r:id="rId19"/>
    <p:sldId id="311" r:id="rId20"/>
    <p:sldId id="312" r:id="rId21"/>
    <p:sldId id="313" r:id="rId22"/>
    <p:sldId id="314" r:id="rId23"/>
    <p:sldId id="315" r:id="rId24"/>
    <p:sldId id="316" r:id="rId25"/>
    <p:sldId id="317" r:id="rId26"/>
    <p:sldId id="318" r:id="rId27"/>
    <p:sldId id="319" r:id="rId28"/>
    <p:sldId id="320" r:id="rId29"/>
    <p:sldId id="321" r:id="rId30"/>
    <p:sldId id="322" r:id="rId31"/>
    <p:sldId id="323" r:id="rId32"/>
    <p:sldId id="324" r:id="rId33"/>
    <p:sldId id="325" r:id="rId34"/>
    <p:sldId id="326" r:id="rId35"/>
    <p:sldId id="327" r:id="rId36"/>
    <p:sldId id="328" r:id="rId37"/>
    <p:sldId id="329" r:id="rId38"/>
    <p:sldId id="330" r:id="rId39"/>
    <p:sldId id="331" r:id="rId40"/>
    <p:sldId id="332" r:id="rId41"/>
    <p:sldId id="333" r:id="rId42"/>
    <p:sldId id="334" r:id="rId43"/>
    <p:sldId id="335" r:id="rId44"/>
    <p:sldId id="336" r:id="rId45"/>
    <p:sldId id="337" r:id="rId46"/>
    <p:sldId id="338" r:id="rId47"/>
    <p:sldId id="339" r:id="rId48"/>
    <p:sldId id="340" r:id="rId49"/>
    <p:sldId id="341" r:id="rId50"/>
    <p:sldId id="342" r:id="rId51"/>
    <p:sldId id="343" r:id="rId52"/>
    <p:sldId id="344" r:id="rId53"/>
    <p:sldId id="345" r:id="rId54"/>
    <p:sldId id="346" r:id="rId55"/>
    <p:sldId id="347" r:id="rId56"/>
    <p:sldId id="348" r:id="rId57"/>
    <p:sldId id="349" r:id="rId58"/>
    <p:sldId id="350" r:id="rId59"/>
    <p:sldId id="387" r:id="rId60"/>
    <p:sldId id="351" r:id="rId61"/>
    <p:sldId id="352" r:id="rId62"/>
    <p:sldId id="353" r:id="rId63"/>
    <p:sldId id="354" r:id="rId64"/>
    <p:sldId id="355" r:id="rId65"/>
    <p:sldId id="356" r:id="rId66"/>
    <p:sldId id="357" r:id="rId67"/>
    <p:sldId id="358" r:id="rId68"/>
    <p:sldId id="360" r:id="rId69"/>
    <p:sldId id="361" r:id="rId70"/>
    <p:sldId id="362" r:id="rId71"/>
    <p:sldId id="363" r:id="rId72"/>
    <p:sldId id="364" r:id="rId73"/>
    <p:sldId id="365" r:id="rId74"/>
    <p:sldId id="366" r:id="rId75"/>
    <p:sldId id="367" r:id="rId76"/>
    <p:sldId id="368" r:id="rId77"/>
    <p:sldId id="369" r:id="rId78"/>
    <p:sldId id="370" r:id="rId79"/>
    <p:sldId id="371" r:id="rId80"/>
    <p:sldId id="372" r:id="rId81"/>
    <p:sldId id="373" r:id="rId82"/>
    <p:sldId id="374" r:id="rId83"/>
    <p:sldId id="375" r:id="rId84"/>
    <p:sldId id="376" r:id="rId85"/>
    <p:sldId id="377" r:id="rId86"/>
    <p:sldId id="378" r:id="rId87"/>
    <p:sldId id="379" r:id="rId88"/>
    <p:sldId id="380" r:id="rId89"/>
    <p:sldId id="381" r:id="rId90"/>
    <p:sldId id="382" r:id="rId91"/>
    <p:sldId id="383" r:id="rId92"/>
    <p:sldId id="384" r:id="rId93"/>
    <p:sldId id="386" r:id="rId94"/>
    <p:sldId id="299" r:id="rId9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5854"/>
    <p:restoredTop sz="90379"/>
  </p:normalViewPr>
  <p:slideViewPr>
    <p:cSldViewPr snapToGrid="0" snapToObjects="1">
      <p:cViewPr varScale="1">
        <p:scale>
          <a:sx n="116" d="100"/>
          <a:sy n="116" d="100"/>
        </p:scale>
        <p:origin x="976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notesMaster" Target="notesMasters/notesMaster1.xml"/><Relationship Id="rId97" Type="http://schemas.openxmlformats.org/officeDocument/2006/relationships/presProps" Target="presProps.xml"/><Relationship Id="rId98" Type="http://schemas.openxmlformats.org/officeDocument/2006/relationships/viewProps" Target="viewProps.xml"/><Relationship Id="rId99" Type="http://schemas.openxmlformats.org/officeDocument/2006/relationships/theme" Target="theme/theme1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00" Type="http://schemas.openxmlformats.org/officeDocument/2006/relationships/tableStyles" Target="tableStyles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3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3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C065F51-24A1-CB4A-BFA8-48F71931DB66}" type="datetimeFigureOut">
              <a:rPr lang="en-US" smtClean="0"/>
              <a:t>8/21/17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0C6723-F8FE-7B4C-9CB5-5F66230350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82926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0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8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9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0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1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2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3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Rectangle 2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de-DE" altLang="en-US">
              <a:latin typeface="Arial" charset="0"/>
              <a:ea typeface="ＭＳ Ｐゴシック" charset="-128"/>
            </a:endParaRPr>
          </a:p>
        </p:txBody>
      </p:sp>
      <p:sp>
        <p:nvSpPr>
          <p:cNvPr id="10242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00075" y="31750"/>
            <a:ext cx="5548313" cy="3122613"/>
          </a:xfrm>
          <a:ln cap="flat"/>
        </p:spPr>
      </p:sp>
    </p:spTree>
    <p:extLst>
      <p:ext uri="{BB962C8B-B14F-4D97-AF65-F5344CB8AC3E}">
        <p14:creationId xmlns:p14="http://schemas.microsoft.com/office/powerpoint/2010/main" val="4124683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7C290F1-B245-6448-9C4B-21654898701C}" type="slidenum">
              <a:rPr lang="en-US" altLang="x-none" sz="1300">
                <a:latin typeface="Times New Roman" charset="0"/>
              </a:rPr>
              <a:pPr/>
              <a:t>25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3072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0FF64DAE-6548-5146-A8BC-C5B8CD81B370}" type="slidenum">
              <a:rPr lang="en-US" altLang="x-none" sz="1300">
                <a:latin typeface="Times New Roman" charset="0"/>
              </a:rPr>
              <a:pPr/>
              <a:t>26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3277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18929676-A333-A54B-99EF-303606B9BFAD}" type="slidenum">
              <a:rPr lang="en-US" altLang="x-none" sz="1300">
                <a:latin typeface="Times New Roman" charset="0"/>
              </a:rPr>
              <a:pPr algn="r"/>
              <a:t>27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3481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05C5D5F-014D-2B4D-8054-AD20859CC74A}" type="slidenum">
              <a:rPr lang="en-US" altLang="x-none" sz="1300">
                <a:latin typeface="Times New Roman" charset="0"/>
              </a:rPr>
              <a:pPr/>
              <a:t>28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3686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CDFB59A-9EEB-4841-A5F9-28F4A56EB3A3}" type="slidenum">
              <a:rPr lang="en-US" altLang="x-none" sz="1300">
                <a:latin typeface="Times New Roman" charset="0"/>
              </a:rPr>
              <a:pPr/>
              <a:t>29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3891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marL="287338" indent="-287338">
              <a:defRPr/>
            </a:pPr>
            <a:r>
              <a:rPr lang="en-US" altLang="x-none" dirty="0" smtClean="0">
                <a:latin typeface="Times New Roman" charset="0"/>
                <a:ea typeface="ＭＳ Ｐゴシック" charset="-128"/>
              </a:rPr>
              <a:t> </a:t>
            </a:r>
            <a:r>
              <a:rPr lang="en-US" sz="1200" dirty="0" smtClean="0"/>
              <a:t>residential access nets</a:t>
            </a:r>
          </a:p>
          <a:p>
            <a:pPr marL="287338" indent="-287338">
              <a:defRPr/>
            </a:pPr>
            <a:r>
              <a:rPr lang="en-US" sz="1200" dirty="0" smtClean="0"/>
              <a:t>institutional access networks (school, company)</a:t>
            </a:r>
          </a:p>
          <a:p>
            <a:pPr marL="287338" indent="-287338">
              <a:spcAft>
                <a:spcPct val="30000"/>
              </a:spcAft>
              <a:defRPr/>
            </a:pPr>
            <a:r>
              <a:rPr lang="en-US" sz="1200" dirty="0" smtClean="0"/>
              <a:t>mobile access networks</a:t>
            </a:r>
            <a:endParaRPr lang="en-US" sz="1200" dirty="0" smtClean="0">
              <a:solidFill>
                <a:srgbClr val="FF0000"/>
              </a:solidFill>
            </a:endParaRPr>
          </a:p>
          <a:p>
            <a:pPr eaLnBrk="1" hangingPunct="1">
              <a:buFont typeface="Wingdings" charset="0"/>
              <a:buNone/>
              <a:defRPr/>
            </a:pPr>
            <a:r>
              <a:rPr lang="en-US" i="1" dirty="0" smtClean="0">
                <a:solidFill>
                  <a:srgbClr val="CC0000"/>
                </a:solidFill>
              </a:rPr>
              <a:t>keep in mind: </a:t>
            </a:r>
          </a:p>
          <a:p>
            <a:pPr marL="287338" indent="-287338">
              <a:defRPr/>
            </a:pPr>
            <a:r>
              <a:rPr lang="en-US" sz="1200" dirty="0" smtClean="0"/>
              <a:t>bandwidth (bits per second) of access network?</a:t>
            </a:r>
          </a:p>
          <a:p>
            <a:pPr marL="287338" indent="-287338">
              <a:defRPr/>
            </a:pPr>
            <a:r>
              <a:rPr lang="en-US" sz="1200" dirty="0" smtClean="0"/>
              <a:t>shared or dedicated?</a:t>
            </a:r>
          </a:p>
          <a:p>
            <a:endParaRPr lang="x-none" altLang="x-none" dirty="0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5000"/>
              </a:lnSpc>
            </a:pPr>
            <a:r>
              <a:rPr lang="en-US" altLang="x-none" i="1" dirty="0" smtClean="0">
                <a:solidFill>
                  <a:srgbClr val="CC0000"/>
                </a:solidFill>
                <a:latin typeface="Gill Sans MT" charset="0"/>
              </a:rPr>
              <a:t>:</a:t>
            </a:r>
            <a:r>
              <a:rPr lang="en-US" altLang="x-none" dirty="0" smtClean="0">
                <a:latin typeface="Gill Sans MT" charset="0"/>
              </a:rPr>
              <a:t> different channels transmitted</a:t>
            </a:r>
          </a:p>
          <a:p>
            <a:pPr>
              <a:lnSpc>
                <a:spcPct val="85000"/>
              </a:lnSpc>
            </a:pPr>
            <a:r>
              <a:rPr lang="en-US" altLang="x-none" dirty="0" smtClean="0">
                <a:latin typeface="Gill Sans MT" charset="0"/>
              </a:rPr>
              <a:t>in different frequency bands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0C6723-F8FE-7B4C-9CB5-5F662303501A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872990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2E418DEC-8D14-DE42-AC01-70615EE03D3D}" type="slidenum">
              <a:rPr lang="en-US" altLang="x-none" sz="1300">
                <a:latin typeface="Times New Roman" charset="0"/>
              </a:rPr>
              <a:pPr/>
              <a:t>33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4403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0974D34B-5987-B34A-B1CC-214AD6688DA8}" type="slidenum">
              <a:rPr lang="en-US" altLang="x-none" sz="1300">
                <a:latin typeface="Times New Roman" charset="0"/>
              </a:rPr>
              <a:pPr/>
              <a:t>35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4710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0C6723-F8FE-7B4C-9CB5-5F662303501A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706976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41CF3FF-0DF3-594A-A650-07CC57816A66}" type="slidenum">
              <a:rPr lang="en-US" altLang="x-none" sz="1300">
                <a:latin typeface="Times New Roman" charset="0"/>
              </a:rPr>
              <a:pPr/>
              <a:t>37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5017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00075" y="31750"/>
            <a:ext cx="5548313" cy="3122613"/>
          </a:xfrm>
          <a:ln/>
        </p:spPr>
      </p:sp>
      <p:sp>
        <p:nvSpPr>
          <p:cNvPr id="1229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 altLang="en-US" dirty="0">
              <a:latin typeface="Palatino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834593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E0CE4DE2-7CBD-6545-97F0-E06A58902978}" type="slidenum">
              <a:rPr lang="en-US" altLang="x-none" sz="1300">
                <a:latin typeface="Times New Roman" charset="0"/>
              </a:rPr>
              <a:pPr/>
              <a:t>38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5222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66D9C44-CFE0-894F-B6C0-AD2814E92621}" type="slidenum">
              <a:rPr lang="en-US" altLang="x-none" sz="1300">
                <a:latin typeface="Times New Roman" charset="0"/>
              </a:rPr>
              <a:pPr/>
              <a:t>39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5427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0338FAC8-8A88-7040-8130-953CBF976024}" type="slidenum">
              <a:rPr lang="en-US" altLang="x-none" sz="1300">
                <a:latin typeface="Times New Roman" charset="0"/>
              </a:rPr>
              <a:pPr algn="r"/>
              <a:t>40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5632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5B08D79-BABF-4C4F-87E6-EDA315424C8E}" type="slidenum">
              <a:rPr lang="en-US" altLang="x-none" sz="1300">
                <a:latin typeface="Times New Roman" charset="0"/>
              </a:rPr>
              <a:pPr/>
              <a:t>41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5837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F2A4689-2553-8F44-9136-77B86C563B3D}" type="slidenum">
              <a:rPr lang="en-US" altLang="x-none" sz="1300">
                <a:solidFill>
                  <a:srgbClr val="000000"/>
                </a:solidFill>
                <a:latin typeface="Times New Roman" charset="0"/>
              </a:rPr>
              <a:pPr/>
              <a:t>42</a:t>
            </a:fld>
            <a:endParaRPr lang="en-US" altLang="x-none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6041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153EBEE8-ED02-C345-8F52-17E779BC46C3}" type="slidenum">
              <a:rPr lang="en-US" altLang="x-none" sz="1300">
                <a:latin typeface="Times New Roman" charset="0"/>
              </a:rPr>
              <a:pPr/>
              <a:t>43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6246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 dirty="0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243BEC3A-5013-6F43-9F2F-18BAB1BA0C4B}" type="slidenum">
              <a:rPr lang="en-US" altLang="x-none" sz="1300">
                <a:latin typeface="Times New Roman" charset="0"/>
              </a:rPr>
              <a:pPr/>
              <a:t>45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6553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C606C9D-36B2-6E48-A2C0-04F44B2751A2}" type="slidenum">
              <a:rPr lang="en-US" altLang="x-none" sz="1300">
                <a:latin typeface="Times New Roman" charset="0"/>
              </a:rPr>
              <a:pPr/>
              <a:t>46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6758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x-none">
                <a:latin typeface="Times New Roman" charset="0"/>
                <a:ea typeface="ＭＳ Ｐゴシック" charset="-128"/>
              </a:rPr>
              <a:t>Two simple multiple access control techniques.</a:t>
            </a:r>
          </a:p>
          <a:p>
            <a:endParaRPr lang="en-US" altLang="x-none">
              <a:latin typeface="Times New Roman" charset="0"/>
              <a:ea typeface="ＭＳ Ｐゴシック" charset="-128"/>
            </a:endParaRPr>
          </a:p>
          <a:p>
            <a:r>
              <a:rPr lang="en-US" altLang="x-none">
                <a:latin typeface="Times New Roman" charset="0"/>
                <a:ea typeface="ＭＳ Ｐゴシック" charset="-128"/>
              </a:rPr>
              <a:t>Each mobile</a:t>
            </a:r>
            <a:r>
              <a:rPr lang="ja-JP" altLang="en-US">
                <a:latin typeface="Times New Roman" charset="0"/>
                <a:ea typeface="ＭＳ Ｐゴシック" charset="-128"/>
              </a:rPr>
              <a:t>’</a:t>
            </a:r>
            <a:r>
              <a:rPr lang="en-US" altLang="ja-JP">
                <a:latin typeface="Times New Roman" charset="0"/>
                <a:ea typeface="ＭＳ Ｐゴシック" charset="-128"/>
              </a:rPr>
              <a:t>s share of the bandwidth is divided into portions for the uplink and the downlink. Also, possibly, out of band signaling.</a:t>
            </a:r>
          </a:p>
          <a:p>
            <a:endParaRPr lang="en-US" altLang="x-none">
              <a:latin typeface="Times New Roman" charset="0"/>
              <a:ea typeface="ＭＳ Ｐゴシック" charset="-128"/>
            </a:endParaRPr>
          </a:p>
          <a:p>
            <a:r>
              <a:rPr lang="en-US" altLang="x-none">
                <a:latin typeface="Times New Roman" charset="0"/>
                <a:ea typeface="ＭＳ Ｐゴシック" charset="-128"/>
              </a:rPr>
              <a:t>As we will see, used in AMPS, GSM, IS-54/136</a:t>
            </a: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F8BA551-A07D-0B43-B901-0F2CAD825A38}" type="slidenum">
              <a:rPr lang="en-US" altLang="x-none" sz="1300">
                <a:latin typeface="Times New Roman" charset="0"/>
              </a:rPr>
              <a:pPr/>
              <a:t>47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6963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56ACF40-0B46-EE42-824B-989D4CCAC74B}" type="slidenum">
              <a:rPr lang="en-US" altLang="x-none" sz="1300">
                <a:latin typeface="Times New Roman" charset="0"/>
              </a:rPr>
              <a:pPr/>
              <a:t>48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7168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lvl="0"/>
            <a:r>
              <a:rPr lang="en-US" sz="12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Homework 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Homework assignments will be based on your reading.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may complete the homework assignments in </a:t>
            </a:r>
            <a:r>
              <a:rPr lang="en-US" sz="1200" i="1" u="sng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teams of maximum two members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will have approximately one homework assignment every two weeks.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Project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 project will be completed by </a:t>
            </a:r>
            <a:r>
              <a:rPr lang="en-US" sz="1200" i="1" u="sng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teams of minimum two, maximum three students</a:t>
            </a:r>
            <a:r>
              <a:rPr lang="en-US" sz="1200" i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 topic of the project will be picked out of a pool of relevant topics. You may suggest your own topic.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Tests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There will be two tests: a midterm (Oct. 12) and a </a:t>
            </a:r>
            <a:r>
              <a:rPr lang="en-US" sz="1200" i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cumulative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final.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 tests will be closed book. 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may use one cheat sheet, i.e., a regular sized page written in front and back.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Participation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: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Participation will be dependent on your </a:t>
            </a:r>
            <a:r>
              <a:rPr lang="en-US" sz="1200" i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active in class participation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need to actively answer and ask questions during class to earn active in class participation points.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i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There will be in class labs that will count in your participation grade. You will need to complete and submit short reports on these labs.</a:t>
            </a:r>
            <a:endParaRPr lang="en-US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1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 participation points are dependent on my discretion based on your attention and active preparation.</a:t>
            </a:r>
            <a:endParaRPr lang="en-US" sz="10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072957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0EF076FA-C4A4-6044-AE36-4A2E82F542CA}" type="slidenum">
              <a:rPr lang="en-US" altLang="x-none" sz="1300">
                <a:latin typeface="Times New Roman" charset="0"/>
              </a:rPr>
              <a:pPr/>
              <a:t>49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7373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46F8A80-A59E-7648-954E-23173DC68C8D}" type="slidenum">
              <a:rPr lang="en-US" altLang="x-none" sz="1300">
                <a:latin typeface="Times New Roman" charset="0"/>
              </a:rPr>
              <a:pPr/>
              <a:t>50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7577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2B26899F-3305-6D49-8035-6F4BC7161761}" type="slidenum">
              <a:rPr lang="en-US" altLang="x-none" sz="1300">
                <a:latin typeface="Times New Roman" charset="0"/>
              </a:rPr>
              <a:pPr/>
              <a:t>51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7782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09F11520-724B-3743-9B1A-96CD4DE6586E}" type="slidenum">
              <a:rPr lang="en-US" altLang="x-none" sz="1300">
                <a:latin typeface="Times New Roman" charset="0"/>
              </a:rPr>
              <a:pPr/>
              <a:t>52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7987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C1C716F-82C7-D642-A04C-B6B2292D5FBB}" type="slidenum">
              <a:rPr lang="en-US" altLang="x-none" sz="1300">
                <a:latin typeface="Times New Roman" charset="0"/>
              </a:rPr>
              <a:pPr/>
              <a:t>53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8192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C2EECB4-8ECC-9744-83E5-1AA9ED40DAF8}" type="slidenum">
              <a:rPr lang="en-US" altLang="x-none" sz="1300">
                <a:latin typeface="Times New Roman" charset="0"/>
              </a:rPr>
              <a:pPr/>
              <a:t>54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8397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5E732FC-708B-F747-9678-DE9D4526EB01}" type="slidenum">
              <a:rPr lang="en-US" altLang="x-none" sz="1300">
                <a:latin typeface="Times New Roman" charset="0"/>
              </a:rPr>
              <a:pPr/>
              <a:t>55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8601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0E54B632-C324-2C44-9139-D5963A0811A7}" type="slidenum">
              <a:rPr lang="en-US" altLang="x-none" sz="1300">
                <a:latin typeface="Times New Roman" charset="0"/>
              </a:rPr>
              <a:pPr/>
              <a:t>56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8806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EB47D17-9A1C-E54B-AC3F-231AAE10FE19}" type="slidenum">
              <a:rPr lang="en-US" altLang="x-none" sz="1300">
                <a:latin typeface="Times New Roman" charset="0"/>
              </a:rPr>
              <a:pPr/>
              <a:t>57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9011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indent="-288925"/>
            <a:r>
              <a:rPr lang="en-US" altLang="x-none" sz="2400" dirty="0" smtClean="0">
                <a:ea typeface="ＭＳ Ｐゴシック" charset="-128"/>
              </a:rPr>
              <a:t>at center: small # of well-connected large networks</a:t>
            </a:r>
          </a:p>
          <a:p>
            <a:pPr marL="682625" lvl="1" indent="-225425"/>
            <a:r>
              <a:rPr lang="ja-JP" altLang="en-US" sz="2000" dirty="0" smtClean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000" dirty="0" smtClean="0">
                <a:solidFill>
                  <a:srgbClr val="CC0000"/>
                </a:solidFill>
                <a:ea typeface="ＭＳ Ｐゴシック" charset="-128"/>
              </a:rPr>
              <a:t>tier-1</a:t>
            </a:r>
            <a:r>
              <a:rPr lang="ja-JP" altLang="en-US" sz="2000" dirty="0" smtClean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sz="2000" dirty="0" smtClean="0">
                <a:solidFill>
                  <a:srgbClr val="CC0000"/>
                </a:solidFill>
                <a:ea typeface="ＭＳ Ｐゴシック" charset="-128"/>
              </a:rPr>
              <a:t> commercial ISPs</a:t>
            </a:r>
            <a:r>
              <a:rPr lang="en-US" altLang="ja-JP" sz="2000" dirty="0" smtClean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ja-JP" sz="2000" dirty="0" smtClean="0">
                <a:ea typeface="ＭＳ Ｐゴシック" charset="-128"/>
              </a:rPr>
              <a:t>(e.g., Level 3, Sprint, AT&amp;T, NTT), national &amp; international coverage</a:t>
            </a:r>
          </a:p>
          <a:p>
            <a:pPr marL="682625" lvl="1" indent="-225425"/>
            <a:r>
              <a:rPr lang="en-US" altLang="x-none" sz="2000" dirty="0" smtClean="0">
                <a:solidFill>
                  <a:srgbClr val="CC0000"/>
                </a:solidFill>
              </a:rPr>
              <a:t>content provider network </a:t>
            </a:r>
            <a:r>
              <a:rPr lang="en-US" altLang="x-none" sz="2000" dirty="0" smtClean="0"/>
              <a:t>(e.g., Google): private network that connects it data centers to Internet, often bypassing tier-1, regional ISPs</a:t>
            </a:r>
          </a:p>
          <a:p>
            <a:endParaRPr lang="x-none" altLang="x-none" dirty="0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11AEBF48-2D9F-E340-880F-5C0E3C024887}" type="slidenum">
              <a:rPr lang="en-US" altLang="x-none" sz="1300">
                <a:latin typeface="Times New Roman" charset="0"/>
              </a:rPr>
              <a:pPr/>
              <a:t>58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9216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A82D5CA-90A9-EE45-B543-452D3790E2D3}" type="slidenum">
              <a:rPr lang="en-US" altLang="x-none" sz="1300">
                <a:latin typeface="Times New Roman" charset="0"/>
              </a:rPr>
              <a:pPr/>
              <a:t>19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843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4AEFF0A3-171C-7945-B6D1-7A371F8D1CB2}" type="slidenum">
              <a:rPr lang="en-US" altLang="x-none" sz="1300">
                <a:latin typeface="Times New Roman" charset="0"/>
              </a:rPr>
              <a:pPr algn="r"/>
              <a:t>60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9421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5D85468-BC8D-664F-8DDD-5EF0ADB346A7}" type="slidenum">
              <a:rPr lang="en-US" altLang="x-none" sz="1300">
                <a:solidFill>
                  <a:srgbClr val="000000"/>
                </a:solidFill>
                <a:latin typeface="Times New Roman" charset="0"/>
              </a:rPr>
              <a:pPr/>
              <a:t>61</a:t>
            </a:fld>
            <a:endParaRPr lang="en-US" altLang="x-none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625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12F0CBB5-1773-E740-BB49-7D62A2A63793}" type="slidenum">
              <a:rPr lang="en-US" altLang="x-none" sz="1300">
                <a:solidFill>
                  <a:srgbClr val="000000"/>
                </a:solidFill>
                <a:latin typeface="Times New Roman" charset="0"/>
              </a:rPr>
              <a:pPr/>
              <a:t>62</a:t>
            </a:fld>
            <a:endParaRPr lang="en-US" altLang="x-none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830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x-none" i="1" dirty="0" err="1" smtClean="0">
                <a:solidFill>
                  <a:srgbClr val="000000"/>
                </a:solidFill>
                <a:latin typeface="Gill Sans MT" charset="0"/>
              </a:rPr>
              <a:t>d</a:t>
            </a:r>
            <a:r>
              <a:rPr lang="en-US" altLang="x-none" baseline="-25000" dirty="0" err="1" smtClean="0">
                <a:solidFill>
                  <a:srgbClr val="000000"/>
                </a:solidFill>
                <a:latin typeface="Gill Sans MT" charset="0"/>
              </a:rPr>
              <a:t>proc</a:t>
            </a:r>
            <a:r>
              <a:rPr lang="en-US" altLang="x-none" dirty="0" smtClean="0">
                <a:solidFill>
                  <a:srgbClr val="000000"/>
                </a:solidFill>
                <a:latin typeface="Gill Sans MT" charset="0"/>
              </a:rPr>
              <a:t> + </a:t>
            </a:r>
            <a:r>
              <a:rPr lang="en-US" altLang="x-none" i="1" dirty="0" err="1" smtClean="0">
                <a:solidFill>
                  <a:srgbClr val="000000"/>
                </a:solidFill>
                <a:latin typeface="Gill Sans MT" charset="0"/>
              </a:rPr>
              <a:t>d</a:t>
            </a:r>
            <a:r>
              <a:rPr lang="en-US" altLang="x-none" baseline="-25000" dirty="0" err="1" smtClean="0">
                <a:solidFill>
                  <a:srgbClr val="000000"/>
                </a:solidFill>
                <a:latin typeface="Gill Sans MT" charset="0"/>
              </a:rPr>
              <a:t>queue</a:t>
            </a:r>
            <a:r>
              <a:rPr lang="en-US" altLang="x-none" dirty="0" smtClean="0">
                <a:solidFill>
                  <a:srgbClr val="000000"/>
                </a:solidFill>
                <a:latin typeface="Gill Sans MT" charset="0"/>
              </a:rPr>
              <a:t> + </a:t>
            </a:r>
            <a:r>
              <a:rPr lang="en-US" altLang="x-none" i="1" dirty="0" err="1" smtClean="0">
                <a:solidFill>
                  <a:srgbClr val="000000"/>
                </a:solidFill>
                <a:latin typeface="Gill Sans MT" charset="0"/>
              </a:rPr>
              <a:t>d</a:t>
            </a:r>
            <a:r>
              <a:rPr lang="en-US" altLang="x-none" baseline="-25000" dirty="0" err="1" smtClean="0">
                <a:solidFill>
                  <a:srgbClr val="000000"/>
                </a:solidFill>
                <a:latin typeface="Gill Sans MT" charset="0"/>
              </a:rPr>
              <a:t>trans</a:t>
            </a:r>
            <a:r>
              <a:rPr lang="en-US" altLang="x-none" dirty="0" smtClean="0">
                <a:solidFill>
                  <a:srgbClr val="000000"/>
                </a:solidFill>
                <a:latin typeface="Gill Sans MT" charset="0"/>
              </a:rPr>
              <a:t> +  </a:t>
            </a:r>
            <a:r>
              <a:rPr lang="en-US" altLang="x-none" i="1" dirty="0" err="1" smtClean="0">
                <a:solidFill>
                  <a:srgbClr val="000000"/>
                </a:solidFill>
                <a:latin typeface="Gill Sans MT" charset="0"/>
              </a:rPr>
              <a:t>d</a:t>
            </a:r>
            <a:r>
              <a:rPr lang="en-US" altLang="x-none" baseline="-25000" dirty="0" err="1" smtClean="0">
                <a:solidFill>
                  <a:srgbClr val="000000"/>
                </a:solidFill>
                <a:latin typeface="Gill Sans MT" charset="0"/>
              </a:rPr>
              <a:t>prop</a:t>
            </a:r>
            <a:endParaRPr lang="en-US" altLang="x-none" dirty="0" smtClean="0">
              <a:solidFill>
                <a:srgbClr val="000000"/>
              </a:solidFill>
              <a:latin typeface="Gill Sans MT" charset="0"/>
            </a:endParaRPr>
          </a:p>
          <a:p>
            <a:endParaRPr lang="x-none" altLang="x-none" dirty="0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FC3ADA52-7455-1E40-9308-3B2F808C01BD}" type="slidenum">
              <a:rPr lang="en-US" altLang="x-none" sz="1300">
                <a:solidFill>
                  <a:srgbClr val="000000"/>
                </a:solidFill>
                <a:latin typeface="Times New Roman" charset="0"/>
              </a:rPr>
              <a:pPr algn="r"/>
              <a:t>63</a:t>
            </a:fld>
            <a:endParaRPr lang="en-US" altLang="x-none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0035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endParaRPr lang="en-US" altLang="x-none" dirty="0" smtClean="0">
              <a:latin typeface="Times New Roman" charset="0"/>
              <a:ea typeface="ＭＳ Ｐゴシック" charset="-128"/>
            </a:endParaRPr>
          </a:p>
          <a:p>
            <a:r>
              <a:rPr lang="en-US" altLang="x-none" dirty="0" smtClean="0">
                <a:latin typeface="Times New Roman" charset="0"/>
                <a:ea typeface="ＭＳ Ｐゴシック" charset="-128"/>
              </a:rPr>
              <a:t>d/s</a:t>
            </a: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E52CC0D9-C191-4C42-BF30-C8BB17E262E3}" type="slidenum">
              <a:rPr lang="en-US" altLang="x-none" sz="1300">
                <a:latin typeface="Times New Roman" charset="0"/>
              </a:rPr>
              <a:pPr/>
              <a:t>64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0240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D4A869A-E3E3-3443-9714-BD1F93CF7735}" type="slidenum">
              <a:rPr lang="en-US" altLang="x-none" sz="1300">
                <a:latin typeface="Times New Roman" charset="0"/>
              </a:rPr>
              <a:pPr/>
              <a:t>65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0445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06193468-9FE8-3D41-83EF-9CF71B0DC86D}" type="slidenum">
              <a:rPr lang="en-US" altLang="x-none" sz="1300">
                <a:latin typeface="Times New Roman" charset="0"/>
              </a:rPr>
              <a:pPr/>
              <a:t>66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0649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5EC3D29E-7FB3-F948-943F-BBB9DA84655C}" type="slidenum">
              <a:rPr lang="en-US" altLang="x-none" sz="1300">
                <a:latin typeface="Times New Roman" charset="0"/>
              </a:rPr>
              <a:pPr/>
              <a:t>67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0854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E3F897E-9AFD-8949-8335-3A5618B65FF5}" type="slidenum">
              <a:rPr lang="en-US" altLang="x-none" sz="1300">
                <a:latin typeface="Times New Roman" charset="0"/>
              </a:rPr>
              <a:pPr/>
              <a:t>68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1264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3584866C-D25C-0D47-AEAF-6CBC7C2D874E}" type="slidenum">
              <a:rPr lang="en-US" altLang="x-none" sz="1300">
                <a:latin typeface="Times New Roman" charset="0"/>
              </a:rPr>
              <a:pPr algn="r"/>
              <a:t>72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1776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B4BDD95-C407-014D-986B-594360010CB0}" type="slidenum">
              <a:rPr lang="en-US" altLang="x-none" sz="1300">
                <a:latin typeface="Times New Roman" charset="0"/>
              </a:rPr>
              <a:pPr/>
              <a:t>20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048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3FE40DC-99E2-8E45-BD5B-54AC146C0E80}" type="slidenum">
              <a:rPr lang="en-US" altLang="x-none" sz="1300">
                <a:latin typeface="Times New Roman" charset="0"/>
              </a:rPr>
              <a:pPr/>
              <a:t>73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1981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42AE4E9-6A23-7348-90D8-65CC0F641799}" type="slidenum">
              <a:rPr lang="en-US" altLang="x-none" sz="1300">
                <a:latin typeface="Times New Roman" charset="0"/>
              </a:rPr>
              <a:pPr/>
              <a:t>74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2185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653B0AC-F380-8A4F-9AC3-9C712AD57370}" type="slidenum">
              <a:rPr lang="en-US" altLang="x-none" sz="1300">
                <a:latin typeface="Times New Roman" charset="0"/>
              </a:rPr>
              <a:pPr/>
              <a:t>75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2390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CC6879E-A8B8-5B40-960D-252790A047FB}" type="slidenum">
              <a:rPr lang="en-US" altLang="x-none" sz="1300">
                <a:latin typeface="Times New Roman" charset="0"/>
              </a:rPr>
              <a:pPr/>
              <a:t>76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2595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0B8311C-D263-7C44-8B37-B6BC706CA56B}" type="slidenum">
              <a:rPr lang="en-US" altLang="x-none" sz="1300">
                <a:latin typeface="Times New Roman" charset="0"/>
              </a:rPr>
              <a:pPr/>
              <a:t>77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2800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363D486-B74D-0D4B-9111-6050D4B23DFC}" type="slidenum">
              <a:rPr lang="en-US" altLang="x-none" sz="1300">
                <a:latin typeface="Times New Roman" charset="0"/>
              </a:rPr>
              <a:pPr/>
              <a:t>78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3005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513A968-BFA1-8F47-AA38-663BDA929FB6}" type="slidenum">
              <a:rPr lang="en-US" altLang="x-none" sz="1300">
                <a:latin typeface="Times New Roman" charset="0"/>
              </a:rPr>
              <a:pPr/>
              <a:t>79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3209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09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02B53F2E-211B-B44A-A069-AA0DA0F27ED2}" type="slidenum">
              <a:rPr lang="en-US" altLang="x-none" sz="1300">
                <a:latin typeface="Times New Roman" charset="0"/>
              </a:rPr>
              <a:pPr algn="r"/>
              <a:t>80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3414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EEC8CB8F-1489-B641-9574-4591EC3806EA}" type="slidenum">
              <a:rPr lang="en-US" altLang="x-none" sz="1300">
                <a:latin typeface="Times New Roman" charset="0"/>
              </a:rPr>
              <a:pPr algn="r"/>
              <a:t>86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4131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52D956C-8E29-9146-BD41-ECB93E4565C5}" type="slidenum">
              <a:rPr lang="en-US" altLang="x-none" sz="1300">
                <a:latin typeface="Times New Roman" charset="0"/>
              </a:rPr>
              <a:pPr/>
              <a:t>87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4336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7E7A9555-B0A9-EB4C-9A0C-6216DE5C95BD}" type="slidenum">
              <a:rPr lang="en-US" altLang="x-none" sz="1300">
                <a:latin typeface="Times New Roman" charset="0"/>
              </a:rPr>
              <a:pPr algn="r"/>
              <a:t>21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253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E4224D3F-0949-5B4F-99EB-87D4502005FB}" type="slidenum">
              <a:rPr lang="en-US" altLang="x-none" sz="1300">
                <a:latin typeface="Times New Roman" charset="0"/>
              </a:rPr>
              <a:pPr/>
              <a:t>88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4541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5400476-8452-BC42-84AB-4FFE13FBC721}" type="slidenum">
              <a:rPr lang="en-US" altLang="x-none" sz="1300">
                <a:latin typeface="Times New Roman" charset="0"/>
              </a:rPr>
              <a:pPr/>
              <a:t>89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4745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5C22F803-0A21-0548-85FE-CC57EBCCCAD7}" type="slidenum">
              <a:rPr lang="en-US" altLang="x-none" sz="1300">
                <a:latin typeface="Times New Roman" charset="0"/>
              </a:rPr>
              <a:pPr/>
              <a:t>90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4950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D554591-8D38-964A-A40C-DD09167E7171}" type="slidenum">
              <a:rPr lang="en-US" altLang="x-none" sz="1300">
                <a:latin typeface="Times New Roman" charset="0"/>
              </a:rPr>
              <a:pPr/>
              <a:t>91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5155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21BB2AA-9573-9F4E-9953-6143FA5B9C6E}" type="slidenum">
              <a:rPr lang="en-US" altLang="x-none" sz="1300">
                <a:latin typeface="Times New Roman" charset="0"/>
              </a:rPr>
              <a:pPr/>
              <a:t>92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153602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7698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576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FD5816D-D110-3C4F-A202-49E3BC3631D3}" type="slidenum">
              <a:rPr lang="en-US" altLang="x-none" sz="1300">
                <a:latin typeface="Times New Roman" charset="0"/>
              </a:rPr>
              <a:pPr/>
              <a:t>93</a:t>
            </a:fld>
            <a:endParaRPr lang="en-US" altLang="x-none" sz="13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19486C3-A728-174B-8DC6-B2AE1AC084FB}" type="slidenum">
              <a:rPr lang="en-US" altLang="x-none" sz="1300">
                <a:latin typeface="Times New Roman" charset="0"/>
              </a:rPr>
              <a:pPr/>
              <a:t>22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457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272BA32F-8D58-2848-A070-AB7C8C09A3FD}" type="slidenum">
              <a:rPr lang="en-US" altLang="x-none" sz="1300">
                <a:latin typeface="Times New Roman" charset="0"/>
              </a:rPr>
              <a:pPr/>
              <a:t>23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662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E3BF889-5EF5-3744-B094-2E8F8D8F29B1}" type="slidenum">
              <a:rPr lang="en-US" altLang="x-none" sz="1300">
                <a:latin typeface="Times New Roman" charset="0"/>
              </a:rPr>
              <a:pPr/>
              <a:t>24</a:t>
            </a:fld>
            <a:endParaRPr lang="en-US" altLang="x-none" sz="1300">
              <a:latin typeface="Times New Roman" charset="0"/>
            </a:endParaRPr>
          </a:p>
        </p:txBody>
      </p:sp>
      <p:sp>
        <p:nvSpPr>
          <p:cNvPr id="28674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064880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43296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64628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48834" y="30163"/>
            <a:ext cx="10943167" cy="406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228600" y="609600"/>
            <a:ext cx="5757333" cy="59436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9133" y="609600"/>
            <a:ext cx="5759451" cy="59436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>
          <a:xfrm>
            <a:off x="11603568" y="6586538"/>
            <a:ext cx="588433" cy="271462"/>
          </a:xfrm>
        </p:spPr>
        <p:txBody>
          <a:bodyPr/>
          <a:lstStyle>
            <a:lvl1pPr>
              <a:defRPr sz="1000" b="0"/>
            </a:lvl1pPr>
          </a:lstStyle>
          <a:p>
            <a:r>
              <a:rPr lang="en-US" altLang="x-none" b="1"/>
              <a:t/>
            </a:r>
            <a:br>
              <a:rPr lang="en-US" altLang="x-none" b="1"/>
            </a:br>
            <a:fld id="{7012C516-6E57-DF43-A065-5ECACD51B8DC}" type="slidenum">
              <a:rPr lang="en-US" altLang="x-none" sz="1200" b="1"/>
              <a:pPr/>
              <a:t>‹#›</a:t>
            </a:fld>
            <a:endParaRPr lang="en-US" altLang="x-none" sz="1200" b="1"/>
          </a:p>
          <a:p>
            <a:endParaRPr lang="en-US" altLang="x-none" sz="1200"/>
          </a:p>
        </p:txBody>
      </p:sp>
    </p:spTree>
    <p:extLst>
      <p:ext uri="{BB962C8B-B14F-4D97-AF65-F5344CB8AC3E}">
        <p14:creationId xmlns:p14="http://schemas.microsoft.com/office/powerpoint/2010/main" val="416185505"/>
      </p:ext>
    </p:extLst>
  </p:cSld>
  <p:clrMapOvr>
    <a:masterClrMapping/>
  </p:clrMapOvr>
  <p:transition>
    <p:blinds dir="vert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1200" y="228600"/>
            <a:ext cx="103632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11200" y="1611313"/>
            <a:ext cx="508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5994400" y="1611313"/>
            <a:ext cx="508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5994400" y="4011613"/>
            <a:ext cx="508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0E2E7D1-A7A6-C848-A087-4EC257831001}" type="datetime1">
              <a:rPr lang="en-US" altLang="x-none"/>
              <a:pPr/>
              <a:t>8/21/17</a:t>
            </a:fld>
            <a:endParaRPr lang="en-US" altLang="x-none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x-none"/>
              <a:t>1</a:t>
            </a:r>
            <a:fld id="{EDE23626-9E21-A24A-B9BC-F6EE457268FE}" type="slidenum">
              <a:rPr lang="en-US" altLang="x-none"/>
              <a:pPr/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397095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86326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841728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09347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486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69295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46944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7236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4782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56BA312-7339-7A41-814F-3523027804CB}" type="datetimeFigureOut">
              <a:rPr lang="en-US" smtClean="0"/>
              <a:t>8/21/17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51EA9C-D988-0E47-9BF3-17F7A20211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08184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1" r:id="rId12"/>
    <p:sldLayoutId id="2147483662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4" Type="http://schemas.openxmlformats.org/officeDocument/2006/relationships/image" Target="../media/image5.emf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6.tif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7.png"/></Relationships>
</file>

<file path=ppt/slides/_rels/slide21.xml.rels><?xml version="1.0" encoding="UTF-8" standalone="yes"?>
<Relationships xmlns="http://schemas.openxmlformats.org/package/2006/relationships"><Relationship Id="rId9" Type="http://schemas.openxmlformats.org/officeDocument/2006/relationships/image" Target="../media/image13.png"/><Relationship Id="rId20" Type="http://schemas.openxmlformats.org/officeDocument/2006/relationships/image" Target="../media/image24.png"/><Relationship Id="rId21" Type="http://schemas.openxmlformats.org/officeDocument/2006/relationships/image" Target="../media/image25.png"/><Relationship Id="rId22" Type="http://schemas.openxmlformats.org/officeDocument/2006/relationships/image" Target="../media/image26.png"/><Relationship Id="rId23" Type="http://schemas.openxmlformats.org/officeDocument/2006/relationships/image" Target="../media/image27.png"/><Relationship Id="rId24" Type="http://schemas.openxmlformats.org/officeDocument/2006/relationships/image" Target="../media/image28.png"/><Relationship Id="rId25" Type="http://schemas.openxmlformats.org/officeDocument/2006/relationships/image" Target="../media/image29.png"/><Relationship Id="rId26" Type="http://schemas.openxmlformats.org/officeDocument/2006/relationships/image" Target="../media/image30.png"/><Relationship Id="rId27" Type="http://schemas.openxmlformats.org/officeDocument/2006/relationships/image" Target="../media/image31.png"/><Relationship Id="rId28" Type="http://schemas.openxmlformats.org/officeDocument/2006/relationships/image" Target="../media/image32.png"/><Relationship Id="rId10" Type="http://schemas.openxmlformats.org/officeDocument/2006/relationships/image" Target="../media/image14.png"/><Relationship Id="rId11" Type="http://schemas.openxmlformats.org/officeDocument/2006/relationships/image" Target="../media/image15.png"/><Relationship Id="rId12" Type="http://schemas.openxmlformats.org/officeDocument/2006/relationships/image" Target="../media/image16.png"/><Relationship Id="rId13" Type="http://schemas.openxmlformats.org/officeDocument/2006/relationships/image" Target="../media/image17.png"/><Relationship Id="rId14" Type="http://schemas.openxmlformats.org/officeDocument/2006/relationships/image" Target="../media/image18.png"/><Relationship Id="rId15" Type="http://schemas.openxmlformats.org/officeDocument/2006/relationships/image" Target="../media/image19.png"/><Relationship Id="rId16" Type="http://schemas.openxmlformats.org/officeDocument/2006/relationships/image" Target="../media/image20.png"/><Relationship Id="rId17" Type="http://schemas.openxmlformats.org/officeDocument/2006/relationships/image" Target="../media/image21.png"/><Relationship Id="rId18" Type="http://schemas.openxmlformats.org/officeDocument/2006/relationships/image" Target="../media/image22.png"/><Relationship Id="rId19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8.png"/><Relationship Id="rId4" Type="http://schemas.openxmlformats.org/officeDocument/2006/relationships/image" Target="../media/image9.png"/><Relationship Id="rId5" Type="http://schemas.openxmlformats.org/officeDocument/2006/relationships/image" Target="../media/image10.png"/><Relationship Id="rId6" Type="http://schemas.openxmlformats.org/officeDocument/2006/relationships/image" Target="../media/image7.png"/><Relationship Id="rId7" Type="http://schemas.openxmlformats.org/officeDocument/2006/relationships/image" Target="../media/image11.png"/><Relationship Id="rId8" Type="http://schemas.openxmlformats.org/officeDocument/2006/relationships/image" Target="../media/image12.png"/></Relationships>
</file>

<file path=ppt/slides/_rels/slide22.xml.rels><?xml version="1.0" encoding="UTF-8" standalone="yes"?>
<Relationships xmlns="http://schemas.openxmlformats.org/package/2006/relationships"><Relationship Id="rId11" Type="http://schemas.openxmlformats.org/officeDocument/2006/relationships/image" Target="../media/image38.emf"/><Relationship Id="rId12" Type="http://schemas.openxmlformats.org/officeDocument/2006/relationships/image" Target="../media/image39.png"/><Relationship Id="rId1" Type="http://schemas.openxmlformats.org/officeDocument/2006/relationships/vmlDrawing" Target="../drawings/vmlDrawing2.vml"/><Relationship Id="rId2" Type="http://schemas.openxmlformats.org/officeDocument/2006/relationships/slideLayout" Target="../slideLayouts/slideLayout7.xml"/><Relationship Id="rId3" Type="http://schemas.openxmlformats.org/officeDocument/2006/relationships/notesSlide" Target="../notesSlides/notesSlide7.xml"/><Relationship Id="rId4" Type="http://schemas.openxmlformats.org/officeDocument/2006/relationships/image" Target="../media/image7.png"/><Relationship Id="rId5" Type="http://schemas.openxmlformats.org/officeDocument/2006/relationships/image" Target="../media/image34.png"/><Relationship Id="rId6" Type="http://schemas.openxmlformats.org/officeDocument/2006/relationships/image" Target="../media/image35.jpeg"/><Relationship Id="rId7" Type="http://schemas.openxmlformats.org/officeDocument/2006/relationships/image" Target="../media/image36.jpeg"/><Relationship Id="rId8" Type="http://schemas.openxmlformats.org/officeDocument/2006/relationships/oleObject" Target="../embeddings/oleObject2.bin"/><Relationship Id="rId9" Type="http://schemas.openxmlformats.org/officeDocument/2006/relationships/image" Target="../media/image33.png"/><Relationship Id="rId10" Type="http://schemas.openxmlformats.org/officeDocument/2006/relationships/image" Target="../media/image37.png"/></Relationships>
</file>

<file path=ppt/slides/_rels/slide23.xml.rels><?xml version="1.0" encoding="UTF-8" standalone="yes"?>
<Relationships xmlns="http://schemas.openxmlformats.org/package/2006/relationships"><Relationship Id="rId9" Type="http://schemas.openxmlformats.org/officeDocument/2006/relationships/image" Target="../media/image21.png"/><Relationship Id="rId20" Type="http://schemas.openxmlformats.org/officeDocument/2006/relationships/image" Target="../media/image32.png"/><Relationship Id="rId21" Type="http://schemas.openxmlformats.org/officeDocument/2006/relationships/image" Target="../media/image8.png"/><Relationship Id="rId10" Type="http://schemas.openxmlformats.org/officeDocument/2006/relationships/image" Target="../media/image22.png"/><Relationship Id="rId11" Type="http://schemas.openxmlformats.org/officeDocument/2006/relationships/image" Target="../media/image23.png"/><Relationship Id="rId12" Type="http://schemas.openxmlformats.org/officeDocument/2006/relationships/image" Target="../media/image24.png"/><Relationship Id="rId13" Type="http://schemas.openxmlformats.org/officeDocument/2006/relationships/image" Target="../media/image25.png"/><Relationship Id="rId14" Type="http://schemas.openxmlformats.org/officeDocument/2006/relationships/image" Target="../media/image26.png"/><Relationship Id="rId15" Type="http://schemas.openxmlformats.org/officeDocument/2006/relationships/image" Target="../media/image27.png"/><Relationship Id="rId16" Type="http://schemas.openxmlformats.org/officeDocument/2006/relationships/image" Target="../media/image28.png"/><Relationship Id="rId17" Type="http://schemas.openxmlformats.org/officeDocument/2006/relationships/image" Target="../media/image29.png"/><Relationship Id="rId18" Type="http://schemas.openxmlformats.org/officeDocument/2006/relationships/image" Target="../media/image30.png"/><Relationship Id="rId19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7.png"/><Relationship Id="rId4" Type="http://schemas.openxmlformats.org/officeDocument/2006/relationships/image" Target="../media/image9.png"/><Relationship Id="rId5" Type="http://schemas.openxmlformats.org/officeDocument/2006/relationships/image" Target="../media/image17.png"/><Relationship Id="rId6" Type="http://schemas.openxmlformats.org/officeDocument/2006/relationships/image" Target="../media/image18.png"/><Relationship Id="rId7" Type="http://schemas.openxmlformats.org/officeDocument/2006/relationships/image" Target="../media/image19.png"/><Relationship Id="rId8" Type="http://schemas.openxmlformats.org/officeDocument/2006/relationships/image" Target="../media/image20.png"/></Relationships>
</file>

<file path=ppt/slides/_rels/slide24.xml.rels><?xml version="1.0" encoding="UTF-8" standalone="yes"?>
<Relationships xmlns="http://schemas.openxmlformats.org/package/2006/relationships"><Relationship Id="rId9" Type="http://schemas.openxmlformats.org/officeDocument/2006/relationships/image" Target="../media/image21.png"/><Relationship Id="rId20" Type="http://schemas.openxmlformats.org/officeDocument/2006/relationships/image" Target="../media/image32.png"/><Relationship Id="rId21" Type="http://schemas.openxmlformats.org/officeDocument/2006/relationships/image" Target="../media/image8.png"/><Relationship Id="rId10" Type="http://schemas.openxmlformats.org/officeDocument/2006/relationships/image" Target="../media/image22.png"/><Relationship Id="rId11" Type="http://schemas.openxmlformats.org/officeDocument/2006/relationships/image" Target="../media/image23.png"/><Relationship Id="rId12" Type="http://schemas.openxmlformats.org/officeDocument/2006/relationships/image" Target="../media/image24.png"/><Relationship Id="rId13" Type="http://schemas.openxmlformats.org/officeDocument/2006/relationships/image" Target="../media/image25.png"/><Relationship Id="rId14" Type="http://schemas.openxmlformats.org/officeDocument/2006/relationships/image" Target="../media/image26.png"/><Relationship Id="rId15" Type="http://schemas.openxmlformats.org/officeDocument/2006/relationships/image" Target="../media/image27.png"/><Relationship Id="rId16" Type="http://schemas.openxmlformats.org/officeDocument/2006/relationships/image" Target="../media/image28.png"/><Relationship Id="rId17" Type="http://schemas.openxmlformats.org/officeDocument/2006/relationships/image" Target="../media/image29.png"/><Relationship Id="rId18" Type="http://schemas.openxmlformats.org/officeDocument/2006/relationships/image" Target="../media/image30.png"/><Relationship Id="rId19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7.png"/><Relationship Id="rId4" Type="http://schemas.openxmlformats.org/officeDocument/2006/relationships/image" Target="../media/image9.png"/><Relationship Id="rId5" Type="http://schemas.openxmlformats.org/officeDocument/2006/relationships/image" Target="../media/image17.png"/><Relationship Id="rId6" Type="http://schemas.openxmlformats.org/officeDocument/2006/relationships/image" Target="../media/image18.png"/><Relationship Id="rId7" Type="http://schemas.openxmlformats.org/officeDocument/2006/relationships/image" Target="../media/image19.png"/><Relationship Id="rId8" Type="http://schemas.openxmlformats.org/officeDocument/2006/relationships/image" Target="../media/image20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4" Type="http://schemas.openxmlformats.org/officeDocument/2006/relationships/image" Target="../media/image41.png"/><Relationship Id="rId5" Type="http://schemas.openxmlformats.org/officeDocument/2006/relationships/image" Target="../media/image7.png"/><Relationship Id="rId6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7.png"/></Relationships>
</file>

<file path=ppt/slides/_rels/slide28.xml.rels><?xml version="1.0" encoding="UTF-8" standalone="yes"?>
<Relationships xmlns="http://schemas.openxmlformats.org/package/2006/relationships"><Relationship Id="rId9" Type="http://schemas.openxmlformats.org/officeDocument/2006/relationships/image" Target="../media/image21.png"/><Relationship Id="rId20" Type="http://schemas.openxmlformats.org/officeDocument/2006/relationships/image" Target="../media/image32.png"/><Relationship Id="rId21" Type="http://schemas.openxmlformats.org/officeDocument/2006/relationships/image" Target="../media/image8.png"/><Relationship Id="rId10" Type="http://schemas.openxmlformats.org/officeDocument/2006/relationships/image" Target="../media/image22.png"/><Relationship Id="rId11" Type="http://schemas.openxmlformats.org/officeDocument/2006/relationships/image" Target="../media/image23.png"/><Relationship Id="rId12" Type="http://schemas.openxmlformats.org/officeDocument/2006/relationships/image" Target="../media/image24.png"/><Relationship Id="rId13" Type="http://schemas.openxmlformats.org/officeDocument/2006/relationships/image" Target="../media/image25.png"/><Relationship Id="rId14" Type="http://schemas.openxmlformats.org/officeDocument/2006/relationships/image" Target="../media/image26.png"/><Relationship Id="rId15" Type="http://schemas.openxmlformats.org/officeDocument/2006/relationships/image" Target="../media/image27.png"/><Relationship Id="rId16" Type="http://schemas.openxmlformats.org/officeDocument/2006/relationships/image" Target="../media/image28.png"/><Relationship Id="rId17" Type="http://schemas.openxmlformats.org/officeDocument/2006/relationships/image" Target="../media/image29.png"/><Relationship Id="rId18" Type="http://schemas.openxmlformats.org/officeDocument/2006/relationships/image" Target="../media/image30.png"/><Relationship Id="rId19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7.png"/><Relationship Id="rId4" Type="http://schemas.openxmlformats.org/officeDocument/2006/relationships/image" Target="../media/image9.png"/><Relationship Id="rId5" Type="http://schemas.openxmlformats.org/officeDocument/2006/relationships/image" Target="../media/image17.png"/><Relationship Id="rId6" Type="http://schemas.openxmlformats.org/officeDocument/2006/relationships/image" Target="../media/image18.png"/><Relationship Id="rId7" Type="http://schemas.openxmlformats.org/officeDocument/2006/relationships/image" Target="../media/image19.png"/><Relationship Id="rId8" Type="http://schemas.openxmlformats.org/officeDocument/2006/relationships/image" Target="../media/image20.png"/></Relationships>
</file>

<file path=ppt/slides/_rels/slide29.xml.rels><?xml version="1.0" encoding="UTF-8" standalone="yes"?>
<Relationships xmlns="http://schemas.openxmlformats.org/package/2006/relationships"><Relationship Id="rId9" Type="http://schemas.openxmlformats.org/officeDocument/2006/relationships/image" Target="../media/image21.png"/><Relationship Id="rId20" Type="http://schemas.openxmlformats.org/officeDocument/2006/relationships/image" Target="../media/image32.png"/><Relationship Id="rId10" Type="http://schemas.openxmlformats.org/officeDocument/2006/relationships/image" Target="../media/image22.png"/><Relationship Id="rId11" Type="http://schemas.openxmlformats.org/officeDocument/2006/relationships/image" Target="../media/image23.png"/><Relationship Id="rId12" Type="http://schemas.openxmlformats.org/officeDocument/2006/relationships/image" Target="../media/image24.png"/><Relationship Id="rId13" Type="http://schemas.openxmlformats.org/officeDocument/2006/relationships/image" Target="../media/image25.png"/><Relationship Id="rId14" Type="http://schemas.openxmlformats.org/officeDocument/2006/relationships/image" Target="../media/image26.png"/><Relationship Id="rId15" Type="http://schemas.openxmlformats.org/officeDocument/2006/relationships/image" Target="../media/image27.png"/><Relationship Id="rId16" Type="http://schemas.openxmlformats.org/officeDocument/2006/relationships/image" Target="../media/image28.png"/><Relationship Id="rId17" Type="http://schemas.openxmlformats.org/officeDocument/2006/relationships/image" Target="../media/image29.png"/><Relationship Id="rId18" Type="http://schemas.openxmlformats.org/officeDocument/2006/relationships/image" Target="../media/image30.png"/><Relationship Id="rId19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7.png"/><Relationship Id="rId4" Type="http://schemas.openxmlformats.org/officeDocument/2006/relationships/image" Target="../media/image9.png"/><Relationship Id="rId5" Type="http://schemas.openxmlformats.org/officeDocument/2006/relationships/image" Target="../media/image17.png"/><Relationship Id="rId6" Type="http://schemas.openxmlformats.org/officeDocument/2006/relationships/image" Target="../media/image18.png"/><Relationship Id="rId7" Type="http://schemas.openxmlformats.org/officeDocument/2006/relationships/image" Target="../media/image19.png"/><Relationship Id="rId8" Type="http://schemas.openxmlformats.org/officeDocument/2006/relationships/image" Target="../media/image20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oleObject" Target="../embeddings/oleObject3.bin"/><Relationship Id="rId5" Type="http://schemas.openxmlformats.org/officeDocument/2006/relationships/image" Target="../media/image43.wmf"/><Relationship Id="rId6" Type="http://schemas.openxmlformats.org/officeDocument/2006/relationships/image" Target="../media/image42.png"/><Relationship Id="rId1" Type="http://schemas.openxmlformats.org/officeDocument/2006/relationships/vmlDrawing" Target="../drawings/vmlDrawing3.vml"/><Relationship Id="rId2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4" Type="http://schemas.openxmlformats.org/officeDocument/2006/relationships/image" Target="../media/image45.png"/><Relationship Id="rId5" Type="http://schemas.openxmlformats.org/officeDocument/2006/relationships/image" Target="../media/image46.png"/><Relationship Id="rId6" Type="http://schemas.openxmlformats.org/officeDocument/2006/relationships/image" Target="../media/image7.png"/><Relationship Id="rId7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4" Type="http://schemas.openxmlformats.org/officeDocument/2006/relationships/image" Target="../media/image46.png"/><Relationship Id="rId5" Type="http://schemas.openxmlformats.org/officeDocument/2006/relationships/image" Target="../media/image7.png"/><Relationship Id="rId6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4.png"/></Relationships>
</file>

<file path=ppt/slides/_rels/slide33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9.png"/><Relationship Id="rId1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7.png"/><Relationship Id="rId4" Type="http://schemas.openxmlformats.org/officeDocument/2006/relationships/image" Target="../media/image9.png"/><Relationship Id="rId5" Type="http://schemas.openxmlformats.org/officeDocument/2006/relationships/image" Target="../media/image47.png"/><Relationship Id="rId6" Type="http://schemas.openxmlformats.org/officeDocument/2006/relationships/image" Target="../media/image48.png"/><Relationship Id="rId7" Type="http://schemas.openxmlformats.org/officeDocument/2006/relationships/image" Target="../media/image49.png"/><Relationship Id="rId8" Type="http://schemas.openxmlformats.org/officeDocument/2006/relationships/image" Target="../media/image50.png"/><Relationship Id="rId9" Type="http://schemas.openxmlformats.org/officeDocument/2006/relationships/image" Target="../media/image51.png"/><Relationship Id="rId10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11" Type="http://schemas.openxmlformats.org/officeDocument/2006/relationships/image" Target="../media/image59.png"/><Relationship Id="rId12" Type="http://schemas.openxmlformats.org/officeDocument/2006/relationships/image" Target="../media/image60.png"/><Relationship Id="rId13" Type="http://schemas.openxmlformats.org/officeDocument/2006/relationships/image" Target="../media/image7.png"/><Relationship Id="rId14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png"/><Relationship Id="rId3" Type="http://schemas.openxmlformats.org/officeDocument/2006/relationships/image" Target="../media/image47.png"/><Relationship Id="rId4" Type="http://schemas.openxmlformats.org/officeDocument/2006/relationships/image" Target="../media/image52.png"/><Relationship Id="rId5" Type="http://schemas.openxmlformats.org/officeDocument/2006/relationships/image" Target="../media/image53.png"/><Relationship Id="rId6" Type="http://schemas.openxmlformats.org/officeDocument/2006/relationships/image" Target="../media/image54.png"/><Relationship Id="rId7" Type="http://schemas.openxmlformats.org/officeDocument/2006/relationships/image" Target="../media/image55.png"/><Relationship Id="rId8" Type="http://schemas.openxmlformats.org/officeDocument/2006/relationships/image" Target="../media/image56.png"/><Relationship Id="rId9" Type="http://schemas.openxmlformats.org/officeDocument/2006/relationships/image" Target="../media/image57.png"/><Relationship Id="rId10" Type="http://schemas.openxmlformats.org/officeDocument/2006/relationships/image" Target="../media/image58.png"/></Relationships>
</file>

<file path=ppt/slides/_rels/slide35.xml.rels><?xml version="1.0" encoding="UTF-8" standalone="yes"?>
<Relationships xmlns="http://schemas.openxmlformats.org/package/2006/relationships"><Relationship Id="rId11" Type="http://schemas.openxmlformats.org/officeDocument/2006/relationships/image" Target="../media/image66.png"/><Relationship Id="rId12" Type="http://schemas.openxmlformats.org/officeDocument/2006/relationships/image" Target="../media/image8.png"/><Relationship Id="rId13" Type="http://schemas.openxmlformats.org/officeDocument/2006/relationships/image" Target="../media/image67.png"/><Relationship Id="rId14" Type="http://schemas.openxmlformats.org/officeDocument/2006/relationships/image" Target="../media/image68.png"/><Relationship Id="rId15" Type="http://schemas.openxmlformats.org/officeDocument/2006/relationships/image" Target="../media/image69.png"/><Relationship Id="rId16" Type="http://schemas.openxmlformats.org/officeDocument/2006/relationships/image" Target="../media/image29.png"/><Relationship Id="rId17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7.png"/><Relationship Id="rId4" Type="http://schemas.openxmlformats.org/officeDocument/2006/relationships/image" Target="../media/image9.png"/><Relationship Id="rId5" Type="http://schemas.openxmlformats.org/officeDocument/2006/relationships/image" Target="../media/image47.png"/><Relationship Id="rId6" Type="http://schemas.openxmlformats.org/officeDocument/2006/relationships/image" Target="../media/image61.png"/><Relationship Id="rId7" Type="http://schemas.openxmlformats.org/officeDocument/2006/relationships/image" Target="../media/image62.png"/><Relationship Id="rId8" Type="http://schemas.openxmlformats.org/officeDocument/2006/relationships/image" Target="../media/image63.png"/><Relationship Id="rId9" Type="http://schemas.openxmlformats.org/officeDocument/2006/relationships/image" Target="../media/image64.png"/><Relationship Id="rId10" Type="http://schemas.openxmlformats.org/officeDocument/2006/relationships/image" Target="../media/image65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70.png"/><Relationship Id="rId5" Type="http://schemas.openxmlformats.org/officeDocument/2006/relationships/image" Target="../media/image71.e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7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4" Type="http://schemas.openxmlformats.org/officeDocument/2006/relationships/image" Target="../media/image7.png"/><Relationship Id="rId5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7.png"/></Relationships>
</file>

<file path=ppt/slides/_rels/slide41.xml.rels><?xml version="1.0" encoding="UTF-8" standalone="yes"?>
<Relationships xmlns="http://schemas.openxmlformats.org/package/2006/relationships"><Relationship Id="rId11" Type="http://schemas.openxmlformats.org/officeDocument/2006/relationships/image" Target="../media/image82.png"/><Relationship Id="rId12" Type="http://schemas.openxmlformats.org/officeDocument/2006/relationships/image" Target="../media/image83.png"/><Relationship Id="rId13" Type="http://schemas.openxmlformats.org/officeDocument/2006/relationships/image" Target="../media/image84.png"/><Relationship Id="rId14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9.png"/><Relationship Id="rId4" Type="http://schemas.openxmlformats.org/officeDocument/2006/relationships/image" Target="../media/image75.png"/><Relationship Id="rId5" Type="http://schemas.openxmlformats.org/officeDocument/2006/relationships/image" Target="../media/image76.png"/><Relationship Id="rId6" Type="http://schemas.openxmlformats.org/officeDocument/2006/relationships/image" Target="../media/image77.png"/><Relationship Id="rId7" Type="http://schemas.openxmlformats.org/officeDocument/2006/relationships/image" Target="../media/image78.png"/><Relationship Id="rId8" Type="http://schemas.openxmlformats.org/officeDocument/2006/relationships/image" Target="../media/image79.png"/><Relationship Id="rId9" Type="http://schemas.openxmlformats.org/officeDocument/2006/relationships/image" Target="../media/image80.png"/><Relationship Id="rId10" Type="http://schemas.openxmlformats.org/officeDocument/2006/relationships/image" Target="../media/image8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85.png"/><Relationship Id="rId5" Type="http://schemas.openxmlformats.org/officeDocument/2006/relationships/image" Target="../media/image86.png"/><Relationship Id="rId6" Type="http://schemas.openxmlformats.org/officeDocument/2006/relationships/image" Target="../media/image87.png"/><Relationship Id="rId7" Type="http://schemas.openxmlformats.org/officeDocument/2006/relationships/image" Target="../media/image71.emf"/><Relationship Id="rId8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4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7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7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7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7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7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7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7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7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7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8.xml"/><Relationship Id="rId3" Type="http://schemas.openxmlformats.org/officeDocument/2006/relationships/image" Target="../media/image7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88.w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0.xml"/><Relationship Id="rId3" Type="http://schemas.openxmlformats.org/officeDocument/2006/relationships/image" Target="../media/image7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4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1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3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89.wmf"/><Relationship Id="rId5" Type="http://schemas.openxmlformats.org/officeDocument/2006/relationships/image" Target="../media/image90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4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89.wmf"/><Relationship Id="rId5" Type="http://schemas.openxmlformats.org/officeDocument/2006/relationships/image" Target="../media/image90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5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4" Type="http://schemas.openxmlformats.org/officeDocument/2006/relationships/image" Target="../media/image92.png"/><Relationship Id="rId5" Type="http://schemas.openxmlformats.org/officeDocument/2006/relationships/image" Target="../media/image93.png"/><Relationship Id="rId6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6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8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2.png"/><Relationship Id="rId3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.png"/><Relationship Id="rId3" Type="http://schemas.openxmlformats.org/officeDocument/2006/relationships/image" Target="../media/image42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.png"/><Relationship Id="rId3" Type="http://schemas.openxmlformats.org/officeDocument/2006/relationships/image" Target="../media/image42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9.xml"/><Relationship Id="rId3" Type="http://schemas.openxmlformats.org/officeDocument/2006/relationships/image" Target="../media/image7.pn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7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1.xml"/><Relationship Id="rId3" Type="http://schemas.openxmlformats.org/officeDocument/2006/relationships/image" Target="../media/image7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94.w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3.xml"/><Relationship Id="rId3" Type="http://schemas.openxmlformats.org/officeDocument/2006/relationships/image" Target="../media/image7.pn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4.xml"/><Relationship Id="rId3" Type="http://schemas.openxmlformats.org/officeDocument/2006/relationships/image" Target="../media/image7.pn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5.xml"/><Relationship Id="rId3" Type="http://schemas.openxmlformats.org/officeDocument/2006/relationships/image" Target="../media/image7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7.xml"/><Relationship Id="rId3" Type="http://schemas.openxmlformats.org/officeDocument/2006/relationships/image" Target="../media/image7.png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.pn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95.w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2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wmf"/><Relationship Id="rId4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2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4" Type="http://schemas.openxmlformats.org/officeDocument/2006/relationships/image" Target="../media/image95.w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.pn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8.xml"/><Relationship Id="rId3" Type="http://schemas.openxmlformats.org/officeDocument/2006/relationships/image" Target="../media/image7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4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9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0.xml"/><Relationship Id="rId3" Type="http://schemas.openxmlformats.org/officeDocument/2006/relationships/image" Target="../media/image7.pn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1.xml"/><Relationship Id="rId3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2.xml"/><Relationship Id="rId3" Type="http://schemas.openxmlformats.org/officeDocument/2006/relationships/image" Target="../media/image7.png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3.xml"/><Relationship Id="rId3" Type="http://schemas.openxmlformats.org/officeDocument/2006/relationships/image" Target="../media/image7.pn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4.xml"/><Relationship Id="rId3" Type="http://schemas.openxmlformats.org/officeDocument/2006/relationships/image" Target="../media/image7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4" Type="http://schemas.openxmlformats.org/officeDocument/2006/relationships/image" Target="../media/image42.png"/><Relationship Id="rId5" Type="http://schemas.openxmlformats.org/officeDocument/2006/relationships/image" Target="../media/image9.png"/><Relationship Id="rId6" Type="http://schemas.openxmlformats.org/officeDocument/2006/relationships/image" Target="../media/image98.png"/><Relationship Id="rId7" Type="http://schemas.openxmlformats.org/officeDocument/2006/relationships/image" Target="../media/image99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5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CSCI </a:t>
            </a:r>
            <a:r>
              <a:rPr lang="en-US" dirty="0" smtClean="0"/>
              <a:t>44</a:t>
            </a:r>
            <a:r>
              <a:rPr lang="en-US" dirty="0" smtClean="0"/>
              <a:t>0</a:t>
            </a:r>
            <a:r>
              <a:rPr lang="en-US" dirty="0" smtClean="0"/>
              <a:t>: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Computer Networks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Instructor: Xenia Mountrouidou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89157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4" name="Rectangle 1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x-none" smtClean="0"/>
              <a:t>Learning</a:t>
            </a:r>
            <a:endParaRPr lang="en-US" altLang="x-none"/>
          </a:p>
        </p:txBody>
      </p:sp>
      <p:graphicFrame>
        <p:nvGraphicFramePr>
          <p:cNvPr id="13327" name="Object 15"/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61318276"/>
              </p:ext>
            </p:extLst>
          </p:nvPr>
        </p:nvGraphicFramePr>
        <p:xfrm>
          <a:off x="1949380" y="1675231"/>
          <a:ext cx="7540695" cy="424825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5" name="VISIO" r:id="rId3" imgW="6787440" imgH="3825000" progId="Visio.Drawing.6">
                  <p:embed/>
                </p:oleObj>
              </mc:Choice>
              <mc:Fallback>
                <p:oleObj name="VISIO" r:id="rId3" imgW="6787440" imgH="3825000" progId="Visio.Drawing.6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49380" y="1675231"/>
                        <a:ext cx="7540695" cy="424825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x-none" dirty="0" smtClean="0"/>
              <a:t>Learning Aids</a:t>
            </a:r>
            <a:endParaRPr lang="en-US" altLang="x-none" dirty="0"/>
          </a:p>
        </p:txBody>
      </p:sp>
      <p:pic>
        <p:nvPicPr>
          <p:cNvPr id="6" name="Content Placeholder 5"/>
          <p:cNvPicPr>
            <a:picLocks noGrp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6300343" y="987425"/>
            <a:ext cx="3937889" cy="4873625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half" idx="2"/>
          </p:nvPr>
        </p:nvSpPr>
        <p:spPr/>
        <p:txBody>
          <a:bodyPr>
            <a:normAutofit/>
          </a:bodyPr>
          <a:lstStyle/>
          <a:p>
            <a:r>
              <a:rPr lang="en-US" sz="2400" dirty="0" smtClean="0"/>
              <a:t>Textbook</a:t>
            </a:r>
          </a:p>
          <a:p>
            <a:r>
              <a:rPr lang="en-US" sz="2400" dirty="0" smtClean="0"/>
              <a:t>Website resources</a:t>
            </a:r>
          </a:p>
          <a:p>
            <a:r>
              <a:rPr lang="en-US" sz="2400" dirty="0" smtClean="0"/>
              <a:t>Homework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Content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Public website – class content</a:t>
            </a:r>
          </a:p>
          <a:p>
            <a:r>
              <a:rPr lang="en-US" dirty="0" smtClean="0"/>
              <a:t>Oaks – some overlapping content, submissions</a:t>
            </a:r>
          </a:p>
          <a:p>
            <a:r>
              <a:rPr lang="en-US" dirty="0" smtClean="0"/>
              <a:t>Required textbook – required reading</a:t>
            </a:r>
          </a:p>
          <a:p>
            <a:r>
              <a:rPr lang="en-US" dirty="0" smtClean="0"/>
              <a:t>Additional resources – links, interactive exercises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486496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charset="-128"/>
              </a:rPr>
              <a:t>Syllabus	</a:t>
            </a:r>
          </a:p>
        </p:txBody>
      </p:sp>
      <p:sp>
        <p:nvSpPr>
          <p:cNvPr id="53250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 smtClean="0">
                <a:ea typeface="ＭＳ Ｐゴシック" charset="-128"/>
              </a:rPr>
              <a:t>Mandatory reading</a:t>
            </a:r>
            <a:endParaRPr lang="en-US" altLang="en-US" dirty="0">
              <a:ea typeface="ＭＳ Ｐゴシック" charset="-128"/>
            </a:endParaRPr>
          </a:p>
          <a:p>
            <a:r>
              <a:rPr lang="en-US" altLang="en-US" dirty="0">
                <a:ea typeface="ＭＳ Ｐゴシック" charset="-128"/>
              </a:rPr>
              <a:t>Ignorance of the rules does not exempt you from them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Honor code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dirty="0" smtClean="0"/>
              <a:t>Syllabus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dirty="0" smtClean="0"/>
              <a:t>Additional considerations for Computer Science courses: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en-US" dirty="0" smtClean="0"/>
              <a:t>Code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en-US" dirty="0" smtClean="0"/>
              <a:t>Collaboration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10460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 to survive the class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Keep up with readings</a:t>
            </a:r>
          </a:p>
          <a:p>
            <a:r>
              <a:rPr lang="en-US" dirty="0" smtClean="0"/>
              <a:t>Actively participate in lecture during class</a:t>
            </a:r>
          </a:p>
          <a:p>
            <a:r>
              <a:rPr lang="en-US" dirty="0" smtClean="0"/>
              <a:t>Do not miss more than necessary classes</a:t>
            </a:r>
          </a:p>
          <a:p>
            <a:r>
              <a:rPr lang="en-US" dirty="0" smtClean="0"/>
              <a:t>Work hard on the project</a:t>
            </a:r>
          </a:p>
          <a:p>
            <a:r>
              <a:rPr lang="en-US" dirty="0" smtClean="0"/>
              <a:t>Ask questions</a:t>
            </a:r>
          </a:p>
          <a:p>
            <a:r>
              <a:rPr lang="en-US" dirty="0" smtClean="0"/>
              <a:t>Visit me during office hours (or setup an appointment)</a:t>
            </a:r>
          </a:p>
        </p:txBody>
      </p:sp>
    </p:spTree>
    <p:extLst>
      <p:ext uri="{BB962C8B-B14F-4D97-AF65-F5344CB8AC3E}">
        <p14:creationId xmlns:p14="http://schemas.microsoft.com/office/powerpoint/2010/main" val="81575421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Project kickoff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Find teammates </a:t>
            </a:r>
          </a:p>
          <a:p>
            <a:r>
              <a:rPr lang="en-US" dirty="0" smtClean="0"/>
              <a:t>Read project </a:t>
            </a:r>
            <a:r>
              <a:rPr lang="en-US" dirty="0" smtClean="0"/>
              <a:t>description</a:t>
            </a:r>
            <a:endParaRPr lang="en-US" dirty="0"/>
          </a:p>
          <a:p>
            <a:r>
              <a:rPr lang="en-US" dirty="0" smtClean="0"/>
              <a:t>Start thinking about your topic!</a:t>
            </a:r>
          </a:p>
        </p:txBody>
      </p:sp>
    </p:spTree>
    <p:extLst>
      <p:ext uri="{BB962C8B-B14F-4D97-AF65-F5344CB8AC3E}">
        <p14:creationId xmlns:p14="http://schemas.microsoft.com/office/powerpoint/2010/main" val="17800289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897333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Computer Networks</a:t>
            </a:r>
            <a:r>
              <a:rPr lang="is-IS" dirty="0" smtClean="0"/>
              <a:t>… the Big Picture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Slides adopted from: Computer Networks: A Top-Down Approach, Kurose &amp; Ross, 7</a:t>
            </a:r>
            <a:r>
              <a:rPr lang="en-US" baseline="30000" dirty="0" smtClean="0"/>
              <a:t>th</a:t>
            </a:r>
            <a:r>
              <a:rPr lang="en-US" dirty="0" smtClean="0"/>
              <a:t> Edition 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478463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174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981200" y="241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Chapter 1: introduction</a:t>
            </a:r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57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our goal:</a:t>
            </a:r>
            <a:r>
              <a:rPr lang="en-US" altLang="x-none">
                <a:ea typeface="ＭＳ Ｐゴシック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x-none">
                <a:ea typeface="ＭＳ Ｐゴシック" charset="-128"/>
              </a:rPr>
              <a:t>get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feel</a:t>
            </a:r>
            <a:r>
              <a:rPr lang="ja-JP" altLang="en-US">
                <a:ea typeface="ＭＳ Ｐゴシック" charset="-128"/>
              </a:rPr>
              <a:t>”</a:t>
            </a:r>
            <a:r>
              <a:rPr lang="en-US" altLang="ja-JP">
                <a:ea typeface="ＭＳ Ｐゴシック" charset="-128"/>
              </a:rPr>
              <a:t> and terminology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x-none">
                <a:ea typeface="ＭＳ Ｐゴシック" charset="-128"/>
              </a:rPr>
              <a:t>more depth, detail </a:t>
            </a:r>
            <a:r>
              <a:rPr lang="en-US" altLang="x-none" i="1">
                <a:ea typeface="ＭＳ Ｐゴシック" charset="-128"/>
              </a:rPr>
              <a:t>later</a:t>
            </a:r>
            <a:r>
              <a:rPr lang="en-US" altLang="x-none">
                <a:ea typeface="ＭＳ Ｐゴシック" charset="-128"/>
              </a:rPr>
              <a:t> in course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x-none">
                <a:ea typeface="ＭＳ Ｐゴシック" charset="-128"/>
              </a:rPr>
              <a:t>approach:</a:t>
            </a:r>
          </a:p>
          <a:p>
            <a:pPr lvl="1" eaLnBrk="1" hangingPunct="1">
              <a:lnSpc>
                <a:spcPct val="90000"/>
              </a:lnSpc>
              <a:buSzPct val="85000"/>
            </a:pPr>
            <a:r>
              <a:rPr lang="en-US" altLang="x-none" sz="2800"/>
              <a:t>use Internet as example</a:t>
            </a:r>
          </a:p>
          <a:p>
            <a:pPr lvl="1" eaLnBrk="1" hangingPunct="1">
              <a:lnSpc>
                <a:spcPct val="90000"/>
              </a:lnSpc>
            </a:pPr>
            <a:endParaRPr lang="en-US" altLang="x-none" sz="2800"/>
          </a:p>
        </p:txBody>
      </p:sp>
      <p:sp>
        <p:nvSpPr>
          <p:cNvPr id="3072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638800" y="1371600"/>
            <a:ext cx="5029200" cy="52451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overview</a:t>
            </a:r>
            <a:r>
              <a:rPr lang="en-US" altLang="x-none">
                <a:solidFill>
                  <a:srgbClr val="CC0000"/>
                </a:solidFill>
                <a:ea typeface="ＭＳ Ｐゴシック" charset="-128"/>
              </a:rPr>
              <a:t>: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what</a:t>
            </a:r>
            <a:r>
              <a:rPr lang="ja-JP" altLang="en-US" sz="2400">
                <a:ea typeface="ＭＳ Ｐゴシック" charset="-128"/>
              </a:rPr>
              <a:t>’</a:t>
            </a:r>
            <a:r>
              <a:rPr lang="en-US" altLang="ja-JP" sz="2400">
                <a:ea typeface="ＭＳ Ｐゴシック" charset="-128"/>
              </a:rPr>
              <a:t>s the Internet?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what</a:t>
            </a:r>
            <a:r>
              <a:rPr lang="ja-JP" altLang="en-US" sz="2400">
                <a:ea typeface="ＭＳ Ｐゴシック" charset="-128"/>
              </a:rPr>
              <a:t>’</a:t>
            </a:r>
            <a:r>
              <a:rPr lang="en-US" altLang="ja-JP" sz="2400">
                <a:ea typeface="ＭＳ Ｐゴシック" charset="-128"/>
              </a:rPr>
              <a:t>s a protocol?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network edge; hosts, access net, physical media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network core: packet/circuit switching, Internet structure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performance: loss, delay, throughput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security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protocol layers, service models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history</a:t>
            </a:r>
          </a:p>
          <a:p>
            <a:pPr eaLnBrk="1" hangingPunct="1">
              <a:buFont typeface="Wingdings" charset="2"/>
              <a:buNone/>
            </a:pPr>
            <a:endParaRPr lang="en-US" altLang="x-none" sz="2400">
              <a:ea typeface="ＭＳ Ｐゴシック" charset="-128"/>
            </a:endParaRPr>
          </a:p>
        </p:txBody>
      </p:sp>
      <p:pic>
        <p:nvPicPr>
          <p:cNvPr id="17413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5826" y="1030289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93A73823-58F2-554D-89D8-6B9172B1CC4C}" type="slidenum">
              <a:rPr lang="en-US" altLang="x-none" sz="1200">
                <a:latin typeface="Tahoma" charset="0"/>
              </a:rPr>
              <a:pPr/>
              <a:t>19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/>
              <a:t>Who am I?</a:t>
            </a:r>
            <a:endParaRPr lang="en-US" altLang="en-US"/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Dr. X – Computer Scientist</a:t>
            </a:r>
          </a:p>
          <a:p>
            <a:r>
              <a:rPr lang="en-US" dirty="0" smtClean="0"/>
              <a:t>PhD at North Carolina State University – Optical networks performance </a:t>
            </a:r>
          </a:p>
          <a:p>
            <a:r>
              <a:rPr lang="en-US" dirty="0" smtClean="0"/>
              <a:t>Worked at IBM – Software Performance Engineer</a:t>
            </a:r>
          </a:p>
          <a:p>
            <a:r>
              <a:rPr lang="en-US" dirty="0" smtClean="0"/>
              <a:t>Post doc at College of William and Mary – research on performance and power savings for hard disk drives</a:t>
            </a:r>
          </a:p>
          <a:p>
            <a:r>
              <a:rPr lang="en-US" dirty="0" smtClean="0"/>
              <a:t>Assistant professor at Jacksonville University, Wofford College</a:t>
            </a:r>
          </a:p>
          <a:p>
            <a:r>
              <a:rPr lang="en-US" dirty="0" smtClean="0"/>
              <a:t>Assistant professor at </a:t>
            </a:r>
            <a:r>
              <a:rPr lang="en-US" dirty="0" smtClean="0"/>
              <a:t>College of Charleston</a:t>
            </a:r>
            <a:endParaRPr lang="en-US" dirty="0" smtClean="0"/>
          </a:p>
          <a:p>
            <a:r>
              <a:rPr lang="en-US" dirty="0" smtClean="0"/>
              <a:t>Scuba diver, manga comics collector, science fiction reader, hacker</a:t>
            </a:r>
          </a:p>
          <a:p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smtClean="0"/>
              <a:t>2</a:t>
            </a:r>
            <a:endParaRPr lang="en-US" dirty="0"/>
          </a:p>
        </p:txBody>
      </p:sp>
      <p:pic>
        <p:nvPicPr>
          <p:cNvPr id="4915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4199" y="2112110"/>
            <a:ext cx="1138238" cy="1579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28908" y="4395270"/>
            <a:ext cx="1804987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1477" y="5475193"/>
            <a:ext cx="12954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945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451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011364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CC0000"/>
                </a:solidFill>
              </a:rPr>
              <a:t>1.1 what </a:t>
            </a:r>
            <a:r>
              <a:rPr lang="en-US" altLang="x-none" sz="2800" i="1">
                <a:solidFill>
                  <a:srgbClr val="CC0000"/>
                </a:solidFill>
              </a:rPr>
              <a:t>is</a:t>
            </a:r>
            <a:r>
              <a:rPr lang="en-US" altLang="x-none" sz="2800">
                <a:solidFill>
                  <a:srgbClr val="CC0000"/>
                </a:solidFill>
              </a:rPr>
              <a:t> the Internet?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1.2</a:t>
            </a:r>
            <a:r>
              <a:rPr lang="en-US" altLang="x-none" sz="2800"/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end systems, access networks, links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1.3 </a:t>
            </a:r>
            <a:r>
              <a:rPr lang="en-US" altLang="x-none" sz="2800"/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packet switching, circuit switching, network structure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1.4 </a:t>
            </a:r>
            <a:r>
              <a:rPr lang="en-US" altLang="x-none" sz="2800"/>
              <a:t>delay, loss, throughput in networks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1.5</a:t>
            </a:r>
            <a:r>
              <a:rPr lang="en-US" altLang="x-none" sz="2800"/>
              <a:t> protocol layers, service models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1.6</a:t>
            </a:r>
            <a:r>
              <a:rPr lang="en-US" altLang="x-none" sz="2800"/>
              <a:t> networks under attack: security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1.7</a:t>
            </a:r>
            <a:r>
              <a:rPr lang="en-US" altLang="x-none" sz="2800"/>
              <a:t> history</a:t>
            </a:r>
          </a:p>
          <a:p>
            <a:pPr eaLnBrk="1" hangingPunct="1"/>
            <a:endParaRPr lang="en-US" altLang="x-none">
              <a:ea typeface="ＭＳ Ｐゴシック" charset="-128"/>
            </a:endParaRPr>
          </a:p>
        </p:txBody>
      </p:sp>
      <p:sp>
        <p:nvSpPr>
          <p:cNvPr id="194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C3A3E59-CC10-204C-A873-91B0D89161D4}" type="slidenum">
              <a:rPr lang="en-US" altLang="x-none" sz="1200">
                <a:latin typeface="Tahoma" charset="0"/>
              </a:rPr>
              <a:pPr/>
              <a:t>20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215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36725" y="190501"/>
            <a:ext cx="8382000" cy="93662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What</a:t>
            </a:r>
            <a:r>
              <a:rPr lang="ja-JP" altLang="en-US" sz="3600">
                <a:ea typeface="ＭＳ Ｐゴシック" charset="-128"/>
              </a:rPr>
              <a:t>’</a:t>
            </a:r>
            <a:r>
              <a:rPr lang="en-US" altLang="ja-JP" sz="3600">
                <a:ea typeface="ＭＳ Ｐゴシック" charset="-128"/>
              </a:rPr>
              <a:t>s the Internet: </a:t>
            </a:r>
            <a:r>
              <a:rPr lang="ja-JP" altLang="en-US" sz="3600">
                <a:ea typeface="ＭＳ Ｐゴシック" charset="-128"/>
              </a:rPr>
              <a:t>“</a:t>
            </a:r>
            <a:r>
              <a:rPr lang="en-US" altLang="ja-JP" sz="3600">
                <a:ea typeface="ＭＳ Ｐゴシック" charset="-128"/>
              </a:rPr>
              <a:t>nuts and bolts</a:t>
            </a:r>
            <a:r>
              <a:rPr lang="ja-JP" altLang="en-US" sz="3600">
                <a:ea typeface="ＭＳ Ｐゴシック" charset="-128"/>
              </a:rPr>
              <a:t>”</a:t>
            </a:r>
            <a:r>
              <a:rPr lang="en-US" altLang="ja-JP" sz="3600">
                <a:ea typeface="ＭＳ Ｐゴシック" charset="-128"/>
              </a:rPr>
              <a:t> view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181350" y="1436689"/>
            <a:ext cx="3779838" cy="1271587"/>
          </a:xfrm>
        </p:spPr>
        <p:txBody>
          <a:bodyPr>
            <a:normAutofit fontScale="92500" lnSpcReduction="20000"/>
          </a:bodyPr>
          <a:lstStyle/>
          <a:p>
            <a:pPr marL="287338" indent="-287338">
              <a:spcBef>
                <a:spcPct val="15000"/>
              </a:spcBef>
            </a:pPr>
            <a:r>
              <a:rPr lang="en-US" altLang="x-none" sz="2400">
                <a:ea typeface="ＭＳ Ｐゴシック" charset="-128"/>
              </a:rPr>
              <a:t>billions of connected computing devices: </a:t>
            </a:r>
          </a:p>
          <a:p>
            <a:pPr marL="631825" lvl="1" indent="-231775">
              <a:spcBef>
                <a:spcPct val="15000"/>
              </a:spcBef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hosts </a:t>
            </a:r>
            <a:r>
              <a:rPr lang="en-US" altLang="x-none" i="1">
                <a:ea typeface="ＭＳ Ｐゴシック" charset="-128"/>
              </a:rPr>
              <a:t>=</a:t>
            </a: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 end systems</a:t>
            </a:r>
            <a:r>
              <a:rPr lang="en-US" altLang="x-none" i="1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marL="631825" lvl="1" indent="-231775"/>
            <a:r>
              <a:rPr lang="en-US" altLang="x-none"/>
              <a:t>running </a:t>
            </a:r>
            <a:r>
              <a:rPr lang="en-US" altLang="x-none" i="1">
                <a:solidFill>
                  <a:srgbClr val="CC0000"/>
                </a:solidFill>
              </a:rPr>
              <a:t>network apps</a:t>
            </a:r>
            <a:endParaRPr lang="en-US" altLang="x-none">
              <a:solidFill>
                <a:srgbClr val="CC0000"/>
              </a:solidFill>
            </a:endParaRPr>
          </a:p>
        </p:txBody>
      </p:sp>
      <p:sp>
        <p:nvSpPr>
          <p:cNvPr id="4766" name="Rectangle 670"/>
          <p:cNvSpPr>
            <a:spLocks noChangeArrowheads="1"/>
          </p:cNvSpPr>
          <p:nvPr/>
        </p:nvSpPr>
        <p:spPr bwMode="auto">
          <a:xfrm>
            <a:off x="3192464" y="3152776"/>
            <a:ext cx="3368675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28650" indent="-233363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</a:rPr>
              <a:t>communication links</a:t>
            </a:r>
            <a:endParaRPr lang="en-US" altLang="x-none">
              <a:solidFill>
                <a:srgbClr val="CC0000"/>
              </a:solidFill>
              <a:latin typeface="Gill Sans MT" charset="0"/>
            </a:endParaRP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x-none">
                <a:latin typeface="Gill Sans MT" charset="0"/>
              </a:rPr>
              <a:t>fiber, copper, radio, satellite</a:t>
            </a: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x-none">
                <a:latin typeface="Gill Sans MT" charset="0"/>
              </a:rPr>
              <a:t>transmission rate: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</a:rPr>
              <a:t>bandwidth</a:t>
            </a:r>
            <a:endParaRPr lang="en-US" altLang="x-none">
              <a:solidFill>
                <a:srgbClr val="CC0000"/>
              </a:solidFill>
              <a:latin typeface="Gill Sans MT" charset="0"/>
            </a:endParaRPr>
          </a:p>
        </p:txBody>
      </p:sp>
      <p:sp>
        <p:nvSpPr>
          <p:cNvPr id="4767" name="Rectangle 671"/>
          <p:cNvSpPr>
            <a:spLocks noChangeArrowheads="1"/>
          </p:cNvSpPr>
          <p:nvPr/>
        </p:nvSpPr>
        <p:spPr bwMode="auto">
          <a:xfrm>
            <a:off x="3184525" y="5143500"/>
            <a:ext cx="3779838" cy="155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packet switches: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forward packets (chunks of data)</a:t>
            </a:r>
          </a:p>
          <a:p>
            <a:pPr marL="628650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routers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switches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842"/>
          <p:cNvGrpSpPr>
            <a:grpSpLocks/>
          </p:cNvGrpSpPr>
          <p:nvPr/>
        </p:nvGrpSpPr>
        <p:grpSpPr bwMode="auto">
          <a:xfrm>
            <a:off x="1862138" y="3454400"/>
            <a:ext cx="1573212" cy="1060450"/>
            <a:chOff x="98" y="2320"/>
            <a:chExt cx="991" cy="668"/>
          </a:xfrm>
        </p:grpSpPr>
        <p:sp>
          <p:nvSpPr>
            <p:cNvPr id="22205" name="Text Box 666"/>
            <p:cNvSpPr txBox="1">
              <a:spLocks noChangeArrowheads="1"/>
            </p:cNvSpPr>
            <p:nvPr/>
          </p:nvSpPr>
          <p:spPr bwMode="auto">
            <a:xfrm>
              <a:off x="564" y="2728"/>
              <a:ext cx="383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x-none" sz="1400"/>
                <a:t>wired</a:t>
              </a:r>
            </a:p>
            <a:p>
              <a:pPr>
                <a:lnSpc>
                  <a:spcPct val="75000"/>
                </a:lnSpc>
              </a:pPr>
              <a:r>
                <a:rPr lang="en-US" altLang="x-none" sz="1400"/>
                <a:t>links</a:t>
              </a:r>
            </a:p>
          </p:txBody>
        </p:sp>
        <p:sp>
          <p:nvSpPr>
            <p:cNvPr id="22206" name="Text Box 669"/>
            <p:cNvSpPr txBox="1">
              <a:spLocks noChangeArrowheads="1"/>
            </p:cNvSpPr>
            <p:nvPr/>
          </p:nvSpPr>
          <p:spPr bwMode="auto">
            <a:xfrm>
              <a:off x="569" y="2465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x-none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x-none" sz="1400"/>
                <a:t>links</a:t>
              </a:r>
            </a:p>
          </p:txBody>
        </p:sp>
        <p:grpSp>
          <p:nvGrpSpPr>
            <p:cNvPr id="22207" name="Group 819"/>
            <p:cNvGrpSpPr>
              <a:grpSpLocks/>
            </p:cNvGrpSpPr>
            <p:nvPr/>
          </p:nvGrpSpPr>
          <p:grpSpPr bwMode="auto">
            <a:xfrm>
              <a:off x="385" y="2320"/>
              <a:ext cx="201" cy="282"/>
              <a:chOff x="742" y="2409"/>
              <a:chExt cx="576" cy="881"/>
            </a:xfrm>
          </p:grpSpPr>
          <p:grpSp>
            <p:nvGrpSpPr>
              <p:cNvPr id="22212" name="Group 820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22215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6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7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8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9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0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1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2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3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4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5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6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7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8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9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22213" name="Picture 836" descr="cell_tower_radiation copy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14" name="Oval 837"/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grpSp>
          <p:nvGrpSpPr>
            <p:cNvPr id="22208" name="Group 838"/>
            <p:cNvGrpSpPr>
              <a:grpSpLocks/>
            </p:cNvGrpSpPr>
            <p:nvPr/>
          </p:nvGrpSpPr>
          <p:grpSpPr bwMode="auto">
            <a:xfrm>
              <a:off x="98" y="2444"/>
              <a:ext cx="355" cy="265"/>
              <a:chOff x="2967" y="478"/>
              <a:chExt cx="788" cy="625"/>
            </a:xfrm>
          </p:grpSpPr>
          <p:pic>
            <p:nvPicPr>
              <p:cNvPr id="22210" name="Picture 839" descr="access_point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211" name="Picture 840" descr="antenna_radiation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209" name="Line 841"/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52"/>
          <p:cNvGrpSpPr>
            <a:grpSpLocks/>
          </p:cNvGrpSpPr>
          <p:nvPr/>
        </p:nvGrpSpPr>
        <p:grpSpPr bwMode="auto">
          <a:xfrm>
            <a:off x="2157413" y="5253039"/>
            <a:ext cx="646112" cy="477837"/>
            <a:chOff x="293" y="3440"/>
            <a:chExt cx="407" cy="301"/>
          </a:xfrm>
        </p:grpSpPr>
        <p:sp>
          <p:nvSpPr>
            <p:cNvPr id="22195" name="Text Box 662"/>
            <p:cNvSpPr txBox="1">
              <a:spLocks noChangeArrowheads="1"/>
            </p:cNvSpPr>
            <p:nvPr/>
          </p:nvSpPr>
          <p:spPr bwMode="auto">
            <a:xfrm>
              <a:off x="293" y="3549"/>
              <a:ext cx="40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400"/>
                <a:t>router</a:t>
              </a:r>
            </a:p>
          </p:txBody>
        </p:sp>
        <p:grpSp>
          <p:nvGrpSpPr>
            <p:cNvPr id="22196" name="Group 843"/>
            <p:cNvGrpSpPr>
              <a:grpSpLocks/>
            </p:cNvGrpSpPr>
            <p:nvPr/>
          </p:nvGrpSpPr>
          <p:grpSpPr bwMode="auto">
            <a:xfrm>
              <a:off x="337" y="3440"/>
              <a:ext cx="306" cy="128"/>
              <a:chOff x="4650" y="1129"/>
              <a:chExt cx="246" cy="95"/>
            </a:xfrm>
          </p:grpSpPr>
          <p:sp>
            <p:nvSpPr>
              <p:cNvPr id="2219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19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19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2200" name="Group 84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2203" name="Freeform 8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4" name="Freeform 8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01" name="Line 85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2" name="Line 85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1512" name="Picture 853" descr="underline_bas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4201" y="889000"/>
            <a:ext cx="822801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439" name="Group 1201"/>
          <p:cNvGrpSpPr>
            <a:grpSpLocks/>
          </p:cNvGrpSpPr>
          <p:nvPr/>
        </p:nvGrpSpPr>
        <p:grpSpPr bwMode="auto">
          <a:xfrm>
            <a:off x="1857375" y="1322389"/>
            <a:ext cx="1555750" cy="1622425"/>
            <a:chOff x="210" y="833"/>
            <a:chExt cx="980" cy="1022"/>
          </a:xfrm>
        </p:grpSpPr>
        <p:sp>
          <p:nvSpPr>
            <p:cNvPr id="22128" name="Text Box 667"/>
            <p:cNvSpPr txBox="1">
              <a:spLocks noChangeArrowheads="1"/>
            </p:cNvSpPr>
            <p:nvPr/>
          </p:nvSpPr>
          <p:spPr bwMode="auto">
            <a:xfrm>
              <a:off x="479" y="1667"/>
              <a:ext cx="71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x-none" sz="1400"/>
                <a:t>smartphone</a:t>
              </a:r>
            </a:p>
          </p:txBody>
        </p:sp>
        <p:sp>
          <p:nvSpPr>
            <p:cNvPr id="22129" name="Text Box 663"/>
            <p:cNvSpPr txBox="1">
              <a:spLocks noChangeArrowheads="1"/>
            </p:cNvSpPr>
            <p:nvPr/>
          </p:nvSpPr>
          <p:spPr bwMode="auto">
            <a:xfrm>
              <a:off x="487" y="872"/>
              <a:ext cx="2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400"/>
                <a:t>PC</a:t>
              </a:r>
            </a:p>
          </p:txBody>
        </p:sp>
        <p:sp>
          <p:nvSpPr>
            <p:cNvPr id="22130" name="Text Box 664"/>
            <p:cNvSpPr txBox="1">
              <a:spLocks noChangeArrowheads="1"/>
            </p:cNvSpPr>
            <p:nvPr/>
          </p:nvSpPr>
          <p:spPr bwMode="auto">
            <a:xfrm>
              <a:off x="488" y="1096"/>
              <a:ext cx="4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400"/>
                <a:t>server</a:t>
              </a:r>
            </a:p>
          </p:txBody>
        </p:sp>
        <p:sp>
          <p:nvSpPr>
            <p:cNvPr id="22131" name="Text Box 665"/>
            <p:cNvSpPr txBox="1">
              <a:spLocks noChangeArrowheads="1"/>
            </p:cNvSpPr>
            <p:nvPr/>
          </p:nvSpPr>
          <p:spPr bwMode="auto">
            <a:xfrm>
              <a:off x="493" y="1390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x-none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x-none" sz="1400"/>
                <a:t>laptop</a:t>
              </a:r>
            </a:p>
          </p:txBody>
        </p:sp>
        <p:grpSp>
          <p:nvGrpSpPr>
            <p:cNvPr id="22132" name="Group 805"/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22193" name="Picture 80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94" name="Freeform 80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133" name="Group 808"/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22191" name="Picture 809" descr="iphone_stylized_small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92" name="Picture 810" descr="antenna_radiation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134" name="Group 1088"/>
            <p:cNvGrpSpPr>
              <a:grpSpLocks/>
            </p:cNvGrpSpPr>
            <p:nvPr/>
          </p:nvGrpSpPr>
          <p:grpSpPr bwMode="auto">
            <a:xfrm>
              <a:off x="210" y="1368"/>
              <a:ext cx="301" cy="236"/>
              <a:chOff x="877" y="1008"/>
              <a:chExt cx="2747" cy="2591"/>
            </a:xfrm>
          </p:grpSpPr>
          <p:pic>
            <p:nvPicPr>
              <p:cNvPr id="22168" name="Picture 1089" descr="antenna_stylize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69" name="Picture 1090" descr="laptop_keyboar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0" name="Freeform 109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2171" name="Picture 1092" descr="screen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2" name="Freeform 109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3" name="Freeform 109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4" name="Freeform 109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5" name="Freeform 109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6" name="Freeform 109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7" name="Freeform 109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78" name="Group 109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185" name="Freeform 110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6" name="Freeform 110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7" name="Freeform 110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8" name="Freeform 110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9" name="Freeform 110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0" name="Freeform 110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79" name="Freeform 110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0" name="Freeform 110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1" name="Freeform 110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2" name="Freeform 110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3" name="Freeform 111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4" name="Freeform 111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135" name="Group 1168"/>
            <p:cNvGrpSpPr>
              <a:grpSpLocks/>
            </p:cNvGrpSpPr>
            <p:nvPr/>
          </p:nvGrpSpPr>
          <p:grpSpPr bwMode="auto">
            <a:xfrm>
              <a:off x="340" y="1097"/>
              <a:ext cx="157" cy="256"/>
              <a:chOff x="4140" y="429"/>
              <a:chExt cx="1425" cy="2396"/>
            </a:xfrm>
          </p:grpSpPr>
          <p:sp>
            <p:nvSpPr>
              <p:cNvPr id="22136" name="Freeform 116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7" name="Rectangle 1170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138" name="Freeform 117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9" name="Freeform 117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0" name="Rectangle 1173"/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2141" name="Group 117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166" name="AutoShape 117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167" name="AutoShape 1176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2142" name="Rectangle 1177"/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2143" name="Group 117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164" name="AutoShape 117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165" name="AutoShape 1180"/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2144" name="Rectangle 1181"/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145" name="Rectangle 1182"/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2146" name="Group 118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162" name="AutoShape 1184"/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163" name="AutoShape 1185"/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2147" name="Freeform 118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48" name="Group 118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160" name="AutoShape 1188"/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161" name="AutoShape 118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2149" name="Rectangle 1190"/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150" name="Freeform 119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1" name="Freeform 119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2" name="Oval 1193"/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153" name="Freeform 119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4" name="AutoShape 119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155" name="AutoShape 1196"/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156" name="Oval 1197"/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157" name="Oval 1198"/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158" name="Oval 1199"/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159" name="Rectangle 1200"/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</p:grpSp>
      <p:sp>
        <p:nvSpPr>
          <p:cNvPr id="215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7CC73757-A0EE-6A46-A9B4-796E25B5EE70}" type="slidenum">
              <a:rPr lang="en-US" altLang="x-none" sz="1200">
                <a:latin typeface="Tahoma" charset="0"/>
              </a:rPr>
              <a:pPr/>
              <a:t>21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21515" name="Group 2"/>
          <p:cNvGrpSpPr>
            <a:grpSpLocks/>
          </p:cNvGrpSpPr>
          <p:nvPr/>
        </p:nvGrpSpPr>
        <p:grpSpPr bwMode="auto">
          <a:xfrm>
            <a:off x="6726239" y="1384300"/>
            <a:ext cx="3551237" cy="4743450"/>
            <a:chOff x="5202238" y="1384300"/>
            <a:chExt cx="3551237" cy="4743450"/>
          </a:xfrm>
        </p:grpSpPr>
        <p:sp>
          <p:nvSpPr>
            <p:cNvPr id="21516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19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2126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127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1520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2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3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4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1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2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33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4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5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21554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21555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21556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2124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5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57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59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211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11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11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2119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22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3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20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1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0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210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10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11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2111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14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5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12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3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1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210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10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10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2103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06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7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04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5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62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63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209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09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09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2095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8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96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7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4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208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08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08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2087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0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8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9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5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20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0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0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2079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82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0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1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6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206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06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207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2071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74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72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3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7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2052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3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4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5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6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7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8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9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0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1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2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3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4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5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6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7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pic>
          <p:nvPicPr>
            <p:cNvPr id="21568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9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570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2050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51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1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2048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9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2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2046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7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3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2044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5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1574" name="Picture 933" descr="iphone_stylized_small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5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6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577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2012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3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014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5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2017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42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043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2018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2019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40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041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2020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021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2022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38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039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2023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24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36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037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2025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026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7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8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029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0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031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032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033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34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035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grpSp>
          <p:nvGrpSpPr>
            <p:cNvPr id="21578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1980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1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982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3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4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985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10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011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986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987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08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009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988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989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1990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06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007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991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92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04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2005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1993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994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5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6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997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8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1999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000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001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02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2003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pic>
          <p:nvPicPr>
            <p:cNvPr id="21579" name="Picture 1005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80" name="Picture 1006" descr="laptop_keyboard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1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82" name="Picture 1008" descr="screen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3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89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1974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7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8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9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90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96" name="Picture 1030" descr="laptop_keyboard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7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98" name="Picture 1032" descr="screen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9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5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1968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06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1946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7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1948" name="Picture 1056" descr="screen"/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9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55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1962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56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613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4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1615" name="Picture 1081" descr="laptop_keyboard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6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617" name="Picture 1083" descr="screen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8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4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1940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25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31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193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93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93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1935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8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36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2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19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9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9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1927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0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8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3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191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91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91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1919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22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0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4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190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90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91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1911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14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12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5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190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90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90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1903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06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7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04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6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1898" name="Picture 555" descr="fridge2.png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899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1637" name="Picture 603" descr="car_icon_small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8" name="Picture 814" descr="light2.png"/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9" name="Picture 1017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40" name="Picture 1017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41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829" name="Oval 82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30" name="Rectangle 829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1" name="Oval 83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32" name="Freeform 831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Freeform 83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4" name="Freeform 83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5" name="Freeform 83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6" name="Straight Connector 835"/>
              <p:cNvCxnSpPr>
                <a:cxnSpLocks noChangeShapeType="1"/>
                <a:endCxn id="83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7" name="Straight Connector 83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2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820" name="Oval 81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21" name="Rectangle 820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2" name="Oval 82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23" name="Freeform 822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Freeform 82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5" name="Freeform 82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6" name="Freeform 82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7" name="Straight Connector 826"/>
              <p:cNvCxnSpPr>
                <a:cxnSpLocks noChangeShapeType="1"/>
                <a:endCxn id="82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8" name="Straight Connector 82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3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811" name="Oval 81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12" name="Rectangle 811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3" name="Oval 81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14" name="Freeform 813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Freeform 81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6" name="Freeform 81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7" name="Freeform 81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8" name="Straight Connector 817"/>
              <p:cNvCxnSpPr>
                <a:cxnSpLocks noChangeShapeType="1"/>
                <a:endCxn id="81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9" name="Straight Connector 81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4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802" name="Oval 80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03" name="Rectangle 802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4" name="Oval 80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05" name="Freeform 804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Freeform 80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7" name="Freeform 80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8" name="Freeform 80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9" name="Straight Connector 808"/>
              <p:cNvCxnSpPr>
                <a:cxnSpLocks noChangeShapeType="1"/>
                <a:endCxn id="8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0" name="Straight Connector 80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5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793" name="Oval 79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94" name="Rectangle 793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5" name="Oval 79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96" name="Freeform 795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Freeform 79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8" name="Freeform 79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9" name="Freeform 79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0" name="Straight Connector 799"/>
              <p:cNvCxnSpPr>
                <a:cxnSpLocks noChangeShapeType="1"/>
                <a:endCxn id="79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1" name="Straight Connector 80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6" name="Group 589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784" name="Oval 78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85" name="Rectangle 784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6" name="Oval 78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87" name="Freeform 786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8" name="Freeform 78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9" name="Freeform 78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0" name="Freeform 78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91" name="Straight Connector 790"/>
              <p:cNvCxnSpPr>
                <a:cxnSpLocks noChangeShapeType="1"/>
                <a:endCxn id="78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92" name="Straight Connector 79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7" name="Group 590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775" name="Oval 774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76" name="Rectangle 775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7" name="Oval 776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78" name="Freeform 777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9" name="Freeform 778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0" name="Freeform 779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1" name="Freeform 780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82" name="Straight Connector 781"/>
              <p:cNvCxnSpPr>
                <a:cxnSpLocks noChangeShapeType="1"/>
                <a:endCxn id="77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83" name="Straight Connector 782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8" name="Group 591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766" name="Oval 765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67" name="Rectangle 766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8" name="Oval 767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69" name="Freeform 768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0" name="Freeform 769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1" name="Freeform 770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2" name="Freeform 771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73" name="Straight Connector 772"/>
              <p:cNvCxnSpPr>
                <a:cxnSpLocks noChangeShapeType="1"/>
                <a:endCxn id="76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4" name="Straight Connector 77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9" name="Group 592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757" name="Oval 756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58" name="Rectangle 757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9" name="Oval 758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60" name="Freeform 759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1" name="Freeform 760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2" name="Freeform 761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3" name="Freeform 762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64" name="Straight Connector 763"/>
              <p:cNvCxnSpPr>
                <a:cxnSpLocks noChangeShapeType="1"/>
                <a:endCxn id="7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5" name="Straight Connector 764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0" name="Group 593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748" name="Oval 747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49" name="Rectangle 748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0" name="Oval 749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51" name="Freeform 750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2" name="Freeform 751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3" name="Freeform 752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4" name="Freeform 753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55" name="Straight Connector 754"/>
              <p:cNvCxnSpPr>
                <a:cxnSpLocks noChangeShapeType="1"/>
                <a:endCxn id="750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6" name="Straight Connector 755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1" name="Group 594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739" name="Oval 73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40" name="Rectangle 739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1" name="Oval 74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42" name="Freeform 741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3" name="Freeform 74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4" name="Freeform 74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5" name="Freeform 74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46" name="Straight Connector 745"/>
              <p:cNvCxnSpPr>
                <a:cxnSpLocks noChangeShapeType="1"/>
                <a:endCxn id="74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7" name="Straight Connector 74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1652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4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179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9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9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1794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97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8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95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5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178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8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8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1786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9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0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87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6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177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7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7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1778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1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2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9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67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8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176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6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6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1770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73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4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1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9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1759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60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61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1762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65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6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63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70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175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5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175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1754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57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8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55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71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mobile network</a:t>
              </a:r>
            </a:p>
          </p:txBody>
        </p:sp>
        <p:sp>
          <p:nvSpPr>
            <p:cNvPr id="21672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global ISP</a:t>
              </a:r>
            </a:p>
          </p:txBody>
        </p:sp>
        <p:sp>
          <p:nvSpPr>
            <p:cNvPr id="21673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regional ISP</a:t>
              </a:r>
            </a:p>
          </p:txBody>
        </p:sp>
        <p:sp>
          <p:nvSpPr>
            <p:cNvPr id="21674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x-none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x-none" sz="1600"/>
                <a:t>network</a:t>
              </a:r>
            </a:p>
          </p:txBody>
        </p:sp>
        <p:sp>
          <p:nvSpPr>
            <p:cNvPr id="21675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x-none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x-none" sz="1600"/>
                <a:t>       network</a:t>
              </a:r>
            </a:p>
          </p:txBody>
        </p:sp>
        <p:pic>
          <p:nvPicPr>
            <p:cNvPr id="21676" name="Picture 269" descr="cell_tower_radiation copy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77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682" name="Oval 68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83" name="Rectangle 682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4" name="Oval 68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85" name="Freeform 684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6" name="Freeform 68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7" name="Freeform 68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8" name="Freeform 68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9" name="Straight Connector 688"/>
              <p:cNvCxnSpPr>
                <a:cxnSpLocks noChangeShapeType="1"/>
                <a:endCxn id="6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0" name="Straight Connector 68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8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673" name="Oval 67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74" name="Rectangle 673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Oval 67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76" name="Freeform 675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7" name="Freeform 67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8" name="Freeform 67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9" name="Freeform 67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0" name="Straight Connector 679"/>
              <p:cNvCxnSpPr>
                <a:cxnSpLocks noChangeShapeType="1"/>
                <a:endCxn id="67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68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9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664" name="Oval 66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65" name="Rectangle 664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6" name="Oval 66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67" name="Freeform 666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8" name="Freeform 66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9" name="Freeform 66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0" name="Freeform 66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1" name="Straight Connector 670"/>
              <p:cNvCxnSpPr>
                <a:cxnSpLocks noChangeShapeType="1"/>
                <a:endCxn id="66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67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0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655" name="Oval 65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56" name="Rectangle 655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7" name="Oval 65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58" name="Freeform 657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9" name="Freeform 65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0" name="Freeform 65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1" name="Freeform 66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2" name="Straight Connector 661"/>
              <p:cNvCxnSpPr>
                <a:cxnSpLocks noChangeShapeType="1"/>
                <a:endCxn id="65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3" name="Straight Connector 66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1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646" name="Oval 64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47" name="Rectangle 646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8" name="Oval 64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49" name="Freeform 648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0" name="Freeform 64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1" name="Freeform 65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2" name="Freeform 65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3" name="Straight Connector 652"/>
              <p:cNvCxnSpPr>
                <a:cxnSpLocks noChangeShapeType="1"/>
                <a:endCxn id="64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4" name="Straight Connector 65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2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637" name="Oval 63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38" name="Rectangle 637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9" name="Oval 63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40" name="Freeform 639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1" name="Freeform 64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2" name="Freeform 64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3" name="Freeform 64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4" name="Straight Connector 643"/>
              <p:cNvCxnSpPr>
                <a:cxnSpLocks noChangeShapeType="1"/>
                <a:endCxn id="63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5" name="Straight Connector 64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3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628" name="Oval 62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29" name="Rectangle 628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0" name="Oval 62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31" name="Freeform 630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2" name="Freeform 63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3" name="Freeform 63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4" name="Freeform 63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5" name="Straight Connector 634"/>
              <p:cNvCxnSpPr>
                <a:cxnSpLocks noChangeShapeType="1"/>
                <a:endCxn id="6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6" name="Straight Connector 63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1684" name="Picture 1005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5" name="Picture 1005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6" name="Picture 1005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7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  <p:bldP spid="4766" grpId="0"/>
      <p:bldP spid="476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23554" name="Picture 19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2350" y="1004889"/>
            <a:ext cx="756285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057400" y="220664"/>
            <a:ext cx="8077200" cy="1006475"/>
          </a:xfrm>
        </p:spPr>
        <p:txBody>
          <a:bodyPr/>
          <a:lstStyle/>
          <a:p>
            <a:pPr eaLnBrk="1" hangingPunct="1"/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Fun</a:t>
            </a:r>
            <a:r>
              <a:rPr lang="ja-JP" altLang="en-US">
                <a:ea typeface="ＭＳ Ｐゴシック" charset="-128"/>
              </a:rPr>
              <a:t>”</a:t>
            </a:r>
            <a:r>
              <a:rPr lang="en-US" altLang="ja-JP">
                <a:ea typeface="ＭＳ Ｐゴシック" charset="-128"/>
              </a:rPr>
              <a:t> Internet-connected devices</a:t>
            </a:r>
            <a:endParaRPr lang="en-US" altLang="x-none">
              <a:ea typeface="ＭＳ Ｐゴシック" charset="-128"/>
            </a:endParaRPr>
          </a:p>
        </p:txBody>
      </p:sp>
      <p:pic>
        <p:nvPicPr>
          <p:cNvPr id="23556" name="Picture 3" descr="toaste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9850" y="1460500"/>
            <a:ext cx="2495550" cy="293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7" name="Picture 4" descr="whispe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0789" y="1425576"/>
            <a:ext cx="1895475" cy="156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8" name="Text Box 7"/>
          <p:cNvSpPr txBox="1">
            <a:spLocks noChangeArrowheads="1"/>
          </p:cNvSpPr>
          <p:nvPr/>
        </p:nvSpPr>
        <p:spPr bwMode="auto">
          <a:xfrm>
            <a:off x="2419351" y="2789239"/>
            <a:ext cx="216217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/>
              <a:t>IP picture frame</a:t>
            </a:r>
          </a:p>
          <a:p>
            <a:r>
              <a:rPr lang="en-US" altLang="x-none" sz="1600"/>
              <a:t>http://www.ceiva.com/</a:t>
            </a:r>
          </a:p>
        </p:txBody>
      </p:sp>
      <p:sp>
        <p:nvSpPr>
          <p:cNvPr id="23559" name="Text Box 8"/>
          <p:cNvSpPr txBox="1">
            <a:spLocks noChangeArrowheads="1"/>
          </p:cNvSpPr>
          <p:nvPr/>
        </p:nvSpPr>
        <p:spPr bwMode="auto">
          <a:xfrm>
            <a:off x="7150101" y="1989139"/>
            <a:ext cx="2246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/>
              <a:t>Web-enabled toaster +</a:t>
            </a:r>
          </a:p>
          <a:p>
            <a:r>
              <a:rPr lang="en-US" altLang="x-none" sz="1600"/>
              <a:t>weather forecaster</a:t>
            </a:r>
          </a:p>
        </p:txBody>
      </p:sp>
      <p:pic>
        <p:nvPicPr>
          <p:cNvPr id="23560" name="Picture 9" descr="cisco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5214" y="4387850"/>
            <a:ext cx="2395537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1" name="Text Box 10"/>
          <p:cNvSpPr txBox="1">
            <a:spLocks noChangeArrowheads="1"/>
          </p:cNvSpPr>
          <p:nvPr/>
        </p:nvSpPr>
        <p:spPr bwMode="auto">
          <a:xfrm>
            <a:off x="7715251" y="5951538"/>
            <a:ext cx="1597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/>
              <a:t>Internet phones</a:t>
            </a:r>
          </a:p>
        </p:txBody>
      </p:sp>
      <p:graphicFrame>
        <p:nvGraphicFramePr>
          <p:cNvPr id="23562" name="Object 14"/>
          <p:cNvGraphicFramePr>
            <a:graphicFrameLocks noChangeAspect="1"/>
          </p:cNvGraphicFramePr>
          <p:nvPr/>
        </p:nvGraphicFramePr>
        <p:xfrm>
          <a:off x="2443164" y="3581401"/>
          <a:ext cx="803275" cy="216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12" r:id="rId8" imgW="1434415" imgH="3873016" progId="">
                  <p:embed/>
                </p:oleObj>
              </mc:Choice>
              <mc:Fallback>
                <p:oleObj r:id="rId8" imgW="1434415" imgH="3873016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43164" y="3581401"/>
                        <a:ext cx="803275" cy="2168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63" name="Text Box 8"/>
          <p:cNvSpPr txBox="1">
            <a:spLocks noChangeArrowheads="1"/>
          </p:cNvSpPr>
          <p:nvPr/>
        </p:nvSpPr>
        <p:spPr bwMode="auto">
          <a:xfrm>
            <a:off x="2505076" y="5789614"/>
            <a:ext cx="11795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/>
              <a:t>Internet </a:t>
            </a:r>
          </a:p>
          <a:p>
            <a:r>
              <a:rPr lang="en-US" altLang="x-none" sz="1600"/>
              <a:t>refrigerator</a:t>
            </a:r>
          </a:p>
        </p:txBody>
      </p:sp>
      <p:pic>
        <p:nvPicPr>
          <p:cNvPr id="23564" name="Picture 1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5026" y="3508375"/>
            <a:ext cx="1552575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5" name="Text Box 8"/>
          <p:cNvSpPr txBox="1">
            <a:spLocks noChangeArrowheads="1"/>
          </p:cNvSpPr>
          <p:nvPr/>
        </p:nvSpPr>
        <p:spPr bwMode="auto">
          <a:xfrm>
            <a:off x="3530601" y="4148139"/>
            <a:ext cx="24876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/>
              <a:t>Slingbox: watch,</a:t>
            </a:r>
          </a:p>
          <a:p>
            <a:r>
              <a:rPr lang="en-US" altLang="x-none" sz="1600"/>
              <a:t>control cable TV remotely</a:t>
            </a:r>
          </a:p>
        </p:txBody>
      </p:sp>
      <p:sp>
        <p:nvSpPr>
          <p:cNvPr id="2356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4DC88E21-6601-CE41-AA7B-BCF3DBD85449}" type="slidenum">
              <a:rPr lang="en-US" altLang="x-none" sz="1200">
                <a:latin typeface="Tahoma" charset="0"/>
              </a:rPr>
              <a:pPr/>
              <a:t>22</a:t>
            </a:fld>
            <a:endParaRPr lang="en-US" altLang="x-none" sz="1200">
              <a:latin typeface="Tahoma" charset="0"/>
            </a:endParaRPr>
          </a:p>
        </p:txBody>
      </p:sp>
      <p:pic>
        <p:nvPicPr>
          <p:cNvPr id="23567" name="Picture 23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5339" y="2754313"/>
            <a:ext cx="695325" cy="109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8" name="Text Box 10"/>
          <p:cNvSpPr txBox="1">
            <a:spLocks noChangeArrowheads="1"/>
          </p:cNvSpPr>
          <p:nvPr/>
        </p:nvSpPr>
        <p:spPr bwMode="auto">
          <a:xfrm>
            <a:off x="8277226" y="3841750"/>
            <a:ext cx="1941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/>
              <a:t>Tweet-a-watt: </a:t>
            </a:r>
          </a:p>
          <a:p>
            <a:r>
              <a:rPr lang="en-US" altLang="x-none" sz="1600"/>
              <a:t>monitor energy use</a:t>
            </a:r>
          </a:p>
        </p:txBody>
      </p:sp>
      <p:pic>
        <p:nvPicPr>
          <p:cNvPr id="23569" name="Picture 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7813" y="4972050"/>
            <a:ext cx="1289050" cy="154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70" name="Text Box 8"/>
          <p:cNvSpPr txBox="1">
            <a:spLocks noChangeArrowheads="1"/>
          </p:cNvSpPr>
          <p:nvPr/>
        </p:nvSpPr>
        <p:spPr bwMode="auto">
          <a:xfrm>
            <a:off x="5464175" y="5151438"/>
            <a:ext cx="12334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/>
              <a:t>sensorized,</a:t>
            </a:r>
          </a:p>
          <a:p>
            <a:r>
              <a:rPr lang="en-US" altLang="x-none" sz="1600"/>
              <a:t>bed</a:t>
            </a:r>
          </a:p>
          <a:p>
            <a:r>
              <a:rPr lang="en-US" altLang="x-none" sz="1600"/>
              <a:t>mattress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897938" y="6467476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256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970088" y="1516063"/>
            <a:ext cx="4768850" cy="4457700"/>
          </a:xfrm>
        </p:spPr>
        <p:txBody>
          <a:bodyPr/>
          <a:lstStyle/>
          <a:p>
            <a:pPr marL="231775" indent="-231775"/>
            <a:r>
              <a:rPr lang="en-US" altLang="x-none" sz="2400" i="1">
                <a:solidFill>
                  <a:srgbClr val="CC0000"/>
                </a:solidFill>
                <a:ea typeface="ＭＳ Ｐゴシック" charset="-128"/>
              </a:rPr>
              <a:t>Internet: </a:t>
            </a:r>
            <a:r>
              <a:rPr lang="ja-JP" altLang="en-US" sz="240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400">
                <a:solidFill>
                  <a:srgbClr val="CC0000"/>
                </a:solidFill>
                <a:ea typeface="ＭＳ Ｐゴシック" charset="-128"/>
              </a:rPr>
              <a:t>network of networks</a:t>
            </a:r>
            <a:r>
              <a:rPr lang="ja-JP" altLang="en-US" sz="2400">
                <a:solidFill>
                  <a:srgbClr val="CC0000"/>
                </a:solidFill>
                <a:ea typeface="ＭＳ Ｐゴシック" charset="-128"/>
              </a:rPr>
              <a:t>”</a:t>
            </a:r>
            <a:endParaRPr lang="en-US" altLang="ja-JP" sz="2400">
              <a:solidFill>
                <a:srgbClr val="CC0000"/>
              </a:solidFill>
              <a:ea typeface="ＭＳ Ｐゴシック" charset="-128"/>
            </a:endParaRPr>
          </a:p>
          <a:p>
            <a:pPr marL="682625" lvl="1" indent="-225425"/>
            <a:r>
              <a:rPr lang="en-US" altLang="x-none" sz="2000"/>
              <a:t>Interconnected ISPs</a:t>
            </a:r>
          </a:p>
          <a:p>
            <a:pPr marL="231775" indent="-231775"/>
            <a:r>
              <a:rPr lang="en-US" altLang="x-none" sz="2400" i="1">
                <a:solidFill>
                  <a:srgbClr val="CC0000"/>
                </a:solidFill>
                <a:ea typeface="ＭＳ Ｐゴシック" charset="-128"/>
              </a:rPr>
              <a:t>protocols</a:t>
            </a:r>
            <a:r>
              <a:rPr lang="en-US" altLang="x-none" sz="240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x-none" sz="2400">
                <a:ea typeface="ＭＳ Ｐゴシック" charset="-128"/>
              </a:rPr>
              <a:t>control sending, receiving of messages</a:t>
            </a:r>
          </a:p>
          <a:p>
            <a:pPr marL="682625" lvl="1" indent="-225425"/>
            <a:r>
              <a:rPr lang="en-US" altLang="x-none" sz="2000"/>
              <a:t>e.g., TCP, IP, HTTP, Skype,  802.11</a:t>
            </a:r>
            <a:endParaRPr lang="en-US" altLang="x-none"/>
          </a:p>
          <a:p>
            <a:pPr marL="231775" indent="-231775"/>
            <a:r>
              <a:rPr lang="en-US" altLang="x-none" sz="2400" i="1">
                <a:solidFill>
                  <a:srgbClr val="C00000"/>
                </a:solidFill>
                <a:ea typeface="ＭＳ Ｐゴシック" charset="-128"/>
              </a:rPr>
              <a:t>Internet  standards</a:t>
            </a:r>
          </a:p>
          <a:p>
            <a:pPr marL="682625" lvl="1" indent="-225425"/>
            <a:r>
              <a:rPr lang="en-US" altLang="x-none" sz="2000"/>
              <a:t>RFC: Request for comments</a:t>
            </a:r>
          </a:p>
          <a:p>
            <a:pPr marL="682625" lvl="1" indent="-225425"/>
            <a:r>
              <a:rPr lang="en-US" altLang="x-none" sz="2000"/>
              <a:t>IETF: Internet Engineering Task Force</a:t>
            </a:r>
          </a:p>
        </p:txBody>
      </p:sp>
      <p:sp>
        <p:nvSpPr>
          <p:cNvPr id="25603" name="Rectangle 2"/>
          <p:cNvSpPr>
            <a:spLocks noChangeArrowheads="1"/>
          </p:cNvSpPr>
          <p:nvPr/>
        </p:nvSpPr>
        <p:spPr bwMode="auto">
          <a:xfrm>
            <a:off x="1736725" y="190501"/>
            <a:ext cx="8382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3600">
                <a:solidFill>
                  <a:srgbClr val="000099"/>
                </a:solidFill>
                <a:latin typeface="Gill Sans MT" charset="0"/>
              </a:rPr>
              <a:t>What</a:t>
            </a:r>
            <a:r>
              <a:rPr lang="ja-JP" altLang="en-US" sz="3600">
                <a:solidFill>
                  <a:srgbClr val="000099"/>
                </a:solidFill>
                <a:latin typeface="Gill Sans MT" charset="0"/>
              </a:rPr>
              <a:t>’</a:t>
            </a:r>
            <a:r>
              <a:rPr lang="en-US" altLang="ja-JP" sz="3600">
                <a:solidFill>
                  <a:srgbClr val="000099"/>
                </a:solidFill>
                <a:latin typeface="Gill Sans MT" charset="0"/>
              </a:rPr>
              <a:t>s the Internet: </a:t>
            </a:r>
            <a:r>
              <a:rPr lang="ja-JP" altLang="en-US" sz="3600">
                <a:solidFill>
                  <a:srgbClr val="000099"/>
                </a:solidFill>
                <a:latin typeface="Gill Sans MT" charset="0"/>
              </a:rPr>
              <a:t>“</a:t>
            </a:r>
            <a:r>
              <a:rPr lang="en-US" altLang="ja-JP" sz="3600">
                <a:solidFill>
                  <a:srgbClr val="000099"/>
                </a:solidFill>
                <a:latin typeface="Gill Sans MT" charset="0"/>
              </a:rPr>
              <a:t>nuts and bolts</a:t>
            </a:r>
            <a:r>
              <a:rPr lang="ja-JP" altLang="en-US" sz="3600">
                <a:solidFill>
                  <a:srgbClr val="000099"/>
                </a:solidFill>
                <a:latin typeface="Gill Sans MT" charset="0"/>
              </a:rPr>
              <a:t>”</a:t>
            </a:r>
            <a:r>
              <a:rPr lang="en-US" altLang="ja-JP" sz="3600">
                <a:solidFill>
                  <a:srgbClr val="000099"/>
                </a:solidFill>
                <a:latin typeface="Gill Sans MT" charset="0"/>
              </a:rPr>
              <a:t> view</a:t>
            </a:r>
            <a:endParaRPr lang="en-US" altLang="x-none" sz="440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25604" name="Picture 33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4201" y="868364"/>
            <a:ext cx="8228013" cy="14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05407FB8-201B-3E4B-96B1-AA3CED86AF3C}" type="slidenum">
              <a:rPr lang="en-US" altLang="x-none" sz="1200">
                <a:latin typeface="Tahoma" charset="0"/>
              </a:rPr>
              <a:pPr/>
              <a:t>23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25606" name="Group 979"/>
          <p:cNvGrpSpPr>
            <a:grpSpLocks/>
          </p:cNvGrpSpPr>
          <p:nvPr/>
        </p:nvGrpSpPr>
        <p:grpSpPr bwMode="auto">
          <a:xfrm>
            <a:off x="6726239" y="1384300"/>
            <a:ext cx="3551237" cy="4743450"/>
            <a:chOff x="5202238" y="1384300"/>
            <a:chExt cx="3551237" cy="4743450"/>
          </a:xfrm>
        </p:grpSpPr>
        <p:sp>
          <p:nvSpPr>
            <p:cNvPr id="25607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10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6217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218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5611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3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4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5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2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3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24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5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6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25645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25646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25647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6215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48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0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6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6210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13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4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11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1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619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20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20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6202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05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06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03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2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619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19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19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6194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97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8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95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53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4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618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18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18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6186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9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0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87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5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617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17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17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6178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1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82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9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6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616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16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16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6170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73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74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1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7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61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1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1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6162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65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66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63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8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6143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4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5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6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7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8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9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0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1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2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3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4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5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6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7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8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pic>
          <p:nvPicPr>
            <p:cNvPr id="25659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60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661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6141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2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2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6139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0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3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6137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8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4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6135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6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5665" name="Picture 933" descr="iphone_stylized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7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68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6103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105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6108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33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6134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6109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6110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131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6132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6111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112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6113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129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6130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6114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115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12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6128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6116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117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120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122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123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124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125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126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grpSp>
          <p:nvGrpSpPr>
            <p:cNvPr id="25669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6071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073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6076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01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6102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6077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6078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099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6100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6079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080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6081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097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6098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6082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83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095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6096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6084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085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088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090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091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092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093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6094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pic>
          <p:nvPicPr>
            <p:cNvPr id="25670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71" name="Picture 1006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2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73" name="Picture 1008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4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80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6065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81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87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88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89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90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96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6059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97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03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6037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38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6039" name="Picture 1056" descr="screen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40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46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6053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4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5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6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7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8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47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5704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5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5706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7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708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9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15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6031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16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22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602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02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02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6026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9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30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27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3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601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01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01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6018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1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9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4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600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00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00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6010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13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14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1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5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599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00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600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6002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05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06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03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6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599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99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99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5994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5997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98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995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7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5989" name="Picture 555" descr="fridge2.png"/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90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5728" name="Picture 603" descr="car_icon_small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29" name="Picture 814" descr="light2.png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0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1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32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/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3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/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4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/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5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/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6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/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7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/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8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/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9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/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0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/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1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/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2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/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5743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5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588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8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8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5885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8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86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6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587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7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7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5877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0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8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7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586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6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6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5869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72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0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58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9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585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5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6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5861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64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62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0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585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5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5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5853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56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54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1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584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4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584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5845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48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46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62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mobile network</a:t>
              </a:r>
            </a:p>
          </p:txBody>
        </p:sp>
        <p:sp>
          <p:nvSpPr>
            <p:cNvPr id="25763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global ISP</a:t>
              </a:r>
            </a:p>
          </p:txBody>
        </p:sp>
        <p:sp>
          <p:nvSpPr>
            <p:cNvPr id="25764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regional ISP</a:t>
              </a:r>
            </a:p>
          </p:txBody>
        </p:sp>
        <p:sp>
          <p:nvSpPr>
            <p:cNvPr id="25765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x-none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x-none" sz="1600"/>
                <a:t>network</a:t>
              </a:r>
            </a:p>
          </p:txBody>
        </p:sp>
        <p:sp>
          <p:nvSpPr>
            <p:cNvPr id="25766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x-none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x-none" sz="1600"/>
                <a:t>       network</a:t>
              </a:r>
            </a:p>
          </p:txBody>
        </p:sp>
        <p:pic>
          <p:nvPicPr>
            <p:cNvPr id="25767" name="Picture 269" descr="cell_tower_radiation copy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68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/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69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/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0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/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1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/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2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/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3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/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4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/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5775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6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7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8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28800" y="169864"/>
            <a:ext cx="8382000" cy="846137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What</a:t>
            </a:r>
            <a:r>
              <a:rPr lang="ja-JP" altLang="en-US" sz="3600">
                <a:ea typeface="ＭＳ Ｐゴシック" charset="-128"/>
              </a:rPr>
              <a:t>’</a:t>
            </a:r>
            <a:r>
              <a:rPr lang="en-US" altLang="ja-JP" sz="3600">
                <a:ea typeface="ＭＳ Ｐゴシック" charset="-128"/>
              </a:rPr>
              <a:t>s the Internet: a service view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2765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898651" y="1655764"/>
            <a:ext cx="4435475" cy="4105275"/>
          </a:xfrm>
        </p:spPr>
        <p:txBody>
          <a:bodyPr>
            <a:normAutofit lnSpcReduction="10000"/>
          </a:bodyPr>
          <a:lstStyle/>
          <a:p>
            <a:pPr marL="287338" indent="-287338"/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infrastructure that provides services to applications:</a:t>
            </a:r>
            <a:endParaRPr lang="en-US" altLang="x-none" sz="2400">
              <a:ea typeface="ＭＳ Ｐゴシック" charset="-128"/>
            </a:endParaRPr>
          </a:p>
          <a:p>
            <a:pPr marL="682625" lvl="1" indent="-225425"/>
            <a:r>
              <a:rPr lang="en-US" altLang="x-none"/>
              <a:t>Web, VoIP, email, games, e-commerce, social nets, …</a:t>
            </a:r>
          </a:p>
          <a:p>
            <a:pPr marL="287338" indent="-287338"/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provides programming interface to apps</a:t>
            </a:r>
          </a:p>
          <a:p>
            <a:pPr marL="682625" lvl="1" indent="-225425"/>
            <a:r>
              <a:rPr lang="en-US" altLang="x-none"/>
              <a:t>hooks that allow sending and receiving  app programs to </a:t>
            </a:r>
            <a:r>
              <a:rPr lang="ja-JP" altLang="en-US"/>
              <a:t>“</a:t>
            </a:r>
            <a:r>
              <a:rPr lang="en-US" altLang="ja-JP"/>
              <a:t>connect</a:t>
            </a:r>
            <a:r>
              <a:rPr lang="ja-JP" altLang="en-US"/>
              <a:t>”</a:t>
            </a:r>
            <a:r>
              <a:rPr lang="en-US" altLang="ja-JP"/>
              <a:t> to Internet</a:t>
            </a:r>
          </a:p>
          <a:p>
            <a:pPr marL="682625" lvl="1" indent="-225425"/>
            <a:r>
              <a:rPr lang="en-US" altLang="x-none"/>
              <a:t>provides service options, analogous to postal service</a:t>
            </a:r>
          </a:p>
        </p:txBody>
      </p:sp>
      <p:pic>
        <p:nvPicPr>
          <p:cNvPr id="27651" name="Picture 6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0089" y="804864"/>
            <a:ext cx="6548437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897938" y="6467476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2765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9825C5E2-47E8-F241-BDDF-D7434715F708}" type="slidenum">
              <a:rPr lang="en-US" altLang="x-none" sz="1200">
                <a:latin typeface="Tahoma" charset="0"/>
              </a:rPr>
              <a:pPr/>
              <a:t>24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27654" name="Group 979"/>
          <p:cNvGrpSpPr>
            <a:grpSpLocks/>
          </p:cNvGrpSpPr>
          <p:nvPr/>
        </p:nvGrpSpPr>
        <p:grpSpPr bwMode="auto">
          <a:xfrm>
            <a:off x="6726239" y="1384300"/>
            <a:ext cx="3551237" cy="4743450"/>
            <a:chOff x="5202238" y="1384300"/>
            <a:chExt cx="3551237" cy="4743450"/>
          </a:xfrm>
        </p:grpSpPr>
        <p:sp>
          <p:nvSpPr>
            <p:cNvPr id="27655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8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8265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266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7659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1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2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3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0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1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72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3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4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27693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27694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27695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8263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6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98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825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5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5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258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61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2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9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99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824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4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4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250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53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4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1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0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823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4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4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242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45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6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43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01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02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823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3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3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234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37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8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35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3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822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2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2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226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9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0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27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4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821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1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1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218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1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2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9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0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5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8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210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13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4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1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6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8191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2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3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4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5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6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7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8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9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0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1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2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3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4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5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6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pic>
          <p:nvPicPr>
            <p:cNvPr id="27707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08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709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8189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90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0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8187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8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1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8185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6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2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8183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4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7713" name="Picture 933" descr="iphone_stylized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4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5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16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8151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53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5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8156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81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8182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8157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8158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79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8180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8159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60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8161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77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8178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8162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63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7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8176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8164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65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68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70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71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72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73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74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grpSp>
          <p:nvGrpSpPr>
            <p:cNvPr id="27717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8119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0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21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8124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49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8150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8125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8126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47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8148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8127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28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28129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45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8146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8130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31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43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28144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28132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33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5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36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38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39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40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41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8142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pic>
          <p:nvPicPr>
            <p:cNvPr id="27718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9" name="Picture 1006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0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21" name="Picture 1008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2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28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8113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5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29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735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6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37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8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44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8107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0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45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51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8085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6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087" name="Picture 1056" descr="screen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8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0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094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8101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2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3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4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5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6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95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0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7752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3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7754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5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56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7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63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8079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64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70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807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07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07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074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77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5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1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806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06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06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066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69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2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80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0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0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058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61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2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9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3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80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0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0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050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53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4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1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4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80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0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80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8042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45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6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43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5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8037" name="Picture 555" descr="fridge2.png"/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038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7776" name="Picture 603" descr="car_icon_small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7" name="Picture 814" descr="light2.png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8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9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80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/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1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/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2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/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3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/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4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/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5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/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6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/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7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/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8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/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9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/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90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/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7791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3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793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93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93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7933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36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34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4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792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92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92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7925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8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26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5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791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91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91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7917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0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8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06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7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790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90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90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7909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12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0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8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789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89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90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7901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04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02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9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789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89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789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27893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896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94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10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mobile network</a:t>
              </a:r>
            </a:p>
          </p:txBody>
        </p:sp>
        <p:sp>
          <p:nvSpPr>
            <p:cNvPr id="27811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global ISP</a:t>
              </a:r>
            </a:p>
          </p:txBody>
        </p:sp>
        <p:sp>
          <p:nvSpPr>
            <p:cNvPr id="27812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regional ISP</a:t>
              </a:r>
            </a:p>
          </p:txBody>
        </p:sp>
        <p:sp>
          <p:nvSpPr>
            <p:cNvPr id="27813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x-none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x-none" sz="1600"/>
                <a:t>network</a:t>
              </a:r>
            </a:p>
          </p:txBody>
        </p:sp>
        <p:sp>
          <p:nvSpPr>
            <p:cNvPr id="27814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x-none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x-none" sz="1600"/>
                <a:t>       network</a:t>
              </a:r>
            </a:p>
          </p:txBody>
        </p:sp>
        <p:pic>
          <p:nvPicPr>
            <p:cNvPr id="27815" name="Picture 269" descr="cell_tower_radiation copy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816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/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7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/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8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/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9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/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0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/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1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/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2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/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7823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4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5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29698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6776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011363" y="206376"/>
            <a:ext cx="5657850" cy="868363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What</a:t>
            </a:r>
            <a:r>
              <a:rPr lang="ja-JP" altLang="en-US">
                <a:ea typeface="ＭＳ Ｐゴシック" charset="-128"/>
              </a:rPr>
              <a:t>’</a:t>
            </a:r>
            <a:r>
              <a:rPr lang="en-US" altLang="ja-JP">
                <a:ea typeface="ＭＳ Ｐゴシック" charset="-128"/>
              </a:rPr>
              <a:t>s a protocol?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70100" y="1371600"/>
            <a:ext cx="3581400" cy="46482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human protocols:</a:t>
            </a:r>
          </a:p>
          <a:p>
            <a:pPr eaLnBrk="1" hangingPunct="1"/>
            <a:r>
              <a:rPr lang="ja-JP" altLang="en-US" sz="2400">
                <a:ea typeface="ＭＳ Ｐゴシック" charset="-128"/>
              </a:rPr>
              <a:t>“</a:t>
            </a:r>
            <a:r>
              <a:rPr lang="en-US" altLang="ja-JP" sz="2400">
                <a:ea typeface="ＭＳ Ｐゴシック" charset="-128"/>
              </a:rPr>
              <a:t>what</a:t>
            </a:r>
            <a:r>
              <a:rPr lang="ja-JP" altLang="en-US" sz="2400">
                <a:ea typeface="ＭＳ Ｐゴシック" charset="-128"/>
              </a:rPr>
              <a:t>’</a:t>
            </a:r>
            <a:r>
              <a:rPr lang="en-US" altLang="ja-JP" sz="2400">
                <a:ea typeface="ＭＳ Ｐゴシック" charset="-128"/>
              </a:rPr>
              <a:t>s the time?</a:t>
            </a:r>
            <a:r>
              <a:rPr lang="ja-JP" altLang="en-US" sz="2400">
                <a:ea typeface="ＭＳ Ｐゴシック" charset="-128"/>
              </a:rPr>
              <a:t>”</a:t>
            </a:r>
            <a:endParaRPr lang="en-US" altLang="ja-JP" sz="2400">
              <a:ea typeface="ＭＳ Ｐゴシック" charset="-128"/>
            </a:endParaRPr>
          </a:p>
          <a:p>
            <a:pPr eaLnBrk="1" hangingPunct="1"/>
            <a:r>
              <a:rPr lang="ja-JP" altLang="en-US" sz="2400">
                <a:ea typeface="ＭＳ Ｐゴシック" charset="-128"/>
              </a:rPr>
              <a:t>“</a:t>
            </a:r>
            <a:r>
              <a:rPr lang="en-US" altLang="ja-JP" sz="2400">
                <a:ea typeface="ＭＳ Ｐゴシック" charset="-128"/>
              </a:rPr>
              <a:t>I have a question</a:t>
            </a:r>
            <a:r>
              <a:rPr lang="ja-JP" altLang="en-US" sz="2400">
                <a:ea typeface="ＭＳ Ｐゴシック" charset="-128"/>
              </a:rPr>
              <a:t>”</a:t>
            </a:r>
            <a:endParaRPr lang="en-US" altLang="ja-JP" sz="2400">
              <a:ea typeface="ＭＳ Ｐゴシック" charset="-128"/>
            </a:endParaRP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introductions</a:t>
            </a:r>
            <a:endParaRPr lang="en-US" altLang="x-none">
              <a:ea typeface="ＭＳ Ｐゴシック" charset="-128"/>
            </a:endParaRPr>
          </a:p>
          <a:p>
            <a:pPr lvl="1" eaLnBrk="1" hangingPunct="1"/>
            <a:endParaRPr lang="en-US" altLang="x-none" sz="2000"/>
          </a:p>
          <a:p>
            <a:pPr eaLnBrk="1" hangingPunct="1">
              <a:buFont typeface="Wingdings" charset="2"/>
              <a:buNone/>
            </a:pPr>
            <a:r>
              <a:rPr lang="en-US" altLang="x-none" sz="2400">
                <a:ea typeface="ＭＳ Ｐゴシック" charset="-128"/>
              </a:rPr>
              <a:t>… specific messages sent</a:t>
            </a:r>
          </a:p>
          <a:p>
            <a:pPr eaLnBrk="1" hangingPunct="1">
              <a:buFont typeface="Wingdings" charset="2"/>
              <a:buNone/>
            </a:pPr>
            <a:r>
              <a:rPr lang="en-US" altLang="x-none" sz="2400">
                <a:ea typeface="ＭＳ Ｐゴシック" charset="-128"/>
              </a:rPr>
              <a:t>… specific actions taken when messages received, or other events</a:t>
            </a: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019800" y="1371600"/>
            <a:ext cx="3810000" cy="259080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network protocols:</a:t>
            </a:r>
          </a:p>
          <a:p>
            <a:pPr marL="231775" indent="-231775">
              <a:defRPr/>
            </a:pPr>
            <a:r>
              <a:rPr lang="en-US" sz="2400" dirty="0"/>
              <a:t>machines rather than humans</a:t>
            </a:r>
          </a:p>
          <a:p>
            <a:pPr marL="231775" indent="-231775">
              <a:defRPr/>
            </a:pPr>
            <a:r>
              <a:rPr lang="en-US" sz="2400" dirty="0"/>
              <a:t>all communication activity in Internet governed by protocols</a:t>
            </a:r>
          </a:p>
        </p:txBody>
      </p:sp>
      <p:sp>
        <p:nvSpPr>
          <p:cNvPr id="29702" name="Rectangle 5"/>
          <p:cNvSpPr>
            <a:spLocks noChangeArrowheads="1"/>
          </p:cNvSpPr>
          <p:nvPr/>
        </p:nvSpPr>
        <p:spPr bwMode="auto">
          <a:xfrm>
            <a:off x="5867400" y="3962400"/>
            <a:ext cx="44783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2"/>
              <a:buNone/>
            </a:pPr>
            <a:r>
              <a:rPr lang="en-US" altLang="x-none" sz="2800" i="1">
                <a:solidFill>
                  <a:srgbClr val="CC0000"/>
                </a:solidFill>
                <a:latin typeface="Gill Sans MT" charset="0"/>
              </a:rPr>
              <a:t>protocols</a:t>
            </a:r>
            <a:r>
              <a:rPr lang="en-US" altLang="x-none" sz="2800" i="1">
                <a:latin typeface="Gill Sans MT" charset="0"/>
              </a:rPr>
              <a:t> define </a:t>
            </a:r>
            <a:r>
              <a:rPr lang="en-US" altLang="x-none" sz="2800" i="1">
                <a:solidFill>
                  <a:srgbClr val="CC0000"/>
                </a:solidFill>
                <a:latin typeface="Gill Sans MT" charset="0"/>
              </a:rPr>
              <a:t>format</a:t>
            </a:r>
            <a:r>
              <a:rPr lang="en-US" altLang="x-none" sz="2800" i="1">
                <a:latin typeface="Gill Sans MT" charset="0"/>
              </a:rPr>
              <a:t>, </a:t>
            </a:r>
            <a:r>
              <a:rPr lang="en-US" altLang="x-none" sz="2800" i="1">
                <a:solidFill>
                  <a:srgbClr val="CC0000"/>
                </a:solidFill>
                <a:latin typeface="Gill Sans MT" charset="0"/>
              </a:rPr>
              <a:t>order</a:t>
            </a:r>
            <a:r>
              <a:rPr lang="en-US" altLang="x-none" sz="2800" i="1">
                <a:latin typeface="Gill Sans MT" charset="0"/>
              </a:rPr>
              <a:t> of </a:t>
            </a:r>
            <a:r>
              <a:rPr lang="en-US" altLang="x-none" sz="2800" i="1">
                <a:solidFill>
                  <a:srgbClr val="CC0000"/>
                </a:solidFill>
                <a:latin typeface="Gill Sans MT" charset="0"/>
              </a:rPr>
              <a:t>messages sent and received</a:t>
            </a:r>
            <a:r>
              <a:rPr lang="en-US" altLang="x-none" sz="2800" i="1">
                <a:latin typeface="Gill Sans MT" charset="0"/>
              </a:rPr>
              <a:t> among network entities, and </a:t>
            </a:r>
            <a:r>
              <a:rPr lang="en-US" altLang="x-none" sz="2800" i="1">
                <a:solidFill>
                  <a:srgbClr val="CC0000"/>
                </a:solidFill>
                <a:latin typeface="Gill Sans MT" charset="0"/>
              </a:rPr>
              <a:t>actions taken</a:t>
            </a:r>
            <a:r>
              <a:rPr lang="en-US" altLang="x-none" sz="2800" i="1">
                <a:latin typeface="Gill Sans MT" charset="0"/>
              </a:rPr>
              <a:t> on message transmission, receipt</a:t>
            </a:r>
            <a:r>
              <a:rPr lang="en-US" altLang="x-none" i="1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29703" name="Rectangle 6"/>
          <p:cNvSpPr>
            <a:spLocks noChangeArrowheads="1"/>
          </p:cNvSpPr>
          <p:nvPr/>
        </p:nvSpPr>
        <p:spPr bwMode="auto">
          <a:xfrm>
            <a:off x="5859464" y="3962400"/>
            <a:ext cx="4503737" cy="23622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2970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AFBF8927-A405-324B-A8D7-C6371FA98380}" type="slidenum">
              <a:rPr lang="en-US" altLang="x-none" sz="1200">
                <a:latin typeface="Tahoma" charset="0"/>
              </a:rPr>
              <a:pPr/>
              <a:t>25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317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57400" y="1371600"/>
            <a:ext cx="8153400" cy="6858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x-none">
                <a:ea typeface="ＭＳ Ｐゴシック" charset="-128"/>
              </a:rPr>
              <a:t>a human protocol and a computer network protocol:</a:t>
            </a:r>
          </a:p>
          <a:p>
            <a:pPr eaLnBrk="1" hangingPunct="1">
              <a:buFont typeface="Wingdings" charset="2"/>
              <a:buNone/>
            </a:pPr>
            <a:endParaRPr lang="en-US" altLang="x-none">
              <a:ea typeface="ＭＳ Ｐゴシック" charset="-128"/>
            </a:endParaRPr>
          </a:p>
        </p:txBody>
      </p:sp>
      <p:sp>
        <p:nvSpPr>
          <p:cNvPr id="31747" name="Rectangle 8"/>
          <p:cNvSpPr>
            <a:spLocks noChangeArrowheads="1"/>
          </p:cNvSpPr>
          <p:nvPr/>
        </p:nvSpPr>
        <p:spPr bwMode="auto">
          <a:xfrm>
            <a:off x="2152650" y="5862638"/>
            <a:ext cx="441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2"/>
              <a:buNone/>
            </a:pPr>
            <a:r>
              <a:rPr lang="en-US" altLang="x-none" sz="2800" i="1">
                <a:solidFill>
                  <a:srgbClr val="CC0000"/>
                </a:solidFill>
                <a:latin typeface="Gill Sans MT" charset="0"/>
              </a:rPr>
              <a:t>Q:</a:t>
            </a:r>
            <a:r>
              <a:rPr lang="en-US" altLang="x-none" sz="2800">
                <a:latin typeface="Gill Sans MT" charset="0"/>
              </a:rPr>
              <a:t> other human protocols? </a:t>
            </a:r>
          </a:p>
        </p:txBody>
      </p:sp>
      <p:sp>
        <p:nvSpPr>
          <p:cNvPr id="31748" name="Line 10"/>
          <p:cNvSpPr>
            <a:spLocks noChangeShapeType="1"/>
          </p:cNvSpPr>
          <p:nvPr/>
        </p:nvSpPr>
        <p:spPr bwMode="auto">
          <a:xfrm>
            <a:off x="2781301" y="2771776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1749" name="Picture 62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3614" y="2376489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0" name="Picture 63" descr="Bo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2964" y="2771776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1" name="Text Box 64"/>
          <p:cNvSpPr txBox="1">
            <a:spLocks noChangeArrowheads="1"/>
          </p:cNvSpPr>
          <p:nvPr/>
        </p:nvSpPr>
        <p:spPr bwMode="auto">
          <a:xfrm>
            <a:off x="3222626" y="2484438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2" name="Line 66"/>
          <p:cNvSpPr>
            <a:spLocks noChangeShapeType="1"/>
          </p:cNvSpPr>
          <p:nvPr/>
        </p:nvSpPr>
        <p:spPr bwMode="auto">
          <a:xfrm flipV="1">
            <a:off x="2473326" y="3330575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3" name="Text Box 67"/>
          <p:cNvSpPr txBox="1">
            <a:spLocks noChangeArrowheads="1"/>
          </p:cNvSpPr>
          <p:nvPr/>
        </p:nvSpPr>
        <p:spPr bwMode="auto">
          <a:xfrm>
            <a:off x="3213101" y="3108325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4" name="Line 70"/>
          <p:cNvSpPr>
            <a:spLocks noChangeShapeType="1"/>
          </p:cNvSpPr>
          <p:nvPr/>
        </p:nvSpPr>
        <p:spPr bwMode="auto">
          <a:xfrm>
            <a:off x="2457451" y="3762375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5" name="Group 72"/>
          <p:cNvGrpSpPr>
            <a:grpSpLocks/>
          </p:cNvGrpSpPr>
          <p:nvPr/>
        </p:nvGrpSpPr>
        <p:grpSpPr bwMode="auto">
          <a:xfrm>
            <a:off x="2995613" y="3694114"/>
            <a:ext cx="1014412" cy="701675"/>
            <a:chOff x="761" y="2747"/>
            <a:chExt cx="639" cy="442"/>
          </a:xfrm>
        </p:grpSpPr>
        <p:sp>
          <p:nvSpPr>
            <p:cNvPr id="31816" name="Rectangle 71"/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CC0000"/>
                </a:solidFill>
              </a:endParaRPr>
            </a:p>
          </p:txBody>
        </p:sp>
        <p:sp>
          <p:nvSpPr>
            <p:cNvPr id="31817" name="Text Box 69"/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200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altLang="x-none" sz="200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31756" name="Line 73"/>
          <p:cNvSpPr>
            <a:spLocks noChangeShapeType="1"/>
          </p:cNvSpPr>
          <p:nvPr/>
        </p:nvSpPr>
        <p:spPr bwMode="auto">
          <a:xfrm flipV="1">
            <a:off x="2619376" y="4333876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7" name="Group 76"/>
          <p:cNvGrpSpPr>
            <a:grpSpLocks/>
          </p:cNvGrpSpPr>
          <p:nvPr/>
        </p:nvGrpSpPr>
        <p:grpSpPr bwMode="auto">
          <a:xfrm>
            <a:off x="3089276" y="4338638"/>
            <a:ext cx="796925" cy="457200"/>
            <a:chOff x="1046" y="2771"/>
            <a:chExt cx="502" cy="288"/>
          </a:xfrm>
        </p:grpSpPr>
        <p:sp>
          <p:nvSpPr>
            <p:cNvPr id="31814" name="Rectangle 75"/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CC0000"/>
                </a:solidFill>
              </a:endParaRPr>
            </a:p>
          </p:txBody>
        </p:sp>
        <p:sp>
          <p:nvSpPr>
            <p:cNvPr id="31815" name="Text Box 74"/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31758" name="Line 85"/>
          <p:cNvSpPr>
            <a:spLocks noChangeShapeType="1"/>
          </p:cNvSpPr>
          <p:nvPr/>
        </p:nvSpPr>
        <p:spPr bwMode="auto">
          <a:xfrm flipV="1">
            <a:off x="6689725" y="4525964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9" name="Line 89"/>
          <p:cNvSpPr>
            <a:spLocks noChangeShapeType="1"/>
          </p:cNvSpPr>
          <p:nvPr/>
        </p:nvSpPr>
        <p:spPr bwMode="auto">
          <a:xfrm>
            <a:off x="6704013" y="2811463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90"/>
          <p:cNvSpPr>
            <a:spLocks noChangeShapeType="1"/>
          </p:cNvSpPr>
          <p:nvPr/>
        </p:nvSpPr>
        <p:spPr bwMode="auto">
          <a:xfrm flipV="1">
            <a:off x="6642100" y="3317876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Rectangle 92"/>
          <p:cNvSpPr>
            <a:spLocks noChangeArrowheads="1"/>
          </p:cNvSpPr>
          <p:nvPr/>
        </p:nvSpPr>
        <p:spPr bwMode="auto">
          <a:xfrm>
            <a:off x="7077076" y="3340100"/>
            <a:ext cx="1438275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31762" name="Text Box 91"/>
          <p:cNvSpPr txBox="1">
            <a:spLocks noChangeArrowheads="1"/>
          </p:cNvSpPr>
          <p:nvPr/>
        </p:nvSpPr>
        <p:spPr bwMode="auto">
          <a:xfrm>
            <a:off x="6894513" y="3341688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x-none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x-none" sz="180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31763" name="Line 94"/>
          <p:cNvSpPr>
            <a:spLocks noChangeShapeType="1"/>
          </p:cNvSpPr>
          <p:nvPr/>
        </p:nvSpPr>
        <p:spPr bwMode="auto">
          <a:xfrm>
            <a:off x="6689725" y="3963988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4" name="Group 97"/>
          <p:cNvGrpSpPr>
            <a:grpSpLocks/>
          </p:cNvGrpSpPr>
          <p:nvPr/>
        </p:nvGrpSpPr>
        <p:grpSpPr bwMode="auto">
          <a:xfrm>
            <a:off x="6902451" y="4029076"/>
            <a:ext cx="3794125" cy="366713"/>
            <a:chOff x="3212" y="2597"/>
            <a:chExt cx="2390" cy="231"/>
          </a:xfrm>
        </p:grpSpPr>
        <p:sp>
          <p:nvSpPr>
            <p:cNvPr id="31812" name="Rectangle 96"/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CC0000"/>
                </a:solidFill>
              </a:endParaRPr>
            </a:p>
          </p:txBody>
        </p:sp>
        <p:sp>
          <p:nvSpPr>
            <p:cNvPr id="31813" name="Text Box 95"/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800">
                  <a:solidFill>
                    <a:srgbClr val="CC0000"/>
                  </a:solidFill>
                </a:rPr>
                <a:t>Get</a:t>
              </a:r>
              <a:r>
                <a:rPr lang="en-US" altLang="x-none" sz="1400">
                  <a:solidFill>
                    <a:srgbClr val="CC0000"/>
                  </a:solidFill>
                </a:rPr>
                <a:t> http://www.awl.com/kurose-ross</a:t>
              </a:r>
              <a:endParaRPr lang="en-US" altLang="x-none">
                <a:solidFill>
                  <a:srgbClr val="CC0000"/>
                </a:solidFill>
              </a:endParaRPr>
            </a:p>
          </p:txBody>
        </p:sp>
      </p:grpSp>
      <p:sp>
        <p:nvSpPr>
          <p:cNvPr id="31765" name="Rectangle 99"/>
          <p:cNvSpPr>
            <a:spLocks noChangeArrowheads="1"/>
          </p:cNvSpPr>
          <p:nvPr/>
        </p:nvSpPr>
        <p:spPr bwMode="auto">
          <a:xfrm>
            <a:off x="7458076" y="4624389"/>
            <a:ext cx="919163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31766" name="Text Box 100"/>
          <p:cNvSpPr txBox="1">
            <a:spLocks noChangeArrowheads="1"/>
          </p:cNvSpPr>
          <p:nvPr/>
        </p:nvSpPr>
        <p:spPr bwMode="auto">
          <a:xfrm>
            <a:off x="7424739" y="4510088"/>
            <a:ext cx="93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31767" name="Line 101"/>
          <p:cNvSpPr>
            <a:spLocks noChangeShapeType="1"/>
          </p:cNvSpPr>
          <p:nvPr/>
        </p:nvSpPr>
        <p:spPr bwMode="auto">
          <a:xfrm>
            <a:off x="5581650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8" name="Group 105"/>
          <p:cNvGrpSpPr>
            <a:grpSpLocks/>
          </p:cNvGrpSpPr>
          <p:nvPr/>
        </p:nvGrpSpPr>
        <p:grpSpPr bwMode="auto">
          <a:xfrm>
            <a:off x="5259389" y="4972051"/>
            <a:ext cx="720725" cy="396875"/>
            <a:chOff x="2198" y="3221"/>
            <a:chExt cx="454" cy="250"/>
          </a:xfrm>
        </p:grpSpPr>
        <p:sp>
          <p:nvSpPr>
            <p:cNvPr id="31810" name="Rectangle 104"/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31811" name="Text Box 102"/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31769" name="Rectangle 52"/>
          <p:cNvSpPr>
            <a:spLocks noChangeArrowheads="1"/>
          </p:cNvSpPr>
          <p:nvPr/>
        </p:nvSpPr>
        <p:spPr bwMode="auto">
          <a:xfrm>
            <a:off x="6989763" y="2751139"/>
            <a:ext cx="1365250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31770" name="Text Box 91"/>
          <p:cNvSpPr txBox="1">
            <a:spLocks noChangeArrowheads="1"/>
          </p:cNvSpPr>
          <p:nvPr/>
        </p:nvSpPr>
        <p:spPr bwMode="auto">
          <a:xfrm>
            <a:off x="6938963" y="2682875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x-none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x-none" sz="1800">
                <a:solidFill>
                  <a:srgbClr val="CC0000"/>
                </a:solidFill>
              </a:rPr>
              <a:t>request</a:t>
            </a:r>
          </a:p>
        </p:txBody>
      </p:sp>
      <p:pic>
        <p:nvPicPr>
          <p:cNvPr id="31771" name="Picture 53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6776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72" name="Rectangle 2"/>
          <p:cNvSpPr>
            <a:spLocks noChangeArrowheads="1"/>
          </p:cNvSpPr>
          <p:nvPr/>
        </p:nvSpPr>
        <p:spPr bwMode="auto">
          <a:xfrm>
            <a:off x="2011363" y="206376"/>
            <a:ext cx="565785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4400">
                <a:solidFill>
                  <a:srgbClr val="000099"/>
                </a:solidFill>
                <a:latin typeface="Gill Sans MT" charset="0"/>
              </a:rPr>
              <a:t>What</a:t>
            </a:r>
            <a:r>
              <a:rPr lang="ja-JP" altLang="en-US" sz="4400">
                <a:solidFill>
                  <a:srgbClr val="000099"/>
                </a:solidFill>
                <a:latin typeface="Gill Sans MT" charset="0"/>
              </a:rPr>
              <a:t>’</a:t>
            </a:r>
            <a:r>
              <a:rPr lang="en-US" altLang="ja-JP" sz="4400">
                <a:solidFill>
                  <a:srgbClr val="000099"/>
                </a:solidFill>
                <a:latin typeface="Gill Sans MT" charset="0"/>
              </a:rPr>
              <a:t>s a protocol?</a:t>
            </a:r>
            <a:endParaRPr lang="en-US" altLang="x-none" sz="4400">
              <a:solidFill>
                <a:srgbClr val="000099"/>
              </a:solidFill>
              <a:latin typeface="Gill Sans MT" charset="0"/>
            </a:endParaRPr>
          </a:p>
        </p:txBody>
      </p:sp>
      <p:grpSp>
        <p:nvGrpSpPr>
          <p:cNvPr id="31773" name="Group 57"/>
          <p:cNvGrpSpPr>
            <a:grpSpLocks/>
          </p:cNvGrpSpPr>
          <p:nvPr/>
        </p:nvGrpSpPr>
        <p:grpSpPr bwMode="auto">
          <a:xfrm>
            <a:off x="8936038" y="2782888"/>
            <a:ext cx="431800" cy="755650"/>
            <a:chOff x="4140" y="429"/>
            <a:chExt cx="1425" cy="2396"/>
          </a:xfrm>
        </p:grpSpPr>
        <p:sp>
          <p:nvSpPr>
            <p:cNvPr id="31778" name="Freeform 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59"/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1780" name="Freeform 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Rectangle 62"/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31783" name="Group 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808" name="AutoShape 64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1809" name="AutoShape 65"/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31784" name="Rectangle 66"/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31785" name="Group 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806" name="AutoShape 68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1807" name="AutoShape 69"/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31786" name="Rectangle 70"/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1787" name="Rectangle 71"/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31788" name="Group 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804" name="AutoShape 73"/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1805" name="AutoShape 74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31789" name="Freeform 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0" name="Group 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802" name="AutoShape 77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1803" name="AutoShape 78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31791" name="Rectangle 79"/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1792" name="Freeform 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Oval 82"/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1795" name="Freeform 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AutoShape 84"/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1797" name="AutoShape 85"/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1798" name="Oval 86"/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1799" name="Oval 87"/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31800" name="Oval 88"/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1801" name="Rectangle 89"/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31774" name="Group 90"/>
          <p:cNvGrpSpPr>
            <a:grpSpLocks/>
          </p:cNvGrpSpPr>
          <p:nvPr/>
        </p:nvGrpSpPr>
        <p:grpSpPr bwMode="auto">
          <a:xfrm>
            <a:off x="5799138" y="2339976"/>
            <a:ext cx="893762" cy="828675"/>
            <a:chOff x="-44" y="1473"/>
            <a:chExt cx="981" cy="1105"/>
          </a:xfrm>
        </p:grpSpPr>
        <p:pic>
          <p:nvPicPr>
            <p:cNvPr id="31776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77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177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4E091BF6-5746-374B-BFE4-AC2047D246FD}" type="slidenum">
              <a:rPr lang="en-US" altLang="x-none" sz="1200">
                <a:latin typeface="Tahoma" charset="0"/>
              </a:rPr>
              <a:pPr/>
              <a:t>26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33794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451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x-none" dirty="0">
                <a:ea typeface="ＭＳ Ｐゴシック" charset="-128"/>
              </a:rPr>
              <a:t>Chapter 1: roadmap</a:t>
            </a:r>
          </a:p>
        </p:txBody>
      </p:sp>
      <p:sp>
        <p:nvSpPr>
          <p:cNvPr id="3379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011364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1.1 what </a:t>
            </a:r>
            <a:r>
              <a:rPr lang="en-US" altLang="x-none" sz="2800" i="1">
                <a:solidFill>
                  <a:srgbClr val="000099"/>
                </a:solidFill>
              </a:rPr>
              <a:t>is</a:t>
            </a:r>
            <a:r>
              <a:rPr lang="en-US" altLang="x-none" sz="2800">
                <a:solidFill>
                  <a:srgbClr val="000099"/>
                </a:solidFill>
              </a:rPr>
              <a:t> the Internet?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CC0000"/>
                </a:solidFill>
              </a:rPr>
              <a:t>1.2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solidFill>
                  <a:srgbClr val="CC0000"/>
                </a:solidFill>
                <a:latin typeface="Gill Sans MT" charset="0"/>
              </a:rPr>
              <a:t>end systems, access networks, links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1.3 </a:t>
            </a:r>
            <a:r>
              <a:rPr lang="en-US" altLang="x-none" sz="2800"/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packet switching, circuit switching, network structure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1.4 </a:t>
            </a:r>
            <a:r>
              <a:rPr lang="en-US" altLang="x-none" sz="2800"/>
              <a:t>delay, loss, throughput in networks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1.5</a:t>
            </a:r>
            <a:r>
              <a:rPr lang="en-US" altLang="x-none" sz="2800"/>
              <a:t> protocol layers, service models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1.6</a:t>
            </a:r>
            <a:r>
              <a:rPr lang="en-US" altLang="x-none" sz="2800"/>
              <a:t> networks under attack: security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1.7</a:t>
            </a:r>
            <a:r>
              <a:rPr lang="en-US" altLang="x-none" sz="2800"/>
              <a:t> history</a:t>
            </a:r>
          </a:p>
          <a:p>
            <a:pPr eaLnBrk="1" hangingPunct="1"/>
            <a:endParaRPr lang="en-US" altLang="x-none">
              <a:ea typeface="ＭＳ Ｐゴシック" charset="-128"/>
            </a:endParaRPr>
          </a:p>
        </p:txBody>
      </p:sp>
      <p:sp>
        <p:nvSpPr>
          <p:cNvPr id="3379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E65F50B2-862B-DA4E-AFD1-CD0A687967D0}" type="slidenum">
              <a:rPr lang="en-US" altLang="x-none" sz="1200">
                <a:latin typeface="Tahoma" charset="0"/>
              </a:rPr>
              <a:pPr/>
              <a:t>27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35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057400" y="201614"/>
            <a:ext cx="7772400" cy="892175"/>
          </a:xfrm>
        </p:spPr>
        <p:txBody>
          <a:bodyPr/>
          <a:lstStyle/>
          <a:p>
            <a:pPr eaLnBrk="1" hangingPunct="1"/>
            <a:r>
              <a:rPr lang="en-US" altLang="x-none" sz="4000">
                <a:ea typeface="ＭＳ Ｐゴシック" charset="-128"/>
              </a:rPr>
              <a:t>A closer look at network structure: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941513" y="1381125"/>
            <a:ext cx="4203700" cy="1047750"/>
          </a:xfrm>
        </p:spPr>
        <p:txBody>
          <a:bodyPr>
            <a:normAutofit fontScale="92500" lnSpcReduction="20000"/>
          </a:bodyPr>
          <a:lstStyle/>
          <a:p>
            <a:pPr marL="287338" indent="-287338">
              <a:defRPr/>
            </a:pPr>
            <a:r>
              <a:rPr lang="en-US" i="1" dirty="0">
                <a:solidFill>
                  <a:srgbClr val="CC0000"/>
                </a:solidFill>
              </a:rPr>
              <a:t>network edge:</a:t>
            </a:r>
          </a:p>
          <a:p>
            <a:pPr marL="682625" lvl="1" indent="-225425">
              <a:buSzPct val="100000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hosts: clients and servers</a:t>
            </a:r>
          </a:p>
          <a:p>
            <a:pPr marL="682625" lvl="1" indent="-225425">
              <a:buSzPct val="100000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servers often in data centers</a:t>
            </a:r>
          </a:p>
          <a:p>
            <a:pPr lvl="1" eaLnBrk="1" hangingPunct="1">
              <a:buSzPct val="75000"/>
              <a:buFont typeface="Arial"/>
              <a:buChar char="•"/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0088" name="Rectangle 872"/>
          <p:cNvSpPr>
            <a:spLocks noChangeArrowheads="1"/>
          </p:cNvSpPr>
          <p:nvPr/>
        </p:nvSpPr>
        <p:spPr bwMode="auto">
          <a:xfrm>
            <a:off x="1943100" y="3068638"/>
            <a:ext cx="4027488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95288" indent="-3952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 sz="2800" i="1">
                <a:solidFill>
                  <a:srgbClr val="CC0000"/>
                </a:solidFill>
                <a:latin typeface="Gill Sans MT" charset="0"/>
              </a:rPr>
              <a:t>access networks, physical media:</a:t>
            </a:r>
            <a:r>
              <a:rPr lang="en-US" altLang="x-none" sz="2800">
                <a:latin typeface="Gill Sans MT" charset="0"/>
              </a:rPr>
              <a:t> wired, wireless communication links</a:t>
            </a:r>
            <a:r>
              <a:rPr lang="en-US" altLang="x-none" sz="2800">
                <a:solidFill>
                  <a:srgbClr val="FF0000"/>
                </a:solidFill>
                <a:latin typeface="Gill Sans MT" charset="0"/>
              </a:rPr>
              <a:t> </a:t>
            </a:r>
            <a:endParaRPr lang="en-US" altLang="x-none">
              <a:latin typeface="Gill Sans MT" charset="0"/>
            </a:endParaRPr>
          </a:p>
        </p:txBody>
      </p:sp>
      <p:sp>
        <p:nvSpPr>
          <p:cNvPr id="10089" name="Rectangle 873"/>
          <p:cNvSpPr>
            <a:spLocks noChangeArrowheads="1"/>
          </p:cNvSpPr>
          <p:nvPr/>
        </p:nvSpPr>
        <p:spPr bwMode="auto">
          <a:xfrm>
            <a:off x="1971675" y="4784726"/>
            <a:ext cx="381000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95288" indent="-395288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core: 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interconnected routers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network of networks</a:t>
            </a:r>
          </a:p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Char char="q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35846" name="Picture 54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664" y="877889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2D30BBDE-1978-0F49-B0E0-3C03647E054F}" type="slidenum">
              <a:rPr lang="en-US" altLang="x-none" sz="1200">
                <a:latin typeface="Tahoma" charset="0"/>
              </a:rPr>
              <a:pPr/>
              <a:t>28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35848" name="Group 621"/>
          <p:cNvGrpSpPr>
            <a:grpSpLocks/>
          </p:cNvGrpSpPr>
          <p:nvPr/>
        </p:nvGrpSpPr>
        <p:grpSpPr bwMode="auto">
          <a:xfrm>
            <a:off x="6726239" y="1384300"/>
            <a:ext cx="3551237" cy="4743450"/>
            <a:chOff x="5202238" y="1384300"/>
            <a:chExt cx="3551237" cy="4743450"/>
          </a:xfrm>
        </p:grpSpPr>
        <p:sp>
          <p:nvSpPr>
            <p:cNvPr id="35849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52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6459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460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5853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5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6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7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4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5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66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7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8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35887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35888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35889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6457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8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0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2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644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5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5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452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55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6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53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4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3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644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4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4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444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47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8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45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6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4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643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3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3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436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9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0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37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8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5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6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642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2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2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428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1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2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9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0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7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641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1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1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420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23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4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1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2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8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640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1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1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412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15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6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13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4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9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640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0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40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404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07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8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05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6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00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6385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6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7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8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9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0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1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2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3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4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5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6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7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8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9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400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pic>
          <p:nvPicPr>
            <p:cNvPr id="35901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02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5903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6383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4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4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6381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2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5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6379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0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6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6377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78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5907" name="Picture 933" descr="iphone_stylized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8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9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10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6345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6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47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8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9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6350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75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6376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6351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6352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73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6374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6353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54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6355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71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6372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6356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57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6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6370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6358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59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0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1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62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3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64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65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66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67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68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grpSp>
          <p:nvGrpSpPr>
            <p:cNvPr id="35911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6313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4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15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6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7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6318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43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6344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6319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6320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41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6342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6321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22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6323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39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6340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6324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25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37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6338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6326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27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8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9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30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1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32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33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34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35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6336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pic>
          <p:nvPicPr>
            <p:cNvPr id="35912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13" name="Picture 1006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4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15" name="Picture 1008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6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22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36307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8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9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0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1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2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23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929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0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31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2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38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6301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2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3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4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5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6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39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45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6279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0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6281" name="Picture 1056" descr="screen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2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3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4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5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6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7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288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6295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6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7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8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9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0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89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0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1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2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3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4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5946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7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35948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9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50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51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57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6273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4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5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6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7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8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58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64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626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26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26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268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71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2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9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0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5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625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25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25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260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63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4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1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2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6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624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25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25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252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55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6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53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4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7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624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24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24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244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47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8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45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6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8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623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23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23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236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39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0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37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8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9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6231" name="Picture 555" descr="fridge2.png"/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232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5970" name="Picture 603" descr="car_icon_small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1" name="Picture 814" descr="light2.png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2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3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74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87" name="Oval 138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88" name="Rectangle 1387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9" name="Oval 138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90" name="Freeform 1389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1" name="Freeform 139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2" name="Freeform 139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3" name="Freeform 139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94" name="Straight Connector 1393"/>
              <p:cNvCxnSpPr>
                <a:cxnSpLocks noChangeShapeType="1"/>
                <a:endCxn id="138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5" name="Straight Connector 139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5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229" name="Oval 122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79" name="Rectangle 1378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0" name="Oval 137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81" name="Freeform 1380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2" name="Freeform 138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3" name="Freeform 138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4" name="Freeform 138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85" name="Straight Connector 1384"/>
              <p:cNvCxnSpPr>
                <a:cxnSpLocks noChangeShapeType="1"/>
                <a:endCxn id="138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6" name="Straight Connector 138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6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194" name="Oval 119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95" name="Rectangle 1194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6" name="Oval 119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97" name="Freeform 1196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4" name="Freeform 122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5" name="Freeform 122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6" name="Freeform 122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27" name="Straight Connector 1226"/>
              <p:cNvCxnSpPr>
                <a:cxnSpLocks noChangeShapeType="1"/>
                <a:endCxn id="119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8" name="Straight Connector 122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7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185" name="Oval 118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86" name="Rectangle 1185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7" name="Oval 118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88" name="Freeform 1187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9" name="Freeform 118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0" name="Freeform 118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1" name="Freeform 119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2" name="Straight Connector 1191"/>
              <p:cNvCxnSpPr>
                <a:cxnSpLocks noChangeShapeType="1"/>
                <a:endCxn id="118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3" name="Straight Connector 119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8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122" name="Oval 112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23" name="Rectangle 1122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4" name="Oval 112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25" name="Freeform 1124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0" name="Freeform 117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1" name="Freeform 118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2" name="Freeform 118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3" name="Straight Connector 1182"/>
              <p:cNvCxnSpPr>
                <a:cxnSpLocks noChangeShapeType="1"/>
                <a:endCxn id="11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Straight Connector 118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9" name="Group 752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057" name="Oval 1056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058" name="Rectangle 1057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59" name="Oval 1058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066" name="Freeform 1065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17" name="Freeform 111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8" name="Freeform 111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9" name="Freeform 111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20" name="Straight Connector 1119"/>
              <p:cNvCxnSpPr>
                <a:cxnSpLocks noChangeShapeType="1"/>
                <a:endCxn id="10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21" name="Straight Connector 112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0" name="Group 753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991" name="Oval 9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93" name="Rectangle 992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4" name="Oval 99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96" name="Freeform 995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8" name="Freeform 99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99" name="Freeform 99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00" name="Freeform 99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29" name="Straight Connector 1028"/>
              <p:cNvCxnSpPr>
                <a:cxnSpLocks noChangeShapeType="1"/>
                <a:endCxn id="99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48" name="Straight Connector 104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1" name="Group 754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933" name="Oval 93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34" name="Rectangle 933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5" name="Oval 93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36" name="Freeform 935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7" name="Freeform 93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8" name="Freeform 93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7" name="Straight Connector 956"/>
              <p:cNvCxnSpPr>
                <a:cxnSpLocks noChangeShapeType="1"/>
                <a:endCxn id="93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" name="Straight Connector 98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2" name="Group 755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924" name="Oval 92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25" name="Rectangle 924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6" name="Oval 92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27" name="Freeform 926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8" name="Freeform 92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9" name="Freeform 92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0" name="Freeform 92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31" name="Straight Connector 930"/>
              <p:cNvCxnSpPr>
                <a:cxnSpLocks noChangeShapeType="1"/>
                <a:endCxn id="92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32" name="Straight Connector 93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3" name="Group 756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915" name="Oval 914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16" name="Rectangle 915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7" name="Oval 916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18" name="Freeform 917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9" name="Freeform 918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0" name="Freeform 919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1" name="Freeform 920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22" name="Straight Connector 921"/>
              <p:cNvCxnSpPr>
                <a:cxnSpLocks noChangeShapeType="1"/>
                <a:endCxn id="91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23" name="Straight Connector 922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4" name="Group 757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906" name="Oval 905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07" name="Rectangle 906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8" name="Oval 907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09" name="Freeform 908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0" name="Freeform 909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1" name="Freeform 910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2" name="Freeform 911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13" name="Straight Connector 912"/>
              <p:cNvCxnSpPr>
                <a:cxnSpLocks noChangeShapeType="1"/>
                <a:endCxn id="90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14" name="Straight Connector 91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35985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97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361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1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1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127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30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1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8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8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3611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11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11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119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22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3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0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9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3610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10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11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111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14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5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12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0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001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3610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10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10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103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06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7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04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2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3609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09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09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095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8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9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96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7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3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3608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08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608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6087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0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1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88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9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4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mobile network</a:t>
              </a:r>
            </a:p>
          </p:txBody>
        </p:sp>
        <p:sp>
          <p:nvSpPr>
            <p:cNvPr id="36005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global ISP</a:t>
              </a:r>
            </a:p>
          </p:txBody>
        </p:sp>
        <p:sp>
          <p:nvSpPr>
            <p:cNvPr id="36006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600"/>
                <a:t>regional ISP</a:t>
              </a:r>
            </a:p>
          </p:txBody>
        </p:sp>
        <p:sp>
          <p:nvSpPr>
            <p:cNvPr id="36007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x-none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x-none" sz="1600"/>
                <a:t>network</a:t>
              </a:r>
            </a:p>
          </p:txBody>
        </p:sp>
        <p:sp>
          <p:nvSpPr>
            <p:cNvPr id="36008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x-none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x-none" sz="1600"/>
                <a:t>       network</a:t>
              </a:r>
            </a:p>
          </p:txBody>
        </p:sp>
        <p:pic>
          <p:nvPicPr>
            <p:cNvPr id="36009" name="Picture 269" descr="cell_tower_radiation copy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6010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849" name="Oval 84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50" name="Rectangle 849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1" name="Oval 85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52" name="Freeform 851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3" name="Freeform 85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4" name="Freeform 85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5" name="Freeform 85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56" name="Straight Connector 855"/>
              <p:cNvCxnSpPr>
                <a:cxnSpLocks noChangeShapeType="1"/>
                <a:endCxn id="85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7" name="Straight Connector 85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1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840" name="Oval 83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41" name="Rectangle 840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2" name="Oval 84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43" name="Freeform 842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4" name="Freeform 84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5" name="Freeform 84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6" name="Freeform 84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47" name="Straight Connector 846"/>
              <p:cNvCxnSpPr>
                <a:cxnSpLocks noChangeShapeType="1"/>
                <a:endCxn id="84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48" name="Straight Connector 84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2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831" name="Oval 83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32" name="Rectangle 831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Oval 83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34" name="Freeform 833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5" name="Freeform 83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6" name="Freeform 83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7" name="Freeform 83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8" name="Straight Connector 837"/>
              <p:cNvCxnSpPr>
                <a:cxnSpLocks noChangeShapeType="1"/>
                <a:endCxn id="83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9" name="Straight Connector 83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3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822" name="Oval 82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23" name="Rectangle 822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Oval 82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25" name="Freeform 824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6" name="Freeform 82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7" name="Freeform 82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8" name="Freeform 82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9" name="Straight Connector 828"/>
              <p:cNvCxnSpPr>
                <a:cxnSpLocks noChangeShapeType="1"/>
                <a:endCxn id="8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0" name="Straight Connector 82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4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813" name="Oval 81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14" name="Rectangle 813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Oval 81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16" name="Freeform 815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7" name="Freeform 81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8" name="Freeform 81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9" name="Freeform 81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0" name="Straight Connector 819"/>
              <p:cNvCxnSpPr>
                <a:cxnSpLocks noChangeShapeType="1"/>
                <a:endCxn id="8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1" name="Straight Connector 82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5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804" name="Oval 80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05" name="Rectangle 804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Oval 80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07" name="Freeform 806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8" name="Freeform 80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9" name="Freeform 80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0" name="Freeform 80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1" name="Straight Connector 810"/>
              <p:cNvCxnSpPr>
                <a:cxnSpLocks noChangeShapeType="1"/>
                <a:endCxn id="80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2" name="Straight Connector 81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6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795" name="Oval 79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96" name="Rectangle 795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Oval 79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798" name="Freeform 797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9" name="Freeform 79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0" name="Freeform 79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1" name="Freeform 80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2" name="Straight Connector 801"/>
              <p:cNvCxnSpPr>
                <a:cxnSpLocks noChangeShapeType="1"/>
                <a:endCxn id="79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3" name="Straight Connector 80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36017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8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9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20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378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62138" y="196851"/>
            <a:ext cx="8382000" cy="83502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Access networks and physical media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124076" y="1371600"/>
            <a:ext cx="4010025" cy="50101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Q: How to connect end systems to edge router</a:t>
            </a:r>
            <a:r>
              <a:rPr lang="en-US" i="1" dirty="0" smtClean="0">
                <a:solidFill>
                  <a:srgbClr val="CC0000"/>
                </a:solidFill>
              </a:rPr>
              <a:t>?</a:t>
            </a:r>
            <a:endParaRPr lang="en-US" i="1" dirty="0">
              <a:solidFill>
                <a:srgbClr val="CC0000"/>
              </a:solidFill>
            </a:endParaRPr>
          </a:p>
        </p:txBody>
      </p:sp>
      <p:pic>
        <p:nvPicPr>
          <p:cNvPr id="37892" name="Picture 9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2938" y="830264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6AD9EF84-9305-E349-83AE-395A37C417A2}" type="slidenum">
              <a:rPr lang="en-US" altLang="x-none" sz="1200">
                <a:latin typeface="Tahoma" charset="0"/>
              </a:rPr>
              <a:pPr/>
              <a:t>29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37894" name="Group 2"/>
          <p:cNvGrpSpPr>
            <a:grpSpLocks/>
          </p:cNvGrpSpPr>
          <p:nvPr/>
        </p:nvGrpSpPr>
        <p:grpSpPr bwMode="auto">
          <a:xfrm>
            <a:off x="6726239" y="1546226"/>
            <a:ext cx="3551237" cy="4449763"/>
            <a:chOff x="5202238" y="1546225"/>
            <a:chExt cx="3551237" cy="4450443"/>
          </a:xfrm>
        </p:grpSpPr>
        <p:sp>
          <p:nvSpPr>
            <p:cNvPr id="37895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896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8461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462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7897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99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0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1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08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09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10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11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12" name="Freeform 709"/>
            <p:cNvSpPr>
              <a:spLocks/>
            </p:cNvSpPr>
            <p:nvPr/>
          </p:nvSpPr>
          <p:spPr bwMode="auto">
            <a:xfrm>
              <a:off x="7015163" y="3530600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710"/>
            <p:cNvSpPr>
              <a:spLocks/>
            </p:cNvSpPr>
            <p:nvPr/>
          </p:nvSpPr>
          <p:spPr bwMode="auto">
            <a:xfrm>
              <a:off x="7023100" y="2005013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37933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37934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37935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8459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0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36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38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845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5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5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454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57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8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55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6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39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844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4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4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446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9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0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47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8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0" name="Group 755"/>
            <p:cNvGrpSpPr>
              <a:grpSpLocks/>
            </p:cNvGrpSpPr>
            <p:nvPr/>
          </p:nvGrpSpPr>
          <p:grpSpPr bwMode="auto">
            <a:xfrm>
              <a:off x="7762875" y="2759075"/>
              <a:ext cx="390525" cy="174625"/>
              <a:chOff x="4334" y="1470"/>
              <a:chExt cx="246" cy="107"/>
            </a:xfrm>
          </p:grpSpPr>
          <p:sp>
            <p:nvSpPr>
              <p:cNvPr id="3843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3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3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438" name="Group 75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1" name="Freeform 7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2" name="Freeform 7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9" name="Line 76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0" name="Line 76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1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842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2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2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430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33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4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1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2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42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43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841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2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2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422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25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6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23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4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4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841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1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1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414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17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8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15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6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5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840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0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40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406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9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0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07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8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6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839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39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39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398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1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2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99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0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7" name="Group 837"/>
            <p:cNvGrpSpPr>
              <a:grpSpLocks/>
            </p:cNvGrpSpPr>
            <p:nvPr/>
          </p:nvGrpSpPr>
          <p:grpSpPr bwMode="auto">
            <a:xfrm>
              <a:off x="6024563" y="1744663"/>
              <a:ext cx="517525" cy="508000"/>
              <a:chOff x="2922" y="1424"/>
              <a:chExt cx="326" cy="320"/>
            </a:xfrm>
          </p:grpSpPr>
          <p:sp>
            <p:nvSpPr>
              <p:cNvPr id="38387" name="Oval 838"/>
              <p:cNvSpPr>
                <a:spLocks noChangeArrowheads="1"/>
              </p:cNvSpPr>
              <p:nvPr/>
            </p:nvSpPr>
            <p:spPr bwMode="auto">
              <a:xfrm>
                <a:off x="2922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8388" name="Group 839"/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38390" name="Oval 840"/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391" name="Oval 841"/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392" name="Oval 842"/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393" name="Oval 843"/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394" name="Freeform 844"/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80"/>
                    <a:gd name="T31" fmla="*/ 0 h 956"/>
                    <a:gd name="T32" fmla="*/ 1180 w 1180"/>
                    <a:gd name="T33" fmla="*/ 956 h 9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33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89" name="Freeform 845"/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0"/>
                  <a:gd name="T31" fmla="*/ 0 h 956"/>
                  <a:gd name="T32" fmla="*/ 1180 w 1180"/>
                  <a:gd name="T33" fmla="*/ 956 h 9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90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8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8371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2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3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4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5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6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7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8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9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0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1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2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3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4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5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6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grpSp>
          <p:nvGrpSpPr>
            <p:cNvPr id="37949" name="Group 863"/>
            <p:cNvGrpSpPr>
              <a:grpSpLocks/>
            </p:cNvGrpSpPr>
            <p:nvPr/>
          </p:nvGrpSpPr>
          <p:grpSpPr bwMode="auto">
            <a:xfrm>
              <a:off x="5318125" y="1997075"/>
              <a:ext cx="519113" cy="128588"/>
              <a:chOff x="2199" y="955"/>
              <a:chExt cx="2547" cy="506"/>
            </a:xfrm>
          </p:grpSpPr>
          <p:sp>
            <p:nvSpPr>
              <p:cNvPr id="38365" name="Freeform 864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6" name="Freeform 865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7" name="Freeform 866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8" name="Freeform 867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9" name="Freeform 868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0" name="Freeform 869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0" name="Group 870"/>
            <p:cNvGrpSpPr>
              <a:grpSpLocks/>
            </p:cNvGrpSpPr>
            <p:nvPr/>
          </p:nvGrpSpPr>
          <p:grpSpPr bwMode="auto">
            <a:xfrm>
              <a:off x="6554788" y="1662113"/>
              <a:ext cx="477837" cy="107950"/>
              <a:chOff x="2199" y="955"/>
              <a:chExt cx="2547" cy="506"/>
            </a:xfrm>
          </p:grpSpPr>
          <p:sp>
            <p:nvSpPr>
              <p:cNvPr id="38359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0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1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2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3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4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1" name="Line 877"/>
            <p:cNvSpPr>
              <a:spLocks noChangeShapeType="1"/>
            </p:cNvSpPr>
            <p:nvPr/>
          </p:nvSpPr>
          <p:spPr bwMode="auto">
            <a:xfrm flipH="1" flipV="1">
              <a:off x="5626100" y="2027238"/>
              <a:ext cx="39688" cy="63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2" name="Group 885"/>
            <p:cNvGrpSpPr>
              <a:grpSpLocks/>
            </p:cNvGrpSpPr>
            <p:nvPr/>
          </p:nvGrpSpPr>
          <p:grpSpPr bwMode="auto">
            <a:xfrm>
              <a:off x="5392738" y="3527425"/>
              <a:ext cx="519112" cy="128588"/>
              <a:chOff x="2199" y="955"/>
              <a:chExt cx="2547" cy="506"/>
            </a:xfrm>
          </p:grpSpPr>
          <p:sp>
            <p:nvSpPr>
              <p:cNvPr id="38353" name="Freeform 886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4" name="Freeform 887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5" name="Freeform 888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6" name="Freeform 889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7" name="Freeform 890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8" name="Freeform 891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3" name="Line 892"/>
            <p:cNvSpPr>
              <a:spLocks noChangeShapeType="1"/>
            </p:cNvSpPr>
            <p:nvPr/>
          </p:nvSpPr>
          <p:spPr bwMode="auto">
            <a:xfrm>
              <a:off x="5726113" y="3127375"/>
              <a:ext cx="20637" cy="555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4" name="Group 893"/>
            <p:cNvGrpSpPr>
              <a:grpSpLocks/>
            </p:cNvGrpSpPr>
            <p:nvPr/>
          </p:nvGrpSpPr>
          <p:grpSpPr bwMode="auto">
            <a:xfrm>
              <a:off x="7007225" y="5005388"/>
              <a:ext cx="519113" cy="128587"/>
              <a:chOff x="2199" y="955"/>
              <a:chExt cx="2547" cy="506"/>
            </a:xfrm>
          </p:grpSpPr>
          <p:sp>
            <p:nvSpPr>
              <p:cNvPr id="38347" name="Freeform 894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8" name="Freeform 895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9" name="Freeform 896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0" name="Freeform 897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1" name="Freeform 898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2" name="Freeform 899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5" name="Group 900"/>
            <p:cNvGrpSpPr>
              <a:grpSpLocks/>
            </p:cNvGrpSpPr>
            <p:nvPr/>
          </p:nvGrpSpPr>
          <p:grpSpPr bwMode="auto">
            <a:xfrm>
              <a:off x="7245350" y="5429250"/>
              <a:ext cx="519113" cy="128588"/>
              <a:chOff x="2199" y="955"/>
              <a:chExt cx="2547" cy="506"/>
            </a:xfrm>
          </p:grpSpPr>
          <p:sp>
            <p:nvSpPr>
              <p:cNvPr id="38341" name="Freeform 90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2" name="Freeform 90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3" name="Freeform 90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4" name="Freeform 90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5" name="Freeform 90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6" name="Freeform 90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6" name="Group 907"/>
            <p:cNvGrpSpPr>
              <a:grpSpLocks/>
            </p:cNvGrpSpPr>
            <p:nvPr/>
          </p:nvGrpSpPr>
          <p:grpSpPr bwMode="auto">
            <a:xfrm>
              <a:off x="6821488" y="5408613"/>
              <a:ext cx="519112" cy="128587"/>
              <a:chOff x="2199" y="955"/>
              <a:chExt cx="2547" cy="506"/>
            </a:xfrm>
          </p:grpSpPr>
          <p:sp>
            <p:nvSpPr>
              <p:cNvPr id="38335" name="Freeform 908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6" name="Freeform 909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7" name="Freeform 910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8" name="Freeform 911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9" name="Freeform 912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0" name="Freeform 913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57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8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7959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8333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4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0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8331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2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1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8329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0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2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8327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28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3" name="Group 932"/>
            <p:cNvGrpSpPr>
              <a:grpSpLocks/>
            </p:cNvGrpSpPr>
            <p:nvPr/>
          </p:nvGrpSpPr>
          <p:grpSpPr bwMode="auto">
            <a:xfrm>
              <a:off x="5618163" y="1558925"/>
              <a:ext cx="415925" cy="373063"/>
              <a:chOff x="2756" y="1866"/>
              <a:chExt cx="462" cy="463"/>
            </a:xfrm>
          </p:grpSpPr>
          <p:pic>
            <p:nvPicPr>
              <p:cNvPr id="38325" name="Picture 933" descr="iphone_stylized_small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326" name="Picture 934" descr="antenna_radiation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6" y="1866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7964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965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8293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4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295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6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7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8298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323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324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8299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8300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321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322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8301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302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8303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319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320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8304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305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31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318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8306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307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8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9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310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1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312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313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314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315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316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grpSp>
          <p:nvGrpSpPr>
            <p:cNvPr id="37966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8261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2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263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4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5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8266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291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292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8267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8268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289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290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8269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270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38271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287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288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8272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73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285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38286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38274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275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6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7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278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9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280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281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282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283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38284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grpSp>
          <p:nvGrpSpPr>
            <p:cNvPr id="37967" name="Group 1004"/>
            <p:cNvGrpSpPr>
              <a:grpSpLocks/>
            </p:cNvGrpSpPr>
            <p:nvPr/>
          </p:nvGrpSpPr>
          <p:grpSpPr bwMode="auto">
            <a:xfrm>
              <a:off x="5302250" y="2043113"/>
              <a:ext cx="534988" cy="407987"/>
              <a:chOff x="877" y="1008"/>
              <a:chExt cx="2747" cy="2591"/>
            </a:xfrm>
          </p:grpSpPr>
          <p:pic>
            <p:nvPicPr>
              <p:cNvPr id="38238" name="Picture 1005" descr="antenna_stylize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239" name="Picture 1006" descr="laptop_keyboar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0" name="Freeform 100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41" name="Picture 1008" descr="screen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2" name="Freeform 100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3" name="Freeform 101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4" name="Freeform 101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5" name="Freeform 101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6" name="Freeform 101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7" name="Freeform 101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48" name="Group 101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8255" name="Freeform 101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6" name="Freeform 101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7" name="Freeform 101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8" name="Freeform 101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9" name="Freeform 102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0" name="Freeform 102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49" name="Freeform 102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0" name="Freeform 102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1" name="Freeform 102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2" name="Freeform 102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3" name="Freeform 102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4" name="Freeform 102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68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69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70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71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77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8232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3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4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5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6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7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78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84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8210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1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12" name="Picture 1056" descr="screen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3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4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5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6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7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8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19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8226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7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8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9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0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1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20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1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2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3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4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5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85" name="Group 1076"/>
            <p:cNvGrpSpPr>
              <a:grpSpLocks/>
            </p:cNvGrpSpPr>
            <p:nvPr/>
          </p:nvGrpSpPr>
          <p:grpSpPr bwMode="auto">
            <a:xfrm flipH="1">
              <a:off x="6156325" y="3300413"/>
              <a:ext cx="342900" cy="334962"/>
              <a:chOff x="2839" y="3501"/>
              <a:chExt cx="755" cy="803"/>
            </a:xfrm>
          </p:grpSpPr>
          <p:pic>
            <p:nvPicPr>
              <p:cNvPr id="38208" name="Picture 107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09" name="Freeform 107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7986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7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88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9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95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8202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3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4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5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6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7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96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002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819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19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19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197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200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1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8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9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3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818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18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18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189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192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3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0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1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4" name="Group 878"/>
            <p:cNvGrpSpPr>
              <a:grpSpLocks/>
            </p:cNvGrpSpPr>
            <p:nvPr/>
          </p:nvGrpSpPr>
          <p:grpSpPr bwMode="auto">
            <a:xfrm>
              <a:off x="5521325" y="3067050"/>
              <a:ext cx="374650" cy="82550"/>
              <a:chOff x="2199" y="955"/>
              <a:chExt cx="2547" cy="506"/>
            </a:xfrm>
          </p:grpSpPr>
          <p:sp>
            <p:nvSpPr>
              <p:cNvPr id="38180" name="Freeform 879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1" name="Freeform 880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2" name="Freeform 881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3" name="Freeform 882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4" name="Freeform 883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5" name="Freeform 884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5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817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17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17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175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8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9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76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7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6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816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16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16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167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0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1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8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7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815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15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3815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38159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62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3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0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8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8154" name="Picture 555" descr="fridge2.png"/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155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8009" name="Picture 603" descr="car_icon_small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0" name="Picture 814" descr="light2.png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1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2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013" name="Group 870"/>
            <p:cNvGrpSpPr>
              <a:grpSpLocks/>
            </p:cNvGrpSpPr>
            <p:nvPr/>
          </p:nvGrpSpPr>
          <p:grpSpPr bwMode="auto">
            <a:xfrm>
              <a:off x="5588000" y="1546225"/>
              <a:ext cx="477838" cy="107950"/>
              <a:chOff x="2199" y="955"/>
              <a:chExt cx="2547" cy="506"/>
            </a:xfrm>
          </p:grpSpPr>
          <p:sp>
            <p:nvSpPr>
              <p:cNvPr id="38148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4" name="Group 870"/>
            <p:cNvGrpSpPr>
              <a:grpSpLocks/>
            </p:cNvGrpSpPr>
            <p:nvPr/>
          </p:nvGrpSpPr>
          <p:grpSpPr bwMode="auto">
            <a:xfrm>
              <a:off x="6481763" y="1935163"/>
              <a:ext cx="479425" cy="107950"/>
              <a:chOff x="2199" y="955"/>
              <a:chExt cx="2547" cy="506"/>
            </a:xfrm>
          </p:grpSpPr>
          <p:sp>
            <p:nvSpPr>
              <p:cNvPr id="38142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5" name="Group 878"/>
            <p:cNvGrpSpPr>
              <a:grpSpLocks/>
            </p:cNvGrpSpPr>
            <p:nvPr/>
          </p:nvGrpSpPr>
          <p:grpSpPr bwMode="auto">
            <a:xfrm>
              <a:off x="5935663" y="3106738"/>
              <a:ext cx="373062" cy="82550"/>
              <a:chOff x="2199" y="955"/>
              <a:chExt cx="2547" cy="506"/>
            </a:xfrm>
          </p:grpSpPr>
          <p:sp>
            <p:nvSpPr>
              <p:cNvPr id="38136" name="Freeform 879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880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881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882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883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884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6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488" name="Oval 48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489" name="Rectangle 488"/>
              <p:cNvSpPr/>
              <p:nvPr/>
            </p:nvSpPr>
            <p:spPr bwMode="auto">
              <a:xfrm>
                <a:off x="1872116" y="1739848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0" name="Oval 48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491" name="Freeform 490"/>
              <p:cNvSpPr/>
              <p:nvPr/>
            </p:nvSpPr>
            <p:spPr bwMode="auto">
              <a:xfrm>
                <a:off x="2159736" y="1672794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2" name="Freeform 49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3" name="Freeform 49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4" name="Freeform 49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495" name="Straight Connector 494"/>
              <p:cNvCxnSpPr>
                <a:cxnSpLocks noChangeShapeType="1"/>
                <a:endCxn id="4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96" name="Straight Connector 49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7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570" name="Oval 56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571" name="Rectangle 570"/>
              <p:cNvSpPr/>
              <p:nvPr/>
            </p:nvSpPr>
            <p:spPr bwMode="auto">
              <a:xfrm>
                <a:off x="1872532" y="1737736"/>
                <a:ext cx="1126060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2" name="Oval 57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573" name="Freeform 572"/>
              <p:cNvSpPr/>
              <p:nvPr/>
            </p:nvSpPr>
            <p:spPr bwMode="auto">
              <a:xfrm>
                <a:off x="2160152" y="1673261"/>
                <a:ext cx="548106" cy="15989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4" name="Freeform 57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5" name="Freeform 57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6" name="Freeform 57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77" name="Straight Connector 576"/>
              <p:cNvCxnSpPr>
                <a:cxnSpLocks noChangeShapeType="1"/>
                <a:endCxn id="57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78" name="Straight Connector 57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8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580" name="Oval 5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581" name="Rectangle 580"/>
              <p:cNvSpPr/>
              <p:nvPr/>
            </p:nvSpPr>
            <p:spPr bwMode="auto">
              <a:xfrm>
                <a:off x="1872162" y="1739739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2" name="Oval 5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583" name="Freeform 582"/>
              <p:cNvSpPr/>
              <p:nvPr/>
            </p:nvSpPr>
            <p:spPr bwMode="auto">
              <a:xfrm>
                <a:off x="2159782" y="1672685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4" name="Freeform 5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5" name="Freeform 5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6" name="Freeform 5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87" name="Straight Connector 586"/>
              <p:cNvCxnSpPr>
                <a:cxnSpLocks noChangeShapeType="1"/>
                <a:endCxn id="5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8" name="Straight Connector 5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9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590" name="Oval 58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591" name="Rectangle 590"/>
              <p:cNvSpPr/>
              <p:nvPr/>
            </p:nvSpPr>
            <p:spPr bwMode="auto">
              <a:xfrm>
                <a:off x="1870189" y="1740037"/>
                <a:ext cx="1129316" cy="11570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2" name="Oval 59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593" name="Freeform 592"/>
              <p:cNvSpPr/>
              <p:nvPr/>
            </p:nvSpPr>
            <p:spPr bwMode="auto">
              <a:xfrm>
                <a:off x="2160944" y="1673049"/>
                <a:ext cx="547803" cy="16138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4" name="Freeform 59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5" name="Freeform 59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6" name="Freeform 59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97" name="Straight Connector 596"/>
              <p:cNvCxnSpPr>
                <a:cxnSpLocks noChangeShapeType="1"/>
                <a:endCxn id="59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8" name="Straight Connector 59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0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600" name="Oval 59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01" name="Rectangle 600"/>
              <p:cNvSpPr/>
              <p:nvPr/>
            </p:nvSpPr>
            <p:spPr bwMode="auto">
              <a:xfrm>
                <a:off x="1873449" y="1739634"/>
                <a:ext cx="1124357" cy="11655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2" name="Oval 60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03" name="Freeform 602"/>
              <p:cNvSpPr/>
              <p:nvPr/>
            </p:nvSpPr>
            <p:spPr bwMode="auto">
              <a:xfrm>
                <a:off x="2162315" y="1671075"/>
                <a:ext cx="546626" cy="161112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4" name="Freeform 60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5" name="Freeform 60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6" name="Freeform 60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07" name="Straight Connector 606"/>
              <p:cNvCxnSpPr>
                <a:cxnSpLocks noChangeShapeType="1"/>
                <a:endCxn id="6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8" name="Straight Connector 60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1" name="Group 1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610" name="Oval 60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11" name="Rectangle 610"/>
              <p:cNvSpPr/>
              <p:nvPr/>
            </p:nvSpPr>
            <p:spPr bwMode="auto">
              <a:xfrm>
                <a:off x="7913888" y="1623052"/>
                <a:ext cx="624093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2" name="Oval 61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13" name="Freeform 612"/>
              <p:cNvSpPr/>
              <p:nvPr/>
            </p:nvSpPr>
            <p:spPr bwMode="auto">
              <a:xfrm>
                <a:off x="8072877" y="1581397"/>
                <a:ext cx="303742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4" name="Freeform 61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5" name="Freeform 61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6" name="Freeform 61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17" name="Straight Connector 616"/>
              <p:cNvCxnSpPr>
                <a:cxnSpLocks noChangeShapeType="1"/>
                <a:endCxn id="61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18" name="Straight Connector 61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2" name="Group 619"/>
            <p:cNvGrpSpPr>
              <a:grpSpLocks/>
            </p:cNvGrpSpPr>
            <p:nvPr/>
          </p:nvGrpSpPr>
          <p:grpSpPr bwMode="auto">
            <a:xfrm>
              <a:off x="7750570" y="2752811"/>
              <a:ext cx="418211" cy="189727"/>
              <a:chOff x="7913987" y="1515773"/>
              <a:chExt cx="625138" cy="276534"/>
            </a:xfrm>
          </p:grpSpPr>
          <p:sp>
            <p:nvSpPr>
              <p:cNvPr id="621" name="Oval 62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22" name="Rectangle 621"/>
              <p:cNvSpPr/>
              <p:nvPr/>
            </p:nvSpPr>
            <p:spPr bwMode="auto">
              <a:xfrm>
                <a:off x="7913397" y="1622369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3" name="Oval 62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24" name="Freeform 623"/>
              <p:cNvSpPr/>
              <p:nvPr/>
            </p:nvSpPr>
            <p:spPr bwMode="auto">
              <a:xfrm>
                <a:off x="8072387" y="1580713"/>
                <a:ext cx="306114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5" name="Freeform 62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6" name="Freeform 62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7" name="Freeform 62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28" name="Straight Connector 627"/>
              <p:cNvCxnSpPr>
                <a:cxnSpLocks noChangeShapeType="1"/>
                <a:endCxn id="62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29" name="Straight Connector 62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3" name="Group 629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631" name="Oval 63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32" name="Rectangle 631"/>
              <p:cNvSpPr/>
              <p:nvPr/>
            </p:nvSpPr>
            <p:spPr bwMode="auto">
              <a:xfrm>
                <a:off x="7912896" y="1621254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3" name="Oval 63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34" name="Freeform 633"/>
              <p:cNvSpPr/>
              <p:nvPr/>
            </p:nvSpPr>
            <p:spPr bwMode="auto">
              <a:xfrm>
                <a:off x="8071885" y="1579598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5" name="Freeform 63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6" name="Freeform 63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7" name="Freeform 63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8" name="Straight Connector 637"/>
              <p:cNvCxnSpPr>
                <a:cxnSpLocks noChangeShapeType="1"/>
                <a:endCxn id="63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9" name="Straight Connector 63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4" name="Group 639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641" name="Oval 64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42" name="Rectangle 641"/>
              <p:cNvSpPr/>
              <p:nvPr/>
            </p:nvSpPr>
            <p:spPr bwMode="auto">
              <a:xfrm>
                <a:off x="7912903" y="1621415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3" name="Oval 64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44" name="Freeform 643"/>
              <p:cNvSpPr/>
              <p:nvPr/>
            </p:nvSpPr>
            <p:spPr bwMode="auto">
              <a:xfrm>
                <a:off x="8071894" y="1579760"/>
                <a:ext cx="306114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5" name="Freeform 64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6" name="Freeform 64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7" name="Freeform 64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8" name="Straight Connector 647"/>
              <p:cNvCxnSpPr>
                <a:cxnSpLocks noChangeShapeType="1"/>
                <a:endCxn id="64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9" name="Straight Connector 64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5" name="Group 649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651" name="Oval 65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52" name="Rectangle 651"/>
              <p:cNvSpPr/>
              <p:nvPr/>
            </p:nvSpPr>
            <p:spPr bwMode="auto">
              <a:xfrm>
                <a:off x="7912811" y="1623353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3" name="Oval 65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54" name="Freeform 653"/>
              <p:cNvSpPr/>
              <p:nvPr/>
            </p:nvSpPr>
            <p:spPr bwMode="auto">
              <a:xfrm>
                <a:off x="8071800" y="1581697"/>
                <a:ext cx="306115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5" name="Freeform 65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6" name="Freeform 65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7" name="Freeform 65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8" name="Straight Connector 657"/>
              <p:cNvCxnSpPr>
                <a:cxnSpLocks noChangeShapeType="1"/>
                <a:endCxn id="65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9" name="Straight Connector 65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6" name="Group 659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661" name="Oval 66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62" name="Rectangle 661"/>
              <p:cNvSpPr/>
              <p:nvPr/>
            </p:nvSpPr>
            <p:spPr bwMode="auto">
              <a:xfrm>
                <a:off x="7913821" y="1623361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3" name="Oval 66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64" name="Freeform 663"/>
              <p:cNvSpPr/>
              <p:nvPr/>
            </p:nvSpPr>
            <p:spPr bwMode="auto">
              <a:xfrm>
                <a:off x="8072810" y="1581706"/>
                <a:ext cx="306115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5" name="Freeform 66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6" name="Freeform 66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7" name="Freeform 66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8" name="Straight Connector 667"/>
              <p:cNvCxnSpPr>
                <a:cxnSpLocks noChangeShapeType="1"/>
                <a:endCxn id="66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9" name="Straight Connector 66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7" name="Group 669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671" name="Oval 67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72" name="Rectangle 671"/>
              <p:cNvSpPr/>
              <p:nvPr/>
            </p:nvSpPr>
            <p:spPr bwMode="auto">
              <a:xfrm>
                <a:off x="7913688" y="1622182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3" name="Oval 67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674" name="Freeform 673"/>
              <p:cNvSpPr/>
              <p:nvPr/>
            </p:nvSpPr>
            <p:spPr bwMode="auto">
              <a:xfrm>
                <a:off x="8072677" y="1580527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Freeform 67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6" name="Freeform 67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7" name="Freeform 67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8" name="Straight Connector 677"/>
              <p:cNvCxnSpPr>
                <a:cxnSpLocks noChangeShapeType="1"/>
                <a:endCxn id="67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67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8077200" y="6356351"/>
            <a:ext cx="2133600" cy="365125"/>
          </a:xfrm>
          <a:prstGeom prst="rect">
            <a:avLst/>
          </a:prstGeom>
        </p:spPr>
        <p:txBody>
          <a:bodyPr>
            <a:normAutofit/>
          </a:bodyPr>
          <a:lstStyle/>
          <a:p>
            <a:pPr>
              <a:defRPr/>
            </a:pPr>
            <a:r>
              <a:rPr lang="en-US" dirty="0"/>
              <a:t>3</a:t>
            </a:r>
          </a:p>
        </p:txBody>
      </p:sp>
      <p:sp>
        <p:nvSpPr>
          <p:cNvPr id="50178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charset="-128"/>
              </a:rPr>
              <a:t>Who am I?</a:t>
            </a:r>
          </a:p>
        </p:txBody>
      </p:sp>
      <p:pic>
        <p:nvPicPr>
          <p:cNvPr id="5017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676400"/>
            <a:ext cx="60960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7" name="Group 101"/>
          <p:cNvGrpSpPr>
            <a:grpSpLocks/>
          </p:cNvGrpSpPr>
          <p:nvPr/>
        </p:nvGrpSpPr>
        <p:grpSpPr bwMode="auto">
          <a:xfrm>
            <a:off x="6667500" y="2905126"/>
            <a:ext cx="2178050" cy="1147763"/>
            <a:chOff x="5143500" y="2905125"/>
            <a:chExt cx="2178050" cy="1147763"/>
          </a:xfrm>
        </p:grpSpPr>
        <p:grpSp>
          <p:nvGrpSpPr>
            <p:cNvPr id="39992" name="Group 128"/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0033" name="Freeform 129"/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Line 130"/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Line 131"/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Line 132"/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Line 133"/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Line 134"/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Line 135"/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0" name="Group 136"/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0070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0071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0072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grpSp>
              <p:nvGrpSpPr>
                <p:cNvPr id="40073" name="Group 140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76" name="Freeform 141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77" name="Freeform 142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74" name="Line 143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5" name="Line 144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1" name="Group 145"/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0062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0063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0064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grpSp>
              <p:nvGrpSpPr>
                <p:cNvPr id="40065" name="Group 149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8" name="Freeform 150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9" name="Freeform 151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66" name="Line 152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7" name="Line 153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2" name="Group 154"/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0054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0055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0056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grpSp>
              <p:nvGrpSpPr>
                <p:cNvPr id="40057" name="Group 158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0" name="Freeform 159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1" name="Freeform 160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8" name="Line 161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9" name="Line 162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3" name="Group 163"/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0046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0047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0048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grpSp>
              <p:nvGrpSpPr>
                <p:cNvPr id="40049" name="Group 167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52" name="Freeform 16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53" name="Freeform 16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0" name="Line 170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1" name="Line 171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4" name="Line 172"/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Text Box 580"/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800"/>
                  <a:t>ISP</a:t>
                </a:r>
              </a:p>
            </p:txBody>
          </p:sp>
        </p:grpSp>
        <p:grpSp>
          <p:nvGrpSpPr>
            <p:cNvPr id="39993" name="Group 347"/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35" name="Oval 13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6" name="Rectangle 135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7" name="Oval 13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" name="Freeform 13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1" name="Freeform 14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42" name="Straight Connector 141"/>
              <p:cNvCxnSpPr>
                <a:cxnSpLocks noChangeShapeType="1"/>
                <a:endCxn id="13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" name="Straight Connector 14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4" name="Group 347"/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26" name="Oval 12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7" name="Rectangle 126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" name="Oval 12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Freeform 12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" name="Freeform 13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" name="Straight Connector 132"/>
              <p:cNvCxnSpPr>
                <a:cxnSpLocks noChangeShapeType="1"/>
                <a:endCxn id="12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" name="Straight Connector 13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5" name="Group 347"/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117" name="Oval 11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8" name="Rectangle 117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" name="Oval 11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4" name="Straight Connector 123"/>
              <p:cNvCxnSpPr>
                <a:cxnSpLocks noChangeShapeType="1"/>
                <a:endCxn id="11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" name="Straight Connector 12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6" name="Group 347"/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108" name="Oval 10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/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993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39939" name="Picture 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1513" y="860425"/>
            <a:ext cx="8348662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Title 41"/>
          <p:cNvSpPr>
            <a:spLocks noGrp="1"/>
          </p:cNvSpPr>
          <p:nvPr>
            <p:ph type="title" idx="4294967295"/>
          </p:nvPr>
        </p:nvSpPr>
        <p:spPr>
          <a:xfrm>
            <a:off x="1927225" y="228601"/>
            <a:ext cx="8567738" cy="83502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Access network: digital subscriber line </a:t>
            </a:r>
            <a:r>
              <a:rPr lang="en-US" altLang="x-none" sz="2800">
                <a:ea typeface="ＭＳ Ｐゴシック" charset="-128"/>
              </a:rPr>
              <a:t>(DSL)</a:t>
            </a:r>
          </a:p>
        </p:txBody>
      </p:sp>
      <p:sp>
        <p:nvSpPr>
          <p:cNvPr id="39941" name="Freeform 3"/>
          <p:cNvSpPr>
            <a:spLocks/>
          </p:cNvSpPr>
          <p:nvPr/>
        </p:nvSpPr>
        <p:spPr bwMode="auto">
          <a:xfrm>
            <a:off x="5829300" y="1501776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2" name="Oval 9"/>
          <p:cNvSpPr>
            <a:spLocks noChangeArrowheads="1"/>
          </p:cNvSpPr>
          <p:nvPr/>
        </p:nvSpPr>
        <p:spPr bwMode="auto">
          <a:xfrm>
            <a:off x="6829426" y="2208214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39943" name="Oval 12"/>
          <p:cNvSpPr>
            <a:spLocks noChangeArrowheads="1"/>
          </p:cNvSpPr>
          <p:nvPr/>
        </p:nvSpPr>
        <p:spPr bwMode="auto">
          <a:xfrm>
            <a:off x="7210426" y="1836739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39944" name="Line 15"/>
          <p:cNvSpPr>
            <a:spLocks noChangeShapeType="1"/>
          </p:cNvSpPr>
          <p:nvPr/>
        </p:nvSpPr>
        <p:spPr bwMode="auto">
          <a:xfrm flipV="1">
            <a:off x="6916738" y="197802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5" name="Line 16"/>
          <p:cNvSpPr>
            <a:spLocks noChangeShapeType="1"/>
          </p:cNvSpPr>
          <p:nvPr/>
        </p:nvSpPr>
        <p:spPr bwMode="auto">
          <a:xfrm>
            <a:off x="7310438" y="195421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6" name="Rectangle 44"/>
          <p:cNvSpPr>
            <a:spLocks noChangeArrowheads="1"/>
          </p:cNvSpPr>
          <p:nvPr/>
        </p:nvSpPr>
        <p:spPr bwMode="auto">
          <a:xfrm>
            <a:off x="6108701" y="1957389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39947" name="Text Box 45"/>
          <p:cNvSpPr txBox="1">
            <a:spLocks noChangeArrowheads="1"/>
          </p:cNvSpPr>
          <p:nvPr/>
        </p:nvSpPr>
        <p:spPr bwMode="auto">
          <a:xfrm>
            <a:off x="5564189" y="147637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x-none" sz="1600"/>
              <a:t>central office</a:t>
            </a:r>
          </a:p>
        </p:txBody>
      </p:sp>
      <p:sp>
        <p:nvSpPr>
          <p:cNvPr id="39948" name="Line 14"/>
          <p:cNvSpPr>
            <a:spLocks noChangeShapeType="1"/>
          </p:cNvSpPr>
          <p:nvPr/>
        </p:nvSpPr>
        <p:spPr bwMode="auto">
          <a:xfrm flipV="1">
            <a:off x="4214814" y="236378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9" name="Text Box 17"/>
          <p:cNvSpPr txBox="1">
            <a:spLocks noChangeArrowheads="1"/>
          </p:cNvSpPr>
          <p:nvPr/>
        </p:nvSpPr>
        <p:spPr bwMode="auto">
          <a:xfrm>
            <a:off x="7466014" y="153035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x-none" sz="1600"/>
              <a:t>telephone</a:t>
            </a:r>
          </a:p>
          <a:p>
            <a:pPr>
              <a:lnSpc>
                <a:spcPct val="85000"/>
              </a:lnSpc>
            </a:pPr>
            <a:r>
              <a:rPr lang="en-US" altLang="x-none" sz="1600"/>
              <a:t>network</a:t>
            </a:r>
          </a:p>
        </p:txBody>
      </p:sp>
      <p:grpSp>
        <p:nvGrpSpPr>
          <p:cNvPr id="39950" name="Group 108"/>
          <p:cNvGrpSpPr>
            <a:grpSpLocks/>
          </p:cNvGrpSpPr>
          <p:nvPr/>
        </p:nvGrpSpPr>
        <p:grpSpPr bwMode="auto">
          <a:xfrm>
            <a:off x="6165850" y="2074863"/>
            <a:ext cx="368300" cy="519112"/>
            <a:chOff x="1852" y="2562"/>
            <a:chExt cx="355" cy="471"/>
          </a:xfrm>
        </p:grpSpPr>
        <p:sp>
          <p:nvSpPr>
            <p:cNvPr id="39986" name="Freeform 109"/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110"/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Line 111"/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12"/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113"/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114"/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51" name="Text Box 115"/>
          <p:cNvSpPr txBox="1">
            <a:spLocks noChangeArrowheads="1"/>
          </p:cNvSpPr>
          <p:nvPr/>
        </p:nvSpPr>
        <p:spPr bwMode="auto">
          <a:xfrm>
            <a:off x="5845176" y="261937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1600"/>
              <a:t>DSLAM</a:t>
            </a:r>
          </a:p>
        </p:txBody>
      </p:sp>
      <p:grpSp>
        <p:nvGrpSpPr>
          <p:cNvPr id="39952" name="Group 118"/>
          <p:cNvGrpSpPr>
            <a:grpSpLocks/>
          </p:cNvGrpSpPr>
          <p:nvPr/>
        </p:nvGrpSpPr>
        <p:grpSpPr bwMode="auto">
          <a:xfrm>
            <a:off x="4906964" y="1362076"/>
            <a:ext cx="796925" cy="658813"/>
            <a:chOff x="1671" y="1861"/>
            <a:chExt cx="502" cy="415"/>
          </a:xfrm>
        </p:grpSpPr>
        <p:sp>
          <p:nvSpPr>
            <p:cNvPr id="39984" name="Rectangle 116"/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9985" name="AutoShape 117"/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sp>
        <p:nvSpPr>
          <p:cNvPr id="39953" name="Freeform 119"/>
          <p:cNvSpPr>
            <a:spLocks/>
          </p:cNvSpPr>
          <p:nvPr/>
        </p:nvSpPr>
        <p:spPr bwMode="auto">
          <a:xfrm>
            <a:off x="5510214" y="195103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4" name="Line 120"/>
          <p:cNvSpPr>
            <a:spLocks noChangeShapeType="1"/>
          </p:cNvSpPr>
          <p:nvPr/>
        </p:nvSpPr>
        <p:spPr bwMode="auto">
          <a:xfrm>
            <a:off x="6538914" y="231616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5" name="Freeform 123"/>
          <p:cNvSpPr>
            <a:spLocks/>
          </p:cNvSpPr>
          <p:nvPr/>
        </p:nvSpPr>
        <p:spPr bwMode="auto">
          <a:xfrm>
            <a:off x="6538913" y="238442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" name="Group 135"/>
          <p:cNvGrpSpPr>
            <a:grpSpLocks/>
          </p:cNvGrpSpPr>
          <p:nvPr/>
        </p:nvGrpSpPr>
        <p:grpSpPr bwMode="auto">
          <a:xfrm>
            <a:off x="2301875" y="2441576"/>
            <a:ext cx="3117850" cy="1611313"/>
            <a:chOff x="490" y="1538"/>
            <a:chExt cx="1964" cy="1015"/>
          </a:xfrm>
        </p:grpSpPr>
        <p:sp>
          <p:nvSpPr>
            <p:cNvPr id="39982" name="Text Box 124"/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x-none" sz="1600" i="1"/>
                <a:t>voice, data transmitted</a:t>
              </a:r>
            </a:p>
            <a:p>
              <a:pPr algn="r">
                <a:lnSpc>
                  <a:spcPct val="85000"/>
                </a:lnSpc>
              </a:pPr>
              <a:r>
                <a:rPr lang="en-US" altLang="x-none" sz="1600" i="1"/>
                <a:t>at different frequencies over</a:t>
              </a:r>
            </a:p>
            <a:p>
              <a:pPr algn="r">
                <a:lnSpc>
                  <a:spcPct val="85000"/>
                </a:lnSpc>
              </a:pPr>
              <a:r>
                <a:rPr lang="en-US" altLang="x-none" sz="1600" i="1">
                  <a:solidFill>
                    <a:srgbClr val="CC0000"/>
                  </a:solidFill>
                </a:rPr>
                <a:t>dedicated </a:t>
              </a:r>
              <a:r>
                <a:rPr lang="en-US" altLang="x-none" sz="1600" i="1"/>
                <a:t>line to central office</a:t>
              </a:r>
            </a:p>
          </p:txBody>
        </p:sp>
        <p:sp>
          <p:nvSpPr>
            <p:cNvPr id="39983" name="Line 125"/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4384" name="Rectangle 52"/>
          <p:cNvSpPr>
            <a:spLocks noChangeArrowheads="1"/>
          </p:cNvSpPr>
          <p:nvPr/>
        </p:nvSpPr>
        <p:spPr bwMode="auto">
          <a:xfrm>
            <a:off x="1524000" y="3995738"/>
            <a:ext cx="9118600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</a:pPr>
            <a:endParaRPr lang="en-US" altLang="x-none">
              <a:solidFill>
                <a:srgbClr val="FF0000"/>
              </a:solidFill>
              <a:latin typeface="Comic Sans MS" charset="0"/>
            </a:endParaRP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>
                <a:latin typeface="Gill Sans MT" charset="0"/>
              </a:rPr>
              <a:t>use </a:t>
            </a:r>
            <a:r>
              <a:rPr lang="en-US" altLang="x-none" i="1">
                <a:solidFill>
                  <a:srgbClr val="CC0000"/>
                </a:solidFill>
                <a:latin typeface="Gill Sans MT" charset="0"/>
              </a:rPr>
              <a:t>existing</a:t>
            </a:r>
            <a:r>
              <a:rPr lang="en-US" altLang="x-none">
                <a:latin typeface="Gill Sans MT" charset="0"/>
              </a:rPr>
              <a:t> telephone line to central office DSLAM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x-none">
                <a:latin typeface="Gill Sans MT" charset="0"/>
              </a:rPr>
              <a:t>data over DSL phone line goes to Internet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x-none">
                <a:latin typeface="Gill Sans MT" charset="0"/>
              </a:rPr>
              <a:t>voice over DSL phone line goes to telephone net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>
                <a:latin typeface="Gill Sans MT" charset="0"/>
              </a:rPr>
              <a:t>&lt; 2.5 Mbps upstream transmission rate (typically &lt; 1 Mbps)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>
                <a:latin typeface="Gill Sans MT" charset="0"/>
              </a:rPr>
              <a:t>&lt; 24 Mbps downstream transmission rate (typically &lt; 10 Mbps)</a:t>
            </a:r>
          </a:p>
        </p:txBody>
      </p:sp>
      <p:sp>
        <p:nvSpPr>
          <p:cNvPr id="39958" name="Rectangle 90"/>
          <p:cNvSpPr>
            <a:spLocks noChangeArrowheads="1"/>
          </p:cNvSpPr>
          <p:nvPr/>
        </p:nvSpPr>
        <p:spPr bwMode="auto">
          <a:xfrm>
            <a:off x="2762251" y="181451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39959" name="Line 7"/>
          <p:cNvSpPr>
            <a:spLocks noChangeShapeType="1"/>
          </p:cNvSpPr>
          <p:nvPr/>
        </p:nvSpPr>
        <p:spPr bwMode="auto">
          <a:xfrm flipV="1">
            <a:off x="3248026" y="236537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60" name="Text Box 39"/>
          <p:cNvSpPr txBox="1">
            <a:spLocks noChangeArrowheads="1"/>
          </p:cNvSpPr>
          <p:nvPr/>
        </p:nvSpPr>
        <p:spPr bwMode="auto">
          <a:xfrm>
            <a:off x="3506823" y="2471739"/>
            <a:ext cx="780983" cy="437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x-none" sz="1400"/>
              <a:t>DSL</a:t>
            </a:r>
          </a:p>
          <a:p>
            <a:pPr algn="ctr">
              <a:lnSpc>
                <a:spcPct val="80000"/>
              </a:lnSpc>
            </a:pPr>
            <a:r>
              <a:rPr lang="en-US" altLang="x-none" sz="1400"/>
              <a:t>modem</a:t>
            </a:r>
          </a:p>
        </p:txBody>
      </p:sp>
      <p:sp>
        <p:nvSpPr>
          <p:cNvPr id="39961" name="Text Box 41"/>
          <p:cNvSpPr txBox="1">
            <a:spLocks noChangeArrowheads="1"/>
          </p:cNvSpPr>
          <p:nvPr/>
        </p:nvSpPr>
        <p:spPr bwMode="auto">
          <a:xfrm>
            <a:off x="4185017" y="2495550"/>
            <a:ext cx="712054" cy="26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x-none" sz="1400"/>
              <a:t>splitter</a:t>
            </a:r>
          </a:p>
        </p:txBody>
      </p:sp>
      <p:grpSp>
        <p:nvGrpSpPr>
          <p:cNvPr id="39962" name="Group 94"/>
          <p:cNvGrpSpPr>
            <a:grpSpLocks/>
          </p:cNvGrpSpPr>
          <p:nvPr/>
        </p:nvGrpSpPr>
        <p:grpSpPr bwMode="auto">
          <a:xfrm>
            <a:off x="3603626" y="2252663"/>
            <a:ext cx="614363" cy="220662"/>
            <a:chOff x="322" y="890"/>
            <a:chExt cx="872" cy="339"/>
          </a:xfrm>
        </p:grpSpPr>
        <p:sp>
          <p:nvSpPr>
            <p:cNvPr id="39976" name="Rectangle 95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9977" name="Rectangle 96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9978" name="Rectangle 97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9979" name="Rectangle 98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9980" name="Rectangle 99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39981" name="AutoShape 100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63" name="AutoShape 102"/>
          <p:cNvSpPr>
            <a:spLocks noChangeArrowheads="1"/>
          </p:cNvSpPr>
          <p:nvPr/>
        </p:nvSpPr>
        <p:spPr bwMode="auto">
          <a:xfrm>
            <a:off x="2479676" y="1403351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39964" name="Rectangle 103"/>
          <p:cNvSpPr>
            <a:spLocks noChangeArrowheads="1"/>
          </p:cNvSpPr>
          <p:nvPr/>
        </p:nvSpPr>
        <p:spPr bwMode="auto">
          <a:xfrm>
            <a:off x="4457700" y="230346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39965" name="Freeform 104"/>
          <p:cNvSpPr>
            <a:spLocks/>
          </p:cNvSpPr>
          <p:nvPr/>
        </p:nvSpPr>
        <p:spPr bwMode="auto">
          <a:xfrm>
            <a:off x="3933825" y="1858964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39966" name="Object 3"/>
          <p:cNvGraphicFramePr>
            <a:graphicFrameLocks noChangeAspect="1"/>
          </p:cNvGraphicFramePr>
          <p:nvPr/>
        </p:nvGraphicFramePr>
        <p:xfrm>
          <a:off x="3594100" y="1655764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6" name="Clip" r:id="rId4" imgW="681706" imgH="480401" progId="MS_ClipArt_Gallery.2">
                  <p:embed/>
                </p:oleObj>
              </mc:Choice>
              <mc:Fallback>
                <p:oleObj name="Clip" r:id="rId4" imgW="681706" imgH="480401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94100" y="1655764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967" name="Line 130"/>
          <p:cNvSpPr>
            <a:spLocks noChangeShapeType="1"/>
          </p:cNvSpPr>
          <p:nvPr/>
        </p:nvSpPr>
        <p:spPr bwMode="auto">
          <a:xfrm flipH="1">
            <a:off x="4221163" y="236537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68" name="AutoShape 131"/>
          <p:cNvSpPr>
            <a:spLocks noChangeArrowheads="1"/>
          </p:cNvSpPr>
          <p:nvPr/>
        </p:nvSpPr>
        <p:spPr bwMode="auto">
          <a:xfrm>
            <a:off x="5969000" y="1703389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grpSp>
        <p:nvGrpSpPr>
          <p:cNvPr id="15" name="Group 136"/>
          <p:cNvGrpSpPr>
            <a:grpSpLocks/>
          </p:cNvGrpSpPr>
          <p:nvPr/>
        </p:nvGrpSpPr>
        <p:grpSpPr bwMode="auto">
          <a:xfrm>
            <a:off x="5202239" y="2867025"/>
            <a:ext cx="1323975" cy="1174750"/>
            <a:chOff x="2317" y="1806"/>
            <a:chExt cx="834" cy="740"/>
          </a:xfrm>
        </p:grpSpPr>
        <p:sp>
          <p:nvSpPr>
            <p:cNvPr id="39974" name="Line 132"/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Text Box 133"/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x-none" sz="1600" i="1"/>
                <a:t>DSL access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x-none" sz="1600" i="1"/>
                <a:t>multiplexer</a:t>
              </a:r>
            </a:p>
          </p:txBody>
        </p:sp>
      </p:grpSp>
      <p:grpSp>
        <p:nvGrpSpPr>
          <p:cNvPr id="39970" name="Group 141"/>
          <p:cNvGrpSpPr>
            <a:grpSpLocks/>
          </p:cNvGrpSpPr>
          <p:nvPr/>
        </p:nvGrpSpPr>
        <p:grpSpPr bwMode="auto">
          <a:xfrm>
            <a:off x="2667000" y="2043114"/>
            <a:ext cx="642938" cy="644525"/>
            <a:chOff x="-44" y="1473"/>
            <a:chExt cx="981" cy="1105"/>
          </a:xfrm>
        </p:grpSpPr>
        <p:pic>
          <p:nvPicPr>
            <p:cNvPr id="39972" name="Picture 142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73" name="Freeform 14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997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3848CE6-0F0F-D847-AEAE-2C063C09B605}" type="slidenum">
              <a:rPr lang="en-US" altLang="x-none" sz="1200">
                <a:latin typeface="Tahoma" charset="0"/>
              </a:rPr>
              <a:pPr/>
              <a:t>30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4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38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40962" name="Title 41"/>
          <p:cNvSpPr>
            <a:spLocks/>
          </p:cNvSpPr>
          <p:nvPr/>
        </p:nvSpPr>
        <p:spPr bwMode="auto">
          <a:xfrm>
            <a:off x="1905001" y="239714"/>
            <a:ext cx="70469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3600">
                <a:solidFill>
                  <a:srgbClr val="000099"/>
                </a:solidFill>
                <a:latin typeface="Gill Sans MT" charset="0"/>
              </a:rPr>
              <a:t>Access network: cable network</a:t>
            </a:r>
          </a:p>
        </p:txBody>
      </p:sp>
      <p:sp>
        <p:nvSpPr>
          <p:cNvPr id="40963" name="Rectangle 60"/>
          <p:cNvSpPr>
            <a:spLocks noChangeArrowheads="1"/>
          </p:cNvSpPr>
          <p:nvPr/>
        </p:nvSpPr>
        <p:spPr bwMode="auto">
          <a:xfrm>
            <a:off x="2181226" y="1651001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40964" name="Line 7"/>
          <p:cNvSpPr>
            <a:spLocks noChangeShapeType="1"/>
          </p:cNvSpPr>
          <p:nvPr/>
        </p:nvSpPr>
        <p:spPr bwMode="auto">
          <a:xfrm flipV="1">
            <a:off x="2482851" y="2201864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0965" name="Text Box 39"/>
          <p:cNvSpPr txBox="1">
            <a:spLocks noChangeArrowheads="1"/>
          </p:cNvSpPr>
          <p:nvPr/>
        </p:nvSpPr>
        <p:spPr bwMode="auto">
          <a:xfrm>
            <a:off x="2641635" y="2352676"/>
            <a:ext cx="780983" cy="437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x-none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x-none" sz="1400"/>
              <a:t>modem</a:t>
            </a:r>
          </a:p>
        </p:txBody>
      </p:sp>
      <p:sp>
        <p:nvSpPr>
          <p:cNvPr id="40966" name="Text Box 41"/>
          <p:cNvSpPr txBox="1">
            <a:spLocks noChangeArrowheads="1"/>
          </p:cNvSpPr>
          <p:nvPr/>
        </p:nvSpPr>
        <p:spPr bwMode="auto">
          <a:xfrm>
            <a:off x="3308717" y="2354263"/>
            <a:ext cx="712054" cy="26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x-none" sz="1400"/>
              <a:t>splitter</a:t>
            </a:r>
          </a:p>
        </p:txBody>
      </p:sp>
      <p:grpSp>
        <p:nvGrpSpPr>
          <p:cNvPr id="40967" name="Group 64"/>
          <p:cNvGrpSpPr>
            <a:grpSpLocks/>
          </p:cNvGrpSpPr>
          <p:nvPr/>
        </p:nvGrpSpPr>
        <p:grpSpPr bwMode="auto">
          <a:xfrm>
            <a:off x="2828926" y="2078038"/>
            <a:ext cx="614363" cy="220662"/>
            <a:chOff x="322" y="890"/>
            <a:chExt cx="872" cy="339"/>
          </a:xfrm>
        </p:grpSpPr>
        <p:sp>
          <p:nvSpPr>
            <p:cNvPr id="41123" name="Rectangle 65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1124" name="Rectangle 66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1125" name="Rectangle 67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1126" name="Rectangle 68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1127" name="Rectangle 69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1128" name="AutoShape 70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8" name="AutoShape 72"/>
          <p:cNvSpPr>
            <a:spLocks noChangeArrowheads="1"/>
          </p:cNvSpPr>
          <p:nvPr/>
        </p:nvSpPr>
        <p:spPr bwMode="auto">
          <a:xfrm>
            <a:off x="1943100" y="1239838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40969" name="Rectangle 73"/>
          <p:cNvSpPr>
            <a:spLocks noChangeArrowheads="1"/>
          </p:cNvSpPr>
          <p:nvPr/>
        </p:nvSpPr>
        <p:spPr bwMode="auto">
          <a:xfrm>
            <a:off x="3559175" y="2139951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40970" name="Freeform 74"/>
          <p:cNvSpPr>
            <a:spLocks/>
          </p:cNvSpPr>
          <p:nvPr/>
        </p:nvSpPr>
        <p:spPr bwMode="auto">
          <a:xfrm>
            <a:off x="3168651" y="1695451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Line 95"/>
          <p:cNvSpPr>
            <a:spLocks noChangeShapeType="1"/>
          </p:cNvSpPr>
          <p:nvPr/>
        </p:nvSpPr>
        <p:spPr bwMode="auto">
          <a:xfrm flipH="1">
            <a:off x="3467101" y="2201863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0972" name="Picture 96" descr="tv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4150" y="1355725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73" name="Group 117"/>
          <p:cNvGrpSpPr>
            <a:grpSpLocks/>
          </p:cNvGrpSpPr>
          <p:nvPr/>
        </p:nvGrpSpPr>
        <p:grpSpPr bwMode="auto">
          <a:xfrm>
            <a:off x="4200525" y="1470025"/>
            <a:ext cx="850900" cy="527050"/>
            <a:chOff x="-490" y="1664"/>
            <a:chExt cx="1429" cy="842"/>
          </a:xfrm>
        </p:grpSpPr>
        <p:sp>
          <p:nvSpPr>
            <p:cNvPr id="41107" name="AutoShape 11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1108" name="Group 116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109" name="Rectangle 99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1110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111" name="Group 103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17" name="Rectangle 104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118" name="Rectangle 105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119" name="Rectangle 106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120" name="Rectangle 107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121" name="Rectangle 108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122" name="AutoShape 109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112" name="Picture 110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113" name="Rectangle 112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1114" name="Freeform 113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5" name="Line 114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16" name="Picture 115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4" name="Group 118"/>
          <p:cNvGrpSpPr>
            <a:grpSpLocks/>
          </p:cNvGrpSpPr>
          <p:nvPr/>
        </p:nvGrpSpPr>
        <p:grpSpPr bwMode="auto">
          <a:xfrm>
            <a:off x="5102225" y="1463675"/>
            <a:ext cx="850900" cy="527050"/>
            <a:chOff x="-490" y="1664"/>
            <a:chExt cx="1429" cy="842"/>
          </a:xfrm>
        </p:grpSpPr>
        <p:sp>
          <p:nvSpPr>
            <p:cNvPr id="41091" name="AutoShape 119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1092" name="Group 120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93" name="Rectangle 121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1094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95" name="Group 123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01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102" name="Rectangle 125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103" name="Rectangle 126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104" name="Rectangle 127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105" name="Rectangle 128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106" name="AutoShape 129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96" name="Picture 130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97" name="Rectangle 131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1098" name="Freeform 132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Line 133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00" name="Picture 134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5" name="Group 135"/>
          <p:cNvGrpSpPr>
            <a:grpSpLocks/>
          </p:cNvGrpSpPr>
          <p:nvPr/>
        </p:nvGrpSpPr>
        <p:grpSpPr bwMode="auto">
          <a:xfrm>
            <a:off x="4287838" y="2309813"/>
            <a:ext cx="850900" cy="527050"/>
            <a:chOff x="-490" y="1664"/>
            <a:chExt cx="1429" cy="842"/>
          </a:xfrm>
        </p:grpSpPr>
        <p:sp>
          <p:nvSpPr>
            <p:cNvPr id="41075" name="AutoShape 136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1076" name="Group 137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77" name="Rectangle 138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1078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79" name="Group 140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85" name="Rectangle 141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86" name="Rectangle 142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87" name="Rectangle 143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88" name="Rectangle 144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89" name="Rectangle 145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90" name="AutoShape 146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80" name="Picture 147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81" name="Rectangle 148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1082" name="Freeform 149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Line 150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84" name="Picture 151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6" name="Group 152"/>
          <p:cNvGrpSpPr>
            <a:grpSpLocks/>
          </p:cNvGrpSpPr>
          <p:nvPr/>
        </p:nvGrpSpPr>
        <p:grpSpPr bwMode="auto">
          <a:xfrm>
            <a:off x="5154613" y="2319338"/>
            <a:ext cx="850900" cy="527050"/>
            <a:chOff x="-490" y="1664"/>
            <a:chExt cx="1429" cy="842"/>
          </a:xfrm>
        </p:grpSpPr>
        <p:sp>
          <p:nvSpPr>
            <p:cNvPr id="41059" name="AutoShape 153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1060" name="Group 154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61" name="Rectangle 155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1062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63" name="Group 157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69" name="Rectangle 158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70" name="Rectangle 159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71" name="Rectangle 160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72" name="Rectangle 161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73" name="Rectangle 162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74" name="AutoShape 163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64" name="Picture 164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65" name="Rectangle 165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1066" name="Freeform 166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7" name="Line 167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68" name="Picture 168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7" name="Line 169"/>
          <p:cNvSpPr>
            <a:spLocks noChangeShapeType="1"/>
          </p:cNvSpPr>
          <p:nvPr/>
        </p:nvSpPr>
        <p:spPr bwMode="auto">
          <a:xfrm>
            <a:off x="3741739" y="2212975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78" name="Group 170"/>
          <p:cNvGrpSpPr>
            <a:grpSpLocks/>
          </p:cNvGrpSpPr>
          <p:nvPr/>
        </p:nvGrpSpPr>
        <p:grpSpPr bwMode="auto">
          <a:xfrm>
            <a:off x="6243638" y="1471613"/>
            <a:ext cx="850900" cy="527050"/>
            <a:chOff x="-490" y="1664"/>
            <a:chExt cx="1429" cy="842"/>
          </a:xfrm>
        </p:grpSpPr>
        <p:sp>
          <p:nvSpPr>
            <p:cNvPr id="41043" name="AutoShape 17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1044" name="Group 172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45" name="Rectangle 173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1046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47" name="Group 175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53" name="Rectangle 176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54" name="Rectangle 177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55" name="Rectangle 178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56" name="Rectangle 179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57" name="Rectangle 180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1058" name="AutoShape 181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48" name="Picture 182" descr="desktop_computer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49" name="Rectangle 183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1050" name="Freeform 184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1" name="Line 185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52" name="Picture 186" descr="tv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9" name="Text Box 204"/>
          <p:cNvSpPr txBox="1">
            <a:spLocks noChangeArrowheads="1"/>
          </p:cNvSpPr>
          <p:nvPr/>
        </p:nvSpPr>
        <p:spPr bwMode="auto">
          <a:xfrm>
            <a:off x="5854700" y="154146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969696"/>
                </a:solidFill>
                <a:latin typeface="Times New Roman" charset="0"/>
              </a:rPr>
              <a:t>…</a:t>
            </a:r>
          </a:p>
        </p:txBody>
      </p:sp>
      <p:sp>
        <p:nvSpPr>
          <p:cNvPr id="40980" name="Line 205"/>
          <p:cNvSpPr>
            <a:spLocks noChangeShapeType="1"/>
          </p:cNvSpPr>
          <p:nvPr/>
        </p:nvSpPr>
        <p:spPr bwMode="auto">
          <a:xfrm flipH="1">
            <a:off x="4835526" y="1882776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1" name="Line 206"/>
          <p:cNvSpPr>
            <a:spLocks noChangeShapeType="1"/>
          </p:cNvSpPr>
          <p:nvPr/>
        </p:nvSpPr>
        <p:spPr bwMode="auto">
          <a:xfrm flipH="1">
            <a:off x="5740401" y="1882776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2" name="Line 207"/>
          <p:cNvSpPr>
            <a:spLocks noChangeShapeType="1"/>
          </p:cNvSpPr>
          <p:nvPr/>
        </p:nvSpPr>
        <p:spPr bwMode="auto">
          <a:xfrm flipH="1">
            <a:off x="6877051" y="1882776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3" name="Freeform 208"/>
          <p:cNvSpPr>
            <a:spLocks/>
          </p:cNvSpPr>
          <p:nvPr/>
        </p:nvSpPr>
        <p:spPr bwMode="auto">
          <a:xfrm>
            <a:off x="5826125" y="221932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4" name="Freeform 209"/>
          <p:cNvSpPr>
            <a:spLocks/>
          </p:cNvSpPr>
          <p:nvPr/>
        </p:nvSpPr>
        <p:spPr bwMode="auto">
          <a:xfrm>
            <a:off x="4959350" y="221297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5" name="Rectangle 44"/>
          <p:cNvSpPr>
            <a:spLocks noChangeArrowheads="1"/>
          </p:cNvSpPr>
          <p:nvPr/>
        </p:nvSpPr>
        <p:spPr bwMode="auto">
          <a:xfrm>
            <a:off x="7170739" y="1787525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40986" name="Text Box 45"/>
          <p:cNvSpPr txBox="1">
            <a:spLocks noChangeArrowheads="1"/>
          </p:cNvSpPr>
          <p:nvPr/>
        </p:nvSpPr>
        <p:spPr bwMode="auto">
          <a:xfrm>
            <a:off x="6681789" y="1250951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x-none" sz="1600"/>
              <a:t>cable headend</a:t>
            </a:r>
          </a:p>
        </p:txBody>
      </p:sp>
      <p:sp>
        <p:nvSpPr>
          <p:cNvPr id="40987" name="Freeform 216"/>
          <p:cNvSpPr>
            <a:spLocks/>
          </p:cNvSpPr>
          <p:nvPr/>
        </p:nvSpPr>
        <p:spPr bwMode="auto">
          <a:xfrm>
            <a:off x="7427913" y="1970089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217"/>
          <p:cNvSpPr>
            <a:spLocks/>
          </p:cNvSpPr>
          <p:nvPr/>
        </p:nvSpPr>
        <p:spPr bwMode="auto">
          <a:xfrm>
            <a:off x="7429501" y="1905000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Line 218"/>
          <p:cNvSpPr>
            <a:spLocks noChangeShapeType="1"/>
          </p:cNvSpPr>
          <p:nvPr/>
        </p:nvSpPr>
        <p:spPr bwMode="auto">
          <a:xfrm flipH="1">
            <a:off x="7754939" y="2028826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0" name="Line 219"/>
          <p:cNvSpPr>
            <a:spLocks noChangeShapeType="1"/>
          </p:cNvSpPr>
          <p:nvPr/>
        </p:nvSpPr>
        <p:spPr bwMode="auto">
          <a:xfrm>
            <a:off x="7456489" y="2200275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1" name="Freeform 220"/>
          <p:cNvSpPr>
            <a:spLocks/>
          </p:cNvSpPr>
          <p:nvPr/>
        </p:nvSpPr>
        <p:spPr bwMode="auto">
          <a:xfrm>
            <a:off x="7450139" y="2024064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2" name="Freeform 221"/>
          <p:cNvSpPr>
            <a:spLocks/>
          </p:cNvSpPr>
          <p:nvPr/>
        </p:nvSpPr>
        <p:spPr bwMode="auto">
          <a:xfrm flipV="1">
            <a:off x="7450139" y="2260600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3" name="AutoShape 225"/>
          <p:cNvSpPr>
            <a:spLocks noChangeArrowheads="1"/>
          </p:cNvSpPr>
          <p:nvPr/>
        </p:nvSpPr>
        <p:spPr bwMode="auto">
          <a:xfrm>
            <a:off x="7031038" y="1524000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grpSp>
        <p:nvGrpSpPr>
          <p:cNvPr id="18" name="Group 37"/>
          <p:cNvGrpSpPr>
            <a:grpSpLocks/>
          </p:cNvGrpSpPr>
          <p:nvPr/>
        </p:nvGrpSpPr>
        <p:grpSpPr bwMode="auto">
          <a:xfrm>
            <a:off x="4941888" y="3186113"/>
            <a:ext cx="2043112" cy="958850"/>
            <a:chOff x="2505" y="826"/>
            <a:chExt cx="1287" cy="604"/>
          </a:xfrm>
        </p:grpSpPr>
        <p:sp>
          <p:nvSpPr>
            <p:cNvPr id="41039" name="Line 38"/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39"/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40"/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Line 41"/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42"/>
          <p:cNvGrpSpPr>
            <a:grpSpLocks/>
          </p:cNvGrpSpPr>
          <p:nvPr/>
        </p:nvGrpSpPr>
        <p:grpSpPr bwMode="auto">
          <a:xfrm>
            <a:off x="4232276" y="3343275"/>
            <a:ext cx="3021013" cy="2114550"/>
            <a:chOff x="2606" y="951"/>
            <a:chExt cx="1903" cy="1332"/>
          </a:xfrm>
        </p:grpSpPr>
        <p:sp>
          <p:nvSpPr>
            <p:cNvPr id="41009" name="Text Box 43"/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600"/>
                <a:t>Channels</a:t>
              </a:r>
            </a:p>
          </p:txBody>
        </p:sp>
        <p:sp>
          <p:nvSpPr>
            <p:cNvPr id="41010" name="Line 44"/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Line 45"/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Text Box 46"/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V</a:t>
              </a:r>
            </a:p>
            <a:p>
              <a:pPr algn="ctr" eaLnBrk="1" hangingPunct="1"/>
              <a:r>
                <a:rPr lang="en-US" altLang="x-none" sz="1000"/>
                <a:t>I</a:t>
              </a:r>
            </a:p>
            <a:p>
              <a:pPr algn="ctr" eaLnBrk="1" hangingPunct="1"/>
              <a:r>
                <a:rPr lang="en-US" altLang="x-none" sz="1000"/>
                <a:t>D</a:t>
              </a:r>
            </a:p>
            <a:p>
              <a:pPr algn="ctr" eaLnBrk="1" hangingPunct="1"/>
              <a:r>
                <a:rPr lang="en-US" altLang="x-none" sz="1000"/>
                <a:t>E</a:t>
              </a:r>
            </a:p>
            <a:p>
              <a:pPr algn="ctr" eaLnBrk="1" hangingPunct="1"/>
              <a:r>
                <a:rPr lang="en-US" altLang="x-none" sz="1000"/>
                <a:t>O</a:t>
              </a:r>
            </a:p>
          </p:txBody>
        </p:sp>
        <p:sp>
          <p:nvSpPr>
            <p:cNvPr id="41013" name="Line 47"/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Text Box 48"/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V</a:t>
              </a:r>
            </a:p>
            <a:p>
              <a:pPr algn="ctr" eaLnBrk="1" hangingPunct="1"/>
              <a:r>
                <a:rPr lang="en-US" altLang="x-none" sz="1000"/>
                <a:t>I</a:t>
              </a:r>
            </a:p>
            <a:p>
              <a:pPr algn="ctr" eaLnBrk="1" hangingPunct="1"/>
              <a:r>
                <a:rPr lang="en-US" altLang="x-none" sz="1000"/>
                <a:t>D</a:t>
              </a:r>
            </a:p>
            <a:p>
              <a:pPr algn="ctr" eaLnBrk="1" hangingPunct="1"/>
              <a:r>
                <a:rPr lang="en-US" altLang="x-none" sz="1000"/>
                <a:t>E</a:t>
              </a:r>
            </a:p>
            <a:p>
              <a:pPr algn="ctr" eaLnBrk="1" hangingPunct="1"/>
              <a:r>
                <a:rPr lang="en-US" altLang="x-none" sz="1000"/>
                <a:t>O</a:t>
              </a:r>
            </a:p>
          </p:txBody>
        </p:sp>
        <p:sp>
          <p:nvSpPr>
            <p:cNvPr id="41015" name="Text Box 49"/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V</a:t>
              </a:r>
            </a:p>
            <a:p>
              <a:pPr algn="ctr" eaLnBrk="1" hangingPunct="1"/>
              <a:r>
                <a:rPr lang="en-US" altLang="x-none" sz="1000"/>
                <a:t>I</a:t>
              </a:r>
            </a:p>
            <a:p>
              <a:pPr algn="ctr" eaLnBrk="1" hangingPunct="1"/>
              <a:r>
                <a:rPr lang="en-US" altLang="x-none" sz="1000"/>
                <a:t>D</a:t>
              </a:r>
            </a:p>
            <a:p>
              <a:pPr algn="ctr" eaLnBrk="1" hangingPunct="1"/>
              <a:r>
                <a:rPr lang="en-US" altLang="x-none" sz="1000"/>
                <a:t>E</a:t>
              </a:r>
            </a:p>
            <a:p>
              <a:pPr algn="ctr" eaLnBrk="1" hangingPunct="1"/>
              <a:r>
                <a:rPr lang="en-US" altLang="x-none" sz="1000"/>
                <a:t>O</a:t>
              </a:r>
            </a:p>
          </p:txBody>
        </p:sp>
        <p:sp>
          <p:nvSpPr>
            <p:cNvPr id="41016" name="Text Box 50"/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V</a:t>
              </a:r>
            </a:p>
            <a:p>
              <a:pPr algn="ctr" eaLnBrk="1" hangingPunct="1"/>
              <a:r>
                <a:rPr lang="en-US" altLang="x-none" sz="1000"/>
                <a:t>I</a:t>
              </a:r>
            </a:p>
            <a:p>
              <a:pPr algn="ctr" eaLnBrk="1" hangingPunct="1"/>
              <a:r>
                <a:rPr lang="en-US" altLang="x-none" sz="1000"/>
                <a:t>D</a:t>
              </a:r>
            </a:p>
            <a:p>
              <a:pPr algn="ctr" eaLnBrk="1" hangingPunct="1"/>
              <a:r>
                <a:rPr lang="en-US" altLang="x-none" sz="1000"/>
                <a:t>E</a:t>
              </a:r>
            </a:p>
            <a:p>
              <a:pPr algn="ctr" eaLnBrk="1" hangingPunct="1"/>
              <a:r>
                <a:rPr lang="en-US" altLang="x-none" sz="1000"/>
                <a:t>O</a:t>
              </a:r>
            </a:p>
          </p:txBody>
        </p:sp>
        <p:sp>
          <p:nvSpPr>
            <p:cNvPr id="41017" name="Text Box 51"/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V</a:t>
              </a:r>
            </a:p>
            <a:p>
              <a:pPr algn="ctr" eaLnBrk="1" hangingPunct="1"/>
              <a:r>
                <a:rPr lang="en-US" altLang="x-none" sz="1000"/>
                <a:t>I</a:t>
              </a:r>
            </a:p>
            <a:p>
              <a:pPr algn="ctr" eaLnBrk="1" hangingPunct="1"/>
              <a:r>
                <a:rPr lang="en-US" altLang="x-none" sz="1000"/>
                <a:t>D</a:t>
              </a:r>
            </a:p>
            <a:p>
              <a:pPr algn="ctr" eaLnBrk="1" hangingPunct="1"/>
              <a:r>
                <a:rPr lang="en-US" altLang="x-none" sz="1000"/>
                <a:t>E</a:t>
              </a:r>
            </a:p>
            <a:p>
              <a:pPr algn="ctr" eaLnBrk="1" hangingPunct="1"/>
              <a:r>
                <a:rPr lang="en-US" altLang="x-none" sz="1000"/>
                <a:t>O</a:t>
              </a:r>
            </a:p>
          </p:txBody>
        </p:sp>
        <p:sp>
          <p:nvSpPr>
            <p:cNvPr id="41018" name="Text Box 52"/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V</a:t>
              </a:r>
            </a:p>
            <a:p>
              <a:pPr algn="ctr" eaLnBrk="1" hangingPunct="1"/>
              <a:r>
                <a:rPr lang="en-US" altLang="x-none" sz="1000"/>
                <a:t>I</a:t>
              </a:r>
            </a:p>
            <a:p>
              <a:pPr algn="ctr" eaLnBrk="1" hangingPunct="1"/>
              <a:r>
                <a:rPr lang="en-US" altLang="x-none" sz="1000"/>
                <a:t>D</a:t>
              </a:r>
            </a:p>
            <a:p>
              <a:pPr algn="ctr" eaLnBrk="1" hangingPunct="1"/>
              <a:r>
                <a:rPr lang="en-US" altLang="x-none" sz="1000"/>
                <a:t>E</a:t>
              </a:r>
            </a:p>
            <a:p>
              <a:pPr algn="ctr" eaLnBrk="1" hangingPunct="1"/>
              <a:r>
                <a:rPr lang="en-US" altLang="x-none" sz="1000"/>
                <a:t>O</a:t>
              </a:r>
            </a:p>
          </p:txBody>
        </p:sp>
        <p:sp>
          <p:nvSpPr>
            <p:cNvPr id="41019" name="Text Box 53"/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x-none" sz="1000"/>
            </a:p>
            <a:p>
              <a:pPr algn="ctr" eaLnBrk="1" hangingPunct="1"/>
              <a:r>
                <a:rPr lang="en-US" altLang="x-none" sz="1000"/>
                <a:t>D</a:t>
              </a:r>
            </a:p>
            <a:p>
              <a:pPr algn="ctr" eaLnBrk="1" hangingPunct="1"/>
              <a:r>
                <a:rPr lang="en-US" altLang="x-none" sz="1000"/>
                <a:t>A</a:t>
              </a:r>
            </a:p>
            <a:p>
              <a:pPr algn="ctr" eaLnBrk="1" hangingPunct="1"/>
              <a:r>
                <a:rPr lang="en-US" altLang="x-none" sz="1000"/>
                <a:t>T</a:t>
              </a:r>
            </a:p>
            <a:p>
              <a:pPr algn="ctr" eaLnBrk="1" hangingPunct="1"/>
              <a:r>
                <a:rPr lang="en-US" altLang="x-none" sz="1000"/>
                <a:t>A</a:t>
              </a:r>
            </a:p>
          </p:txBody>
        </p:sp>
        <p:sp>
          <p:nvSpPr>
            <p:cNvPr id="41020" name="Text Box 54"/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x-none" sz="1000"/>
            </a:p>
            <a:p>
              <a:pPr algn="ctr" eaLnBrk="1" hangingPunct="1"/>
              <a:r>
                <a:rPr lang="en-US" altLang="x-none" sz="1000"/>
                <a:t>D</a:t>
              </a:r>
            </a:p>
            <a:p>
              <a:pPr algn="ctr" eaLnBrk="1" hangingPunct="1"/>
              <a:r>
                <a:rPr lang="en-US" altLang="x-none" sz="1000"/>
                <a:t>A</a:t>
              </a:r>
            </a:p>
            <a:p>
              <a:pPr algn="ctr" eaLnBrk="1" hangingPunct="1"/>
              <a:r>
                <a:rPr lang="en-US" altLang="x-none" sz="1000"/>
                <a:t>T</a:t>
              </a:r>
            </a:p>
            <a:p>
              <a:pPr algn="ctr" eaLnBrk="1" hangingPunct="1"/>
              <a:r>
                <a:rPr lang="en-US" altLang="x-none" sz="1000"/>
                <a:t>A</a:t>
              </a:r>
            </a:p>
          </p:txBody>
        </p:sp>
        <p:sp>
          <p:nvSpPr>
            <p:cNvPr id="41021" name="Text Box 55"/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x-none" sz="1000"/>
            </a:p>
            <a:p>
              <a:pPr algn="ctr" eaLnBrk="1" hangingPunct="1"/>
              <a:r>
                <a:rPr lang="en-US" altLang="x-none" sz="1000"/>
                <a:t>C</a:t>
              </a:r>
            </a:p>
            <a:p>
              <a:pPr algn="ctr" eaLnBrk="1" hangingPunct="1"/>
              <a:r>
                <a:rPr lang="en-US" altLang="x-none" sz="1000"/>
                <a:t>O</a:t>
              </a:r>
            </a:p>
            <a:p>
              <a:pPr algn="ctr" eaLnBrk="1" hangingPunct="1"/>
              <a:r>
                <a:rPr lang="en-US" altLang="x-none" sz="1000"/>
                <a:t>N</a:t>
              </a:r>
            </a:p>
            <a:p>
              <a:pPr algn="ctr" eaLnBrk="1" hangingPunct="1"/>
              <a:r>
                <a:rPr lang="en-US" altLang="x-none" sz="1000"/>
                <a:t>T</a:t>
              </a:r>
            </a:p>
            <a:p>
              <a:pPr algn="ctr" eaLnBrk="1" hangingPunct="1"/>
              <a:r>
                <a:rPr lang="en-US" altLang="x-none" sz="1000"/>
                <a:t>R</a:t>
              </a:r>
            </a:p>
            <a:p>
              <a:pPr algn="ctr" eaLnBrk="1" hangingPunct="1"/>
              <a:r>
                <a:rPr lang="en-US" altLang="x-none" sz="1000"/>
                <a:t>O</a:t>
              </a:r>
            </a:p>
            <a:p>
              <a:pPr algn="ctr" eaLnBrk="1" hangingPunct="1"/>
              <a:r>
                <a:rPr lang="en-US" altLang="x-none" sz="1000"/>
                <a:t>L</a:t>
              </a:r>
            </a:p>
          </p:txBody>
        </p:sp>
        <p:sp>
          <p:nvSpPr>
            <p:cNvPr id="41022" name="Line 56"/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Line 57"/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Line 58"/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Line 59"/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Line 60"/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Line 61"/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Line 62"/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Text Box 63"/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1</a:t>
              </a:r>
            </a:p>
          </p:txBody>
        </p:sp>
        <p:sp>
          <p:nvSpPr>
            <p:cNvPr id="41030" name="Text Box 64"/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2</a:t>
              </a:r>
            </a:p>
          </p:txBody>
        </p:sp>
        <p:sp>
          <p:nvSpPr>
            <p:cNvPr id="41031" name="Text Box 65"/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3</a:t>
              </a:r>
            </a:p>
          </p:txBody>
        </p:sp>
        <p:sp>
          <p:nvSpPr>
            <p:cNvPr id="41032" name="Text Box 66"/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4</a:t>
              </a:r>
            </a:p>
          </p:txBody>
        </p:sp>
        <p:sp>
          <p:nvSpPr>
            <p:cNvPr id="41033" name="Text Box 67"/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5</a:t>
              </a:r>
            </a:p>
          </p:txBody>
        </p:sp>
        <p:sp>
          <p:nvSpPr>
            <p:cNvPr id="41034" name="Text Box 68"/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6</a:t>
              </a:r>
            </a:p>
          </p:txBody>
        </p:sp>
        <p:sp>
          <p:nvSpPr>
            <p:cNvPr id="41035" name="Text Box 69"/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7</a:t>
              </a:r>
            </a:p>
          </p:txBody>
        </p:sp>
        <p:sp>
          <p:nvSpPr>
            <p:cNvPr id="41036" name="Text Box 70"/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8</a:t>
              </a:r>
            </a:p>
          </p:txBody>
        </p:sp>
        <p:sp>
          <p:nvSpPr>
            <p:cNvPr id="41037" name="Text Box 71"/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000"/>
                <a:t>9</a:t>
              </a:r>
            </a:p>
          </p:txBody>
        </p:sp>
        <p:sp>
          <p:nvSpPr>
            <p:cNvPr id="41038" name="Freeform 72"/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73"/>
          <p:cNvGrpSpPr>
            <a:grpSpLocks/>
          </p:cNvGrpSpPr>
          <p:nvPr/>
        </p:nvGrpSpPr>
        <p:grpSpPr bwMode="auto">
          <a:xfrm flipV="1">
            <a:off x="2563814" y="2238376"/>
            <a:ext cx="1666875" cy="2062163"/>
            <a:chOff x="1511" y="1371"/>
            <a:chExt cx="1050" cy="1299"/>
          </a:xfrm>
        </p:grpSpPr>
        <p:grpSp>
          <p:nvGrpSpPr>
            <p:cNvPr id="41003" name="Group 74"/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41005" name="Rectangle 75"/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235596" name="Freeform 76"/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>
                  <a:defRPr/>
                </a:pPr>
                <a:endParaRPr lang="en-US" dirty="0">
                  <a:latin typeface="Times New Roman" pitchFamily="18" charset="0"/>
                </a:endParaRPr>
              </a:p>
            </p:txBody>
          </p:sp>
          <p:sp>
            <p:nvSpPr>
              <p:cNvPr id="41007" name="Oval 77"/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41008" name="Line 78"/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004" name="Freeform 79"/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/>
            </a:p>
          </p:txBody>
        </p:sp>
      </p:grpSp>
      <p:sp>
        <p:nvSpPr>
          <p:cNvPr id="226628" name="Text Box 324"/>
          <p:cNvSpPr txBox="1">
            <a:spLocks noChangeArrowheads="1"/>
          </p:cNvSpPr>
          <p:nvPr/>
        </p:nvSpPr>
        <p:spPr bwMode="auto">
          <a:xfrm>
            <a:off x="2311400" y="5545139"/>
            <a:ext cx="3677866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x-none" i="1" dirty="0">
                <a:solidFill>
                  <a:srgbClr val="CC0000"/>
                </a:solidFill>
                <a:latin typeface="Gill Sans MT" charset="0"/>
              </a:rPr>
              <a:t>frequency division </a:t>
            </a:r>
            <a:r>
              <a:rPr lang="en-US" altLang="x-none" i="1" dirty="0" smtClean="0">
                <a:solidFill>
                  <a:srgbClr val="CC0000"/>
                </a:solidFill>
                <a:latin typeface="Gill Sans MT" charset="0"/>
              </a:rPr>
              <a:t>multiplexing</a:t>
            </a:r>
            <a:endParaRPr lang="en-US" altLang="x-none" dirty="0">
              <a:latin typeface="Gill Sans MT" charset="0"/>
            </a:endParaRPr>
          </a:p>
        </p:txBody>
      </p:sp>
      <p:pic>
        <p:nvPicPr>
          <p:cNvPr id="40998" name="Picture 325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3739" y="868363"/>
            <a:ext cx="5951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9" name="Group 326"/>
          <p:cNvGrpSpPr>
            <a:grpSpLocks/>
          </p:cNvGrpSpPr>
          <p:nvPr/>
        </p:nvGrpSpPr>
        <p:grpSpPr bwMode="auto">
          <a:xfrm>
            <a:off x="2084388" y="1928813"/>
            <a:ext cx="609600" cy="609600"/>
            <a:chOff x="-44" y="1473"/>
            <a:chExt cx="981" cy="1105"/>
          </a:xfrm>
        </p:grpSpPr>
        <p:pic>
          <p:nvPicPr>
            <p:cNvPr id="41001" name="Picture 327" descr="desktop_computer_stylized_medium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02" name="Freeform 32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100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DAE5A432-4AD9-C94A-8A4A-130139FCB802}" type="slidenum">
              <a:rPr lang="en-US" altLang="x-none" sz="1200">
                <a:latin typeface="Tahoma" charset="0"/>
              </a:rPr>
              <a:pPr/>
              <a:t>31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26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62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2"/>
          <p:cNvGrpSpPr>
            <a:grpSpLocks/>
          </p:cNvGrpSpPr>
          <p:nvPr/>
        </p:nvGrpSpPr>
        <p:grpSpPr bwMode="auto">
          <a:xfrm>
            <a:off x="6667500" y="2905126"/>
            <a:ext cx="2178050" cy="1147763"/>
            <a:chOff x="5143500" y="2905125"/>
            <a:chExt cx="2178050" cy="1147763"/>
          </a:xfrm>
        </p:grpSpPr>
        <p:grpSp>
          <p:nvGrpSpPr>
            <p:cNvPr id="42119" name="Group 128"/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2160" name="Freeform 129"/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1" name="Line 130"/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2" name="Line 131"/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3" name="Line 132"/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4" name="Line 133"/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5" name="Line 134"/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6" name="Line 135"/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167" name="Group 136"/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2197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2198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2199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grpSp>
              <p:nvGrpSpPr>
                <p:cNvPr id="42200" name="Group 140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203" name="Freeform 141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204" name="Freeform 142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201" name="Line 143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2" name="Line 144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8" name="Group 145"/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2189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2190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2191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grpSp>
              <p:nvGrpSpPr>
                <p:cNvPr id="42192" name="Group 149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95" name="Freeform 150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96" name="Freeform 151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93" name="Line 152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4" name="Line 153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9" name="Group 154"/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2181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2182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2183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grpSp>
              <p:nvGrpSpPr>
                <p:cNvPr id="42184" name="Group 158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87" name="Freeform 159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8" name="Freeform 160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85" name="Line 161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6" name="Line 162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70" name="Group 163"/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2173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2174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x-none" altLang="x-none">
                    <a:latin typeface="Times New Roman" charset="0"/>
                  </a:endParaRPr>
                </a:p>
              </p:txBody>
            </p:sp>
            <p:sp>
              <p:nvSpPr>
                <p:cNvPr id="42175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>
                    <a:latin typeface="Times New Roman" charset="0"/>
                  </a:endParaRPr>
                </a:p>
              </p:txBody>
            </p:sp>
            <p:grpSp>
              <p:nvGrpSpPr>
                <p:cNvPr id="42176" name="Group 167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79" name="Freeform 16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0" name="Freeform 16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77" name="Line 170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8" name="Line 171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2171" name="Line 172"/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2" name="Text Box 580"/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800"/>
                  <a:t>ISP</a:t>
                </a:r>
              </a:p>
            </p:txBody>
          </p:sp>
        </p:grpSp>
        <p:grpSp>
          <p:nvGrpSpPr>
            <p:cNvPr id="42120" name="Group 347"/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82" name="Oval 18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4" name="Oval 18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6" name="Freeform 18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7" name="Freeform 18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89" name="Straight Connector 188"/>
              <p:cNvCxnSpPr>
                <a:cxnSpLocks noChangeShapeType="1"/>
                <a:endCxn id="1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0" name="Straight Connector 18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1" name="Group 347"/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92" name="Oval 19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93" name="Rectangle 19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4" name="Oval 19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95" name="Freeform 19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99" name="Straight Connector 198"/>
              <p:cNvCxnSpPr>
                <a:cxnSpLocks noChangeShapeType="1"/>
                <a:endCxn id="19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0" name="Straight Connector 19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2" name="Group 347"/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202" name="Oval 20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203" name="Rectangle 20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4" name="Oval 20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205" name="Freeform 20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6" name="Freeform 20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7" name="Freeform 20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8" name="Freeform 20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09" name="Straight Connector 208"/>
              <p:cNvCxnSpPr>
                <a:cxnSpLocks noChangeShapeType="1"/>
                <a:endCxn id="2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0" name="Straight Connector 20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3" name="Group 347"/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212" name="Oval 21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213" name="Rectangle 212"/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4" name="Oval 21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215" name="Freeform 214"/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6" name="Freeform 21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7" name="Freeform 21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8" name="Freeform 21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19" name="Straight Connector 218"/>
              <p:cNvCxnSpPr>
                <a:cxnSpLocks noChangeShapeType="1"/>
                <a:endCxn id="21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20" name="Straight Connector 21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41986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1930400" y="2290764"/>
            <a:ext cx="3092450" cy="1417637"/>
            <a:chOff x="256" y="1443"/>
            <a:chExt cx="1948" cy="893"/>
          </a:xfrm>
        </p:grpSpPr>
        <p:sp>
          <p:nvSpPr>
            <p:cNvPr id="42117" name="Text Box 6"/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x-none" sz="1600" i="1"/>
                <a:t>data, TV transmitted at different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x-none" sz="1600" i="1"/>
                <a:t>frequencies over </a:t>
              </a:r>
              <a:r>
                <a:rPr lang="en-US" altLang="x-none" sz="1600" i="1">
                  <a:solidFill>
                    <a:srgbClr val="CC0000"/>
                  </a:solidFill>
                </a:rPr>
                <a:t>shared </a:t>
              </a:r>
              <a:r>
                <a:rPr lang="en-US" altLang="x-none" sz="1600" i="1"/>
                <a:t>cable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x-none" sz="1600" i="1"/>
                <a:t>distribution network</a:t>
              </a:r>
            </a:p>
          </p:txBody>
        </p:sp>
        <p:sp>
          <p:nvSpPr>
            <p:cNvPr id="42118" name="Line 7"/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88" name="Rectangle 9"/>
          <p:cNvSpPr>
            <a:spLocks noChangeArrowheads="1"/>
          </p:cNvSpPr>
          <p:nvPr/>
        </p:nvSpPr>
        <p:spPr bwMode="auto">
          <a:xfrm>
            <a:off x="2181226" y="1651001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41989" name="Line 7"/>
          <p:cNvSpPr>
            <a:spLocks noChangeShapeType="1"/>
          </p:cNvSpPr>
          <p:nvPr/>
        </p:nvSpPr>
        <p:spPr bwMode="auto">
          <a:xfrm flipV="1">
            <a:off x="2482851" y="2201864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1990" name="Text Box 39"/>
          <p:cNvSpPr txBox="1">
            <a:spLocks noChangeArrowheads="1"/>
          </p:cNvSpPr>
          <p:nvPr/>
        </p:nvSpPr>
        <p:spPr bwMode="auto">
          <a:xfrm>
            <a:off x="2641635" y="2352676"/>
            <a:ext cx="780983" cy="437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x-none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x-none" sz="1400"/>
              <a:t>modem</a:t>
            </a:r>
          </a:p>
        </p:txBody>
      </p:sp>
      <p:sp>
        <p:nvSpPr>
          <p:cNvPr id="41991" name="Text Box 41"/>
          <p:cNvSpPr txBox="1">
            <a:spLocks noChangeArrowheads="1"/>
          </p:cNvSpPr>
          <p:nvPr/>
        </p:nvSpPr>
        <p:spPr bwMode="auto">
          <a:xfrm>
            <a:off x="3308717" y="2354263"/>
            <a:ext cx="712054" cy="26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x-none" sz="1400"/>
              <a:t>splitter</a:t>
            </a:r>
          </a:p>
        </p:txBody>
      </p:sp>
      <p:grpSp>
        <p:nvGrpSpPr>
          <p:cNvPr id="41992" name="Group 13"/>
          <p:cNvGrpSpPr>
            <a:grpSpLocks/>
          </p:cNvGrpSpPr>
          <p:nvPr/>
        </p:nvGrpSpPr>
        <p:grpSpPr bwMode="auto">
          <a:xfrm>
            <a:off x="2828926" y="2078038"/>
            <a:ext cx="614363" cy="220662"/>
            <a:chOff x="322" y="890"/>
            <a:chExt cx="872" cy="339"/>
          </a:xfrm>
        </p:grpSpPr>
        <p:sp>
          <p:nvSpPr>
            <p:cNvPr id="42111" name="Rectangle 14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2112" name="Rectangle 15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2113" name="Rectangle 16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2114" name="Rectangle 17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2115" name="Rectangle 18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2116" name="AutoShape 19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1993" name="AutoShape 21"/>
          <p:cNvSpPr>
            <a:spLocks noChangeArrowheads="1"/>
          </p:cNvSpPr>
          <p:nvPr/>
        </p:nvSpPr>
        <p:spPr bwMode="auto">
          <a:xfrm>
            <a:off x="1943100" y="1239838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41994" name="Rectangle 22"/>
          <p:cNvSpPr>
            <a:spLocks noChangeArrowheads="1"/>
          </p:cNvSpPr>
          <p:nvPr/>
        </p:nvSpPr>
        <p:spPr bwMode="auto">
          <a:xfrm>
            <a:off x="3559175" y="2139951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41995" name="Freeform 23"/>
          <p:cNvSpPr>
            <a:spLocks/>
          </p:cNvSpPr>
          <p:nvPr/>
        </p:nvSpPr>
        <p:spPr bwMode="auto">
          <a:xfrm>
            <a:off x="3168651" y="1695451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24"/>
          <p:cNvSpPr>
            <a:spLocks noChangeShapeType="1"/>
          </p:cNvSpPr>
          <p:nvPr/>
        </p:nvSpPr>
        <p:spPr bwMode="auto">
          <a:xfrm flipH="1">
            <a:off x="3467101" y="2201863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1997" name="Picture 25" descr="tv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4150" y="1355725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1998" name="Group 26"/>
          <p:cNvGrpSpPr>
            <a:grpSpLocks/>
          </p:cNvGrpSpPr>
          <p:nvPr/>
        </p:nvGrpSpPr>
        <p:grpSpPr bwMode="auto">
          <a:xfrm>
            <a:off x="4200525" y="1470025"/>
            <a:ext cx="850900" cy="527050"/>
            <a:chOff x="-490" y="1664"/>
            <a:chExt cx="1429" cy="842"/>
          </a:xfrm>
        </p:grpSpPr>
        <p:sp>
          <p:nvSpPr>
            <p:cNvPr id="42095" name="AutoShape 27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2096" name="Group 28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97" name="Rectangle 29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2098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99" name="Group 31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105" name="Rectangle 32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106" name="Rectangle 33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107" name="Rectangle 34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108" name="Rectangle 35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109" name="Rectangle 36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110" name="AutoShape 37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100" name="Picture 38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101" name="Rectangle 39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2102" name="Freeform 40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3" name="Line 41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104" name="Picture 42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999" name="Group 43"/>
          <p:cNvGrpSpPr>
            <a:grpSpLocks/>
          </p:cNvGrpSpPr>
          <p:nvPr/>
        </p:nvGrpSpPr>
        <p:grpSpPr bwMode="auto">
          <a:xfrm>
            <a:off x="5102225" y="1463675"/>
            <a:ext cx="850900" cy="527050"/>
            <a:chOff x="-490" y="1664"/>
            <a:chExt cx="1429" cy="842"/>
          </a:xfrm>
        </p:grpSpPr>
        <p:sp>
          <p:nvSpPr>
            <p:cNvPr id="42079" name="AutoShape 44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2080" name="Group 45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81" name="Rectangle 46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2082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83" name="Group 48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8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90" name="Rectangle 50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91" name="Rectangle 51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92" name="Rectangle 52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93" name="Rectangle 53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94" name="AutoShape 54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84" name="Picture 55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85" name="Rectangle 56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2086" name="Freeform 57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7" name="Line 58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88" name="Picture 59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0" name="Group 60"/>
          <p:cNvGrpSpPr>
            <a:grpSpLocks/>
          </p:cNvGrpSpPr>
          <p:nvPr/>
        </p:nvGrpSpPr>
        <p:grpSpPr bwMode="auto">
          <a:xfrm>
            <a:off x="4287838" y="2309813"/>
            <a:ext cx="850900" cy="527050"/>
            <a:chOff x="-490" y="1664"/>
            <a:chExt cx="1429" cy="842"/>
          </a:xfrm>
        </p:grpSpPr>
        <p:sp>
          <p:nvSpPr>
            <p:cNvPr id="42063" name="AutoShape 6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2064" name="Group 62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65" name="Rectangle 63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2066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67" name="Group 65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73" name="Rectangle 66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74" name="Rectangle 67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75" name="Rectangle 68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76" name="Rectangle 69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77" name="Rectangle 70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78" name="AutoShape 71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68" name="Picture 72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69" name="Rectangle 73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2070" name="Freeform 74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1" name="Line 75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72" name="Picture 76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1" name="Group 77"/>
          <p:cNvGrpSpPr>
            <a:grpSpLocks/>
          </p:cNvGrpSpPr>
          <p:nvPr/>
        </p:nvGrpSpPr>
        <p:grpSpPr bwMode="auto">
          <a:xfrm>
            <a:off x="5154613" y="2319338"/>
            <a:ext cx="850900" cy="527050"/>
            <a:chOff x="-490" y="1664"/>
            <a:chExt cx="1429" cy="842"/>
          </a:xfrm>
        </p:grpSpPr>
        <p:sp>
          <p:nvSpPr>
            <p:cNvPr id="42047" name="AutoShape 78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2048" name="Group 79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49" name="Rectangle 80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2050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51" name="Group 82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57" name="Rectangle 83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58" name="Rectangle 84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59" name="Rectangle 85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60" name="Rectangle 86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61" name="Rectangle 87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62" name="AutoShape 88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52" name="Picture 89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53" name="Rectangle 90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2054" name="Freeform 91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5" name="Line 92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56" name="Picture 93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2" name="Line 94"/>
          <p:cNvSpPr>
            <a:spLocks noChangeShapeType="1"/>
          </p:cNvSpPr>
          <p:nvPr/>
        </p:nvSpPr>
        <p:spPr bwMode="auto">
          <a:xfrm>
            <a:off x="3741739" y="2212975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03" name="Group 95"/>
          <p:cNvGrpSpPr>
            <a:grpSpLocks/>
          </p:cNvGrpSpPr>
          <p:nvPr/>
        </p:nvGrpSpPr>
        <p:grpSpPr bwMode="auto">
          <a:xfrm>
            <a:off x="6243638" y="1471613"/>
            <a:ext cx="850900" cy="527050"/>
            <a:chOff x="-490" y="1664"/>
            <a:chExt cx="1429" cy="842"/>
          </a:xfrm>
        </p:grpSpPr>
        <p:sp>
          <p:nvSpPr>
            <p:cNvPr id="42031" name="AutoShape 96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2032" name="Group 97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33" name="Rectangle 98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2034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35" name="Group 100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41" name="Rectangle 101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42" name="Rectangle 102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43" name="Rectangle 103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44" name="Rectangle 104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45" name="Rectangle 105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42046" name="AutoShape 106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36" name="Picture 107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37" name="Rectangle 108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2038" name="Freeform 109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9" name="Line 110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40" name="Picture 111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4" name="Text Box 112"/>
          <p:cNvSpPr txBox="1">
            <a:spLocks noChangeArrowheads="1"/>
          </p:cNvSpPr>
          <p:nvPr/>
        </p:nvSpPr>
        <p:spPr bwMode="auto">
          <a:xfrm>
            <a:off x="5854700" y="154146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969696"/>
                </a:solidFill>
                <a:latin typeface="Times New Roman" charset="0"/>
              </a:rPr>
              <a:t>…</a:t>
            </a:r>
          </a:p>
        </p:txBody>
      </p:sp>
      <p:sp>
        <p:nvSpPr>
          <p:cNvPr id="42005" name="Line 113"/>
          <p:cNvSpPr>
            <a:spLocks noChangeShapeType="1"/>
          </p:cNvSpPr>
          <p:nvPr/>
        </p:nvSpPr>
        <p:spPr bwMode="auto">
          <a:xfrm flipH="1">
            <a:off x="4835526" y="1882776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14"/>
          <p:cNvSpPr>
            <a:spLocks noChangeShapeType="1"/>
          </p:cNvSpPr>
          <p:nvPr/>
        </p:nvSpPr>
        <p:spPr bwMode="auto">
          <a:xfrm flipH="1">
            <a:off x="5740401" y="1882776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Line 115"/>
          <p:cNvSpPr>
            <a:spLocks noChangeShapeType="1"/>
          </p:cNvSpPr>
          <p:nvPr/>
        </p:nvSpPr>
        <p:spPr bwMode="auto">
          <a:xfrm flipH="1">
            <a:off x="6877051" y="1882776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116"/>
          <p:cNvSpPr>
            <a:spLocks/>
          </p:cNvSpPr>
          <p:nvPr/>
        </p:nvSpPr>
        <p:spPr bwMode="auto">
          <a:xfrm>
            <a:off x="5826125" y="221932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Freeform 117"/>
          <p:cNvSpPr>
            <a:spLocks/>
          </p:cNvSpPr>
          <p:nvPr/>
        </p:nvSpPr>
        <p:spPr bwMode="auto">
          <a:xfrm>
            <a:off x="4959350" y="221297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0" name="Rectangle 44"/>
          <p:cNvSpPr>
            <a:spLocks noChangeArrowheads="1"/>
          </p:cNvSpPr>
          <p:nvPr/>
        </p:nvSpPr>
        <p:spPr bwMode="auto">
          <a:xfrm>
            <a:off x="7170739" y="1787525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42011" name="Text Box 45"/>
          <p:cNvSpPr txBox="1">
            <a:spLocks noChangeArrowheads="1"/>
          </p:cNvSpPr>
          <p:nvPr/>
        </p:nvSpPr>
        <p:spPr bwMode="auto">
          <a:xfrm>
            <a:off x="6681789" y="1250951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x-none" sz="1600"/>
              <a:t>cable headend</a:t>
            </a:r>
          </a:p>
        </p:txBody>
      </p:sp>
      <p:sp>
        <p:nvSpPr>
          <p:cNvPr id="42012" name="Freeform 120"/>
          <p:cNvSpPr>
            <a:spLocks/>
          </p:cNvSpPr>
          <p:nvPr/>
        </p:nvSpPr>
        <p:spPr bwMode="auto">
          <a:xfrm>
            <a:off x="7427913" y="1970089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3" name="Freeform 121"/>
          <p:cNvSpPr>
            <a:spLocks/>
          </p:cNvSpPr>
          <p:nvPr/>
        </p:nvSpPr>
        <p:spPr bwMode="auto">
          <a:xfrm>
            <a:off x="7429501" y="1905000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Line 122"/>
          <p:cNvSpPr>
            <a:spLocks noChangeShapeType="1"/>
          </p:cNvSpPr>
          <p:nvPr/>
        </p:nvSpPr>
        <p:spPr bwMode="auto">
          <a:xfrm flipH="1">
            <a:off x="7754939" y="2028826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5" name="Line 123"/>
          <p:cNvSpPr>
            <a:spLocks noChangeShapeType="1"/>
          </p:cNvSpPr>
          <p:nvPr/>
        </p:nvSpPr>
        <p:spPr bwMode="auto">
          <a:xfrm>
            <a:off x="7456489" y="2200275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6" name="Freeform 124"/>
          <p:cNvSpPr>
            <a:spLocks/>
          </p:cNvSpPr>
          <p:nvPr/>
        </p:nvSpPr>
        <p:spPr bwMode="auto">
          <a:xfrm>
            <a:off x="7450139" y="2024064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7" name="Freeform 125"/>
          <p:cNvSpPr>
            <a:spLocks/>
          </p:cNvSpPr>
          <p:nvPr/>
        </p:nvSpPr>
        <p:spPr bwMode="auto">
          <a:xfrm flipV="1">
            <a:off x="7450139" y="2260600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8" name="Text Box 126"/>
          <p:cNvSpPr txBox="1">
            <a:spLocks noChangeArrowheads="1"/>
          </p:cNvSpPr>
          <p:nvPr/>
        </p:nvSpPr>
        <p:spPr bwMode="auto">
          <a:xfrm>
            <a:off x="7235826" y="2449513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1600"/>
              <a:t>CMTS</a:t>
            </a:r>
          </a:p>
        </p:txBody>
      </p:sp>
      <p:sp>
        <p:nvSpPr>
          <p:cNvPr id="42019" name="AutoShape 127"/>
          <p:cNvSpPr>
            <a:spLocks noChangeArrowheads="1"/>
          </p:cNvSpPr>
          <p:nvPr/>
        </p:nvSpPr>
        <p:spPr bwMode="auto">
          <a:xfrm>
            <a:off x="7031038" y="1524000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42020" name="Freeform 174"/>
          <p:cNvSpPr>
            <a:spLocks/>
          </p:cNvSpPr>
          <p:nvPr/>
        </p:nvSpPr>
        <p:spPr bwMode="auto">
          <a:xfrm>
            <a:off x="7775576" y="2193925"/>
            <a:ext cx="206375" cy="927100"/>
          </a:xfrm>
          <a:custGeom>
            <a:avLst/>
            <a:gdLst>
              <a:gd name="T0" fmla="*/ 0 w 130"/>
              <a:gd name="T1" fmla="*/ 0 h 584"/>
              <a:gd name="T2" fmla="*/ 2147483647 w 130"/>
              <a:gd name="T3" fmla="*/ 0 h 584"/>
              <a:gd name="T4" fmla="*/ 2147483647 w 130"/>
              <a:gd name="T5" fmla="*/ 2147483647 h 584"/>
              <a:gd name="T6" fmla="*/ 0 60000 65536"/>
              <a:gd name="T7" fmla="*/ 0 60000 65536"/>
              <a:gd name="T8" fmla="*/ 0 60000 65536"/>
              <a:gd name="T9" fmla="*/ 0 w 130"/>
              <a:gd name="T10" fmla="*/ 0 h 584"/>
              <a:gd name="T11" fmla="*/ 130 w 130"/>
              <a:gd name="T12" fmla="*/ 584 h 58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0" h="584">
                <a:moveTo>
                  <a:pt x="0" y="0"/>
                </a:moveTo>
                <a:lnTo>
                  <a:pt x="130" y="0"/>
                </a:lnTo>
                <a:lnTo>
                  <a:pt x="130" y="584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" name="Group 175"/>
          <p:cNvGrpSpPr>
            <a:grpSpLocks/>
          </p:cNvGrpSpPr>
          <p:nvPr/>
        </p:nvGrpSpPr>
        <p:grpSpPr bwMode="auto">
          <a:xfrm>
            <a:off x="7734301" y="2355850"/>
            <a:ext cx="2517775" cy="508000"/>
            <a:chOff x="3912" y="1484"/>
            <a:chExt cx="1586" cy="320"/>
          </a:xfrm>
        </p:grpSpPr>
        <p:sp>
          <p:nvSpPr>
            <p:cNvPr id="42029" name="Line 176"/>
            <p:cNvSpPr>
              <a:spLocks noChangeShapeType="1"/>
            </p:cNvSpPr>
            <p:nvPr/>
          </p:nvSpPr>
          <p:spPr bwMode="auto">
            <a:xfrm flipH="1" flipV="1">
              <a:off x="3912" y="1497"/>
              <a:ext cx="711" cy="9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Text Box 177"/>
            <p:cNvSpPr txBox="1">
              <a:spLocks noChangeArrowheads="1"/>
            </p:cNvSpPr>
            <p:nvPr/>
          </p:nvSpPr>
          <p:spPr bwMode="auto">
            <a:xfrm>
              <a:off x="4307" y="1484"/>
              <a:ext cx="1191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x-none" sz="1600" i="1"/>
                <a:t>cable modem</a:t>
              </a:r>
            </a:p>
            <a:p>
              <a:pPr algn="r">
                <a:lnSpc>
                  <a:spcPct val="85000"/>
                </a:lnSpc>
              </a:pPr>
              <a:r>
                <a:rPr lang="en-US" altLang="x-none" sz="1600" i="1"/>
                <a:t>termination system</a:t>
              </a:r>
            </a:p>
          </p:txBody>
        </p:sp>
      </p:grpSp>
      <p:sp>
        <p:nvSpPr>
          <p:cNvPr id="55334" name="Rectangle 3"/>
          <p:cNvSpPr>
            <a:spLocks noChangeArrowheads="1"/>
          </p:cNvSpPr>
          <p:nvPr/>
        </p:nvSpPr>
        <p:spPr bwMode="auto">
          <a:xfrm>
            <a:off x="1897063" y="4246564"/>
            <a:ext cx="8401050" cy="209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asymmetric: up to 30Mbps downstream transmission rate, 2 Mbps upstream transmission rate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homes </a:t>
            </a: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share access network</a:t>
            </a: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unlike DSL, which has dedicated access to central office</a:t>
            </a:r>
          </a:p>
          <a:p>
            <a:pPr marL="742950" lvl="1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defRPr/>
            </a:pPr>
            <a:endParaRPr lang="en-US" sz="2000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2023" name="Title 41"/>
          <p:cNvSpPr>
            <a:spLocks/>
          </p:cNvSpPr>
          <p:nvPr/>
        </p:nvSpPr>
        <p:spPr bwMode="auto">
          <a:xfrm>
            <a:off x="1905000" y="239714"/>
            <a:ext cx="6337300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3600">
                <a:solidFill>
                  <a:srgbClr val="000099"/>
                </a:solidFill>
                <a:latin typeface="Gill Sans MT" charset="0"/>
              </a:rPr>
              <a:t>Access network: cable network</a:t>
            </a:r>
          </a:p>
        </p:txBody>
      </p:sp>
      <p:pic>
        <p:nvPicPr>
          <p:cNvPr id="42024" name="Picture 180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3739" y="868363"/>
            <a:ext cx="5895975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2025" name="Group 181"/>
          <p:cNvGrpSpPr>
            <a:grpSpLocks/>
          </p:cNvGrpSpPr>
          <p:nvPr/>
        </p:nvGrpSpPr>
        <p:grpSpPr bwMode="auto">
          <a:xfrm>
            <a:off x="2084388" y="1928813"/>
            <a:ext cx="609600" cy="609600"/>
            <a:chOff x="-44" y="1473"/>
            <a:chExt cx="981" cy="1105"/>
          </a:xfrm>
        </p:grpSpPr>
        <p:pic>
          <p:nvPicPr>
            <p:cNvPr id="42027" name="Picture 182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28" name="Freeform 18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202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9772E1D9-36A8-5D4A-9BCB-58ED0750DA94}" type="slidenum">
              <a:rPr lang="en-US" altLang="x-none" sz="1200">
                <a:latin typeface="Tahoma" charset="0"/>
              </a:rPr>
              <a:pPr/>
              <a:t>32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43010" name="Title 41"/>
          <p:cNvSpPr>
            <a:spLocks/>
          </p:cNvSpPr>
          <p:nvPr/>
        </p:nvSpPr>
        <p:spPr bwMode="auto">
          <a:xfrm>
            <a:off x="1905001" y="239714"/>
            <a:ext cx="63103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3600">
                <a:solidFill>
                  <a:srgbClr val="000099"/>
                </a:solidFill>
                <a:latin typeface="Gill Sans MT" charset="0"/>
              </a:rPr>
              <a:t>Access network: home network</a:t>
            </a:r>
          </a:p>
        </p:txBody>
      </p:sp>
      <p:pic>
        <p:nvPicPr>
          <p:cNvPr id="43011" name="Picture 8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3739" y="868363"/>
            <a:ext cx="6046787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AutoShape 99"/>
          <p:cNvSpPr>
            <a:spLocks noChangeArrowheads="1"/>
          </p:cNvSpPr>
          <p:nvPr/>
        </p:nvSpPr>
        <p:spPr bwMode="auto">
          <a:xfrm>
            <a:off x="2278063" y="115887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11289" name="Text Box 26"/>
          <p:cNvSpPr txBox="1">
            <a:spLocks noChangeArrowheads="1"/>
          </p:cNvSpPr>
          <p:nvPr/>
        </p:nvSpPr>
        <p:spPr bwMode="auto">
          <a:xfrm>
            <a:off x="7429500" y="3178175"/>
            <a:ext cx="28971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x-none" sz="2000"/>
              <a:t>to/from headend or central office</a:t>
            </a:r>
          </a:p>
        </p:txBody>
      </p:sp>
      <p:sp>
        <p:nvSpPr>
          <p:cNvPr id="43014" name="Rectangle 87"/>
          <p:cNvSpPr>
            <a:spLocks noChangeArrowheads="1"/>
          </p:cNvSpPr>
          <p:nvPr/>
        </p:nvSpPr>
        <p:spPr bwMode="auto">
          <a:xfrm>
            <a:off x="2713038" y="1912939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grpSp>
        <p:nvGrpSpPr>
          <p:cNvPr id="43015" name="Group 105"/>
          <p:cNvGrpSpPr>
            <a:grpSpLocks/>
          </p:cNvGrpSpPr>
          <p:nvPr/>
        </p:nvGrpSpPr>
        <p:grpSpPr bwMode="auto">
          <a:xfrm>
            <a:off x="5811839" y="3252788"/>
            <a:ext cx="3000375" cy="361950"/>
            <a:chOff x="2434" y="2109"/>
            <a:chExt cx="1890" cy="228"/>
          </a:xfrm>
        </p:grpSpPr>
        <p:grpSp>
          <p:nvGrpSpPr>
            <p:cNvPr id="43095" name="Group 91"/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43098" name="Rectangle 92"/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3099" name="Rectangle 93"/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3100" name="Rectangle 94"/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3101" name="Rectangle 95"/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3102" name="Rectangle 96"/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3103" name="AutoShape 97"/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3096" name="Line 102"/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104"/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107"/>
          <p:cNvGrpSpPr>
            <a:grpSpLocks/>
          </p:cNvGrpSpPr>
          <p:nvPr/>
        </p:nvGrpSpPr>
        <p:grpSpPr bwMode="auto">
          <a:xfrm>
            <a:off x="4797426" y="3227388"/>
            <a:ext cx="1065213" cy="455612"/>
            <a:chOff x="2356" y="1300"/>
            <a:chExt cx="555" cy="194"/>
          </a:xfrm>
        </p:grpSpPr>
        <p:sp>
          <p:nvSpPr>
            <p:cNvPr id="43087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43088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43089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43090" name="Group 11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3093" name="Freeform 11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11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91" name="Line 11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Line 11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17" name="Line 116"/>
          <p:cNvSpPr>
            <a:spLocks noChangeShapeType="1"/>
          </p:cNvSpPr>
          <p:nvPr/>
        </p:nvSpPr>
        <p:spPr bwMode="auto">
          <a:xfrm flipH="1">
            <a:off x="3959226" y="3463925"/>
            <a:ext cx="822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8" name="Group 119"/>
          <p:cNvGrpSpPr>
            <a:grpSpLocks/>
          </p:cNvGrpSpPr>
          <p:nvPr/>
        </p:nvGrpSpPr>
        <p:grpSpPr bwMode="auto">
          <a:xfrm>
            <a:off x="3338514" y="2884489"/>
            <a:ext cx="1068387" cy="820737"/>
            <a:chOff x="2967" y="478"/>
            <a:chExt cx="788" cy="625"/>
          </a:xfrm>
        </p:grpSpPr>
        <p:pic>
          <p:nvPicPr>
            <p:cNvPr id="43085" name="Picture 120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86" name="Picture 121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9" name="Line 122"/>
          <p:cNvSpPr>
            <a:spLocks noChangeShapeType="1"/>
          </p:cNvSpPr>
          <p:nvPr/>
        </p:nvSpPr>
        <p:spPr bwMode="auto">
          <a:xfrm flipH="1" flipV="1">
            <a:off x="5280025" y="27670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38"/>
          <p:cNvGrpSpPr>
            <a:grpSpLocks/>
          </p:cNvGrpSpPr>
          <p:nvPr/>
        </p:nvGrpSpPr>
        <p:grpSpPr bwMode="auto">
          <a:xfrm>
            <a:off x="6850063" y="3703639"/>
            <a:ext cx="2527300" cy="1265237"/>
            <a:chOff x="3355" y="2333"/>
            <a:chExt cx="1592" cy="797"/>
          </a:xfrm>
        </p:grpSpPr>
        <p:sp>
          <p:nvSpPr>
            <p:cNvPr id="43083" name="Text Box 39"/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x-none" sz="1800"/>
                <a:t>cable or DSL modem</a:t>
              </a:r>
            </a:p>
          </p:txBody>
        </p:sp>
        <p:sp>
          <p:nvSpPr>
            <p:cNvPr id="43084" name="Line 129"/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9"/>
          <p:cNvGrpSpPr>
            <a:grpSpLocks/>
          </p:cNvGrpSpPr>
          <p:nvPr/>
        </p:nvGrpSpPr>
        <p:grpSpPr bwMode="auto">
          <a:xfrm>
            <a:off x="5584826" y="3695700"/>
            <a:ext cx="2593975" cy="1778000"/>
            <a:chOff x="2558" y="2328"/>
            <a:chExt cx="1634" cy="1120"/>
          </a:xfrm>
        </p:grpSpPr>
        <p:sp>
          <p:nvSpPr>
            <p:cNvPr id="43081" name="Text Box 39"/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x-none" sz="1800"/>
                <a:t>router, firewall, NAT</a:t>
              </a:r>
            </a:p>
          </p:txBody>
        </p:sp>
        <p:sp>
          <p:nvSpPr>
            <p:cNvPr id="43082" name="Line 133"/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"/>
          <p:cNvGrpSpPr>
            <a:grpSpLocks/>
          </p:cNvGrpSpPr>
          <p:nvPr/>
        </p:nvGrpSpPr>
        <p:grpSpPr bwMode="auto">
          <a:xfrm>
            <a:off x="5129213" y="4576763"/>
            <a:ext cx="2927350" cy="1403350"/>
            <a:chOff x="2062" y="2532"/>
            <a:chExt cx="1844" cy="1220"/>
          </a:xfrm>
        </p:grpSpPr>
        <p:sp>
          <p:nvSpPr>
            <p:cNvPr id="43079" name="Line 134"/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Text Box 39"/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x-none" sz="1800"/>
                <a:t>wired Ethernet (1 Gbps)</a:t>
              </a:r>
            </a:p>
          </p:txBody>
        </p:sp>
      </p:grpSp>
      <p:grpSp>
        <p:nvGrpSpPr>
          <p:cNvPr id="10" name="Group 140"/>
          <p:cNvGrpSpPr>
            <a:grpSpLocks/>
          </p:cNvGrpSpPr>
          <p:nvPr/>
        </p:nvGrpSpPr>
        <p:grpSpPr bwMode="auto">
          <a:xfrm>
            <a:off x="1947863" y="3725862"/>
            <a:ext cx="1966912" cy="2047874"/>
            <a:chOff x="267" y="2347"/>
            <a:chExt cx="1239" cy="1290"/>
          </a:xfrm>
        </p:grpSpPr>
        <p:sp>
          <p:nvSpPr>
            <p:cNvPr id="43077" name="Line 136"/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Text Box 39"/>
            <p:cNvSpPr txBox="1">
              <a:spLocks noChangeArrowheads="1"/>
            </p:cNvSpPr>
            <p:nvPr/>
          </p:nvSpPr>
          <p:spPr bwMode="auto">
            <a:xfrm>
              <a:off x="267" y="3300"/>
              <a:ext cx="1239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x-none" sz="1800"/>
                <a:t>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x-none" sz="1800"/>
                <a:t>point (54 Mbps)</a:t>
              </a:r>
            </a:p>
          </p:txBody>
        </p:sp>
      </p:grpSp>
      <p:sp>
        <p:nvSpPr>
          <p:cNvPr id="11406" name="Text Box 142"/>
          <p:cNvSpPr txBox="1">
            <a:spLocks noChangeArrowheads="1"/>
          </p:cNvSpPr>
          <p:nvPr/>
        </p:nvSpPr>
        <p:spPr bwMode="auto">
          <a:xfrm>
            <a:off x="2562226" y="1303339"/>
            <a:ext cx="1103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x-none" sz="2000"/>
              <a:t>wireless</a:t>
            </a:r>
          </a:p>
          <a:p>
            <a:pPr algn="r"/>
            <a:r>
              <a:rPr lang="en-US" altLang="x-none" sz="2000"/>
              <a:t>devices</a:t>
            </a:r>
          </a:p>
        </p:txBody>
      </p:sp>
      <p:grpSp>
        <p:nvGrpSpPr>
          <p:cNvPr id="43025" name="Group 143"/>
          <p:cNvGrpSpPr>
            <a:grpSpLocks/>
          </p:cNvGrpSpPr>
          <p:nvPr/>
        </p:nvGrpSpPr>
        <p:grpSpPr bwMode="auto">
          <a:xfrm>
            <a:off x="2908301" y="1954214"/>
            <a:ext cx="733425" cy="758825"/>
            <a:chOff x="2751" y="1851"/>
            <a:chExt cx="462" cy="478"/>
          </a:xfrm>
        </p:grpSpPr>
        <p:pic>
          <p:nvPicPr>
            <p:cNvPr id="43075" name="Picture 144" descr="iphone_stylized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6" name="Picture 145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26" name="Line 146"/>
          <p:cNvSpPr>
            <a:spLocks noChangeShapeType="1"/>
          </p:cNvSpPr>
          <p:nvPr/>
        </p:nvSpPr>
        <p:spPr bwMode="auto">
          <a:xfrm>
            <a:off x="5203825" y="3679825"/>
            <a:ext cx="1270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1" name="Oval 147"/>
          <p:cNvSpPr>
            <a:spLocks noChangeArrowheads="1"/>
          </p:cNvSpPr>
          <p:nvPr/>
        </p:nvSpPr>
        <p:spPr bwMode="auto">
          <a:xfrm>
            <a:off x="2805113" y="2801939"/>
            <a:ext cx="3359150" cy="1050925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grpSp>
        <p:nvGrpSpPr>
          <p:cNvPr id="12" name="Group 150"/>
          <p:cNvGrpSpPr>
            <a:grpSpLocks/>
          </p:cNvGrpSpPr>
          <p:nvPr/>
        </p:nvGrpSpPr>
        <p:grpSpPr bwMode="auto">
          <a:xfrm>
            <a:off x="1660526" y="3532188"/>
            <a:ext cx="1630363" cy="717550"/>
            <a:chOff x="86" y="2225"/>
            <a:chExt cx="1027" cy="452"/>
          </a:xfrm>
        </p:grpSpPr>
        <p:sp>
          <p:nvSpPr>
            <p:cNvPr id="43073" name="Text Box 148"/>
            <p:cNvSpPr txBox="1">
              <a:spLocks noChangeArrowheads="1"/>
            </p:cNvSpPr>
            <p:nvPr/>
          </p:nvSpPr>
          <p:spPr bwMode="auto">
            <a:xfrm>
              <a:off x="86" y="2357"/>
              <a:ext cx="1027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x-none" sz="1600"/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x-none" sz="1600"/>
                <a:t>in single box</a:t>
              </a:r>
            </a:p>
          </p:txBody>
        </p:sp>
        <p:sp>
          <p:nvSpPr>
            <p:cNvPr id="43074" name="Line 149"/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29" name="Group 151"/>
          <p:cNvGrpSpPr>
            <a:grpSpLocks/>
          </p:cNvGrpSpPr>
          <p:nvPr/>
        </p:nvGrpSpPr>
        <p:grpSpPr bwMode="auto">
          <a:xfrm>
            <a:off x="3903664" y="1566863"/>
            <a:ext cx="954087" cy="1027112"/>
            <a:chOff x="877" y="1008"/>
            <a:chExt cx="2747" cy="2591"/>
          </a:xfrm>
        </p:grpSpPr>
        <p:pic>
          <p:nvPicPr>
            <p:cNvPr id="43050" name="Picture 152" descr="antenna_stylize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51" name="Picture 153" descr="laptop_keyboar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2" name="Freeform 154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53" name="Picture 155" descr="scree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4" name="Freeform 156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157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58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59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60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61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0" name="Group 162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3067" name="Freeform 163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8" name="Freeform 164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165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166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167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168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61" name="Freeform 169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70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71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72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73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174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175"/>
          <p:cNvGrpSpPr>
            <a:grpSpLocks/>
          </p:cNvGrpSpPr>
          <p:nvPr/>
        </p:nvGrpSpPr>
        <p:grpSpPr bwMode="auto">
          <a:xfrm>
            <a:off x="4673600" y="2032001"/>
            <a:ext cx="1123950" cy="862013"/>
            <a:chOff x="-44" y="1473"/>
            <a:chExt cx="981" cy="1105"/>
          </a:xfrm>
        </p:grpSpPr>
        <p:pic>
          <p:nvPicPr>
            <p:cNvPr id="43048" name="Picture 176" descr="desktop_computer_stylized_mediu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9" name="Freeform 17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1" name="Group 178"/>
          <p:cNvGrpSpPr>
            <a:grpSpLocks/>
          </p:cNvGrpSpPr>
          <p:nvPr/>
        </p:nvGrpSpPr>
        <p:grpSpPr bwMode="auto">
          <a:xfrm>
            <a:off x="4614863" y="3838575"/>
            <a:ext cx="849312" cy="712788"/>
            <a:chOff x="-44" y="1473"/>
            <a:chExt cx="981" cy="1105"/>
          </a:xfrm>
        </p:grpSpPr>
        <p:pic>
          <p:nvPicPr>
            <p:cNvPr id="43046" name="Picture 179" descr="desktop_computer_stylized_mediu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7" name="Freeform 18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303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137CFE93-DBBA-4F45-B4E0-B5A1F711523F}" type="slidenum">
              <a:rPr lang="en-US" altLang="x-none" sz="1200">
                <a:latin typeface="Tahoma" charset="0"/>
              </a:rPr>
              <a:pPr/>
              <a:t>33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43033" name="Group 98"/>
          <p:cNvGrpSpPr>
            <a:grpSpLocks/>
          </p:cNvGrpSpPr>
          <p:nvPr/>
        </p:nvGrpSpPr>
        <p:grpSpPr bwMode="auto">
          <a:xfrm>
            <a:off x="6010275" y="1708150"/>
            <a:ext cx="958850" cy="1276350"/>
            <a:chOff x="5806938" y="3011924"/>
            <a:chExt cx="347997" cy="396620"/>
          </a:xfrm>
        </p:grpSpPr>
        <p:pic>
          <p:nvPicPr>
            <p:cNvPr id="43044" name="Picture 101" descr="fridge2.png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5" name="Picture 1115" descr="antenna_stylize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034" name="Group 347"/>
          <p:cNvGrpSpPr>
            <a:grpSpLocks/>
          </p:cNvGrpSpPr>
          <p:nvPr/>
        </p:nvGrpSpPr>
        <p:grpSpPr bwMode="auto">
          <a:xfrm>
            <a:off x="4760914" y="3187700"/>
            <a:ext cx="1114425" cy="541338"/>
            <a:chOff x="1871277" y="1576300"/>
            <a:chExt cx="1128371" cy="437861"/>
          </a:xfrm>
        </p:grpSpPr>
        <p:sp>
          <p:nvSpPr>
            <p:cNvPr id="88" name="Oval 8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1871277" y="1739375"/>
              <a:ext cx="1128371" cy="11684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Oval 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2158995" y="1673888"/>
              <a:ext cx="549719" cy="16050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5" name="Straight Connector 94"/>
            <p:cNvCxnSpPr>
              <a:cxnSpLocks noChangeShapeType="1"/>
              <a:endCxn id="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6" name="Straight Connector 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1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9" grpId="0"/>
      <p:bldP spid="11406" grpId="0"/>
      <p:bldP spid="11411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45058" name="Title 50"/>
          <p:cNvSpPr>
            <a:spLocks noGrp="1"/>
          </p:cNvSpPr>
          <p:nvPr>
            <p:ph type="title" idx="4294967295"/>
          </p:nvPr>
        </p:nvSpPr>
        <p:spPr>
          <a:xfrm>
            <a:off x="1814514" y="198439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x-none" sz="4000">
                <a:ea typeface="ＭＳ Ｐゴシック" charset="-128"/>
              </a:rPr>
              <a:t>Enterprise access networks (Ethernet)</a:t>
            </a:r>
          </a:p>
        </p:txBody>
      </p:sp>
      <p:sp>
        <p:nvSpPr>
          <p:cNvPr id="58371" name="Content Placeholder 52"/>
          <p:cNvSpPr>
            <a:spLocks noGrp="1"/>
          </p:cNvSpPr>
          <p:nvPr>
            <p:ph idx="4294967295"/>
          </p:nvPr>
        </p:nvSpPr>
        <p:spPr>
          <a:xfrm>
            <a:off x="1979613" y="4783138"/>
            <a:ext cx="8043862" cy="1414462"/>
          </a:xfrm>
        </p:spPr>
        <p:txBody>
          <a:bodyPr/>
          <a:lstStyle/>
          <a:p>
            <a:pPr marL="287338" indent="-287338">
              <a:defRPr/>
            </a:pPr>
            <a:r>
              <a:rPr lang="en-US" sz="2400" dirty="0"/>
              <a:t>typically used in companies, universities, etc.</a:t>
            </a:r>
          </a:p>
          <a:p>
            <a:pPr marL="287338" lvl="1" indent="-287338">
              <a:buSzPct val="100000"/>
              <a:buFont typeface="Wingdings" charset="2"/>
              <a:buChar char="§"/>
              <a:defRPr/>
            </a:pPr>
            <a:r>
              <a:rPr lang="en-US" dirty="0"/>
              <a:t>10 Mbps, 100Mbps, 1Gbps, 10Gbps transmission rates</a:t>
            </a:r>
          </a:p>
          <a:p>
            <a:pPr marL="287338" lvl="1" indent="-287338">
              <a:buSzPct val="100000"/>
              <a:buFont typeface="Wingdings" charset="2"/>
              <a:buChar char="§"/>
              <a:defRPr/>
            </a:pPr>
            <a:r>
              <a:rPr lang="en-US" dirty="0"/>
              <a:t>today, end systems typically connect into Ethernet switch</a:t>
            </a:r>
          </a:p>
          <a:p>
            <a:pPr eaLnBrk="1" hangingPunct="1">
              <a:defRPr/>
            </a:pPr>
            <a:endParaRPr lang="en-US" sz="2400" dirty="0"/>
          </a:p>
        </p:txBody>
      </p:sp>
      <p:sp>
        <p:nvSpPr>
          <p:cNvPr id="45060" name="Line 2"/>
          <p:cNvSpPr>
            <a:spLocks noChangeShapeType="1"/>
          </p:cNvSpPr>
          <p:nvPr/>
        </p:nvSpPr>
        <p:spPr bwMode="auto">
          <a:xfrm>
            <a:off x="3741738" y="31861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3"/>
          <p:cNvSpPr>
            <a:spLocks noChangeShapeType="1"/>
          </p:cNvSpPr>
          <p:nvPr/>
        </p:nvSpPr>
        <p:spPr bwMode="auto">
          <a:xfrm>
            <a:off x="4160838" y="3194050"/>
            <a:ext cx="0" cy="55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Line 4"/>
          <p:cNvSpPr>
            <a:spLocks noChangeShapeType="1"/>
          </p:cNvSpPr>
          <p:nvPr/>
        </p:nvSpPr>
        <p:spPr bwMode="auto">
          <a:xfrm flipH="1">
            <a:off x="3138488" y="3167063"/>
            <a:ext cx="6969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3" name="Group 51"/>
          <p:cNvGrpSpPr>
            <a:grpSpLocks/>
          </p:cNvGrpSpPr>
          <p:nvPr/>
        </p:nvGrpSpPr>
        <p:grpSpPr bwMode="auto">
          <a:xfrm>
            <a:off x="3540126" y="2873375"/>
            <a:ext cx="1052513" cy="355600"/>
            <a:chOff x="4410" y="1365"/>
            <a:chExt cx="663" cy="224"/>
          </a:xfrm>
        </p:grpSpPr>
        <p:sp>
          <p:nvSpPr>
            <p:cNvPr id="45261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262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263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265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64" name="Line 59"/>
          <p:cNvSpPr>
            <a:spLocks noChangeShapeType="1"/>
          </p:cNvSpPr>
          <p:nvPr/>
        </p:nvSpPr>
        <p:spPr bwMode="auto">
          <a:xfrm flipH="1">
            <a:off x="2632075" y="2946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Line 61"/>
          <p:cNvSpPr>
            <a:spLocks noChangeShapeType="1"/>
          </p:cNvSpPr>
          <p:nvPr/>
        </p:nvSpPr>
        <p:spPr bwMode="auto">
          <a:xfrm flipV="1">
            <a:off x="3913188" y="2328864"/>
            <a:ext cx="0" cy="53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6" name="Group 62"/>
          <p:cNvGrpSpPr>
            <a:grpSpLocks/>
          </p:cNvGrpSpPr>
          <p:nvPr/>
        </p:nvGrpSpPr>
        <p:grpSpPr bwMode="auto">
          <a:xfrm>
            <a:off x="3613151" y="1876426"/>
            <a:ext cx="873125" cy="627063"/>
            <a:chOff x="2967" y="478"/>
            <a:chExt cx="788" cy="625"/>
          </a:xfrm>
        </p:grpSpPr>
        <p:pic>
          <p:nvPicPr>
            <p:cNvPr id="45259" name="Picture 63" descr="access_point_stylized_smal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64" descr="antenna_radiation_stylized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067" name="Group 65"/>
          <p:cNvGrpSpPr>
            <a:grpSpLocks/>
          </p:cNvGrpSpPr>
          <p:nvPr/>
        </p:nvGrpSpPr>
        <p:grpSpPr bwMode="auto">
          <a:xfrm>
            <a:off x="4270375" y="1231900"/>
            <a:ext cx="622300" cy="706438"/>
            <a:chOff x="877" y="1008"/>
            <a:chExt cx="2747" cy="2591"/>
          </a:xfrm>
        </p:grpSpPr>
        <p:pic>
          <p:nvPicPr>
            <p:cNvPr id="45236" name="Picture 66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7" name="Picture 67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8" name="Freeform 68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39" name="Picture 69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0" name="Freeform 70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71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72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73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74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75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46" name="Group 76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53" name="Freeform 77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78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79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0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1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2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47" name="Freeform 83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84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85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86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87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88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89"/>
          <p:cNvGrpSpPr>
            <a:grpSpLocks/>
          </p:cNvGrpSpPr>
          <p:nvPr/>
        </p:nvGrpSpPr>
        <p:grpSpPr bwMode="auto">
          <a:xfrm>
            <a:off x="2740025" y="1511301"/>
            <a:ext cx="566738" cy="625475"/>
            <a:chOff x="877" y="1008"/>
            <a:chExt cx="2747" cy="2591"/>
          </a:xfrm>
        </p:grpSpPr>
        <p:pic>
          <p:nvPicPr>
            <p:cNvPr id="45213" name="Picture 90" descr="antenna_stylize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91" descr="laptop_keyboar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5" name="Freeform 92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16" name="Picture 93" descr="scree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Freeform 94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5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6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7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8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9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23" name="Group 100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30" name="Freeform 10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0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0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0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0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0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4" name="Freeform 107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108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109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110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111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112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113"/>
          <p:cNvGrpSpPr>
            <a:grpSpLocks/>
          </p:cNvGrpSpPr>
          <p:nvPr/>
        </p:nvGrpSpPr>
        <p:grpSpPr bwMode="auto">
          <a:xfrm>
            <a:off x="3487738" y="1203325"/>
            <a:ext cx="635000" cy="615950"/>
            <a:chOff x="877" y="1008"/>
            <a:chExt cx="2747" cy="2591"/>
          </a:xfrm>
        </p:grpSpPr>
        <p:pic>
          <p:nvPicPr>
            <p:cNvPr id="45190" name="Picture 114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15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2" name="Freeform 116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193" name="Picture 117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Freeform 118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19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20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21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22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23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00" name="Group 124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07" name="Freeform 125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26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27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28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29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30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01" name="Freeform 131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32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33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34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35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36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296"/>
          <p:cNvGrpSpPr>
            <a:grpSpLocks/>
          </p:cNvGrpSpPr>
          <p:nvPr/>
        </p:nvGrpSpPr>
        <p:grpSpPr bwMode="auto">
          <a:xfrm>
            <a:off x="5953126" y="1851026"/>
            <a:ext cx="1166813" cy="479425"/>
            <a:chOff x="2356" y="1300"/>
            <a:chExt cx="555" cy="194"/>
          </a:xfrm>
        </p:grpSpPr>
        <p:sp>
          <p:nvSpPr>
            <p:cNvPr id="4518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4518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4518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45185" name="Group 300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5188" name="Freeform 30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30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186" name="Line 303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Line 304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71" name="Line 305"/>
          <p:cNvSpPr>
            <a:spLocks noChangeShapeType="1"/>
          </p:cNvSpPr>
          <p:nvPr/>
        </p:nvSpPr>
        <p:spPr bwMode="auto">
          <a:xfrm flipV="1">
            <a:off x="4302126" y="2111376"/>
            <a:ext cx="1668463" cy="766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Line 306"/>
          <p:cNvSpPr>
            <a:spLocks noChangeShapeType="1"/>
          </p:cNvSpPr>
          <p:nvPr/>
        </p:nvSpPr>
        <p:spPr bwMode="auto">
          <a:xfrm>
            <a:off x="6118225" y="3005138"/>
            <a:ext cx="0" cy="652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Line 340"/>
          <p:cNvSpPr>
            <a:spLocks noChangeShapeType="1"/>
          </p:cNvSpPr>
          <p:nvPr/>
        </p:nvSpPr>
        <p:spPr bwMode="auto">
          <a:xfrm>
            <a:off x="6499225" y="2997201"/>
            <a:ext cx="0" cy="6524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4" name="Group 230"/>
          <p:cNvGrpSpPr>
            <a:grpSpLocks/>
          </p:cNvGrpSpPr>
          <p:nvPr/>
        </p:nvGrpSpPr>
        <p:grpSpPr bwMode="auto">
          <a:xfrm>
            <a:off x="5956301" y="3616326"/>
            <a:ext cx="365125" cy="766763"/>
            <a:chOff x="4140" y="429"/>
            <a:chExt cx="1425" cy="2396"/>
          </a:xfrm>
        </p:grpSpPr>
        <p:sp>
          <p:nvSpPr>
            <p:cNvPr id="45150" name="Freeform 2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Rectangle 23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52" name="Freeform 2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2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Rectangle 23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5155" name="Group 2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80" name="AutoShape 23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5181" name="AutoShape 23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45156" name="Rectangle 23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5157" name="Group 2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78" name="AutoShape 24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5179" name="AutoShape 2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45158" name="Rectangle 24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59" name="Rectangle 24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5160" name="Group 2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76" name="AutoShape 24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5177" name="AutoShape 24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45161" name="Freeform 2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62" name="Group 2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74" name="AutoShape 25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5175" name="AutoShape 25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45163" name="Rectangle 25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64" name="Freeform 2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2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Oval 25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67" name="Freeform 2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AutoShape 25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69" name="AutoShape 25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70" name="Oval 25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71" name="Oval 26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45172" name="Oval 26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73" name="Rectangle 26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sp>
        <p:nvSpPr>
          <p:cNvPr id="45075" name="Line 342"/>
          <p:cNvSpPr>
            <a:spLocks noChangeShapeType="1"/>
          </p:cNvSpPr>
          <p:nvPr/>
        </p:nvSpPr>
        <p:spPr bwMode="auto">
          <a:xfrm>
            <a:off x="4541839" y="3208339"/>
            <a:ext cx="503237" cy="3317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Text Box 343"/>
          <p:cNvSpPr txBox="1">
            <a:spLocks noChangeArrowheads="1"/>
          </p:cNvSpPr>
          <p:nvPr/>
        </p:nvSpPr>
        <p:spPr bwMode="auto">
          <a:xfrm>
            <a:off x="4575175" y="3538538"/>
            <a:ext cx="1212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x-none" sz="2000"/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x-none" sz="2000"/>
              <a:t>switch</a:t>
            </a:r>
          </a:p>
        </p:txBody>
      </p:sp>
      <p:sp>
        <p:nvSpPr>
          <p:cNvPr id="45077" name="Line 344"/>
          <p:cNvSpPr>
            <a:spLocks noChangeShapeType="1"/>
          </p:cNvSpPr>
          <p:nvPr/>
        </p:nvSpPr>
        <p:spPr bwMode="auto">
          <a:xfrm>
            <a:off x="6831013" y="3954463"/>
            <a:ext cx="525462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Text Box 345"/>
          <p:cNvSpPr txBox="1">
            <a:spLocks noChangeArrowheads="1"/>
          </p:cNvSpPr>
          <p:nvPr/>
        </p:nvSpPr>
        <p:spPr bwMode="auto">
          <a:xfrm>
            <a:off x="7191376" y="3552825"/>
            <a:ext cx="20621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x-none" sz="2000"/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x-none" sz="2000"/>
              <a:t>web servers</a:t>
            </a:r>
          </a:p>
        </p:txBody>
      </p:sp>
      <p:sp>
        <p:nvSpPr>
          <p:cNvPr id="45079" name="Text Box 346"/>
          <p:cNvSpPr txBox="1">
            <a:spLocks noChangeArrowheads="1"/>
          </p:cNvSpPr>
          <p:nvPr/>
        </p:nvSpPr>
        <p:spPr bwMode="auto">
          <a:xfrm>
            <a:off x="7856539" y="2986089"/>
            <a:ext cx="2187575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x-none" sz="2000"/>
              <a:t>institutional router</a:t>
            </a:r>
          </a:p>
        </p:txBody>
      </p:sp>
      <p:sp>
        <p:nvSpPr>
          <p:cNvPr id="45080" name="Line 347"/>
          <p:cNvSpPr>
            <a:spLocks noChangeShapeType="1"/>
          </p:cNvSpPr>
          <p:nvPr/>
        </p:nvSpPr>
        <p:spPr bwMode="auto">
          <a:xfrm>
            <a:off x="7029451" y="2368551"/>
            <a:ext cx="1006475" cy="6635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Line 348"/>
          <p:cNvSpPr>
            <a:spLocks noChangeShapeType="1"/>
          </p:cNvSpPr>
          <p:nvPr/>
        </p:nvSpPr>
        <p:spPr bwMode="auto">
          <a:xfrm>
            <a:off x="7102475" y="2032000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2" name="Line 349"/>
          <p:cNvSpPr>
            <a:spLocks noChangeShapeType="1"/>
          </p:cNvSpPr>
          <p:nvPr/>
        </p:nvSpPr>
        <p:spPr bwMode="auto">
          <a:xfrm>
            <a:off x="8132763" y="2028825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3" name="Line 350"/>
          <p:cNvSpPr>
            <a:spLocks noChangeShapeType="1"/>
          </p:cNvSpPr>
          <p:nvPr/>
        </p:nvSpPr>
        <p:spPr bwMode="auto">
          <a:xfrm>
            <a:off x="7523164" y="2117725"/>
            <a:ext cx="503237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Text Box 351"/>
          <p:cNvSpPr txBox="1">
            <a:spLocks noChangeArrowheads="1"/>
          </p:cNvSpPr>
          <p:nvPr/>
        </p:nvSpPr>
        <p:spPr bwMode="auto">
          <a:xfrm>
            <a:off x="7989025" y="2320926"/>
            <a:ext cx="2279791" cy="87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x-none" sz="2000"/>
              <a:t>institutional link to </a:t>
            </a:r>
          </a:p>
          <a:p>
            <a:pPr algn="ctr">
              <a:lnSpc>
                <a:spcPct val="85000"/>
              </a:lnSpc>
            </a:pPr>
            <a:r>
              <a:rPr lang="en-US" altLang="x-none" sz="2000"/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x-none" sz="2000"/>
          </a:p>
        </p:txBody>
      </p:sp>
      <p:grpSp>
        <p:nvGrpSpPr>
          <p:cNvPr id="45085" name="Group 353"/>
          <p:cNvGrpSpPr>
            <a:grpSpLocks/>
          </p:cNvGrpSpPr>
          <p:nvPr/>
        </p:nvGrpSpPr>
        <p:grpSpPr bwMode="auto">
          <a:xfrm>
            <a:off x="5921376" y="2636838"/>
            <a:ext cx="1052513" cy="355600"/>
            <a:chOff x="4410" y="1365"/>
            <a:chExt cx="663" cy="224"/>
          </a:xfrm>
        </p:grpSpPr>
        <p:sp>
          <p:nvSpPr>
            <p:cNvPr id="45145" name="Rectangle 354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46" name="AutoShape 355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47" name="Freeform 356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357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49" name="Freeform 358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86" name="Line 359"/>
          <p:cNvSpPr>
            <a:spLocks noChangeShapeType="1"/>
          </p:cNvSpPr>
          <p:nvPr/>
        </p:nvSpPr>
        <p:spPr bwMode="auto">
          <a:xfrm>
            <a:off x="6507163" y="2332038"/>
            <a:ext cx="0" cy="2968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87" name="Group 360"/>
          <p:cNvGrpSpPr>
            <a:grpSpLocks/>
          </p:cNvGrpSpPr>
          <p:nvPr/>
        </p:nvGrpSpPr>
        <p:grpSpPr bwMode="auto">
          <a:xfrm>
            <a:off x="6396039" y="3609976"/>
            <a:ext cx="365125" cy="766763"/>
            <a:chOff x="4140" y="429"/>
            <a:chExt cx="1425" cy="2396"/>
          </a:xfrm>
        </p:grpSpPr>
        <p:sp>
          <p:nvSpPr>
            <p:cNvPr id="45113" name="Freeform 36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Rectangle 36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15" name="Freeform 36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36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Rectangle 36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5118" name="Group 36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43" name="AutoShape 36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5144" name="AutoShape 36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45119" name="Rectangle 36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5120" name="Group 37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41" name="AutoShape 37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5142" name="AutoShape 37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45121" name="Rectangle 37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22" name="Rectangle 37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45123" name="Group 37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39" name="AutoShape 37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5140" name="AutoShape 37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45124" name="Freeform 37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25" name="Group 37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37" name="AutoShape 3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45138" name="AutoShape 38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45126" name="Rectangle 38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27" name="Freeform 38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38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38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30" name="Freeform 38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AutoShape 38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32" name="AutoShape 38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33" name="Oval 38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34" name="Oval 39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45135" name="Oval 39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5136" name="Rectangle 39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sp>
        <p:nvSpPr>
          <p:cNvPr id="45088" name="Line 393"/>
          <p:cNvSpPr>
            <a:spLocks noChangeShapeType="1"/>
          </p:cNvSpPr>
          <p:nvPr/>
        </p:nvSpPr>
        <p:spPr bwMode="auto">
          <a:xfrm flipH="1">
            <a:off x="5162550" y="3051175"/>
            <a:ext cx="788988" cy="5032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5089" name="Picture 394" descr="underline_base"/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6" y="82232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5090" name="Group 395"/>
          <p:cNvGrpSpPr>
            <a:grpSpLocks/>
          </p:cNvGrpSpPr>
          <p:nvPr/>
        </p:nvGrpSpPr>
        <p:grpSpPr bwMode="auto">
          <a:xfrm>
            <a:off x="2130425" y="2566988"/>
            <a:ext cx="723900" cy="665162"/>
            <a:chOff x="-44" y="1473"/>
            <a:chExt cx="981" cy="1105"/>
          </a:xfrm>
        </p:grpSpPr>
        <p:pic>
          <p:nvPicPr>
            <p:cNvPr id="45111" name="Picture 396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Freeform 39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1" name="Group 398"/>
          <p:cNvGrpSpPr>
            <a:grpSpLocks/>
          </p:cNvGrpSpPr>
          <p:nvPr/>
        </p:nvGrpSpPr>
        <p:grpSpPr bwMode="auto">
          <a:xfrm>
            <a:off x="2524125" y="3016251"/>
            <a:ext cx="723900" cy="665163"/>
            <a:chOff x="-44" y="1473"/>
            <a:chExt cx="981" cy="1105"/>
          </a:xfrm>
        </p:grpSpPr>
        <p:pic>
          <p:nvPicPr>
            <p:cNvPr id="45109" name="Picture 399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0" name="Freeform 40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2" name="Group 401"/>
          <p:cNvGrpSpPr>
            <a:grpSpLocks/>
          </p:cNvGrpSpPr>
          <p:nvPr/>
        </p:nvGrpSpPr>
        <p:grpSpPr bwMode="auto">
          <a:xfrm>
            <a:off x="3135313" y="3592513"/>
            <a:ext cx="723900" cy="665162"/>
            <a:chOff x="-44" y="1473"/>
            <a:chExt cx="981" cy="1105"/>
          </a:xfrm>
        </p:grpSpPr>
        <p:pic>
          <p:nvPicPr>
            <p:cNvPr id="45107" name="Picture 402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Freeform 40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3" name="Group 404"/>
          <p:cNvGrpSpPr>
            <a:grpSpLocks/>
          </p:cNvGrpSpPr>
          <p:nvPr/>
        </p:nvGrpSpPr>
        <p:grpSpPr bwMode="auto">
          <a:xfrm>
            <a:off x="3708400" y="3606801"/>
            <a:ext cx="723900" cy="665163"/>
            <a:chOff x="-44" y="1473"/>
            <a:chExt cx="981" cy="1105"/>
          </a:xfrm>
        </p:grpSpPr>
        <p:pic>
          <p:nvPicPr>
            <p:cNvPr id="45105" name="Picture 405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Freeform 4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9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8E8CD26E-9984-6349-9A19-8A41CEB20F1D}" type="slidenum">
              <a:rPr lang="en-US" altLang="x-none" sz="1200">
                <a:latin typeface="Tahoma" charset="0"/>
              </a:rPr>
              <a:pPr/>
              <a:t>34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45095" name="Group 347"/>
          <p:cNvGrpSpPr>
            <a:grpSpLocks/>
          </p:cNvGrpSpPr>
          <p:nvPr/>
        </p:nvGrpSpPr>
        <p:grpSpPr bwMode="auto">
          <a:xfrm>
            <a:off x="5910263" y="1743075"/>
            <a:ext cx="1262062" cy="647700"/>
            <a:chOff x="1871277" y="1576300"/>
            <a:chExt cx="1128371" cy="437861"/>
          </a:xfrm>
        </p:grpSpPr>
        <p:sp>
          <p:nvSpPr>
            <p:cNvPr id="202" name="Oval 20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03" name="Rectangle 202"/>
            <p:cNvSpPr/>
            <p:nvPr/>
          </p:nvSpPr>
          <p:spPr bwMode="auto">
            <a:xfrm>
              <a:off x="1871277" y="1739425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Oval 20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05" name="Freeform 204"/>
            <p:cNvSpPr/>
            <p:nvPr/>
          </p:nvSpPr>
          <p:spPr bwMode="auto">
            <a:xfrm>
              <a:off x="2159402" y="1672887"/>
              <a:ext cx="549283" cy="16097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6" name="Freeform 20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9" name="Straight Connector 208"/>
            <p:cNvCxnSpPr>
              <a:cxnSpLocks noChangeShapeType="1"/>
              <a:endCxn id="20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0" name="Straight Connector 20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460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17688" y="169863"/>
            <a:ext cx="8382000" cy="984250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Wireless access networks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785939" y="1322389"/>
            <a:ext cx="8370887" cy="865187"/>
          </a:xfrm>
        </p:spPr>
        <p:txBody>
          <a:bodyPr/>
          <a:lstStyle/>
          <a:p>
            <a:pPr marL="287338" indent="-287338"/>
            <a:r>
              <a:rPr lang="en-US" altLang="x-none" sz="2400">
                <a:ea typeface="ＭＳ Ｐゴシック" charset="-128"/>
              </a:rPr>
              <a:t>shared </a:t>
            </a:r>
            <a:r>
              <a:rPr lang="en-US" altLang="x-none" sz="2400" i="1">
                <a:ea typeface="ＭＳ Ｐゴシック" charset="-128"/>
              </a:rPr>
              <a:t>wireless</a:t>
            </a:r>
            <a:r>
              <a:rPr lang="en-US" altLang="x-none" sz="2400">
                <a:ea typeface="ＭＳ Ｐゴシック" charset="-128"/>
              </a:rPr>
              <a:t> access network connects end system to router</a:t>
            </a:r>
          </a:p>
          <a:p>
            <a:pPr marL="682625" lvl="1" indent="-225425"/>
            <a:r>
              <a:rPr lang="en-US" altLang="x-none" sz="2000"/>
              <a:t>via base station aka </a:t>
            </a:r>
            <a:r>
              <a:rPr lang="ja-JP" altLang="en-US" sz="2000">
                <a:ea typeface="ＭＳ Ｐゴシック" charset="-128"/>
              </a:rPr>
              <a:t>“</a:t>
            </a:r>
            <a:r>
              <a:rPr lang="en-US" altLang="ja-JP" sz="2000">
                <a:ea typeface="ＭＳ Ｐゴシック" charset="-128"/>
              </a:rPr>
              <a:t>access point</a:t>
            </a:r>
            <a:r>
              <a:rPr lang="ja-JP" altLang="en-US" sz="2000">
                <a:ea typeface="ＭＳ Ｐゴシック" charset="-128"/>
              </a:rPr>
              <a:t>”</a:t>
            </a:r>
            <a:endParaRPr lang="en-US" altLang="x-none" sz="2000"/>
          </a:p>
        </p:txBody>
      </p:sp>
      <p:pic>
        <p:nvPicPr>
          <p:cNvPr id="46084" name="Picture 7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7701" y="890589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Rectangle 3"/>
          <p:cNvSpPr>
            <a:spLocks noChangeArrowheads="1"/>
          </p:cNvSpPr>
          <p:nvPr/>
        </p:nvSpPr>
        <p:spPr bwMode="auto">
          <a:xfrm>
            <a:off x="1865314" y="2214564"/>
            <a:ext cx="4079875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latin typeface="Gill Sans MT" charset="0"/>
              </a:rPr>
              <a:t>wireless LANs: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x-none" sz="2000">
                <a:latin typeface="Gill Sans MT" charset="0"/>
              </a:rPr>
              <a:t>within building (100 ft.)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x-none" sz="2000">
                <a:latin typeface="Gill Sans MT" charset="0"/>
              </a:rPr>
              <a:t>802.11b/g/n (WiFi): 11, 54, 450 Mbps transmission rate</a:t>
            </a:r>
          </a:p>
        </p:txBody>
      </p:sp>
      <p:sp>
        <p:nvSpPr>
          <p:cNvPr id="46086" name="Rectangle 3"/>
          <p:cNvSpPr>
            <a:spLocks noChangeArrowheads="1"/>
          </p:cNvSpPr>
          <p:nvPr/>
        </p:nvSpPr>
        <p:spPr bwMode="auto">
          <a:xfrm>
            <a:off x="6164264" y="1819276"/>
            <a:ext cx="4619625" cy="262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</a:pPr>
            <a:endParaRPr lang="en-US" altLang="x-none">
              <a:latin typeface="Gill Sans MT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latin typeface="Gill Sans MT" charset="0"/>
              </a:rPr>
              <a:t>wide-area wireless access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x-none" sz="2000">
                <a:latin typeface="Gill Sans MT" charset="0"/>
              </a:rPr>
              <a:t>provided by telco (cellular) operator, 10</a:t>
            </a:r>
            <a:r>
              <a:rPr lang="ja-JP" altLang="en-US" sz="2000">
                <a:latin typeface="Gill Sans MT" charset="0"/>
              </a:rPr>
              <a:t>’</a:t>
            </a:r>
            <a:r>
              <a:rPr lang="en-US" altLang="ja-JP" sz="2000">
                <a:latin typeface="Gill Sans MT" charset="0"/>
              </a:rPr>
              <a:t>s km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x-none" sz="2000">
                <a:latin typeface="Gill Sans MT" charset="0"/>
              </a:rPr>
              <a:t>between 1 and 10 Mbps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x-none" sz="2000">
                <a:latin typeface="Gill Sans MT" charset="0"/>
              </a:rPr>
              <a:t>3G, 4G: LTE</a:t>
            </a:r>
          </a:p>
        </p:txBody>
      </p:sp>
      <p:grpSp>
        <p:nvGrpSpPr>
          <p:cNvPr id="46087" name="Group 85"/>
          <p:cNvGrpSpPr>
            <a:grpSpLocks/>
          </p:cNvGrpSpPr>
          <p:nvPr/>
        </p:nvGrpSpPr>
        <p:grpSpPr bwMode="auto">
          <a:xfrm>
            <a:off x="2482851" y="3605213"/>
            <a:ext cx="2487613" cy="1562100"/>
            <a:chOff x="2889" y="1631"/>
            <a:chExt cx="980" cy="743"/>
          </a:xfrm>
        </p:grpSpPr>
        <p:sp>
          <p:nvSpPr>
            <p:cNvPr id="46212" name="Rectangle 86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46213" name="AutoShape 87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00CCFF"/>
                </a:solidFill>
              </a:endParaRPr>
            </a:p>
          </p:txBody>
        </p:sp>
      </p:grpSp>
      <p:sp>
        <p:nvSpPr>
          <p:cNvPr id="46088" name="Line 110"/>
          <p:cNvSpPr>
            <a:spLocks noChangeShapeType="1"/>
          </p:cNvSpPr>
          <p:nvPr/>
        </p:nvSpPr>
        <p:spPr bwMode="auto">
          <a:xfrm>
            <a:off x="4127500" y="5010151"/>
            <a:ext cx="0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16"/>
          <p:cNvSpPr>
            <a:spLocks noChangeShapeType="1"/>
          </p:cNvSpPr>
          <p:nvPr/>
        </p:nvSpPr>
        <p:spPr bwMode="auto">
          <a:xfrm flipV="1">
            <a:off x="3527425" y="4875213"/>
            <a:ext cx="2873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090" name="Group 228"/>
          <p:cNvGrpSpPr>
            <a:grpSpLocks/>
          </p:cNvGrpSpPr>
          <p:nvPr/>
        </p:nvGrpSpPr>
        <p:grpSpPr bwMode="auto">
          <a:xfrm>
            <a:off x="3803650" y="4718051"/>
            <a:ext cx="666750" cy="284163"/>
            <a:chOff x="4650" y="1129"/>
            <a:chExt cx="246" cy="95"/>
          </a:xfrm>
        </p:grpSpPr>
        <p:sp>
          <p:nvSpPr>
            <p:cNvPr id="46204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46205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46206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46207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6210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08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1" name="Group 246"/>
          <p:cNvGrpSpPr>
            <a:grpSpLocks/>
          </p:cNvGrpSpPr>
          <p:nvPr/>
        </p:nvGrpSpPr>
        <p:grpSpPr bwMode="auto">
          <a:xfrm>
            <a:off x="3051175" y="4484688"/>
            <a:ext cx="863600" cy="588962"/>
            <a:chOff x="2967" y="478"/>
            <a:chExt cx="788" cy="625"/>
          </a:xfrm>
        </p:grpSpPr>
        <p:pic>
          <p:nvPicPr>
            <p:cNvPr id="46202" name="Picture 247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03" name="Picture 248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2" name="Group 390"/>
          <p:cNvGrpSpPr>
            <a:grpSpLocks/>
          </p:cNvGrpSpPr>
          <p:nvPr/>
        </p:nvGrpSpPr>
        <p:grpSpPr bwMode="auto">
          <a:xfrm>
            <a:off x="2965450" y="3716339"/>
            <a:ext cx="757238" cy="682625"/>
            <a:chOff x="877" y="1008"/>
            <a:chExt cx="2747" cy="2591"/>
          </a:xfrm>
        </p:grpSpPr>
        <p:pic>
          <p:nvPicPr>
            <p:cNvPr id="46179" name="Picture 391" descr="antenna_stylized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80" name="Picture 392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1" name="Freeform 393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182" name="Picture 394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3" name="Freeform 395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96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97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98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99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400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89" name="Group 401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196" name="Freeform 402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403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404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405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406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407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90" name="Freeform 408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409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410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411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412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413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3" name="Group 445"/>
          <p:cNvGrpSpPr>
            <a:grpSpLocks/>
          </p:cNvGrpSpPr>
          <p:nvPr/>
        </p:nvGrpSpPr>
        <p:grpSpPr bwMode="auto">
          <a:xfrm>
            <a:off x="6670676" y="4071939"/>
            <a:ext cx="2709863" cy="1951037"/>
            <a:chOff x="3652" y="2846"/>
            <a:chExt cx="1253" cy="934"/>
          </a:xfrm>
        </p:grpSpPr>
        <p:sp>
          <p:nvSpPr>
            <p:cNvPr id="46120" name="Freeform 84"/>
            <p:cNvSpPr>
              <a:spLocks/>
            </p:cNvSpPr>
            <p:nvPr/>
          </p:nvSpPr>
          <p:spPr bwMode="auto">
            <a:xfrm>
              <a:off x="3652" y="2949"/>
              <a:ext cx="1094" cy="675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93"/>
            <p:cNvSpPr>
              <a:spLocks noChangeShapeType="1"/>
            </p:cNvSpPr>
            <p:nvPr/>
          </p:nvSpPr>
          <p:spPr bwMode="auto">
            <a:xfrm>
              <a:off x="4337" y="3386"/>
              <a:ext cx="96" cy="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6122" name="Picture 133" descr="car_icon_small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0" y="2956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23" name="Group 134"/>
            <p:cNvGrpSpPr>
              <a:grpSpLocks/>
            </p:cNvGrpSpPr>
            <p:nvPr/>
          </p:nvGrpSpPr>
          <p:grpSpPr bwMode="auto">
            <a:xfrm>
              <a:off x="3911" y="2846"/>
              <a:ext cx="262" cy="243"/>
              <a:chOff x="2751" y="1851"/>
              <a:chExt cx="462" cy="478"/>
            </a:xfrm>
          </p:grpSpPr>
          <p:pic>
            <p:nvPicPr>
              <p:cNvPr id="46177" name="Picture 135" descr="iphone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78" name="Picture 136" descr="antenna_radiation_stylize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4" name="Group 252"/>
            <p:cNvGrpSpPr>
              <a:grpSpLocks/>
            </p:cNvGrpSpPr>
            <p:nvPr/>
          </p:nvGrpSpPr>
          <p:grpSpPr bwMode="auto">
            <a:xfrm>
              <a:off x="4193" y="3034"/>
              <a:ext cx="288" cy="398"/>
              <a:chOff x="742" y="2409"/>
              <a:chExt cx="576" cy="881"/>
            </a:xfrm>
          </p:grpSpPr>
          <p:grpSp>
            <p:nvGrpSpPr>
              <p:cNvPr id="46159" name="Group 25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6162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3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4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5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6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7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8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9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0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1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2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3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4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5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6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6160" name="Picture 269" descr="cell_tower_radiation copy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61" name="Oval 27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grpSp>
          <p:nvGrpSpPr>
            <p:cNvPr id="46125" name="Group 342"/>
            <p:cNvGrpSpPr>
              <a:grpSpLocks/>
            </p:cNvGrpSpPr>
            <p:nvPr/>
          </p:nvGrpSpPr>
          <p:grpSpPr bwMode="auto">
            <a:xfrm>
              <a:off x="3715" y="3159"/>
              <a:ext cx="337" cy="257"/>
              <a:chOff x="877" y="1008"/>
              <a:chExt cx="2747" cy="2591"/>
            </a:xfrm>
          </p:grpSpPr>
          <p:pic>
            <p:nvPicPr>
              <p:cNvPr id="46136" name="Picture 343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37" name="Picture 344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38" name="Freeform 3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39" name="Picture 346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40" name="Freeform 3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3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3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3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3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3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46" name="Group 3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53" name="Freeform 3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4" name="Freeform 3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5" name="Freeform 3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6" name="Freeform 3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7" name="Freeform 3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8" name="Freeform 3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47" name="Freeform 3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3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3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3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3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3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237"/>
            <p:cNvGrpSpPr>
              <a:grpSpLocks/>
            </p:cNvGrpSpPr>
            <p:nvPr/>
          </p:nvGrpSpPr>
          <p:grpSpPr bwMode="auto">
            <a:xfrm>
              <a:off x="4377" y="3439"/>
              <a:ext cx="246" cy="107"/>
              <a:chOff x="4650" y="1129"/>
              <a:chExt cx="246" cy="95"/>
            </a:xfrm>
          </p:grpSpPr>
          <p:sp>
            <p:nvSpPr>
              <p:cNvPr id="4612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4612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4613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46131" name="Group 24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6134" name="Freeform 2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5" name="Freeform 2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32" name="Line 24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Line 24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27" name="Line 444"/>
            <p:cNvSpPr>
              <a:spLocks noChangeShapeType="1"/>
            </p:cNvSpPr>
            <p:nvPr/>
          </p:nvSpPr>
          <p:spPr bwMode="auto">
            <a:xfrm>
              <a:off x="4514" y="3542"/>
              <a:ext cx="0" cy="2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094" name="Text Box 446"/>
          <p:cNvSpPr txBox="1">
            <a:spLocks noChangeArrowheads="1"/>
          </p:cNvSpPr>
          <p:nvPr/>
        </p:nvSpPr>
        <p:spPr bwMode="auto">
          <a:xfrm>
            <a:off x="3568700" y="5254626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 i="1"/>
              <a:t>to Internet</a:t>
            </a:r>
          </a:p>
        </p:txBody>
      </p:sp>
      <p:sp>
        <p:nvSpPr>
          <p:cNvPr id="46095" name="Text Box 447"/>
          <p:cNvSpPr txBox="1">
            <a:spLocks noChangeArrowheads="1"/>
          </p:cNvSpPr>
          <p:nvPr/>
        </p:nvSpPr>
        <p:spPr bwMode="auto">
          <a:xfrm>
            <a:off x="8235950" y="5884863"/>
            <a:ext cx="1212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 i="1"/>
              <a:t>to Internet</a:t>
            </a:r>
          </a:p>
        </p:txBody>
      </p:sp>
      <p:sp>
        <p:nvSpPr>
          <p:cNvPr id="4609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7864F57B-00CC-714A-A511-C6F9AA34DC41}" type="slidenum">
              <a:rPr lang="en-US" altLang="x-none" sz="1200">
                <a:latin typeface="Tahoma" charset="0"/>
              </a:rPr>
              <a:pPr/>
              <a:t>35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46097" name="Group 114"/>
          <p:cNvGrpSpPr>
            <a:grpSpLocks/>
          </p:cNvGrpSpPr>
          <p:nvPr/>
        </p:nvGrpSpPr>
        <p:grpSpPr bwMode="auto">
          <a:xfrm>
            <a:off x="3854450" y="3776664"/>
            <a:ext cx="636588" cy="879475"/>
            <a:chOff x="5806938" y="3011924"/>
            <a:chExt cx="347997" cy="396620"/>
          </a:xfrm>
        </p:grpSpPr>
        <p:pic>
          <p:nvPicPr>
            <p:cNvPr id="46118" name="Picture 117" descr="fridge2.png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19" name="Picture 111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8" name="Group 347"/>
          <p:cNvGrpSpPr>
            <a:grpSpLocks/>
          </p:cNvGrpSpPr>
          <p:nvPr/>
        </p:nvGrpSpPr>
        <p:grpSpPr bwMode="auto">
          <a:xfrm>
            <a:off x="3792538" y="4703764"/>
            <a:ext cx="692150" cy="331787"/>
            <a:chOff x="1871277" y="1576300"/>
            <a:chExt cx="1128371" cy="437861"/>
          </a:xfrm>
        </p:grpSpPr>
        <p:sp>
          <p:nvSpPr>
            <p:cNvPr id="116" name="Oval 11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712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58545" y="1672671"/>
              <a:ext cx="548657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/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6099" name="Group 347"/>
          <p:cNvGrpSpPr>
            <a:grpSpLocks/>
          </p:cNvGrpSpPr>
          <p:nvPr/>
        </p:nvGrpSpPr>
        <p:grpSpPr bwMode="auto">
          <a:xfrm>
            <a:off x="8205788" y="5286376"/>
            <a:ext cx="569912" cy="269875"/>
            <a:chOff x="1871277" y="1576300"/>
            <a:chExt cx="1128371" cy="437861"/>
          </a:xfrm>
        </p:grpSpPr>
        <p:sp>
          <p:nvSpPr>
            <p:cNvPr id="126" name="Oval 12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27" name="Rectangle 126"/>
            <p:cNvSpPr/>
            <p:nvPr/>
          </p:nvSpPr>
          <p:spPr bwMode="auto">
            <a:xfrm>
              <a:off x="1871277" y="1738567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Oval 12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29" name="Freeform 128"/>
            <p:cNvSpPr/>
            <p:nvPr/>
          </p:nvSpPr>
          <p:spPr bwMode="auto">
            <a:xfrm>
              <a:off x="2160442" y="1674175"/>
              <a:ext cx="546899" cy="15969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3" name="Straight Connector 132"/>
            <p:cNvCxnSpPr>
              <a:cxnSpLocks noChangeShapeType="1"/>
              <a:endCxn id="12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" name="Straight Connector 13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219"/>
          <p:cNvGrpSpPr>
            <a:grpSpLocks/>
          </p:cNvGrpSpPr>
          <p:nvPr/>
        </p:nvGrpSpPr>
        <p:grpSpPr bwMode="auto">
          <a:xfrm>
            <a:off x="6805614" y="2803525"/>
            <a:ext cx="409575" cy="565150"/>
            <a:chOff x="375561" y="297711"/>
            <a:chExt cx="1252683" cy="2142487"/>
          </a:xfrm>
        </p:grpSpPr>
        <p:sp>
          <p:nvSpPr>
            <p:cNvPr id="221" name="Freeform 220"/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3" name="Rectangle 222"/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0" name="Title 50"/>
          <p:cNvSpPr>
            <a:spLocks noGrp="1"/>
          </p:cNvSpPr>
          <p:nvPr>
            <p:ph type="title" idx="4294967295"/>
          </p:nvPr>
        </p:nvSpPr>
        <p:spPr>
          <a:xfrm>
            <a:off x="1814514" y="198439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x-none" sz="4000">
                <a:ea typeface="ＭＳ Ｐゴシック" charset="-128"/>
              </a:rPr>
              <a:t>Host: sends </a:t>
            </a:r>
            <a:r>
              <a:rPr lang="en-US" altLang="x-none" sz="4000" i="1">
                <a:ea typeface="ＭＳ Ｐゴシック" charset="-128"/>
              </a:rPr>
              <a:t>packets</a:t>
            </a:r>
            <a:r>
              <a:rPr lang="en-US" altLang="x-none" sz="4000">
                <a:ea typeface="ＭＳ Ｐゴシック" charset="-128"/>
              </a:rPr>
              <a:t> of data</a:t>
            </a:r>
          </a:p>
        </p:txBody>
      </p:sp>
      <p:sp>
        <p:nvSpPr>
          <p:cNvPr id="243750" name="Content Placeholder 52"/>
          <p:cNvSpPr>
            <a:spLocks noGrp="1"/>
          </p:cNvSpPr>
          <p:nvPr>
            <p:ph idx="4294967295"/>
          </p:nvPr>
        </p:nvSpPr>
        <p:spPr>
          <a:xfrm>
            <a:off x="1952626" y="1296989"/>
            <a:ext cx="3775075" cy="3425825"/>
          </a:xfrm>
        </p:spPr>
        <p:txBody>
          <a:bodyPr>
            <a:normAutofit fontScale="92500" lnSpcReduction="20000"/>
          </a:bodyPr>
          <a:lstStyle/>
          <a:p>
            <a:pPr marL="0" indent="0">
              <a:buNone/>
              <a:defRPr/>
            </a:pPr>
            <a:r>
              <a:rPr lang="en-US" sz="2400" dirty="0"/>
              <a:t>host sending function:</a:t>
            </a:r>
          </a:p>
          <a:p>
            <a:pPr eaLnBrk="1" hangingPunct="1">
              <a:defRPr/>
            </a:pPr>
            <a:r>
              <a:rPr lang="en-US" sz="2400" dirty="0"/>
              <a:t>takes application message</a:t>
            </a:r>
          </a:p>
          <a:p>
            <a:pPr eaLnBrk="1" hangingPunct="1">
              <a:defRPr/>
            </a:pPr>
            <a:r>
              <a:rPr lang="en-US" sz="2400" dirty="0"/>
              <a:t>breaks into smaller chunks, known as </a:t>
            </a:r>
            <a:r>
              <a:rPr lang="en-US" sz="2400" i="1" dirty="0">
                <a:solidFill>
                  <a:srgbClr val="C00000"/>
                </a:solidFill>
              </a:rPr>
              <a:t>packets</a:t>
            </a:r>
            <a:r>
              <a:rPr lang="en-US" sz="2400" dirty="0"/>
              <a:t>, of length </a:t>
            </a:r>
            <a:r>
              <a:rPr lang="en-US" sz="2400" i="1" dirty="0">
                <a:solidFill>
                  <a:srgbClr val="C00000"/>
                </a:solidFill>
              </a:rPr>
              <a:t>L</a:t>
            </a:r>
            <a:r>
              <a:rPr lang="en-US" sz="2400" dirty="0"/>
              <a:t> bits</a:t>
            </a:r>
          </a:p>
          <a:p>
            <a:pPr eaLnBrk="1" hangingPunct="1">
              <a:defRPr/>
            </a:pPr>
            <a:r>
              <a:rPr lang="en-US" sz="2400" dirty="0"/>
              <a:t>transmits packet into access network at </a:t>
            </a:r>
            <a:r>
              <a:rPr lang="en-US" sz="2400" i="1" dirty="0">
                <a:solidFill>
                  <a:srgbClr val="C00000"/>
                </a:solidFill>
              </a:rPr>
              <a:t>transmission rate R</a:t>
            </a:r>
          </a:p>
          <a:p>
            <a:pPr marL="682625" lvl="1" indent="-225425">
              <a:defRPr/>
            </a:pPr>
            <a:r>
              <a:rPr lang="en-US" dirty="0" smtClean="0"/>
              <a:t>link transmission rate, aka link </a:t>
            </a:r>
            <a:r>
              <a:rPr lang="en-US" i="1" dirty="0" smtClean="0">
                <a:solidFill>
                  <a:srgbClr val="C00000"/>
                </a:solidFill>
              </a:rPr>
              <a:t>capacity, aka link bandwidth</a:t>
            </a:r>
          </a:p>
        </p:txBody>
      </p:sp>
      <p:sp>
        <p:nvSpPr>
          <p:cNvPr id="48132" name="Line 305"/>
          <p:cNvSpPr>
            <a:spLocks noChangeShapeType="1"/>
          </p:cNvSpPr>
          <p:nvPr/>
        </p:nvSpPr>
        <p:spPr bwMode="auto">
          <a:xfrm>
            <a:off x="7229476" y="3727450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8133" name="Picture 39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6" y="822325"/>
            <a:ext cx="5749925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134" name="Group 51"/>
          <p:cNvGrpSpPr>
            <a:grpSpLocks/>
          </p:cNvGrpSpPr>
          <p:nvPr/>
        </p:nvGrpSpPr>
        <p:grpSpPr bwMode="auto">
          <a:xfrm>
            <a:off x="9407526" y="3427413"/>
            <a:ext cx="1052513" cy="355600"/>
            <a:chOff x="4410" y="1365"/>
            <a:chExt cx="663" cy="224"/>
          </a:xfrm>
        </p:grpSpPr>
        <p:sp>
          <p:nvSpPr>
            <p:cNvPr id="48160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48161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48162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8164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8135" name="TextBox 1"/>
          <p:cNvSpPr txBox="1">
            <a:spLocks noChangeArrowheads="1"/>
          </p:cNvSpPr>
          <p:nvPr/>
        </p:nvSpPr>
        <p:spPr bwMode="auto">
          <a:xfrm>
            <a:off x="7280276" y="3759200"/>
            <a:ext cx="26463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 i="1"/>
              <a:t>R: </a:t>
            </a:r>
            <a:r>
              <a:rPr lang="en-US" altLang="x-none" sz="1800"/>
              <a:t>link transmission rate</a:t>
            </a:r>
          </a:p>
        </p:txBody>
      </p:sp>
      <p:grpSp>
        <p:nvGrpSpPr>
          <p:cNvPr id="48136" name="Group 201"/>
          <p:cNvGrpSpPr>
            <a:grpSpLocks/>
          </p:cNvGrpSpPr>
          <p:nvPr/>
        </p:nvGrpSpPr>
        <p:grpSpPr bwMode="auto">
          <a:xfrm>
            <a:off x="6557964" y="2809875"/>
            <a:ext cx="409575" cy="565150"/>
            <a:chOff x="375561" y="297711"/>
            <a:chExt cx="1252683" cy="2138362"/>
          </a:xfrm>
        </p:grpSpPr>
        <p:sp>
          <p:nvSpPr>
            <p:cNvPr id="203" name="Freeform 202"/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Freeform 203"/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5" name="Rectangle 204"/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7" name="TextBox 205"/>
          <p:cNvSpPr txBox="1">
            <a:spLocks noChangeArrowheads="1"/>
          </p:cNvSpPr>
          <p:nvPr/>
        </p:nvSpPr>
        <p:spPr bwMode="auto">
          <a:xfrm>
            <a:off x="6315075" y="3986213"/>
            <a:ext cx="668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000"/>
              <a:t>host</a:t>
            </a:r>
          </a:p>
        </p:txBody>
      </p:sp>
      <p:grpSp>
        <p:nvGrpSpPr>
          <p:cNvPr id="48138" name="Group 206"/>
          <p:cNvGrpSpPr>
            <a:grpSpLocks/>
          </p:cNvGrpSpPr>
          <p:nvPr/>
        </p:nvGrpSpPr>
        <p:grpSpPr bwMode="auto">
          <a:xfrm>
            <a:off x="6083300" y="3535363"/>
            <a:ext cx="1295400" cy="506412"/>
            <a:chOff x="1816230" y="6118900"/>
            <a:chExt cx="1843339" cy="739100"/>
          </a:xfrm>
        </p:grpSpPr>
        <p:pic>
          <p:nvPicPr>
            <p:cNvPr id="48155" name="Picture 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" name="Rectangle 208"/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48139" name="Group 209"/>
          <p:cNvGrpSpPr>
            <a:grpSpLocks/>
          </p:cNvGrpSpPr>
          <p:nvPr/>
        </p:nvGrpSpPr>
        <p:grpSpPr bwMode="auto">
          <a:xfrm>
            <a:off x="6223000" y="1919289"/>
            <a:ext cx="1409700" cy="877887"/>
            <a:chOff x="2387973" y="4309243"/>
            <a:chExt cx="1771787" cy="1282262"/>
          </a:xfrm>
        </p:grpSpPr>
        <p:pic>
          <p:nvPicPr>
            <p:cNvPr id="48153" name="Picture 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Rectangle 211"/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40" name="TextBox 215"/>
          <p:cNvSpPr txBox="1">
            <a:spLocks noChangeArrowheads="1"/>
          </p:cNvSpPr>
          <p:nvPr/>
        </p:nvSpPr>
        <p:spPr bwMode="auto">
          <a:xfrm>
            <a:off x="6972300" y="3341688"/>
            <a:ext cx="29848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/>
              <a:t>1</a:t>
            </a:r>
          </a:p>
        </p:txBody>
      </p:sp>
      <p:sp>
        <p:nvSpPr>
          <p:cNvPr id="48141" name="TextBox 216"/>
          <p:cNvSpPr txBox="1">
            <a:spLocks noChangeArrowheads="1"/>
          </p:cNvSpPr>
          <p:nvPr/>
        </p:nvSpPr>
        <p:spPr bwMode="auto">
          <a:xfrm>
            <a:off x="6731000" y="3349625"/>
            <a:ext cx="29848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/>
              <a:t>2</a:t>
            </a:r>
          </a:p>
        </p:txBody>
      </p:sp>
      <p:cxnSp>
        <p:nvCxnSpPr>
          <p:cNvPr id="48142" name="Straight Connector 3"/>
          <p:cNvCxnSpPr>
            <a:cxnSpLocks noChangeShapeType="1"/>
          </p:cNvCxnSpPr>
          <p:nvPr/>
        </p:nvCxnSpPr>
        <p:spPr bwMode="auto">
          <a:xfrm flipV="1">
            <a:off x="7221538" y="2363788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3" name="TextBox 234"/>
          <p:cNvSpPr txBox="1">
            <a:spLocks noChangeArrowheads="1"/>
          </p:cNvSpPr>
          <p:nvPr/>
        </p:nvSpPr>
        <p:spPr bwMode="auto">
          <a:xfrm>
            <a:off x="8385175" y="2014538"/>
            <a:ext cx="15319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/>
              <a:t>two packets, </a:t>
            </a:r>
          </a:p>
          <a:p>
            <a:r>
              <a:rPr lang="en-US" altLang="x-none" sz="1800" i="1"/>
              <a:t>L</a:t>
            </a:r>
            <a:r>
              <a:rPr lang="en-US" altLang="x-none" sz="1800"/>
              <a:t> bits each</a:t>
            </a:r>
          </a:p>
        </p:txBody>
      </p:sp>
      <p:sp>
        <p:nvSpPr>
          <p:cNvPr id="48144" name="TextBox 235"/>
          <p:cNvSpPr txBox="1">
            <a:spLocks noChangeArrowheads="1"/>
          </p:cNvSpPr>
          <p:nvPr/>
        </p:nvSpPr>
        <p:spPr bwMode="auto">
          <a:xfrm>
            <a:off x="3074988" y="5456238"/>
            <a:ext cx="1479550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lnSpc>
                <a:spcPts val="1800"/>
              </a:lnSpc>
            </a:pPr>
            <a:r>
              <a:rPr lang="en-US" altLang="x-none" sz="1800" dirty="0"/>
              <a:t>packet</a:t>
            </a:r>
          </a:p>
          <a:p>
            <a:pPr algn="r">
              <a:lnSpc>
                <a:spcPts val="1800"/>
              </a:lnSpc>
            </a:pPr>
            <a:r>
              <a:rPr lang="en-US" altLang="x-none" sz="1800" dirty="0"/>
              <a:t>transmission</a:t>
            </a:r>
          </a:p>
          <a:p>
            <a:pPr algn="r">
              <a:lnSpc>
                <a:spcPts val="1800"/>
              </a:lnSpc>
            </a:pPr>
            <a:r>
              <a:rPr lang="en-US" altLang="x-none" sz="1800" dirty="0"/>
              <a:t>delay</a:t>
            </a:r>
          </a:p>
        </p:txBody>
      </p:sp>
      <p:sp>
        <p:nvSpPr>
          <p:cNvPr id="48145" name="TextBox 237"/>
          <p:cNvSpPr txBox="1">
            <a:spLocks noChangeArrowheads="1"/>
          </p:cNvSpPr>
          <p:nvPr/>
        </p:nvSpPr>
        <p:spPr bwMode="auto">
          <a:xfrm>
            <a:off x="5184776" y="5453063"/>
            <a:ext cx="1711325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ts val="1800"/>
              </a:lnSpc>
            </a:pPr>
            <a:r>
              <a:rPr lang="en-US" altLang="x-none" sz="1800"/>
              <a:t>time needed to</a:t>
            </a:r>
          </a:p>
          <a:p>
            <a:pPr algn="ctr">
              <a:lnSpc>
                <a:spcPts val="1800"/>
              </a:lnSpc>
            </a:pPr>
            <a:r>
              <a:rPr lang="en-US" altLang="x-none" sz="1800"/>
              <a:t>transmit </a:t>
            </a:r>
            <a:r>
              <a:rPr lang="en-US" altLang="x-none" sz="1800" i="1"/>
              <a:t>L</a:t>
            </a:r>
            <a:r>
              <a:rPr lang="en-US" altLang="x-none" sz="1800"/>
              <a:t>-bit</a:t>
            </a:r>
          </a:p>
          <a:p>
            <a:pPr algn="ctr">
              <a:lnSpc>
                <a:spcPts val="1800"/>
              </a:lnSpc>
            </a:pPr>
            <a:r>
              <a:rPr lang="en-US" altLang="x-none" sz="1800"/>
              <a:t>packet into link</a:t>
            </a:r>
          </a:p>
        </p:txBody>
      </p:sp>
      <p:cxnSp>
        <p:nvCxnSpPr>
          <p:cNvPr id="48147" name="Straight Connector 9"/>
          <p:cNvCxnSpPr>
            <a:cxnSpLocks noChangeShapeType="1"/>
          </p:cNvCxnSpPr>
          <p:nvPr/>
        </p:nvCxnSpPr>
        <p:spPr bwMode="auto">
          <a:xfrm>
            <a:off x="7778750" y="5819775"/>
            <a:ext cx="12842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8" name="TextBox 10"/>
          <p:cNvSpPr txBox="1">
            <a:spLocks noChangeArrowheads="1"/>
          </p:cNvSpPr>
          <p:nvPr/>
        </p:nvSpPr>
        <p:spPr bwMode="auto">
          <a:xfrm>
            <a:off x="4752976" y="5586413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/>
              <a:t>=</a:t>
            </a:r>
          </a:p>
        </p:txBody>
      </p:sp>
      <p:sp>
        <p:nvSpPr>
          <p:cNvPr id="48149" name="TextBox 245"/>
          <p:cNvSpPr txBox="1">
            <a:spLocks noChangeArrowheads="1"/>
          </p:cNvSpPr>
          <p:nvPr/>
        </p:nvSpPr>
        <p:spPr bwMode="auto">
          <a:xfrm>
            <a:off x="7094539" y="5602288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/>
              <a:t>=</a:t>
            </a:r>
          </a:p>
        </p:txBody>
      </p:sp>
      <p:sp>
        <p:nvSpPr>
          <p:cNvPr id="48150" name="Rectangle 11"/>
          <p:cNvSpPr>
            <a:spLocks noChangeArrowheads="1"/>
          </p:cNvSpPr>
          <p:nvPr/>
        </p:nvSpPr>
        <p:spPr bwMode="auto">
          <a:xfrm>
            <a:off x="2633663" y="5322888"/>
            <a:ext cx="7275512" cy="1001712"/>
          </a:xfrm>
          <a:prstGeom prst="rect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4815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D75C028-5F6E-4F44-A8E9-AE056496E15F}" type="slidenum">
              <a:rPr lang="en-US" altLang="x-none" sz="1200">
                <a:latin typeface="Tahoma" charset="0"/>
              </a:rPr>
              <a:pPr/>
              <a:t>36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4815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49154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8513" y="947738"/>
            <a:ext cx="3128962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011363" y="296864"/>
            <a:ext cx="7772400" cy="879475"/>
          </a:xfrm>
        </p:spPr>
        <p:txBody>
          <a:bodyPr/>
          <a:lstStyle/>
          <a:p>
            <a:pPr eaLnBrk="1" hangingPunct="1"/>
            <a:r>
              <a:rPr lang="en-US" altLang="x-none" sz="4000">
                <a:ea typeface="ＭＳ Ｐゴシック" charset="-128"/>
              </a:rPr>
              <a:t>Physical media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4915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57401" y="1482725"/>
            <a:ext cx="4322763" cy="4648200"/>
          </a:xfrm>
        </p:spPr>
        <p:txBody>
          <a:bodyPr/>
          <a:lstStyle/>
          <a:p>
            <a:pPr marL="287338" indent="-287338"/>
            <a:r>
              <a:rPr lang="en-US" altLang="x-none" sz="2400">
                <a:solidFill>
                  <a:srgbClr val="CC0000"/>
                </a:solidFill>
                <a:ea typeface="ＭＳ Ｐゴシック" charset="-128"/>
              </a:rPr>
              <a:t>bit:</a:t>
            </a:r>
            <a:r>
              <a:rPr lang="en-US" altLang="x-none" sz="240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x-none" sz="2400">
                <a:ea typeface="ＭＳ Ｐゴシック" charset="-128"/>
              </a:rPr>
              <a:t>propagates between</a:t>
            </a:r>
            <a:br>
              <a:rPr lang="en-US" altLang="x-none" sz="2400">
                <a:ea typeface="ＭＳ Ｐゴシック" charset="-128"/>
              </a:rPr>
            </a:br>
            <a:r>
              <a:rPr lang="en-US" altLang="x-none" sz="2400">
                <a:ea typeface="ＭＳ Ｐゴシック" charset="-128"/>
              </a:rPr>
              <a:t>transmitter/receiver pairs</a:t>
            </a:r>
            <a:endParaRPr lang="en-US" altLang="x-none" sz="2400">
              <a:solidFill>
                <a:srgbClr val="FF0000"/>
              </a:solidFill>
              <a:ea typeface="ＭＳ Ｐゴシック" charset="-128"/>
            </a:endParaRPr>
          </a:p>
          <a:p>
            <a:pPr marL="287338" indent="-287338"/>
            <a:r>
              <a:rPr lang="en-US" altLang="x-none" sz="2400">
                <a:solidFill>
                  <a:srgbClr val="CC0000"/>
                </a:solidFill>
                <a:ea typeface="ＭＳ Ｐゴシック" charset="-128"/>
              </a:rPr>
              <a:t>physical link:</a:t>
            </a:r>
            <a:r>
              <a:rPr lang="en-US" altLang="x-none" sz="2400">
                <a:ea typeface="ＭＳ Ｐゴシック" charset="-128"/>
              </a:rPr>
              <a:t> what lies between transmitter &amp; receiver</a:t>
            </a:r>
          </a:p>
          <a:p>
            <a:pPr marL="287338" indent="-287338"/>
            <a:r>
              <a:rPr lang="en-US" altLang="x-none" sz="2400">
                <a:solidFill>
                  <a:srgbClr val="CC0000"/>
                </a:solidFill>
                <a:ea typeface="ＭＳ Ｐゴシック" charset="-128"/>
              </a:rPr>
              <a:t>guided media: </a:t>
            </a:r>
          </a:p>
          <a:p>
            <a:pPr marL="682625" lvl="1" indent="-225425"/>
            <a:r>
              <a:rPr lang="en-US" altLang="x-none"/>
              <a:t>signals propagate in solid media: copper, fiber, coax</a:t>
            </a:r>
          </a:p>
          <a:p>
            <a:pPr marL="287338" indent="-287338"/>
            <a:r>
              <a:rPr lang="en-US" altLang="x-none" sz="2400">
                <a:solidFill>
                  <a:srgbClr val="CC0000"/>
                </a:solidFill>
                <a:ea typeface="ＭＳ Ｐゴシック" charset="-128"/>
              </a:rPr>
              <a:t>unguided media:</a:t>
            </a:r>
            <a:r>
              <a:rPr lang="en-US" altLang="x-none" sz="2400">
                <a:ea typeface="ＭＳ Ｐゴシック" charset="-128"/>
              </a:rPr>
              <a:t> </a:t>
            </a:r>
          </a:p>
          <a:p>
            <a:pPr marL="682625" lvl="1" indent="-225425"/>
            <a:r>
              <a:rPr lang="en-US" altLang="x-none"/>
              <a:t>signals propagate freely, e.g., radio</a:t>
            </a:r>
          </a:p>
        </p:txBody>
      </p:sp>
      <p:sp>
        <p:nvSpPr>
          <p:cNvPr id="6246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475413" y="2111375"/>
            <a:ext cx="3810000" cy="33464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</a:rPr>
              <a:t>twisted pair (TP</a:t>
            </a:r>
            <a:r>
              <a:rPr lang="en-US" sz="2400" i="1" dirty="0">
                <a:solidFill>
                  <a:srgbClr val="FF0000"/>
                </a:solidFill>
              </a:rPr>
              <a:t>)</a:t>
            </a:r>
            <a:endParaRPr lang="en-US" sz="2400" i="1" dirty="0"/>
          </a:p>
          <a:p>
            <a:pPr marL="287338" indent="-287338">
              <a:defRPr/>
            </a:pPr>
            <a:r>
              <a:rPr lang="en-US" sz="2400" dirty="0"/>
              <a:t>two insulated copper wires</a:t>
            </a:r>
          </a:p>
          <a:p>
            <a:pPr marL="682625" lvl="1" indent="-231775">
              <a:buSzPct val="100000"/>
              <a:defRPr/>
            </a:pPr>
            <a:r>
              <a:rPr lang="en-US" sz="2000" dirty="0"/>
              <a:t>Category 5: 100 Mbps, 1 Gbps Ethernet</a:t>
            </a:r>
          </a:p>
          <a:p>
            <a:pPr marL="682625" lvl="1" indent="-231775">
              <a:buSzPct val="100000"/>
              <a:defRPr/>
            </a:pPr>
            <a:r>
              <a:rPr lang="en-US" sz="2000" dirty="0"/>
              <a:t>Category 6: 10Gbps</a:t>
            </a:r>
          </a:p>
        </p:txBody>
      </p:sp>
      <p:pic>
        <p:nvPicPr>
          <p:cNvPr id="49158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9914" y="4187825"/>
            <a:ext cx="2276475" cy="170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B5EE8DB3-8180-B84B-9501-42705385BF05}" type="slidenum">
              <a:rPr lang="en-US" altLang="x-none" sz="1200">
                <a:latin typeface="Tahoma" charset="0"/>
              </a:rPr>
              <a:pPr/>
              <a:t>37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51202" name="Picture 6" descr="f-pic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6951" y="4899025"/>
            <a:ext cx="23717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3" name="Picture 1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0551" y="857250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17688" y="228601"/>
            <a:ext cx="8382000" cy="87947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Physical media: coax, fiber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64517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57400" y="1371601"/>
            <a:ext cx="3962400" cy="4327525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coaxial cable:</a:t>
            </a:r>
            <a:endParaRPr lang="en-US" sz="2400" i="1" dirty="0">
              <a:solidFill>
                <a:srgbClr val="CC0000"/>
              </a:solidFill>
            </a:endParaRPr>
          </a:p>
          <a:p>
            <a:pPr marL="287338" indent="-287338">
              <a:defRPr/>
            </a:pPr>
            <a:r>
              <a:rPr lang="en-US" sz="2400" dirty="0"/>
              <a:t>two concentric copper conductors</a:t>
            </a:r>
          </a:p>
          <a:p>
            <a:pPr marL="287338" indent="-287338">
              <a:defRPr/>
            </a:pPr>
            <a:r>
              <a:rPr lang="en-US" sz="2400" dirty="0"/>
              <a:t>bidirectional</a:t>
            </a:r>
          </a:p>
          <a:p>
            <a:pPr marL="287338" indent="-287338">
              <a:defRPr/>
            </a:pPr>
            <a:r>
              <a:rPr lang="en-US" sz="2400" dirty="0"/>
              <a:t>broadband:</a:t>
            </a:r>
          </a:p>
          <a:p>
            <a:pPr marL="682625" lvl="1" indent="-225425">
              <a:defRPr/>
            </a:pPr>
            <a:r>
              <a:rPr lang="en-US" sz="2000" dirty="0"/>
              <a:t>multiple channels on cable</a:t>
            </a:r>
          </a:p>
          <a:p>
            <a:pPr marL="682625" lvl="1" indent="-225425">
              <a:defRPr/>
            </a:pPr>
            <a:r>
              <a:rPr lang="en-US" sz="2000" dirty="0"/>
              <a:t>HFC</a:t>
            </a:r>
          </a:p>
        </p:txBody>
      </p:sp>
      <p:pic>
        <p:nvPicPr>
          <p:cNvPr id="51206" name="Picture 4" descr="coax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525" y="3863975"/>
            <a:ext cx="2501900" cy="108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9" name="Rectangle 5"/>
          <p:cNvSpPr>
            <a:spLocks noChangeArrowheads="1"/>
          </p:cNvSpPr>
          <p:nvPr/>
        </p:nvSpPr>
        <p:spPr bwMode="auto">
          <a:xfrm>
            <a:off x="6191250" y="1317626"/>
            <a:ext cx="4230688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2"/>
              <a:buNone/>
            </a:pPr>
            <a:r>
              <a:rPr lang="en-US" altLang="x-none" sz="2800" i="1">
                <a:solidFill>
                  <a:srgbClr val="CC0000"/>
                </a:solidFill>
                <a:latin typeface="Gill Sans MT" charset="0"/>
              </a:rPr>
              <a:t>fiber optic cable:</a:t>
            </a:r>
            <a:endParaRPr lang="en-US" altLang="x-none" i="1">
              <a:solidFill>
                <a:srgbClr val="CC0000"/>
              </a:solidFill>
              <a:latin typeface="Gill Sans MT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>
                <a:latin typeface="Gill Sans MT" charset="0"/>
              </a:rPr>
              <a:t>glass fiber carrying light pulses, each pulse a bit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>
                <a:latin typeface="Gill Sans MT" charset="0"/>
              </a:rPr>
              <a:t>high-speed operation: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x-none" sz="2000">
                <a:latin typeface="Gill Sans MT" charset="0"/>
              </a:rPr>
              <a:t>high-speed point-to-point transmission (e.g., 10</a:t>
            </a:r>
            <a:r>
              <a:rPr lang="ja-JP" altLang="en-US" sz="2000">
                <a:latin typeface="Gill Sans MT" charset="0"/>
              </a:rPr>
              <a:t>’</a:t>
            </a:r>
            <a:r>
              <a:rPr lang="en-US" altLang="ja-JP" sz="2000">
                <a:latin typeface="Gill Sans MT" charset="0"/>
              </a:rPr>
              <a:t>s-100</a:t>
            </a:r>
            <a:r>
              <a:rPr lang="ja-JP" altLang="en-US" sz="2000">
                <a:latin typeface="Gill Sans MT" charset="0"/>
              </a:rPr>
              <a:t>’</a:t>
            </a:r>
            <a:r>
              <a:rPr lang="en-US" altLang="ja-JP" sz="2000">
                <a:latin typeface="Gill Sans MT" charset="0"/>
              </a:rPr>
              <a:t>s Gbps transmission rate)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>
                <a:latin typeface="Gill Sans MT" charset="0"/>
              </a:rPr>
              <a:t>low error rate: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x-none" sz="2000">
                <a:latin typeface="Gill Sans MT" charset="0"/>
              </a:rPr>
              <a:t>repeaters spaced far apart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x-none" sz="2000">
                <a:latin typeface="Gill Sans MT" charset="0"/>
              </a:rPr>
              <a:t>immune to electromagnetic noise</a:t>
            </a:r>
          </a:p>
        </p:txBody>
      </p:sp>
      <p:sp>
        <p:nvSpPr>
          <p:cNvPr id="5120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2108E9E9-2698-3048-BB32-4672C381ABF5}" type="slidenum">
              <a:rPr lang="en-US" altLang="x-none" sz="1200">
                <a:latin typeface="Tahoma" charset="0"/>
              </a:rPr>
              <a:pPr/>
              <a:t>38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53250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5951" y="8001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28800" y="42863"/>
            <a:ext cx="8382000" cy="1143000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Physical media: radio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5325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57400" y="1371600"/>
            <a:ext cx="3962400" cy="4876800"/>
          </a:xfrm>
        </p:spPr>
        <p:txBody>
          <a:bodyPr/>
          <a:lstStyle/>
          <a:p>
            <a:pPr marL="287338" indent="-287338"/>
            <a:r>
              <a:rPr lang="en-US" altLang="x-none" sz="2400">
                <a:ea typeface="ＭＳ Ｐゴシック" charset="-128"/>
              </a:rPr>
              <a:t>signal carried in electromagnetic spectrum</a:t>
            </a:r>
          </a:p>
          <a:p>
            <a:pPr marL="287338" indent="-287338"/>
            <a:r>
              <a:rPr lang="en-US" altLang="x-none" sz="2400">
                <a:ea typeface="ＭＳ Ｐゴシック" charset="-128"/>
              </a:rPr>
              <a:t>no physical </a:t>
            </a:r>
            <a:r>
              <a:rPr lang="ja-JP" altLang="en-US" sz="2400">
                <a:ea typeface="ＭＳ Ｐゴシック" charset="-128"/>
              </a:rPr>
              <a:t>“</a:t>
            </a:r>
            <a:r>
              <a:rPr lang="en-US" altLang="ja-JP" sz="2400">
                <a:ea typeface="ＭＳ Ｐゴシック" charset="-128"/>
              </a:rPr>
              <a:t>wire</a:t>
            </a:r>
            <a:r>
              <a:rPr lang="ja-JP" altLang="en-US" sz="2400">
                <a:ea typeface="ＭＳ Ｐゴシック" charset="-128"/>
              </a:rPr>
              <a:t>”</a:t>
            </a:r>
            <a:endParaRPr lang="en-US" altLang="ja-JP" sz="2400">
              <a:ea typeface="ＭＳ Ｐゴシック" charset="-128"/>
            </a:endParaRPr>
          </a:p>
          <a:p>
            <a:pPr marL="287338" indent="-287338"/>
            <a:r>
              <a:rPr lang="en-US" altLang="x-none" sz="2400">
                <a:ea typeface="ＭＳ Ｐゴシック" charset="-128"/>
              </a:rPr>
              <a:t>bidirectional</a:t>
            </a:r>
          </a:p>
          <a:p>
            <a:pPr marL="287338" indent="-287338"/>
            <a:r>
              <a:rPr lang="en-US" altLang="x-none" sz="2400">
                <a:ea typeface="ＭＳ Ｐゴシック" charset="-128"/>
              </a:rPr>
              <a:t>propagation environment effects:</a:t>
            </a:r>
          </a:p>
          <a:p>
            <a:pPr marL="682625" lvl="1" indent="-225425"/>
            <a:r>
              <a:rPr lang="en-US" altLang="x-none"/>
              <a:t>reflection </a:t>
            </a:r>
          </a:p>
          <a:p>
            <a:pPr marL="682625" lvl="1" indent="-225425"/>
            <a:r>
              <a:rPr lang="en-US" altLang="x-none"/>
              <a:t>obstruction by objects</a:t>
            </a:r>
          </a:p>
          <a:p>
            <a:pPr marL="682625" lvl="1" indent="-225425"/>
            <a:r>
              <a:rPr lang="en-US" altLang="x-none"/>
              <a:t>interference</a:t>
            </a:r>
          </a:p>
        </p:txBody>
      </p:sp>
      <p:sp>
        <p:nvSpPr>
          <p:cNvPr id="66565" name="Rectangle 4"/>
          <p:cNvSpPr>
            <a:spLocks noChangeArrowheads="1"/>
          </p:cNvSpPr>
          <p:nvPr/>
        </p:nvSpPr>
        <p:spPr bwMode="auto">
          <a:xfrm>
            <a:off x="6210300" y="1238251"/>
            <a:ext cx="4457700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radio link types:</a:t>
            </a:r>
            <a:endParaRPr lang="en-US" i="1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terrestrial  microwave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e.g. up to 45 Mbps channels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LAN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WiFi)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54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wide-area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cellular)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4G cellular: ~ 10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satellite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Kbps to 45Mbps channel (or multiple smaller channels)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270 msec end-end delay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geosynchronous versus low altitude</a:t>
            </a:r>
          </a:p>
        </p:txBody>
      </p:sp>
      <p:sp>
        <p:nvSpPr>
          <p:cNvPr id="5325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87B793B-6C2A-C04F-893F-7F689A8FCEA2}" type="slidenum">
              <a:rPr lang="en-US" altLang="x-none" sz="1200">
                <a:latin typeface="Tahoma" charset="0"/>
              </a:rPr>
              <a:pPr/>
              <a:t>39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Class organization</a:t>
            </a:r>
          </a:p>
          <a:p>
            <a:r>
              <a:rPr lang="en-US" dirty="0" smtClean="0"/>
              <a:t>How to survive this class</a:t>
            </a:r>
          </a:p>
          <a:p>
            <a:r>
              <a:rPr lang="en-US" dirty="0" smtClean="0"/>
              <a:t>Project </a:t>
            </a:r>
            <a:r>
              <a:rPr lang="en-US" dirty="0" smtClean="0"/>
              <a:t>kickoff</a:t>
            </a:r>
          </a:p>
          <a:p>
            <a:r>
              <a:rPr lang="en-US" dirty="0" err="1" smtClean="0"/>
              <a:t>Kahoot</a:t>
            </a:r>
            <a:r>
              <a:rPr lang="en-US" dirty="0" smtClean="0"/>
              <a:t>!</a:t>
            </a:r>
            <a:endParaRPr lang="en-US" dirty="0" smtClean="0"/>
          </a:p>
          <a:p>
            <a:r>
              <a:rPr lang="en-US" dirty="0" smtClean="0"/>
              <a:t>Intro to </a:t>
            </a:r>
            <a:r>
              <a:rPr lang="en-US" dirty="0" smtClean="0"/>
              <a:t>computer networks: big picture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250262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Footer Placeholder 6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55298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451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Chapter 1: roadmap</a:t>
            </a:r>
          </a:p>
        </p:txBody>
      </p:sp>
      <p:sp>
        <p:nvSpPr>
          <p:cNvPr id="5530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54251" y="1406525"/>
            <a:ext cx="8207375" cy="4648200"/>
          </a:xfrm>
        </p:spPr>
        <p:txBody>
          <a:bodyPr/>
          <a:lstStyle/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1.1 what </a:t>
            </a:r>
            <a:r>
              <a:rPr lang="en-US" altLang="x-none" sz="2800" i="1">
                <a:solidFill>
                  <a:srgbClr val="000099"/>
                </a:solidFill>
              </a:rPr>
              <a:t>is</a:t>
            </a:r>
            <a:r>
              <a:rPr lang="en-US" altLang="x-none" sz="2800">
                <a:solidFill>
                  <a:srgbClr val="000099"/>
                </a:solidFill>
              </a:rPr>
              <a:t> the Internet?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1.2</a:t>
            </a:r>
            <a:r>
              <a:rPr lang="en-US" altLang="x-none" sz="2800"/>
              <a:t> network edge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end systems, access networks, links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charset="2"/>
              <a:buNone/>
            </a:pPr>
            <a:r>
              <a:rPr lang="en-US" altLang="x-none" sz="2800">
                <a:solidFill>
                  <a:srgbClr val="CC0000"/>
                </a:solidFill>
              </a:rPr>
              <a:t>1.3 network core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x-none" sz="2400">
                <a:solidFill>
                  <a:srgbClr val="CC0000"/>
                </a:solidFill>
                <a:latin typeface="Gill Sans MT" charset="0"/>
              </a:rPr>
              <a:t>packet switching, circuit switching, network structure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1.4 </a:t>
            </a:r>
            <a:r>
              <a:rPr lang="en-US" altLang="x-none" sz="2800"/>
              <a:t>delay, loss, throughput in networks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1.5</a:t>
            </a:r>
            <a:r>
              <a:rPr lang="en-US" altLang="x-none" sz="2800"/>
              <a:t> protocol layers, service models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1.6</a:t>
            </a:r>
            <a:r>
              <a:rPr lang="en-US" altLang="x-none" sz="2800"/>
              <a:t> networks under attack: security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1.7</a:t>
            </a:r>
            <a:r>
              <a:rPr lang="en-US" altLang="x-none" sz="2800"/>
              <a:t> history</a:t>
            </a:r>
          </a:p>
          <a:p>
            <a:pPr eaLnBrk="1" hangingPunct="1"/>
            <a:endParaRPr lang="en-US" altLang="x-none">
              <a:ea typeface="ＭＳ Ｐゴシック" charset="-128"/>
            </a:endParaRPr>
          </a:p>
        </p:txBody>
      </p:sp>
      <p:sp>
        <p:nvSpPr>
          <p:cNvPr id="5530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B2BA27FB-92B4-0143-AD64-C4EB3E997E62}" type="slidenum">
              <a:rPr lang="en-US" altLang="x-none" sz="1200">
                <a:latin typeface="Tahoma" charset="0"/>
              </a:rPr>
              <a:pPr/>
              <a:t>40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573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954213" y="1670050"/>
            <a:ext cx="4271962" cy="46482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mesh of interconnected routers</a:t>
            </a:r>
          </a:p>
          <a:p>
            <a:pPr eaLnBrk="1" hangingPunct="1"/>
            <a:r>
              <a:rPr lang="en-US" altLang="x-none">
                <a:solidFill>
                  <a:srgbClr val="CC0000"/>
                </a:solidFill>
                <a:ea typeface="ＭＳ Ｐゴシック" charset="-128"/>
              </a:rPr>
              <a:t>packet-switching: hosts break application-layer messages into </a:t>
            </a: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packets</a:t>
            </a:r>
          </a:p>
          <a:p>
            <a:pPr lvl="1" eaLnBrk="1" hangingPunct="1"/>
            <a:r>
              <a:rPr lang="en-US" altLang="x-none"/>
              <a:t>forward packets</a:t>
            </a:r>
            <a:r>
              <a:rPr lang="en-US" altLang="x-none" i="1"/>
              <a:t> </a:t>
            </a:r>
            <a:r>
              <a:rPr lang="en-US" altLang="x-none"/>
              <a:t>from one router to the next, across links on path from source to destination</a:t>
            </a:r>
          </a:p>
          <a:p>
            <a:pPr lvl="1" eaLnBrk="1" hangingPunct="1"/>
            <a:r>
              <a:rPr lang="en-US" altLang="x-none"/>
              <a:t>each packet transmitted at full link capacity</a:t>
            </a:r>
          </a:p>
        </p:txBody>
      </p:sp>
      <p:sp>
        <p:nvSpPr>
          <p:cNvPr id="5734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The network core</a:t>
            </a:r>
          </a:p>
        </p:txBody>
      </p:sp>
      <p:sp>
        <p:nvSpPr>
          <p:cNvPr id="57348" name="Freeform 637"/>
          <p:cNvSpPr>
            <a:spLocks/>
          </p:cNvSpPr>
          <p:nvPr/>
        </p:nvSpPr>
        <p:spPr bwMode="auto">
          <a:xfrm>
            <a:off x="6726239" y="1712913"/>
            <a:ext cx="1736725" cy="1071562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49" name="Group 638"/>
          <p:cNvGrpSpPr>
            <a:grpSpLocks/>
          </p:cNvGrpSpPr>
          <p:nvPr/>
        </p:nvGrpSpPr>
        <p:grpSpPr bwMode="auto">
          <a:xfrm>
            <a:off x="6894513" y="3048000"/>
            <a:ext cx="1458912" cy="933450"/>
            <a:chOff x="2889" y="1631"/>
            <a:chExt cx="980" cy="743"/>
          </a:xfrm>
        </p:grpSpPr>
        <p:sp>
          <p:nvSpPr>
            <p:cNvPr id="57897" name="Rectangle 63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898" name="AutoShape 640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00CCFF"/>
                </a:solidFill>
              </a:endParaRPr>
            </a:p>
          </p:txBody>
        </p:sp>
      </p:grpSp>
      <p:sp>
        <p:nvSpPr>
          <p:cNvPr id="57350" name="Freeform 641"/>
          <p:cNvSpPr>
            <a:spLocks/>
          </p:cNvSpPr>
          <p:nvPr/>
        </p:nvSpPr>
        <p:spPr bwMode="auto">
          <a:xfrm>
            <a:off x="6888163" y="4425950"/>
            <a:ext cx="3225800" cy="1665288"/>
          </a:xfrm>
          <a:custGeom>
            <a:avLst/>
            <a:gdLst>
              <a:gd name="T0" fmla="*/ 2147483647 w 2032"/>
              <a:gd name="T1" fmla="*/ 2147483647 h 1049"/>
              <a:gd name="T2" fmla="*/ 2147483647 w 2032"/>
              <a:gd name="T3" fmla="*/ 2147483647 h 1049"/>
              <a:gd name="T4" fmla="*/ 2147483647 w 2032"/>
              <a:gd name="T5" fmla="*/ 2147483647 h 1049"/>
              <a:gd name="T6" fmla="*/ 2147483647 w 2032"/>
              <a:gd name="T7" fmla="*/ 2147483647 h 1049"/>
              <a:gd name="T8" fmla="*/ 2147483647 w 2032"/>
              <a:gd name="T9" fmla="*/ 2147483647 h 1049"/>
              <a:gd name="T10" fmla="*/ 2147483647 w 2032"/>
              <a:gd name="T11" fmla="*/ 2147483647 h 1049"/>
              <a:gd name="T12" fmla="*/ 2147483647 w 2032"/>
              <a:gd name="T13" fmla="*/ 2147483647 h 1049"/>
              <a:gd name="T14" fmla="*/ 2147483647 w 2032"/>
              <a:gd name="T15" fmla="*/ 2147483647 h 1049"/>
              <a:gd name="T16" fmla="*/ 2147483647 w 2032"/>
              <a:gd name="T17" fmla="*/ 2147483647 h 1049"/>
              <a:gd name="T18" fmla="*/ 2147483647 w 2032"/>
              <a:gd name="T19" fmla="*/ 2147483647 h 1049"/>
              <a:gd name="T20" fmla="*/ 2147483647 w 2032"/>
              <a:gd name="T21" fmla="*/ 2147483647 h 1049"/>
              <a:gd name="T22" fmla="*/ 2147483647 w 2032"/>
              <a:gd name="T23" fmla="*/ 2147483647 h 1049"/>
              <a:gd name="T24" fmla="*/ 2147483647 w 2032"/>
              <a:gd name="T25" fmla="*/ 2147483647 h 1049"/>
              <a:gd name="T26" fmla="*/ 2147483647 w 2032"/>
              <a:gd name="T27" fmla="*/ 2147483647 h 1049"/>
              <a:gd name="T28" fmla="*/ 2147483647 w 2032"/>
              <a:gd name="T29" fmla="*/ 2147483647 h 1049"/>
              <a:gd name="T30" fmla="*/ 2147483647 w 2032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32"/>
              <a:gd name="T49" fmla="*/ 0 h 1049"/>
              <a:gd name="T50" fmla="*/ 2032 w 2032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Line 642"/>
          <p:cNvSpPr>
            <a:spLocks noChangeShapeType="1"/>
          </p:cNvSpPr>
          <p:nvPr/>
        </p:nvSpPr>
        <p:spPr bwMode="auto">
          <a:xfrm rot="-5400000">
            <a:off x="9369426" y="5162551"/>
            <a:ext cx="523875" cy="1397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Line 643"/>
          <p:cNvSpPr>
            <a:spLocks noChangeShapeType="1"/>
          </p:cNvSpPr>
          <p:nvPr/>
        </p:nvSpPr>
        <p:spPr bwMode="auto">
          <a:xfrm rot="5400000" flipV="1">
            <a:off x="9515476" y="5443539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644"/>
          <p:cNvSpPr>
            <a:spLocks noChangeShapeType="1"/>
          </p:cNvSpPr>
          <p:nvPr/>
        </p:nvSpPr>
        <p:spPr bwMode="auto">
          <a:xfrm rot="-5400000">
            <a:off x="9701213" y="5119688"/>
            <a:ext cx="0" cy="1143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Line 646"/>
          <p:cNvSpPr>
            <a:spLocks noChangeShapeType="1"/>
          </p:cNvSpPr>
          <p:nvPr/>
        </p:nvSpPr>
        <p:spPr bwMode="auto">
          <a:xfrm>
            <a:off x="7624764" y="4776789"/>
            <a:ext cx="212725" cy="984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Line 647"/>
          <p:cNvSpPr>
            <a:spLocks noChangeShapeType="1"/>
          </p:cNvSpPr>
          <p:nvPr/>
        </p:nvSpPr>
        <p:spPr bwMode="auto">
          <a:xfrm flipV="1">
            <a:off x="7366001" y="5040314"/>
            <a:ext cx="390525" cy="730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Line 650"/>
          <p:cNvSpPr>
            <a:spLocks noChangeShapeType="1"/>
          </p:cNvSpPr>
          <p:nvPr/>
        </p:nvSpPr>
        <p:spPr bwMode="auto">
          <a:xfrm flipH="1">
            <a:off x="7791450" y="5087938"/>
            <a:ext cx="103188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Line 651"/>
          <p:cNvSpPr>
            <a:spLocks noChangeShapeType="1"/>
          </p:cNvSpPr>
          <p:nvPr/>
        </p:nvSpPr>
        <p:spPr bwMode="auto">
          <a:xfrm flipH="1" flipV="1">
            <a:off x="8072438" y="5100639"/>
            <a:ext cx="114300" cy="1730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8" name="Line 652"/>
          <p:cNvSpPr>
            <a:spLocks noChangeShapeType="1"/>
          </p:cNvSpPr>
          <p:nvPr/>
        </p:nvSpPr>
        <p:spPr bwMode="auto">
          <a:xfrm>
            <a:off x="8267700" y="5056189"/>
            <a:ext cx="503238" cy="2698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9" name="Line 654"/>
          <p:cNvSpPr>
            <a:spLocks noChangeShapeType="1"/>
          </p:cNvSpPr>
          <p:nvPr/>
        </p:nvSpPr>
        <p:spPr bwMode="auto">
          <a:xfrm>
            <a:off x="7570788" y="3582988"/>
            <a:ext cx="234950" cy="746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655"/>
          <p:cNvSpPr>
            <a:spLocks noChangeShapeType="1"/>
          </p:cNvSpPr>
          <p:nvPr/>
        </p:nvSpPr>
        <p:spPr bwMode="auto">
          <a:xfrm flipV="1">
            <a:off x="7415214" y="3736976"/>
            <a:ext cx="168275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61" name="Group 656"/>
          <p:cNvGrpSpPr>
            <a:grpSpLocks/>
          </p:cNvGrpSpPr>
          <p:nvPr/>
        </p:nvGrpSpPr>
        <p:grpSpPr bwMode="auto">
          <a:xfrm>
            <a:off x="7135813" y="3503614"/>
            <a:ext cx="506412" cy="352425"/>
            <a:chOff x="2967" y="478"/>
            <a:chExt cx="788" cy="625"/>
          </a:xfrm>
        </p:grpSpPr>
        <p:pic>
          <p:nvPicPr>
            <p:cNvPr id="57895" name="Picture 657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896" name="Picture 658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62" name="Freeform 659"/>
          <p:cNvSpPr>
            <a:spLocks/>
          </p:cNvSpPr>
          <p:nvPr/>
        </p:nvSpPr>
        <p:spPr bwMode="auto">
          <a:xfrm>
            <a:off x="8443914" y="3476626"/>
            <a:ext cx="1470025" cy="765175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Freeform 660"/>
          <p:cNvSpPr>
            <a:spLocks/>
          </p:cNvSpPr>
          <p:nvPr/>
        </p:nvSpPr>
        <p:spPr bwMode="auto">
          <a:xfrm>
            <a:off x="8407401" y="2128839"/>
            <a:ext cx="1730375" cy="1125537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Line 661"/>
          <p:cNvSpPr>
            <a:spLocks noChangeShapeType="1"/>
          </p:cNvSpPr>
          <p:nvPr/>
        </p:nvSpPr>
        <p:spPr bwMode="auto">
          <a:xfrm>
            <a:off x="8920163" y="3816350"/>
            <a:ext cx="163512" cy="1206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Line 662"/>
          <p:cNvSpPr>
            <a:spLocks noChangeShapeType="1"/>
          </p:cNvSpPr>
          <p:nvPr/>
        </p:nvSpPr>
        <p:spPr bwMode="auto">
          <a:xfrm>
            <a:off x="9017000" y="3736975"/>
            <a:ext cx="2794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Line 663"/>
          <p:cNvSpPr>
            <a:spLocks noChangeShapeType="1"/>
          </p:cNvSpPr>
          <p:nvPr/>
        </p:nvSpPr>
        <p:spPr bwMode="auto">
          <a:xfrm flipV="1">
            <a:off x="9253539" y="3822701"/>
            <a:ext cx="134937" cy="1047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Line 664"/>
          <p:cNvSpPr>
            <a:spLocks noChangeShapeType="1"/>
          </p:cNvSpPr>
          <p:nvPr/>
        </p:nvSpPr>
        <p:spPr bwMode="auto">
          <a:xfrm>
            <a:off x="8247064" y="2590801"/>
            <a:ext cx="509587" cy="3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Line 665"/>
          <p:cNvSpPr>
            <a:spLocks noChangeShapeType="1"/>
          </p:cNvSpPr>
          <p:nvPr/>
        </p:nvSpPr>
        <p:spPr bwMode="auto">
          <a:xfrm>
            <a:off x="8882064" y="4700588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Line 666"/>
          <p:cNvSpPr>
            <a:spLocks noChangeShapeType="1"/>
          </p:cNvSpPr>
          <p:nvPr/>
        </p:nvSpPr>
        <p:spPr bwMode="auto">
          <a:xfrm flipV="1">
            <a:off x="8261351" y="4687889"/>
            <a:ext cx="322263" cy="1984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Line 667"/>
          <p:cNvSpPr>
            <a:spLocks noChangeShapeType="1"/>
          </p:cNvSpPr>
          <p:nvPr/>
        </p:nvSpPr>
        <p:spPr bwMode="auto">
          <a:xfrm flipV="1">
            <a:off x="8304213" y="4979988"/>
            <a:ext cx="97155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Line 668"/>
          <p:cNvSpPr>
            <a:spLocks noChangeShapeType="1"/>
          </p:cNvSpPr>
          <p:nvPr/>
        </p:nvSpPr>
        <p:spPr bwMode="auto">
          <a:xfrm flipV="1">
            <a:off x="9101139" y="2495551"/>
            <a:ext cx="123825" cy="8731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Line 669"/>
          <p:cNvSpPr>
            <a:spLocks noChangeShapeType="1"/>
          </p:cNvSpPr>
          <p:nvPr/>
        </p:nvSpPr>
        <p:spPr bwMode="auto">
          <a:xfrm>
            <a:off x="8929688" y="2668588"/>
            <a:ext cx="0" cy="825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3" name="Line 670"/>
          <p:cNvSpPr>
            <a:spLocks noChangeShapeType="1"/>
          </p:cNvSpPr>
          <p:nvPr/>
        </p:nvSpPr>
        <p:spPr bwMode="auto">
          <a:xfrm flipV="1">
            <a:off x="9104314" y="2562226"/>
            <a:ext cx="263525" cy="2889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4" name="Line 671"/>
          <p:cNvSpPr>
            <a:spLocks noChangeShapeType="1"/>
          </p:cNvSpPr>
          <p:nvPr/>
        </p:nvSpPr>
        <p:spPr bwMode="auto">
          <a:xfrm>
            <a:off x="9466263" y="2563813"/>
            <a:ext cx="0" cy="196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5" name="Line 672"/>
          <p:cNvSpPr>
            <a:spLocks noChangeShapeType="1"/>
          </p:cNvSpPr>
          <p:nvPr/>
        </p:nvSpPr>
        <p:spPr bwMode="auto">
          <a:xfrm>
            <a:off x="9120188" y="2870200"/>
            <a:ext cx="18891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6" name="Line 673"/>
          <p:cNvSpPr>
            <a:spLocks noChangeShapeType="1"/>
          </p:cNvSpPr>
          <p:nvPr/>
        </p:nvSpPr>
        <p:spPr bwMode="auto">
          <a:xfrm>
            <a:off x="9674225" y="2860675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7" name="Line 674"/>
          <p:cNvSpPr>
            <a:spLocks noChangeShapeType="1"/>
          </p:cNvSpPr>
          <p:nvPr/>
        </p:nvSpPr>
        <p:spPr bwMode="auto">
          <a:xfrm flipH="1">
            <a:off x="8823326" y="2936875"/>
            <a:ext cx="98425" cy="704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8" name="Line 675"/>
          <p:cNvSpPr>
            <a:spLocks noChangeShapeType="1"/>
          </p:cNvSpPr>
          <p:nvPr/>
        </p:nvSpPr>
        <p:spPr bwMode="auto">
          <a:xfrm flipH="1">
            <a:off x="9412289" y="2936876"/>
            <a:ext cx="111125" cy="7270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9" name="Line 676"/>
          <p:cNvSpPr>
            <a:spLocks noChangeShapeType="1"/>
          </p:cNvSpPr>
          <p:nvPr/>
        </p:nvSpPr>
        <p:spPr bwMode="auto">
          <a:xfrm flipV="1">
            <a:off x="8796338" y="4078288"/>
            <a:ext cx="227012" cy="4365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0" name="Line 677"/>
          <p:cNvSpPr>
            <a:spLocks noChangeShapeType="1"/>
          </p:cNvSpPr>
          <p:nvPr/>
        </p:nvSpPr>
        <p:spPr bwMode="auto">
          <a:xfrm>
            <a:off x="9869488" y="2859088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1" name="Group 678"/>
          <p:cNvGrpSpPr>
            <a:grpSpLocks/>
          </p:cNvGrpSpPr>
          <p:nvPr/>
        </p:nvGrpSpPr>
        <p:grpSpPr bwMode="auto">
          <a:xfrm>
            <a:off x="7577138" y="1846263"/>
            <a:ext cx="468312" cy="620712"/>
            <a:chOff x="1653" y="3023"/>
            <a:chExt cx="622" cy="911"/>
          </a:xfrm>
        </p:grpSpPr>
        <p:sp>
          <p:nvSpPr>
            <p:cNvPr id="57878" name="Line 270"/>
            <p:cNvSpPr>
              <a:spLocks noChangeShapeType="1"/>
            </p:cNvSpPr>
            <p:nvPr/>
          </p:nvSpPr>
          <p:spPr bwMode="auto">
            <a:xfrm flipH="1">
              <a:off x="1766" y="3287"/>
              <a:ext cx="188" cy="586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79" name="Line 271"/>
            <p:cNvSpPr>
              <a:spLocks noChangeShapeType="1"/>
            </p:cNvSpPr>
            <p:nvPr/>
          </p:nvSpPr>
          <p:spPr bwMode="auto">
            <a:xfrm>
              <a:off x="1954" y="3287"/>
              <a:ext cx="188" cy="58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0" name="Line 272"/>
            <p:cNvSpPr>
              <a:spLocks noChangeShapeType="1"/>
            </p:cNvSpPr>
            <p:nvPr/>
          </p:nvSpPr>
          <p:spPr bwMode="auto">
            <a:xfrm>
              <a:off x="1766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1" name="Line 273"/>
            <p:cNvSpPr>
              <a:spLocks noChangeShapeType="1"/>
            </p:cNvSpPr>
            <p:nvPr/>
          </p:nvSpPr>
          <p:spPr bwMode="auto">
            <a:xfrm flipH="1">
              <a:off x="1954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2" name="Line 274"/>
            <p:cNvSpPr>
              <a:spLocks noChangeShapeType="1"/>
            </p:cNvSpPr>
            <p:nvPr/>
          </p:nvSpPr>
          <p:spPr bwMode="auto">
            <a:xfrm>
              <a:off x="1954" y="3300"/>
              <a:ext cx="0" cy="63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3" name="Line 275"/>
            <p:cNvSpPr>
              <a:spLocks noChangeShapeType="1"/>
            </p:cNvSpPr>
            <p:nvPr/>
          </p:nvSpPr>
          <p:spPr bwMode="auto">
            <a:xfrm flipV="1">
              <a:off x="1766" y="3810"/>
              <a:ext cx="188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4" name="Line 276"/>
            <p:cNvSpPr>
              <a:spLocks noChangeShapeType="1"/>
            </p:cNvSpPr>
            <p:nvPr/>
          </p:nvSpPr>
          <p:spPr bwMode="auto">
            <a:xfrm flipH="1" flipV="1">
              <a:off x="1954" y="3810"/>
              <a:ext cx="188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5" name="Line 277"/>
            <p:cNvSpPr>
              <a:spLocks noChangeShapeType="1"/>
            </p:cNvSpPr>
            <p:nvPr/>
          </p:nvSpPr>
          <p:spPr bwMode="auto">
            <a:xfrm>
              <a:off x="1846" y="3618"/>
              <a:ext cx="108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6" name="Line 278"/>
            <p:cNvSpPr>
              <a:spLocks noChangeShapeType="1"/>
            </p:cNvSpPr>
            <p:nvPr/>
          </p:nvSpPr>
          <p:spPr bwMode="auto">
            <a:xfrm flipV="1">
              <a:off x="1954" y="3618"/>
              <a:ext cx="114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7" name="Line 279"/>
            <p:cNvSpPr>
              <a:spLocks noChangeShapeType="1"/>
            </p:cNvSpPr>
            <p:nvPr/>
          </p:nvSpPr>
          <p:spPr bwMode="auto">
            <a:xfrm>
              <a:off x="1810" y="3704"/>
              <a:ext cx="139" cy="65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8" name="Line 280"/>
            <p:cNvSpPr>
              <a:spLocks noChangeShapeType="1"/>
            </p:cNvSpPr>
            <p:nvPr/>
          </p:nvSpPr>
          <p:spPr bwMode="auto">
            <a:xfrm flipV="1">
              <a:off x="1954" y="3717"/>
              <a:ext cx="14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9" name="Line 281"/>
            <p:cNvSpPr>
              <a:spLocks noChangeShapeType="1"/>
            </p:cNvSpPr>
            <p:nvPr/>
          </p:nvSpPr>
          <p:spPr bwMode="auto">
            <a:xfrm flipV="1">
              <a:off x="1954" y="3530"/>
              <a:ext cx="72" cy="2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0" name="Line 282"/>
            <p:cNvSpPr>
              <a:spLocks noChangeShapeType="1"/>
            </p:cNvSpPr>
            <p:nvPr/>
          </p:nvSpPr>
          <p:spPr bwMode="auto">
            <a:xfrm flipV="1">
              <a:off x="1954" y="3409"/>
              <a:ext cx="45" cy="1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1" name="Line 283"/>
            <p:cNvSpPr>
              <a:spLocks noChangeShapeType="1"/>
            </p:cNvSpPr>
            <p:nvPr/>
          </p:nvSpPr>
          <p:spPr bwMode="auto">
            <a:xfrm>
              <a:off x="1873" y="3522"/>
              <a:ext cx="87" cy="32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2" name="Line 284"/>
            <p:cNvSpPr>
              <a:spLocks noChangeShapeType="1"/>
            </p:cNvSpPr>
            <p:nvPr/>
          </p:nvSpPr>
          <p:spPr bwMode="auto">
            <a:xfrm>
              <a:off x="1912" y="3404"/>
              <a:ext cx="50" cy="3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3" name="Oval 694"/>
            <p:cNvSpPr>
              <a:spLocks noChangeArrowheads="1"/>
            </p:cNvSpPr>
            <p:nvPr/>
          </p:nvSpPr>
          <p:spPr bwMode="auto">
            <a:xfrm>
              <a:off x="1921" y="3233"/>
              <a:ext cx="63" cy="68"/>
            </a:xfrm>
            <a:prstGeom prst="ellipse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pic>
          <p:nvPicPr>
            <p:cNvPr id="57894" name="Picture 695" descr="cell_tower_radiation_gray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" y="3023"/>
              <a:ext cx="622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82" name="Group 696"/>
          <p:cNvGrpSpPr>
            <a:grpSpLocks/>
          </p:cNvGrpSpPr>
          <p:nvPr/>
        </p:nvGrpSpPr>
        <p:grpSpPr bwMode="auto">
          <a:xfrm>
            <a:off x="7813676" y="2406650"/>
            <a:ext cx="454025" cy="254000"/>
            <a:chOff x="3843" y="1516"/>
            <a:chExt cx="286" cy="160"/>
          </a:xfrm>
        </p:grpSpPr>
        <p:sp>
          <p:nvSpPr>
            <p:cNvPr id="57869" name="Line 697"/>
            <p:cNvSpPr>
              <a:spLocks noChangeShapeType="1"/>
            </p:cNvSpPr>
            <p:nvPr/>
          </p:nvSpPr>
          <p:spPr bwMode="auto">
            <a:xfrm>
              <a:off x="3843" y="1516"/>
              <a:ext cx="96" cy="6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0" name="Oval 407"/>
            <p:cNvSpPr>
              <a:spLocks noChangeArrowheads="1"/>
            </p:cNvSpPr>
            <p:nvPr/>
          </p:nvSpPr>
          <p:spPr bwMode="auto">
            <a:xfrm>
              <a:off x="3884" y="1616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871" name="Rectangle 410"/>
            <p:cNvSpPr>
              <a:spLocks noChangeArrowheads="1"/>
            </p:cNvSpPr>
            <p:nvPr/>
          </p:nvSpPr>
          <p:spPr bwMode="auto">
            <a:xfrm>
              <a:off x="3884" y="1610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872" name="Oval 411"/>
            <p:cNvSpPr>
              <a:spLocks noChangeArrowheads="1"/>
            </p:cNvSpPr>
            <p:nvPr/>
          </p:nvSpPr>
          <p:spPr bwMode="auto">
            <a:xfrm>
              <a:off x="3883" y="1569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873" name="Group 701"/>
            <p:cNvGrpSpPr>
              <a:grpSpLocks/>
            </p:cNvGrpSpPr>
            <p:nvPr/>
          </p:nvGrpSpPr>
          <p:grpSpPr bwMode="auto">
            <a:xfrm>
              <a:off x="3932" y="1587"/>
              <a:ext cx="138" cy="33"/>
              <a:chOff x="2468" y="1332"/>
              <a:chExt cx="310" cy="60"/>
            </a:xfrm>
          </p:grpSpPr>
          <p:sp>
            <p:nvSpPr>
              <p:cNvPr id="57876" name="Freeform 7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" name="Freeform 7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74" name="Line 704"/>
            <p:cNvSpPr>
              <a:spLocks noChangeShapeType="1"/>
            </p:cNvSpPr>
            <p:nvPr/>
          </p:nvSpPr>
          <p:spPr bwMode="auto">
            <a:xfrm>
              <a:off x="3884" y="1602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5" name="Line 705"/>
            <p:cNvSpPr>
              <a:spLocks noChangeShapeType="1"/>
            </p:cNvSpPr>
            <p:nvPr/>
          </p:nvSpPr>
          <p:spPr bwMode="auto">
            <a:xfrm>
              <a:off x="4127" y="1604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3" name="Group 706"/>
          <p:cNvGrpSpPr>
            <a:grpSpLocks/>
          </p:cNvGrpSpPr>
          <p:nvPr/>
        </p:nvGrpSpPr>
        <p:grpSpPr bwMode="auto">
          <a:xfrm>
            <a:off x="8726489" y="2493964"/>
            <a:ext cx="390525" cy="174625"/>
            <a:chOff x="4334" y="1470"/>
            <a:chExt cx="246" cy="107"/>
          </a:xfrm>
        </p:grpSpPr>
        <p:sp>
          <p:nvSpPr>
            <p:cNvPr id="5786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86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86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864" name="Group 710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67" name="Freeform 71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" name="Freeform 71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65" name="Line 713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6" name="Line 714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4" name="Group 715"/>
          <p:cNvGrpSpPr>
            <a:grpSpLocks/>
          </p:cNvGrpSpPr>
          <p:nvPr/>
        </p:nvGrpSpPr>
        <p:grpSpPr bwMode="auto">
          <a:xfrm>
            <a:off x="8737601" y="2757489"/>
            <a:ext cx="390525" cy="174625"/>
            <a:chOff x="4334" y="1470"/>
            <a:chExt cx="246" cy="107"/>
          </a:xfrm>
        </p:grpSpPr>
        <p:sp>
          <p:nvSpPr>
            <p:cNvPr id="5785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85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85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856" name="Group 719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9" name="Freeform 7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0" name="Freeform 7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57" name="Line 722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8" name="Line 723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5" name="Group 724"/>
          <p:cNvGrpSpPr>
            <a:grpSpLocks/>
          </p:cNvGrpSpPr>
          <p:nvPr/>
        </p:nvGrpSpPr>
        <p:grpSpPr bwMode="auto">
          <a:xfrm>
            <a:off x="9286876" y="2759076"/>
            <a:ext cx="390525" cy="174625"/>
            <a:chOff x="4334" y="1470"/>
            <a:chExt cx="246" cy="107"/>
          </a:xfrm>
        </p:grpSpPr>
        <p:sp>
          <p:nvSpPr>
            <p:cNvPr id="5784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84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84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848" name="Group 728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1" name="Freeform 7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2" name="Freeform 7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9" name="Line 731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0" name="Line 732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6" name="Group 733"/>
          <p:cNvGrpSpPr>
            <a:grpSpLocks/>
          </p:cNvGrpSpPr>
          <p:nvPr/>
        </p:nvGrpSpPr>
        <p:grpSpPr bwMode="auto">
          <a:xfrm>
            <a:off x="9213851" y="2393951"/>
            <a:ext cx="390525" cy="174625"/>
            <a:chOff x="4334" y="1470"/>
            <a:chExt cx="246" cy="107"/>
          </a:xfrm>
        </p:grpSpPr>
        <p:sp>
          <p:nvSpPr>
            <p:cNvPr id="57837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838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839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840" name="Group 737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43" name="Freeform 7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4" name="Freeform 7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1" name="Line 740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42" name="Line 741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87" name="Line 751"/>
          <p:cNvSpPr>
            <a:spLocks noChangeShapeType="1"/>
          </p:cNvSpPr>
          <p:nvPr/>
        </p:nvSpPr>
        <p:spPr bwMode="auto">
          <a:xfrm>
            <a:off x="7951788" y="3743325"/>
            <a:ext cx="67945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8" name="Group 761"/>
          <p:cNvGrpSpPr>
            <a:grpSpLocks/>
          </p:cNvGrpSpPr>
          <p:nvPr/>
        </p:nvGrpSpPr>
        <p:grpSpPr bwMode="auto">
          <a:xfrm>
            <a:off x="9115425" y="4806951"/>
            <a:ext cx="622300" cy="244475"/>
            <a:chOff x="4334" y="1470"/>
            <a:chExt cx="246" cy="107"/>
          </a:xfrm>
        </p:grpSpPr>
        <p:sp>
          <p:nvSpPr>
            <p:cNvPr id="57829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830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831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832" name="Group 765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35" name="Freeform 76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6" name="Freeform 76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33" name="Line 768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34" name="Line 769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9" name="Group 770"/>
          <p:cNvGrpSpPr>
            <a:grpSpLocks/>
          </p:cNvGrpSpPr>
          <p:nvPr/>
        </p:nvGrpSpPr>
        <p:grpSpPr bwMode="auto">
          <a:xfrm>
            <a:off x="8489950" y="4508501"/>
            <a:ext cx="622300" cy="244475"/>
            <a:chOff x="4334" y="1470"/>
            <a:chExt cx="246" cy="107"/>
          </a:xfrm>
        </p:grpSpPr>
        <p:sp>
          <p:nvSpPr>
            <p:cNvPr id="5782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82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82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824" name="Group 774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27" name="Freeform 77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8" name="Freeform 77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25" name="Line 777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26" name="Line 778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0" name="Group 779"/>
          <p:cNvGrpSpPr>
            <a:grpSpLocks/>
          </p:cNvGrpSpPr>
          <p:nvPr/>
        </p:nvGrpSpPr>
        <p:grpSpPr bwMode="auto">
          <a:xfrm>
            <a:off x="7766050" y="4851401"/>
            <a:ext cx="622300" cy="244475"/>
            <a:chOff x="4334" y="1470"/>
            <a:chExt cx="246" cy="107"/>
          </a:xfrm>
        </p:grpSpPr>
        <p:sp>
          <p:nvSpPr>
            <p:cNvPr id="5781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81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81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816" name="Group 783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9" name="Freeform 7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0" name="Freeform 7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17" name="Line 786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8" name="Line 787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1" name="Group 788"/>
          <p:cNvGrpSpPr>
            <a:grpSpLocks/>
          </p:cNvGrpSpPr>
          <p:nvPr/>
        </p:nvGrpSpPr>
        <p:grpSpPr bwMode="auto">
          <a:xfrm>
            <a:off x="7575551" y="3644900"/>
            <a:ext cx="390525" cy="171450"/>
            <a:chOff x="4334" y="1470"/>
            <a:chExt cx="246" cy="107"/>
          </a:xfrm>
        </p:grpSpPr>
        <p:sp>
          <p:nvSpPr>
            <p:cNvPr id="5780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80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80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808" name="Group 792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1" name="Freeform 79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2" name="Freeform 79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09" name="Line 795"/>
            <p:cNvSpPr>
              <a:spLocks noChangeShapeType="1"/>
            </p:cNvSpPr>
            <p:nvPr/>
          </p:nvSpPr>
          <p:spPr bwMode="auto">
            <a:xfrm>
              <a:off x="4335" y="1503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0" name="Line 796"/>
            <p:cNvSpPr>
              <a:spLocks noChangeShapeType="1"/>
            </p:cNvSpPr>
            <p:nvPr/>
          </p:nvSpPr>
          <p:spPr bwMode="auto">
            <a:xfrm>
              <a:off x="4578" y="1505"/>
              <a:ext cx="0" cy="4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2" name="Group 797"/>
          <p:cNvGrpSpPr>
            <a:grpSpLocks/>
          </p:cNvGrpSpPr>
          <p:nvPr/>
        </p:nvGrpSpPr>
        <p:grpSpPr bwMode="auto">
          <a:xfrm>
            <a:off x="8685214" y="5005389"/>
            <a:ext cx="446087" cy="422275"/>
            <a:chOff x="5072" y="3611"/>
            <a:chExt cx="459" cy="380"/>
          </a:xfrm>
        </p:grpSpPr>
        <p:grpSp>
          <p:nvGrpSpPr>
            <p:cNvPr id="57791" name="Group 798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93" name="Freeform 799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4" name="Freeform 800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5" name="Freeform 801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6" name="Freeform 802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7" name="Freeform 803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8" name="Freeform 804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9" name="Freeform 805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0" name="Freeform 806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1" name="Freeform 807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2" name="Freeform 808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3" name="Freeform 809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4" name="Freeform 810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92" name="Picture 811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3" name="Group 812"/>
          <p:cNvGrpSpPr>
            <a:grpSpLocks/>
          </p:cNvGrpSpPr>
          <p:nvPr/>
        </p:nvGrpSpPr>
        <p:grpSpPr bwMode="auto">
          <a:xfrm>
            <a:off x="7162801" y="3509964"/>
            <a:ext cx="398463" cy="358775"/>
            <a:chOff x="5072" y="3611"/>
            <a:chExt cx="459" cy="380"/>
          </a:xfrm>
        </p:grpSpPr>
        <p:grpSp>
          <p:nvGrpSpPr>
            <p:cNvPr id="57777" name="Group 813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79" name="Freeform 814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0" name="Freeform 815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1" name="Freeform 816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2" name="Freeform 817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3" name="Freeform 818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4" name="Freeform 819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5" name="Freeform 820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6" name="Freeform 821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7" name="Freeform 822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8" name="Freeform 823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9" name="Freeform 824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0" name="Freeform 825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78" name="Picture 826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94" name="Line 827"/>
          <p:cNvSpPr>
            <a:spLocks noChangeShapeType="1"/>
          </p:cNvSpPr>
          <p:nvPr/>
        </p:nvSpPr>
        <p:spPr bwMode="auto">
          <a:xfrm rot="5400000" flipV="1">
            <a:off x="9515476" y="5440364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95" name="Group 828"/>
          <p:cNvGrpSpPr>
            <a:grpSpLocks/>
          </p:cNvGrpSpPr>
          <p:nvPr/>
        </p:nvGrpSpPr>
        <p:grpSpPr bwMode="auto">
          <a:xfrm>
            <a:off x="6778626" y="2038350"/>
            <a:ext cx="504825" cy="401638"/>
            <a:chOff x="2896" y="396"/>
            <a:chExt cx="1848" cy="1887"/>
          </a:xfrm>
        </p:grpSpPr>
        <p:pic>
          <p:nvPicPr>
            <p:cNvPr id="57754" name="Picture 829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5" name="Freeform 830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6" name="Picture 831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7" name="Freeform 832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8" name="Freeform 833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9" name="Freeform 834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0" name="Freeform 835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1" name="Freeform 836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2" name="Freeform 837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3" name="Freeform 838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4" name="Freeform 839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5" name="Freeform 840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6" name="Freeform 841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7" name="Freeform 842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8" name="Freeform 843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9" name="Freeform 844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0" name="Freeform 845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71" name="Freeform 846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2" name="Freeform 847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3" name="Freeform 848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4" name="Freeform 849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5" name="Freeform 850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76" name="Picture 851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6" name="Group 852"/>
          <p:cNvGrpSpPr>
            <a:grpSpLocks/>
          </p:cNvGrpSpPr>
          <p:nvPr/>
        </p:nvGrpSpPr>
        <p:grpSpPr bwMode="auto">
          <a:xfrm>
            <a:off x="7061201" y="3054350"/>
            <a:ext cx="504825" cy="401638"/>
            <a:chOff x="2896" y="396"/>
            <a:chExt cx="1848" cy="1887"/>
          </a:xfrm>
        </p:grpSpPr>
        <p:pic>
          <p:nvPicPr>
            <p:cNvPr id="57731" name="Picture 853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2" name="Freeform 854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3" name="Picture 855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4" name="Freeform 856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5" name="Freeform 857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6" name="Freeform 858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7" name="Freeform 859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8" name="Freeform 860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9" name="Freeform 861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0" name="Freeform 862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1" name="Freeform 863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2" name="Freeform 864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3" name="Freeform 865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4" name="Freeform 866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5" name="Freeform 867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6" name="Freeform 868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7" name="Freeform 869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48" name="Freeform 870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9" name="Freeform 871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0" name="Freeform 872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1" name="Freeform 873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2" name="Freeform 874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3" name="Picture 875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7" name="Group 876"/>
          <p:cNvGrpSpPr>
            <a:grpSpLocks/>
          </p:cNvGrpSpPr>
          <p:nvPr/>
        </p:nvGrpSpPr>
        <p:grpSpPr bwMode="auto">
          <a:xfrm>
            <a:off x="8483601" y="5495925"/>
            <a:ext cx="504825" cy="401638"/>
            <a:chOff x="2896" y="396"/>
            <a:chExt cx="1848" cy="1887"/>
          </a:xfrm>
        </p:grpSpPr>
        <p:pic>
          <p:nvPicPr>
            <p:cNvPr id="57708" name="Picture 877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09" name="Freeform 878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10" name="Picture 879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11" name="Freeform 880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2" name="Freeform 881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3" name="Freeform 882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4" name="Freeform 883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5" name="Freeform 884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6" name="Freeform 885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7" name="Freeform 886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8" name="Freeform 887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9" name="Freeform 888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0" name="Freeform 889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1" name="Freeform 890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2" name="Freeform 891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3" name="Freeform 892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4" name="Freeform 893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25" name="Freeform 894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6" name="Freeform 895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7" name="Freeform 896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8" name="Freeform 897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9" name="Freeform 898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0" name="Picture 899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8" name="Group 900"/>
          <p:cNvGrpSpPr>
            <a:grpSpLocks/>
          </p:cNvGrpSpPr>
          <p:nvPr/>
        </p:nvGrpSpPr>
        <p:grpSpPr bwMode="auto">
          <a:xfrm>
            <a:off x="8902701" y="5524500"/>
            <a:ext cx="504825" cy="401638"/>
            <a:chOff x="2896" y="396"/>
            <a:chExt cx="1848" cy="1887"/>
          </a:xfrm>
        </p:grpSpPr>
        <p:pic>
          <p:nvPicPr>
            <p:cNvPr id="57685" name="Picture 901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6" name="Freeform 902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687" name="Picture 903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8" name="Freeform 904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9" name="Freeform 905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0" name="Freeform 906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1" name="Freeform 907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2" name="Freeform 908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3" name="Freeform 909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4" name="Freeform 910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5" name="Freeform 911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6" name="Freeform 912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7" name="Freeform 913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8" name="Freeform 914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9" name="Freeform 915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0" name="Freeform 916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1" name="Freeform 917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02" name="Freeform 918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3" name="Freeform 919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4" name="Freeform 920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5" name="Freeform 921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6" name="Freeform 922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07" name="Picture 923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9" name="Group 924"/>
          <p:cNvGrpSpPr>
            <a:grpSpLocks/>
          </p:cNvGrpSpPr>
          <p:nvPr/>
        </p:nvGrpSpPr>
        <p:grpSpPr bwMode="auto">
          <a:xfrm>
            <a:off x="6873875" y="1590675"/>
            <a:ext cx="617538" cy="387350"/>
            <a:chOff x="2920" y="972"/>
            <a:chExt cx="389" cy="244"/>
          </a:xfrm>
        </p:grpSpPr>
        <p:grpSp>
          <p:nvGrpSpPr>
            <p:cNvPr id="57673" name="Group 925"/>
            <p:cNvGrpSpPr>
              <a:grpSpLocks/>
            </p:cNvGrpSpPr>
            <p:nvPr/>
          </p:nvGrpSpPr>
          <p:grpSpPr bwMode="auto">
            <a:xfrm>
              <a:off x="3085" y="1027"/>
              <a:ext cx="102" cy="189"/>
              <a:chOff x="3436" y="1504"/>
              <a:chExt cx="393" cy="942"/>
            </a:xfrm>
          </p:grpSpPr>
          <p:pic>
            <p:nvPicPr>
              <p:cNvPr id="57675" name="Picture 926" descr="iphone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36" y="1504"/>
                <a:ext cx="393" cy="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7676" name="Freeform 927"/>
              <p:cNvSpPr>
                <a:spLocks/>
              </p:cNvSpPr>
              <p:nvPr/>
            </p:nvSpPr>
            <p:spPr bwMode="auto">
              <a:xfrm>
                <a:off x="3484" y="1523"/>
                <a:ext cx="339" cy="906"/>
              </a:xfrm>
              <a:custGeom>
                <a:avLst/>
                <a:gdLst>
                  <a:gd name="T0" fmla="*/ 6 w 339"/>
                  <a:gd name="T1" fmla="*/ 31 h 906"/>
                  <a:gd name="T2" fmla="*/ 38 w 339"/>
                  <a:gd name="T3" fmla="*/ 0 h 906"/>
                  <a:gd name="T4" fmla="*/ 323 w 339"/>
                  <a:gd name="T5" fmla="*/ 45 h 906"/>
                  <a:gd name="T6" fmla="*/ 338 w 339"/>
                  <a:gd name="T7" fmla="*/ 85 h 906"/>
                  <a:gd name="T8" fmla="*/ 339 w 339"/>
                  <a:gd name="T9" fmla="*/ 813 h 906"/>
                  <a:gd name="T10" fmla="*/ 312 w 339"/>
                  <a:gd name="T11" fmla="*/ 865 h 906"/>
                  <a:gd name="T12" fmla="*/ 29 w 339"/>
                  <a:gd name="T13" fmla="*/ 906 h 906"/>
                  <a:gd name="T14" fmla="*/ 0 w 339"/>
                  <a:gd name="T15" fmla="*/ 876 h 906"/>
                  <a:gd name="T16" fmla="*/ 6 w 339"/>
                  <a:gd name="T17" fmla="*/ 31 h 9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9"/>
                  <a:gd name="T28" fmla="*/ 0 h 906"/>
                  <a:gd name="T29" fmla="*/ 339 w 339"/>
                  <a:gd name="T30" fmla="*/ 906 h 9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9" h="906">
                    <a:moveTo>
                      <a:pt x="6" y="31"/>
                    </a:moveTo>
                    <a:lnTo>
                      <a:pt x="38" y="0"/>
                    </a:lnTo>
                    <a:lnTo>
                      <a:pt x="323" y="45"/>
                    </a:lnTo>
                    <a:lnTo>
                      <a:pt x="338" y="85"/>
                    </a:lnTo>
                    <a:lnTo>
                      <a:pt x="339" y="813"/>
                    </a:lnTo>
                    <a:lnTo>
                      <a:pt x="312" y="865"/>
                    </a:lnTo>
                    <a:lnTo>
                      <a:pt x="29" y="906"/>
                    </a:lnTo>
                    <a:lnTo>
                      <a:pt x="0" y="876"/>
                    </a:lnTo>
                    <a:lnTo>
                      <a:pt x="6" y="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677" name="Group 928"/>
              <p:cNvGrpSpPr>
                <a:grpSpLocks/>
              </p:cNvGrpSpPr>
              <p:nvPr/>
            </p:nvGrpSpPr>
            <p:grpSpPr bwMode="auto">
              <a:xfrm>
                <a:off x="3511" y="1689"/>
                <a:ext cx="289" cy="576"/>
                <a:chOff x="3511" y="1689"/>
                <a:chExt cx="289" cy="576"/>
              </a:xfrm>
            </p:grpSpPr>
            <p:sp>
              <p:nvSpPr>
                <p:cNvPr id="57678" name="Freeform 929"/>
                <p:cNvSpPr>
                  <a:spLocks/>
                </p:cNvSpPr>
                <p:nvPr/>
              </p:nvSpPr>
              <p:spPr bwMode="auto">
                <a:xfrm>
                  <a:off x="3519" y="2175"/>
                  <a:ext cx="66" cy="90"/>
                </a:xfrm>
                <a:custGeom>
                  <a:avLst/>
                  <a:gdLst>
                    <a:gd name="T0" fmla="*/ 0 w 66"/>
                    <a:gd name="T1" fmla="*/ 5 h 90"/>
                    <a:gd name="T2" fmla="*/ 66 w 66"/>
                    <a:gd name="T3" fmla="*/ 0 h 90"/>
                    <a:gd name="T4" fmla="*/ 65 w 66"/>
                    <a:gd name="T5" fmla="*/ 80 h 90"/>
                    <a:gd name="T6" fmla="*/ 2 w 66"/>
                    <a:gd name="T7" fmla="*/ 90 h 90"/>
                    <a:gd name="T8" fmla="*/ 0 w 66"/>
                    <a:gd name="T9" fmla="*/ 5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90"/>
                    <a:gd name="T17" fmla="*/ 66 w 66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90">
                      <a:moveTo>
                        <a:pt x="0" y="5"/>
                      </a:moveTo>
                      <a:lnTo>
                        <a:pt x="66" y="0"/>
                      </a:lnTo>
                      <a:lnTo>
                        <a:pt x="65" y="80"/>
                      </a:lnTo>
                      <a:lnTo>
                        <a:pt x="2" y="9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9" name="Freeform 930"/>
                <p:cNvSpPr>
                  <a:spLocks/>
                </p:cNvSpPr>
                <p:nvPr/>
              </p:nvSpPr>
              <p:spPr bwMode="auto">
                <a:xfrm>
                  <a:off x="3593" y="2166"/>
                  <a:ext cx="69" cy="89"/>
                </a:xfrm>
                <a:custGeom>
                  <a:avLst/>
                  <a:gdLst>
                    <a:gd name="T0" fmla="*/ 3 w 69"/>
                    <a:gd name="T1" fmla="*/ 8 h 89"/>
                    <a:gd name="T2" fmla="*/ 66 w 69"/>
                    <a:gd name="T3" fmla="*/ 0 h 89"/>
                    <a:gd name="T4" fmla="*/ 69 w 69"/>
                    <a:gd name="T5" fmla="*/ 80 h 89"/>
                    <a:gd name="T6" fmla="*/ 0 w 69"/>
                    <a:gd name="T7" fmla="*/ 89 h 89"/>
                    <a:gd name="T8" fmla="*/ 3 w 69"/>
                    <a:gd name="T9" fmla="*/ 8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"/>
                    <a:gd name="T16" fmla="*/ 0 h 89"/>
                    <a:gd name="T17" fmla="*/ 69 w 69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" h="89">
                      <a:moveTo>
                        <a:pt x="3" y="8"/>
                      </a:moveTo>
                      <a:lnTo>
                        <a:pt x="66" y="0"/>
                      </a:lnTo>
                      <a:lnTo>
                        <a:pt x="69" y="80"/>
                      </a:lnTo>
                      <a:lnTo>
                        <a:pt x="0" y="89"/>
                      </a:lnTo>
                      <a:lnTo>
                        <a:pt x="3" y="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0" name="Freeform 931"/>
                <p:cNvSpPr>
                  <a:spLocks/>
                </p:cNvSpPr>
                <p:nvPr/>
              </p:nvSpPr>
              <p:spPr bwMode="auto">
                <a:xfrm>
                  <a:off x="3665" y="2162"/>
                  <a:ext cx="62" cy="82"/>
                </a:xfrm>
                <a:custGeom>
                  <a:avLst/>
                  <a:gdLst>
                    <a:gd name="T0" fmla="*/ 0 w 62"/>
                    <a:gd name="T1" fmla="*/ 6 h 82"/>
                    <a:gd name="T2" fmla="*/ 61 w 62"/>
                    <a:gd name="T3" fmla="*/ 0 h 82"/>
                    <a:gd name="T4" fmla="*/ 62 w 62"/>
                    <a:gd name="T5" fmla="*/ 75 h 82"/>
                    <a:gd name="T6" fmla="*/ 3 w 62"/>
                    <a:gd name="T7" fmla="*/ 82 h 82"/>
                    <a:gd name="T8" fmla="*/ 0 w 62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2"/>
                    <a:gd name="T17" fmla="*/ 62 w 62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2">
                      <a:moveTo>
                        <a:pt x="0" y="6"/>
                      </a:moveTo>
                      <a:lnTo>
                        <a:pt x="61" y="0"/>
                      </a:lnTo>
                      <a:lnTo>
                        <a:pt x="62" y="75"/>
                      </a:lnTo>
                      <a:lnTo>
                        <a:pt x="3" y="8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1" name="Freeform 932"/>
                <p:cNvSpPr>
                  <a:spLocks/>
                </p:cNvSpPr>
                <p:nvPr/>
              </p:nvSpPr>
              <p:spPr bwMode="auto">
                <a:xfrm>
                  <a:off x="3734" y="2154"/>
                  <a:ext cx="66" cy="84"/>
                </a:xfrm>
                <a:custGeom>
                  <a:avLst/>
                  <a:gdLst>
                    <a:gd name="T0" fmla="*/ 1 w 66"/>
                    <a:gd name="T1" fmla="*/ 6 h 84"/>
                    <a:gd name="T2" fmla="*/ 66 w 66"/>
                    <a:gd name="T3" fmla="*/ 0 h 84"/>
                    <a:gd name="T4" fmla="*/ 63 w 66"/>
                    <a:gd name="T5" fmla="*/ 77 h 84"/>
                    <a:gd name="T6" fmla="*/ 0 w 66"/>
                    <a:gd name="T7" fmla="*/ 84 h 84"/>
                    <a:gd name="T8" fmla="*/ 1 w 66"/>
                    <a:gd name="T9" fmla="*/ 6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84"/>
                    <a:gd name="T17" fmla="*/ 66 w 66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84">
                      <a:moveTo>
                        <a:pt x="1" y="6"/>
                      </a:moveTo>
                      <a:lnTo>
                        <a:pt x="66" y="0"/>
                      </a:lnTo>
                      <a:lnTo>
                        <a:pt x="63" y="77"/>
                      </a:lnTo>
                      <a:lnTo>
                        <a:pt x="0" y="84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2" name="Rectangle 933"/>
                <p:cNvSpPr>
                  <a:spLocks noChangeArrowheads="1"/>
                </p:cNvSpPr>
                <p:nvPr/>
              </p:nvSpPr>
              <p:spPr bwMode="auto">
                <a:xfrm>
                  <a:off x="3513" y="1688"/>
                  <a:ext cx="54" cy="4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57683" name="Rectangle 934"/>
                <p:cNvSpPr>
                  <a:spLocks noChangeArrowheads="1"/>
                </p:cNvSpPr>
                <p:nvPr/>
              </p:nvSpPr>
              <p:spPr bwMode="auto">
                <a:xfrm>
                  <a:off x="3501" y="1738"/>
                  <a:ext cx="92" cy="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57684" name="Freeform 935"/>
                <p:cNvSpPr>
                  <a:spLocks/>
                </p:cNvSpPr>
                <p:nvPr/>
              </p:nvSpPr>
              <p:spPr bwMode="auto">
                <a:xfrm>
                  <a:off x="3515" y="1794"/>
                  <a:ext cx="261" cy="204"/>
                </a:xfrm>
                <a:custGeom>
                  <a:avLst/>
                  <a:gdLst>
                    <a:gd name="T0" fmla="*/ 0 w 261"/>
                    <a:gd name="T1" fmla="*/ 0 h 204"/>
                    <a:gd name="T2" fmla="*/ 0 w 261"/>
                    <a:gd name="T3" fmla="*/ 204 h 204"/>
                    <a:gd name="T4" fmla="*/ 259 w 261"/>
                    <a:gd name="T5" fmla="*/ 201 h 204"/>
                    <a:gd name="T6" fmla="*/ 261 w 261"/>
                    <a:gd name="T7" fmla="*/ 12 h 204"/>
                    <a:gd name="T8" fmla="*/ 0 w 261"/>
                    <a:gd name="T9" fmla="*/ 0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1"/>
                    <a:gd name="T16" fmla="*/ 0 h 204"/>
                    <a:gd name="T17" fmla="*/ 261 w 261"/>
                    <a:gd name="T18" fmla="*/ 204 h 2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1" h="204">
                      <a:moveTo>
                        <a:pt x="0" y="0"/>
                      </a:moveTo>
                      <a:lnTo>
                        <a:pt x="0" y="204"/>
                      </a:lnTo>
                      <a:lnTo>
                        <a:pt x="259" y="201"/>
                      </a:lnTo>
                      <a:lnTo>
                        <a:pt x="26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7674" name="Picture 936" descr="grayed_radiatio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972"/>
              <a:ext cx="389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400" name="Picture 937" descr="car_grayed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0838" y="1670051"/>
            <a:ext cx="7540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401" name="Group 938"/>
          <p:cNvGrpSpPr>
            <a:grpSpLocks/>
          </p:cNvGrpSpPr>
          <p:nvPr/>
        </p:nvGrpSpPr>
        <p:grpSpPr bwMode="auto">
          <a:xfrm>
            <a:off x="7186613" y="4538663"/>
            <a:ext cx="463550" cy="398462"/>
            <a:chOff x="3987" y="-51"/>
            <a:chExt cx="1252" cy="983"/>
          </a:xfrm>
        </p:grpSpPr>
        <p:pic>
          <p:nvPicPr>
            <p:cNvPr id="57671" name="Picture 939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2" name="Freeform 940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2" name="Group 941"/>
          <p:cNvGrpSpPr>
            <a:grpSpLocks/>
          </p:cNvGrpSpPr>
          <p:nvPr/>
        </p:nvGrpSpPr>
        <p:grpSpPr bwMode="auto">
          <a:xfrm>
            <a:off x="7024688" y="4938713"/>
            <a:ext cx="463550" cy="398462"/>
            <a:chOff x="3987" y="-51"/>
            <a:chExt cx="1252" cy="983"/>
          </a:xfrm>
        </p:grpSpPr>
        <p:pic>
          <p:nvPicPr>
            <p:cNvPr id="57669" name="Picture 942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0" name="Freeform 943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3" name="Group 944"/>
          <p:cNvGrpSpPr>
            <a:grpSpLocks/>
          </p:cNvGrpSpPr>
          <p:nvPr/>
        </p:nvGrpSpPr>
        <p:grpSpPr bwMode="auto">
          <a:xfrm>
            <a:off x="7481888" y="5186363"/>
            <a:ext cx="463550" cy="398462"/>
            <a:chOff x="3987" y="-51"/>
            <a:chExt cx="1252" cy="983"/>
          </a:xfrm>
        </p:grpSpPr>
        <p:pic>
          <p:nvPicPr>
            <p:cNvPr id="57667" name="Picture 945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8" name="Freeform 946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4" name="Group 947"/>
          <p:cNvGrpSpPr>
            <a:grpSpLocks/>
          </p:cNvGrpSpPr>
          <p:nvPr/>
        </p:nvGrpSpPr>
        <p:grpSpPr bwMode="auto">
          <a:xfrm>
            <a:off x="7920038" y="5224463"/>
            <a:ext cx="463550" cy="398462"/>
            <a:chOff x="3987" y="-51"/>
            <a:chExt cx="1252" cy="983"/>
          </a:xfrm>
        </p:grpSpPr>
        <p:pic>
          <p:nvPicPr>
            <p:cNvPr id="57665" name="Picture 948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6" name="Freeform 949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5" name="Group 950"/>
          <p:cNvGrpSpPr>
            <a:grpSpLocks/>
          </p:cNvGrpSpPr>
          <p:nvPr/>
        </p:nvGrpSpPr>
        <p:grpSpPr bwMode="auto">
          <a:xfrm>
            <a:off x="9710739" y="5014914"/>
            <a:ext cx="249237" cy="555625"/>
            <a:chOff x="1115" y="2770"/>
            <a:chExt cx="589" cy="1034"/>
          </a:xfrm>
        </p:grpSpPr>
        <p:sp>
          <p:nvSpPr>
            <p:cNvPr id="57633" name="Freeform 951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4" name="Rectangle 952"/>
            <p:cNvSpPr>
              <a:spLocks noChangeArrowheads="1"/>
            </p:cNvSpPr>
            <p:nvPr/>
          </p:nvSpPr>
          <p:spPr bwMode="auto">
            <a:xfrm>
              <a:off x="1141" y="2770"/>
              <a:ext cx="435" cy="98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35" name="Freeform 953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6" name="Freeform 954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7" name="Rectangle 955"/>
            <p:cNvSpPr>
              <a:spLocks noChangeArrowheads="1"/>
            </p:cNvSpPr>
            <p:nvPr/>
          </p:nvSpPr>
          <p:spPr bwMode="auto">
            <a:xfrm>
              <a:off x="1145" y="2885"/>
              <a:ext cx="248" cy="1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57638" name="Group 956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63" name="AutoShape 95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57664" name="AutoShape 958"/>
              <p:cNvSpPr>
                <a:spLocks noChangeArrowheads="1"/>
              </p:cNvSpPr>
              <p:nvPr/>
            </p:nvSpPr>
            <p:spPr bwMode="auto">
              <a:xfrm>
                <a:off x="623" y="2582"/>
                <a:ext cx="691" cy="10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57639" name="Rectangle 959"/>
            <p:cNvSpPr>
              <a:spLocks noChangeArrowheads="1"/>
            </p:cNvSpPr>
            <p:nvPr/>
          </p:nvSpPr>
          <p:spPr bwMode="auto">
            <a:xfrm>
              <a:off x="1149" y="3024"/>
              <a:ext cx="248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57640" name="Group 960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61" name="AutoShape 961"/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57662" name="AutoShape 962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1" cy="10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57641" name="Rectangle 963"/>
            <p:cNvSpPr>
              <a:spLocks noChangeArrowheads="1"/>
            </p:cNvSpPr>
            <p:nvPr/>
          </p:nvSpPr>
          <p:spPr bwMode="auto">
            <a:xfrm>
              <a:off x="1149" y="3172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42" name="Rectangle 964"/>
            <p:cNvSpPr>
              <a:spLocks noChangeArrowheads="1"/>
            </p:cNvSpPr>
            <p:nvPr/>
          </p:nvSpPr>
          <p:spPr bwMode="auto">
            <a:xfrm>
              <a:off x="1153" y="3299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57643" name="Group 965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59" name="AutoShape 966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57660" name="AutoShape 967"/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1" cy="10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57644" name="Freeform 968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45" name="Group 969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57" name="AutoShape 970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5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57658" name="AutoShape 971"/>
              <p:cNvSpPr>
                <a:spLocks noChangeArrowheads="1"/>
              </p:cNvSpPr>
              <p:nvPr/>
            </p:nvSpPr>
            <p:spPr bwMode="auto">
              <a:xfrm>
                <a:off x="624" y="2579"/>
                <a:ext cx="691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57646" name="Rectangle 972"/>
            <p:cNvSpPr>
              <a:spLocks noChangeArrowheads="1"/>
            </p:cNvSpPr>
            <p:nvPr/>
          </p:nvSpPr>
          <p:spPr bwMode="auto">
            <a:xfrm>
              <a:off x="1573" y="2770"/>
              <a:ext cx="30" cy="9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47" name="Freeform 973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8" name="Freeform 974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9" name="Oval 975"/>
            <p:cNvSpPr>
              <a:spLocks noChangeArrowheads="1"/>
            </p:cNvSpPr>
            <p:nvPr/>
          </p:nvSpPr>
          <p:spPr bwMode="auto">
            <a:xfrm>
              <a:off x="1685" y="3712"/>
              <a:ext cx="19" cy="41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50" name="Freeform 976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51" name="AutoShape 977"/>
            <p:cNvSpPr>
              <a:spLocks noChangeArrowheads="1"/>
            </p:cNvSpPr>
            <p:nvPr/>
          </p:nvSpPr>
          <p:spPr bwMode="auto">
            <a:xfrm>
              <a:off x="1115" y="3742"/>
              <a:ext cx="495" cy="6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52" name="AutoShape 978"/>
            <p:cNvSpPr>
              <a:spLocks noChangeArrowheads="1"/>
            </p:cNvSpPr>
            <p:nvPr/>
          </p:nvSpPr>
          <p:spPr bwMode="auto">
            <a:xfrm>
              <a:off x="1141" y="3754"/>
              <a:ext cx="443" cy="3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53" name="Oval 979"/>
            <p:cNvSpPr>
              <a:spLocks noChangeArrowheads="1"/>
            </p:cNvSpPr>
            <p:nvPr/>
          </p:nvSpPr>
          <p:spPr bwMode="auto">
            <a:xfrm>
              <a:off x="1183" y="3612"/>
              <a:ext cx="68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54" name="Oval 980"/>
            <p:cNvSpPr>
              <a:spLocks noChangeArrowheads="1"/>
            </p:cNvSpPr>
            <p:nvPr/>
          </p:nvSpPr>
          <p:spPr bwMode="auto">
            <a:xfrm>
              <a:off x="1258" y="3615"/>
              <a:ext cx="68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57655" name="Oval 981"/>
            <p:cNvSpPr>
              <a:spLocks noChangeArrowheads="1"/>
            </p:cNvSpPr>
            <p:nvPr/>
          </p:nvSpPr>
          <p:spPr bwMode="auto">
            <a:xfrm>
              <a:off x="1333" y="3612"/>
              <a:ext cx="64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56" name="Rectangle 982"/>
            <p:cNvSpPr>
              <a:spLocks noChangeArrowheads="1"/>
            </p:cNvSpPr>
            <p:nvPr/>
          </p:nvSpPr>
          <p:spPr bwMode="auto">
            <a:xfrm>
              <a:off x="1498" y="3376"/>
              <a:ext cx="34" cy="32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57406" name="Group 983"/>
          <p:cNvGrpSpPr>
            <a:grpSpLocks/>
          </p:cNvGrpSpPr>
          <p:nvPr/>
        </p:nvGrpSpPr>
        <p:grpSpPr bwMode="auto">
          <a:xfrm>
            <a:off x="9424989" y="5224464"/>
            <a:ext cx="230187" cy="498475"/>
            <a:chOff x="1115" y="2770"/>
            <a:chExt cx="589" cy="1034"/>
          </a:xfrm>
        </p:grpSpPr>
        <p:sp>
          <p:nvSpPr>
            <p:cNvPr id="57601" name="Freeform 984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2" name="Rectangle 985"/>
            <p:cNvSpPr>
              <a:spLocks noChangeArrowheads="1"/>
            </p:cNvSpPr>
            <p:nvPr/>
          </p:nvSpPr>
          <p:spPr bwMode="auto">
            <a:xfrm>
              <a:off x="1143" y="2770"/>
              <a:ext cx="431" cy="985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03" name="Freeform 986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4" name="Freeform 987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5" name="Rectangle 988"/>
            <p:cNvSpPr>
              <a:spLocks noChangeArrowheads="1"/>
            </p:cNvSpPr>
            <p:nvPr/>
          </p:nvSpPr>
          <p:spPr bwMode="auto">
            <a:xfrm>
              <a:off x="1143" y="2885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57606" name="Group 989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31" name="AutoShape 990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4" cy="13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57632" name="AutoShape 991"/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699" cy="10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57607" name="Rectangle 992"/>
            <p:cNvSpPr>
              <a:spLocks noChangeArrowheads="1"/>
            </p:cNvSpPr>
            <p:nvPr/>
          </p:nvSpPr>
          <p:spPr bwMode="auto">
            <a:xfrm>
              <a:off x="1152" y="3024"/>
              <a:ext cx="244" cy="23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57608" name="Group 993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29" name="AutoShape 994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57630" name="AutoShape 995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9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57609" name="Rectangle 996"/>
            <p:cNvSpPr>
              <a:spLocks noChangeArrowheads="1"/>
            </p:cNvSpPr>
            <p:nvPr/>
          </p:nvSpPr>
          <p:spPr bwMode="auto">
            <a:xfrm>
              <a:off x="1147" y="3172"/>
              <a:ext cx="244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10" name="Rectangle 997"/>
            <p:cNvSpPr>
              <a:spLocks noChangeArrowheads="1"/>
            </p:cNvSpPr>
            <p:nvPr/>
          </p:nvSpPr>
          <p:spPr bwMode="auto">
            <a:xfrm>
              <a:off x="1152" y="3300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57611" name="Group 998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27" name="AutoShape 999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57628" name="AutoShape 1000"/>
              <p:cNvSpPr>
                <a:spLocks noChangeArrowheads="1"/>
              </p:cNvSpPr>
              <p:nvPr/>
            </p:nvSpPr>
            <p:spPr bwMode="auto">
              <a:xfrm>
                <a:off x="632" y="2582"/>
                <a:ext cx="699" cy="11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57612" name="Freeform 1001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13" name="Group 1002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25" name="AutoShape 1003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57626" name="AutoShape 1004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9" cy="10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57614" name="Rectangle 1005"/>
            <p:cNvSpPr>
              <a:spLocks noChangeArrowheads="1"/>
            </p:cNvSpPr>
            <p:nvPr/>
          </p:nvSpPr>
          <p:spPr bwMode="auto">
            <a:xfrm>
              <a:off x="1574" y="2770"/>
              <a:ext cx="28" cy="9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15" name="Freeform 1006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6" name="Freeform 1007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7" name="Oval 1008"/>
            <p:cNvSpPr>
              <a:spLocks noChangeArrowheads="1"/>
            </p:cNvSpPr>
            <p:nvPr/>
          </p:nvSpPr>
          <p:spPr bwMode="auto">
            <a:xfrm>
              <a:off x="1684" y="3712"/>
              <a:ext cx="20" cy="4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18" name="Freeform 1009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19" name="AutoShape 1010"/>
            <p:cNvSpPr>
              <a:spLocks noChangeArrowheads="1"/>
            </p:cNvSpPr>
            <p:nvPr/>
          </p:nvSpPr>
          <p:spPr bwMode="auto">
            <a:xfrm>
              <a:off x="1115" y="3741"/>
              <a:ext cx="496" cy="6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20" name="AutoShape 1011"/>
            <p:cNvSpPr>
              <a:spLocks noChangeArrowheads="1"/>
            </p:cNvSpPr>
            <p:nvPr/>
          </p:nvSpPr>
          <p:spPr bwMode="auto">
            <a:xfrm>
              <a:off x="1143" y="3755"/>
              <a:ext cx="443" cy="3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21" name="Oval 1012"/>
            <p:cNvSpPr>
              <a:spLocks noChangeArrowheads="1"/>
            </p:cNvSpPr>
            <p:nvPr/>
          </p:nvSpPr>
          <p:spPr bwMode="auto">
            <a:xfrm>
              <a:off x="1184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22" name="Oval 1013"/>
            <p:cNvSpPr>
              <a:spLocks noChangeArrowheads="1"/>
            </p:cNvSpPr>
            <p:nvPr/>
          </p:nvSpPr>
          <p:spPr bwMode="auto">
            <a:xfrm>
              <a:off x="1257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57623" name="Oval 1014"/>
            <p:cNvSpPr>
              <a:spLocks noChangeArrowheads="1"/>
            </p:cNvSpPr>
            <p:nvPr/>
          </p:nvSpPr>
          <p:spPr bwMode="auto">
            <a:xfrm>
              <a:off x="1330" y="3613"/>
              <a:ext cx="65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57624" name="Rectangle 1015"/>
            <p:cNvSpPr>
              <a:spLocks noChangeArrowheads="1"/>
            </p:cNvSpPr>
            <p:nvPr/>
          </p:nvSpPr>
          <p:spPr bwMode="auto">
            <a:xfrm>
              <a:off x="1497" y="3376"/>
              <a:ext cx="32" cy="32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57407" name="Group 1070"/>
          <p:cNvGrpSpPr>
            <a:grpSpLocks/>
          </p:cNvGrpSpPr>
          <p:nvPr/>
        </p:nvGrpSpPr>
        <p:grpSpPr bwMode="auto">
          <a:xfrm>
            <a:off x="8726488" y="2486026"/>
            <a:ext cx="392112" cy="180975"/>
            <a:chOff x="4655" y="2464"/>
            <a:chExt cx="319" cy="132"/>
          </a:xfrm>
        </p:grpSpPr>
        <p:grpSp>
          <p:nvGrpSpPr>
            <p:cNvPr id="57584" name="Group 107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9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5759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5759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57596" name="Group 10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99" name="Freeform 10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0" name="Freeform 10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97" name="Line 10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8" name="Line 10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5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586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587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588" name="Group 1083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91" name="Freeform 10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2" name="Freeform 10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9" name="Line 1086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0" name="Line 1087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8" name="Group 1088"/>
          <p:cNvGrpSpPr>
            <a:grpSpLocks/>
          </p:cNvGrpSpPr>
          <p:nvPr/>
        </p:nvGrpSpPr>
        <p:grpSpPr bwMode="auto">
          <a:xfrm>
            <a:off x="8729664" y="2752726"/>
            <a:ext cx="407987" cy="180975"/>
            <a:chOff x="4655" y="2464"/>
            <a:chExt cx="319" cy="132"/>
          </a:xfrm>
        </p:grpSpPr>
        <p:grpSp>
          <p:nvGrpSpPr>
            <p:cNvPr id="57567" name="Group 10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575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575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57579" name="Group 10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82" name="Freeform 10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3" name="Freeform 10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80" name="Line 10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1" name="Line 10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68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569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570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571" name="Group 1101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74" name="Freeform 11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5" name="Freeform 11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72" name="Line 1104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3" name="Line 1105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9" name="Group 1106"/>
          <p:cNvGrpSpPr>
            <a:grpSpLocks/>
          </p:cNvGrpSpPr>
          <p:nvPr/>
        </p:nvGrpSpPr>
        <p:grpSpPr bwMode="auto">
          <a:xfrm>
            <a:off x="9282114" y="2749551"/>
            <a:ext cx="407987" cy="180975"/>
            <a:chOff x="4655" y="2464"/>
            <a:chExt cx="319" cy="132"/>
          </a:xfrm>
        </p:grpSpPr>
        <p:grpSp>
          <p:nvGrpSpPr>
            <p:cNvPr id="57550" name="Group 11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575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575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57562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65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6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63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4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1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552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553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554" name="Group 1119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57" name="Freeform 11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8" name="Freeform 11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5" name="Line 1122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6" name="Line 1123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0" name="Group 1124"/>
          <p:cNvGrpSpPr>
            <a:grpSpLocks/>
          </p:cNvGrpSpPr>
          <p:nvPr/>
        </p:nvGrpSpPr>
        <p:grpSpPr bwMode="auto">
          <a:xfrm>
            <a:off x="9212263" y="2390776"/>
            <a:ext cx="392112" cy="180975"/>
            <a:chOff x="4655" y="2464"/>
            <a:chExt cx="319" cy="132"/>
          </a:xfrm>
        </p:grpSpPr>
        <p:grpSp>
          <p:nvGrpSpPr>
            <p:cNvPr id="57533" name="Group 1125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4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5754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5754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grpSp>
            <p:nvGrpSpPr>
              <p:cNvPr id="57545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48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9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46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7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4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57535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57536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57537" name="Group 1137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40" name="Freeform 1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1" name="Freeform 1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8" name="Line 1140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9" name="Line 1141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7411" name="Picture 1142" descr="underline_base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6151" y="1039813"/>
            <a:ext cx="4264025" cy="18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41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54826512-E0AA-AB4F-BC7D-40F018E6C207}" type="slidenum">
              <a:rPr lang="en-US" altLang="x-none" sz="1200">
                <a:latin typeface="Tahoma" charset="0"/>
              </a:rPr>
              <a:pPr/>
              <a:t>41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57413" name="Group 7"/>
          <p:cNvGrpSpPr>
            <a:grpSpLocks/>
          </p:cNvGrpSpPr>
          <p:nvPr/>
        </p:nvGrpSpPr>
        <p:grpSpPr bwMode="auto">
          <a:xfrm>
            <a:off x="7743825" y="4837114"/>
            <a:ext cx="628650" cy="276225"/>
            <a:chOff x="4786435" y="6027638"/>
            <a:chExt cx="748703" cy="417782"/>
          </a:xfrm>
        </p:grpSpPr>
        <p:sp>
          <p:nvSpPr>
            <p:cNvPr id="519" name="Oval 518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20" name="Rectangle 519"/>
            <p:cNvSpPr/>
            <p:nvPr/>
          </p:nvSpPr>
          <p:spPr bwMode="auto">
            <a:xfrm>
              <a:off x="4790216" y="6188507"/>
              <a:ext cx="74492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1" name="Oval 520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22" name="Freeform 521"/>
            <p:cNvSpPr/>
            <p:nvPr/>
          </p:nvSpPr>
          <p:spPr bwMode="auto">
            <a:xfrm>
              <a:off x="4981174" y="6126080"/>
              <a:ext cx="361116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3" name="Freeform 522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4" name="Freeform 523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5" name="Freeform 524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26" name="Straight Connector 525"/>
            <p:cNvCxnSpPr>
              <a:cxnSpLocks noChangeShapeType="1"/>
              <a:endCxn id="521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7" name="Straight Connector 526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4" name="Group 5"/>
          <p:cNvGrpSpPr>
            <a:grpSpLocks/>
          </p:cNvGrpSpPr>
          <p:nvPr/>
        </p:nvGrpSpPr>
        <p:grpSpPr bwMode="auto">
          <a:xfrm>
            <a:off x="9207501" y="2387600"/>
            <a:ext cx="409575" cy="222250"/>
            <a:chOff x="2213011" y="6015083"/>
            <a:chExt cx="745177" cy="407107"/>
          </a:xfrm>
        </p:grpSpPr>
        <p:sp>
          <p:nvSpPr>
            <p:cNvPr id="529" name="Oval 528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30" name="Rectangle 529"/>
            <p:cNvSpPr/>
            <p:nvPr/>
          </p:nvSpPr>
          <p:spPr bwMode="auto">
            <a:xfrm>
              <a:off x="2213011" y="6163387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1" name="Oval 530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32" name="Freeform 531"/>
            <p:cNvSpPr/>
            <p:nvPr/>
          </p:nvSpPr>
          <p:spPr bwMode="auto">
            <a:xfrm>
              <a:off x="2403638" y="6102320"/>
              <a:ext cx="361036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3" name="Freeform 532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4" name="Freeform 533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5" name="Freeform 534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36" name="Straight Connector 535"/>
            <p:cNvCxnSpPr>
              <a:cxnSpLocks noChangeShapeType="1"/>
              <a:endCxn id="531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7" name="Straight Connector 536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5" name="Group 542"/>
          <p:cNvGrpSpPr>
            <a:grpSpLocks/>
          </p:cNvGrpSpPr>
          <p:nvPr/>
        </p:nvGrpSpPr>
        <p:grpSpPr bwMode="auto">
          <a:xfrm>
            <a:off x="9275763" y="2738438"/>
            <a:ext cx="411162" cy="220662"/>
            <a:chOff x="2213011" y="6015083"/>
            <a:chExt cx="745177" cy="407107"/>
          </a:xfrm>
        </p:grpSpPr>
        <p:sp>
          <p:nvSpPr>
            <p:cNvPr id="544" name="Oval 54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45" name="Rectangle 54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6" name="Oval 54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402902" y="6102948"/>
              <a:ext cx="362519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0" name="Freeform 54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1" name="Straight Connector 550"/>
            <p:cNvCxnSpPr>
              <a:cxnSpLocks noChangeShapeType="1"/>
              <a:endCxn id="54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2" name="Straight Connector 55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6" name="Group 552"/>
          <p:cNvGrpSpPr>
            <a:grpSpLocks/>
          </p:cNvGrpSpPr>
          <p:nvPr/>
        </p:nvGrpSpPr>
        <p:grpSpPr bwMode="auto">
          <a:xfrm>
            <a:off x="8724901" y="2743201"/>
            <a:ext cx="411163" cy="220663"/>
            <a:chOff x="2213011" y="6015083"/>
            <a:chExt cx="745177" cy="407107"/>
          </a:xfrm>
        </p:grpSpPr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55" name="Rectangle 55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Oval 55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402901" y="6102948"/>
              <a:ext cx="362518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9" name="Freeform 55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0" name="Freeform 55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1" name="Straight Connector 560"/>
            <p:cNvCxnSpPr>
              <a:cxnSpLocks noChangeShapeType="1"/>
              <a:endCxn id="55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2" name="Straight Connector 56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7" name="Group 562"/>
          <p:cNvGrpSpPr>
            <a:grpSpLocks/>
          </p:cNvGrpSpPr>
          <p:nvPr/>
        </p:nvGrpSpPr>
        <p:grpSpPr bwMode="auto">
          <a:xfrm>
            <a:off x="8712201" y="2473326"/>
            <a:ext cx="409575" cy="220663"/>
            <a:chOff x="2213011" y="6015083"/>
            <a:chExt cx="745177" cy="407107"/>
          </a:xfrm>
        </p:grpSpPr>
        <p:sp>
          <p:nvSpPr>
            <p:cNvPr id="564" name="Oval 56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65" name="Rectangle 56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Oval 56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403638" y="6102948"/>
              <a:ext cx="361036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8" name="Freeform 56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9" name="Freeform 56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0" name="Freeform 56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1" name="Straight Connector 570"/>
            <p:cNvCxnSpPr>
              <a:cxnSpLocks noChangeShapeType="1"/>
              <a:endCxn id="56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2" name="Straight Connector 57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8" name="Group 572"/>
          <p:cNvGrpSpPr>
            <a:grpSpLocks/>
          </p:cNvGrpSpPr>
          <p:nvPr/>
        </p:nvGrpSpPr>
        <p:grpSpPr bwMode="auto">
          <a:xfrm>
            <a:off x="8609013" y="3622676"/>
            <a:ext cx="411162" cy="220663"/>
            <a:chOff x="2213011" y="6015083"/>
            <a:chExt cx="745177" cy="407107"/>
          </a:xfrm>
        </p:grpSpPr>
        <p:sp>
          <p:nvSpPr>
            <p:cNvPr id="574" name="Oval 57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75" name="Rectangle 57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Oval 57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77" name="Freeform 576"/>
            <p:cNvSpPr/>
            <p:nvPr/>
          </p:nvSpPr>
          <p:spPr bwMode="auto">
            <a:xfrm>
              <a:off x="2402902" y="6102948"/>
              <a:ext cx="362519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8" name="Freeform 57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9" name="Freeform 57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0" name="Freeform 57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1" name="Straight Connector 580"/>
            <p:cNvCxnSpPr>
              <a:cxnSpLocks noChangeShapeType="1"/>
              <a:endCxn id="57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2" name="Straight Connector 58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9" name="Group 582"/>
          <p:cNvGrpSpPr>
            <a:grpSpLocks/>
          </p:cNvGrpSpPr>
          <p:nvPr/>
        </p:nvGrpSpPr>
        <p:grpSpPr bwMode="auto">
          <a:xfrm>
            <a:off x="9277351" y="3636963"/>
            <a:ext cx="411163" cy="220662"/>
            <a:chOff x="2213011" y="6015083"/>
            <a:chExt cx="745177" cy="407107"/>
          </a:xfrm>
        </p:grpSpPr>
        <p:sp>
          <p:nvSpPr>
            <p:cNvPr id="584" name="Oval 58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5" name="Rectangle 58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6" name="Oval 58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7" name="Freeform 586"/>
            <p:cNvSpPr/>
            <p:nvPr/>
          </p:nvSpPr>
          <p:spPr bwMode="auto">
            <a:xfrm>
              <a:off x="2402901" y="6102948"/>
              <a:ext cx="362518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8" name="Freeform 58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9" name="Freeform 58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0" name="Freeform 58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1" name="Straight Connector 590"/>
            <p:cNvCxnSpPr>
              <a:cxnSpLocks noChangeShapeType="1"/>
              <a:endCxn id="58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2" name="Straight Connector 59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0" name="Group 592"/>
          <p:cNvGrpSpPr>
            <a:grpSpLocks/>
          </p:cNvGrpSpPr>
          <p:nvPr/>
        </p:nvGrpSpPr>
        <p:grpSpPr bwMode="auto">
          <a:xfrm>
            <a:off x="8978901" y="3903663"/>
            <a:ext cx="411163" cy="222250"/>
            <a:chOff x="2213011" y="6015083"/>
            <a:chExt cx="745177" cy="407107"/>
          </a:xfrm>
        </p:grpSpPr>
        <p:sp>
          <p:nvSpPr>
            <p:cNvPr id="594" name="Oval 59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95" name="Rectangle 594"/>
            <p:cNvSpPr/>
            <p:nvPr/>
          </p:nvSpPr>
          <p:spPr bwMode="auto">
            <a:xfrm>
              <a:off x="2213011" y="6163385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6" name="Oval 59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97" name="Freeform 596"/>
            <p:cNvSpPr/>
            <p:nvPr/>
          </p:nvSpPr>
          <p:spPr bwMode="auto">
            <a:xfrm>
              <a:off x="2402901" y="6102320"/>
              <a:ext cx="362518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8" name="Freeform 59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9" name="Freeform 59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0" name="Freeform 59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1" name="Straight Connector 600"/>
            <p:cNvCxnSpPr>
              <a:cxnSpLocks noChangeShapeType="1"/>
              <a:endCxn id="59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2" name="Straight Connector 60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1" name="Group 604"/>
          <p:cNvGrpSpPr>
            <a:grpSpLocks/>
          </p:cNvGrpSpPr>
          <p:nvPr/>
        </p:nvGrpSpPr>
        <p:grpSpPr bwMode="auto">
          <a:xfrm>
            <a:off x="8486776" y="4495801"/>
            <a:ext cx="627063" cy="276225"/>
            <a:chOff x="4786435" y="6027638"/>
            <a:chExt cx="748703" cy="417782"/>
          </a:xfrm>
        </p:grpSpPr>
        <p:sp>
          <p:nvSpPr>
            <p:cNvPr id="606" name="Oval 60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07" name="Rectangle 606"/>
            <p:cNvSpPr/>
            <p:nvPr/>
          </p:nvSpPr>
          <p:spPr bwMode="auto">
            <a:xfrm>
              <a:off x="4790226" y="6188509"/>
              <a:ext cx="744912" cy="108046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8" name="Oval 60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09" name="Freeform 608"/>
            <p:cNvSpPr/>
            <p:nvPr/>
          </p:nvSpPr>
          <p:spPr bwMode="auto">
            <a:xfrm>
              <a:off x="4979771" y="6126082"/>
              <a:ext cx="362031" cy="15126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0" name="Freeform 60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1" name="Freeform 61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2" name="Freeform 61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13" name="Straight Connector 612"/>
            <p:cNvCxnSpPr>
              <a:cxnSpLocks noChangeShapeType="1"/>
              <a:endCxn id="60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14" name="Straight Connector 61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2" name="Group 614"/>
          <p:cNvGrpSpPr>
            <a:grpSpLocks/>
          </p:cNvGrpSpPr>
          <p:nvPr/>
        </p:nvGrpSpPr>
        <p:grpSpPr bwMode="auto">
          <a:xfrm>
            <a:off x="9105901" y="4792664"/>
            <a:ext cx="627063" cy="276225"/>
            <a:chOff x="4786435" y="6027638"/>
            <a:chExt cx="748703" cy="417782"/>
          </a:xfrm>
        </p:grpSpPr>
        <p:sp>
          <p:nvSpPr>
            <p:cNvPr id="616" name="Oval 61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17" name="Rectangle 616"/>
            <p:cNvSpPr/>
            <p:nvPr/>
          </p:nvSpPr>
          <p:spPr bwMode="auto">
            <a:xfrm>
              <a:off x="4790226" y="6188507"/>
              <a:ext cx="74491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8" name="Oval 61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19" name="Freeform 618"/>
            <p:cNvSpPr/>
            <p:nvPr/>
          </p:nvSpPr>
          <p:spPr bwMode="auto">
            <a:xfrm>
              <a:off x="4979771" y="6126080"/>
              <a:ext cx="362031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23" name="Straight Connector 622"/>
            <p:cNvCxnSpPr>
              <a:cxnSpLocks noChangeShapeType="1"/>
              <a:endCxn id="61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" name="Straight Connector 62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3" name="Group 624"/>
          <p:cNvGrpSpPr>
            <a:grpSpLocks/>
          </p:cNvGrpSpPr>
          <p:nvPr/>
        </p:nvGrpSpPr>
        <p:grpSpPr bwMode="auto">
          <a:xfrm>
            <a:off x="7572376" y="3622676"/>
            <a:ext cx="442913" cy="219075"/>
            <a:chOff x="4786435" y="6027638"/>
            <a:chExt cx="748703" cy="417782"/>
          </a:xfrm>
        </p:grpSpPr>
        <p:sp>
          <p:nvSpPr>
            <p:cNvPr id="626" name="Oval 62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27" name="Rectangle 62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8" name="Oval 62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29" name="Freeform 62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0" name="Freeform 62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1" name="Freeform 63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2" name="Freeform 63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33" name="Straight Connector 632"/>
            <p:cNvCxnSpPr>
              <a:cxnSpLocks noChangeShapeType="1"/>
              <a:endCxn id="62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4" name="Straight Connector 63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4" name="Group 634"/>
          <p:cNvGrpSpPr>
            <a:grpSpLocks/>
          </p:cNvGrpSpPr>
          <p:nvPr/>
        </p:nvGrpSpPr>
        <p:grpSpPr bwMode="auto">
          <a:xfrm>
            <a:off x="7874001" y="2482851"/>
            <a:ext cx="442913" cy="219075"/>
            <a:chOff x="4786435" y="6027638"/>
            <a:chExt cx="748703" cy="417782"/>
          </a:xfrm>
        </p:grpSpPr>
        <p:sp>
          <p:nvSpPr>
            <p:cNvPr id="636" name="Oval 63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37" name="Rectangle 63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8" name="Oval 63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39" name="Freeform 63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0" name="Freeform 63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1" name="Freeform 64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2" name="Freeform 64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43" name="Straight Connector 642"/>
            <p:cNvCxnSpPr>
              <a:cxnSpLocks noChangeShapeType="1"/>
              <a:endCxn id="63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4" name="Straight Connector 64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Introduction</a:t>
            </a:r>
          </a:p>
        </p:txBody>
      </p:sp>
      <p:pic>
        <p:nvPicPr>
          <p:cNvPr id="59394" name="Picture 4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6101" y="912814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65300" y="280989"/>
            <a:ext cx="8193088" cy="833437"/>
          </a:xfrm>
        </p:spPr>
        <p:txBody>
          <a:bodyPr/>
          <a:lstStyle/>
          <a:p>
            <a:pPr eaLnBrk="1" hangingPunct="1"/>
            <a:r>
              <a:rPr lang="en-US" altLang="x-none" sz="4000">
                <a:ea typeface="ＭＳ Ｐゴシック" charset="-128"/>
              </a:rPr>
              <a:t>Packet-switching: store-and-forward</a:t>
            </a:r>
          </a:p>
        </p:txBody>
      </p:sp>
      <p:sp>
        <p:nvSpPr>
          <p:cNvPr id="7270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980239" y="3602039"/>
            <a:ext cx="3514725" cy="2232025"/>
          </a:xfrm>
        </p:spPr>
        <p:txBody>
          <a:bodyPr>
            <a:normAutofit lnSpcReduction="10000"/>
          </a:bodyPr>
          <a:lstStyle/>
          <a:p>
            <a:pPr eaLnBrk="1" hangingPunct="1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2400" i="1" dirty="0">
                <a:solidFill>
                  <a:srgbClr val="000099"/>
                </a:solidFill>
              </a:rPr>
              <a:t>one-hop numerical example:</a:t>
            </a:r>
          </a:p>
          <a:p>
            <a:pPr marL="231775" indent="-231775">
              <a:buFont typeface="Wingdings" charset="0"/>
              <a:buChar char="§"/>
              <a:defRPr/>
            </a:pPr>
            <a:r>
              <a:rPr lang="en-US" sz="2400" i="1" dirty="0"/>
              <a:t>L</a:t>
            </a:r>
            <a:r>
              <a:rPr lang="en-US" sz="2400" dirty="0"/>
              <a:t> = 7.5 Mbits</a:t>
            </a:r>
          </a:p>
          <a:p>
            <a:pPr marL="231775" indent="-231775">
              <a:buFont typeface="Wingdings" charset="0"/>
              <a:buChar char="§"/>
              <a:defRPr/>
            </a:pPr>
            <a:r>
              <a:rPr lang="en-US" sz="2400" i="1" dirty="0"/>
              <a:t>R</a:t>
            </a:r>
            <a:r>
              <a:rPr lang="en-US" sz="2400" dirty="0"/>
              <a:t> = 1.5 Mbps</a:t>
            </a:r>
          </a:p>
          <a:p>
            <a:pPr marL="231775" indent="-231775">
              <a:buFont typeface="Wingdings" charset="0"/>
              <a:buChar char="§"/>
              <a:defRPr/>
            </a:pPr>
            <a:r>
              <a:rPr lang="en-US" sz="2400" dirty="0"/>
              <a:t>one-hop transmission delay </a:t>
            </a:r>
            <a:r>
              <a:rPr lang="en-US" sz="2400" dirty="0" smtClean="0"/>
              <a:t>=</a:t>
            </a:r>
            <a:endParaRPr lang="en-US" sz="2400" dirty="0"/>
          </a:p>
        </p:txBody>
      </p:sp>
      <p:sp>
        <p:nvSpPr>
          <p:cNvPr id="59399" name="Text Box 43"/>
          <p:cNvSpPr txBox="1">
            <a:spLocks noChangeArrowheads="1"/>
          </p:cNvSpPr>
          <p:nvPr/>
        </p:nvSpPr>
        <p:spPr bwMode="auto">
          <a:xfrm>
            <a:off x="6645276" y="5999163"/>
            <a:ext cx="27971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000">
                <a:solidFill>
                  <a:srgbClr val="000000"/>
                </a:solidFill>
                <a:latin typeface="Gill Sans MT" charset="0"/>
              </a:rPr>
              <a:t>more on delay shortly …</a:t>
            </a:r>
          </a:p>
        </p:txBody>
      </p:sp>
      <p:sp>
        <p:nvSpPr>
          <p:cNvPr id="5940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1-</a:t>
            </a:r>
            <a:fld id="{9EDF527B-BD7B-7747-B328-C05B4185E0A6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/>
              <a:t>42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406651" y="2679700"/>
            <a:ext cx="811441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kern="0" dirty="0">
                <a:solidFill>
                  <a:prstClr val="black"/>
                </a:solidFill>
                <a:latin typeface="Calibri"/>
              </a:rPr>
              <a:t>source</a:t>
            </a:r>
          </a:p>
        </p:txBody>
      </p:sp>
      <p:grpSp>
        <p:nvGrpSpPr>
          <p:cNvPr id="59402" name="Group 41"/>
          <p:cNvGrpSpPr>
            <a:grpSpLocks/>
          </p:cNvGrpSpPr>
          <p:nvPr/>
        </p:nvGrpSpPr>
        <p:grpSpPr bwMode="auto">
          <a:xfrm>
            <a:off x="3154364" y="2768600"/>
            <a:ext cx="1057275" cy="420688"/>
            <a:chOff x="1816230" y="6118900"/>
            <a:chExt cx="1843339" cy="739100"/>
          </a:xfrm>
        </p:grpSpPr>
        <p:pic>
          <p:nvPicPr>
            <p:cNvPr id="59463" name="Picture 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Rectangle 100"/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9403" name="Straight Connector 42"/>
          <p:cNvCxnSpPr>
            <a:cxnSpLocks noChangeShapeType="1"/>
          </p:cNvCxnSpPr>
          <p:nvPr/>
        </p:nvCxnSpPr>
        <p:spPr bwMode="auto">
          <a:xfrm flipV="1">
            <a:off x="4100513" y="2874963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4" name="Group 43"/>
          <p:cNvGrpSpPr>
            <a:grpSpLocks/>
          </p:cNvGrpSpPr>
          <p:nvPr/>
        </p:nvGrpSpPr>
        <p:grpSpPr bwMode="auto">
          <a:xfrm>
            <a:off x="5446713" y="2687639"/>
            <a:ext cx="1058862" cy="384175"/>
            <a:chOff x="5142253" y="5649029"/>
            <a:chExt cx="1304545" cy="695633"/>
          </a:xfrm>
        </p:grpSpPr>
        <p:grpSp>
          <p:nvGrpSpPr>
            <p:cNvPr id="59456" name="Group 92"/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59459" name="Picture 95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460" name="Rectangle 96"/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59461" name="Rectangle 97"/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59462" name="Oval 98"/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</p:grpSp>
        <p:sp>
          <p:nvSpPr>
            <p:cNvPr id="59457" name="Rectangle 93"/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59458" name="Rectangle 94"/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grpSp>
        <p:nvGrpSpPr>
          <p:cNvPr id="59405" name="Group 44"/>
          <p:cNvGrpSpPr>
            <a:grpSpLocks/>
          </p:cNvGrpSpPr>
          <p:nvPr/>
        </p:nvGrpSpPr>
        <p:grpSpPr bwMode="auto">
          <a:xfrm>
            <a:off x="5400675" y="1608138"/>
            <a:ext cx="1092200" cy="303212"/>
            <a:chOff x="5128542" y="4838701"/>
            <a:chExt cx="1300833" cy="530211"/>
          </a:xfrm>
        </p:grpSpPr>
        <p:pic>
          <p:nvPicPr>
            <p:cNvPr id="59453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54" name="Rectangle 90"/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59455" name="Rectangle 91"/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grpSp>
        <p:nvGrpSpPr>
          <p:cNvPr id="59406" name="Group 45"/>
          <p:cNvGrpSpPr>
            <a:grpSpLocks/>
          </p:cNvGrpSpPr>
          <p:nvPr/>
        </p:nvGrpSpPr>
        <p:grpSpPr bwMode="auto">
          <a:xfrm>
            <a:off x="3259139" y="1196975"/>
            <a:ext cx="1150937" cy="730250"/>
            <a:chOff x="2387973" y="4309243"/>
            <a:chExt cx="1771787" cy="1282262"/>
          </a:xfrm>
        </p:grpSpPr>
        <p:pic>
          <p:nvPicPr>
            <p:cNvPr id="59449" name="Picture 9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Rectangle 88"/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4459288" y="2908300"/>
            <a:ext cx="696024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i="1" kern="0" dirty="0">
                <a:solidFill>
                  <a:prstClr val="black"/>
                </a:solidFill>
                <a:latin typeface="Calibri"/>
              </a:rPr>
              <a:t>R</a:t>
            </a:r>
            <a:r>
              <a:rPr lang="en-US" kern="0" dirty="0">
                <a:solidFill>
                  <a:prstClr val="black"/>
                </a:solidFill>
                <a:latin typeface="Calibri"/>
              </a:rPr>
              <a:t> bps</a:t>
            </a:r>
          </a:p>
        </p:txBody>
      </p:sp>
      <p:cxnSp>
        <p:nvCxnSpPr>
          <p:cNvPr id="59408" name="Straight Connector 47"/>
          <p:cNvCxnSpPr>
            <a:cxnSpLocks noChangeShapeType="1"/>
          </p:cNvCxnSpPr>
          <p:nvPr/>
        </p:nvCxnSpPr>
        <p:spPr bwMode="auto">
          <a:xfrm flipV="1">
            <a:off x="6491288" y="2879725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9" name="Group 100"/>
          <p:cNvGrpSpPr>
            <a:grpSpLocks/>
          </p:cNvGrpSpPr>
          <p:nvPr/>
        </p:nvGrpSpPr>
        <p:grpSpPr bwMode="auto">
          <a:xfrm>
            <a:off x="7469188" y="2071689"/>
            <a:ext cx="1477962" cy="1284287"/>
            <a:chOff x="-44" y="1473"/>
            <a:chExt cx="981" cy="1105"/>
          </a:xfrm>
        </p:grpSpPr>
        <p:pic>
          <p:nvPicPr>
            <p:cNvPr id="59447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Freeform 102"/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>
                <a:defRPr/>
              </a:pPr>
              <a:endParaRPr lang="en-US" kern="0" dirty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8951914" y="2778125"/>
            <a:ext cx="1247457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kern="0" dirty="0">
                <a:solidFill>
                  <a:prstClr val="black"/>
                </a:solidFill>
                <a:latin typeface="Calibri"/>
              </a:rPr>
              <a:t>destination</a:t>
            </a:r>
          </a:p>
        </p:txBody>
      </p:sp>
      <p:sp>
        <p:nvSpPr>
          <p:cNvPr id="59411" name="TextBox 52"/>
          <p:cNvSpPr txBox="1">
            <a:spLocks noChangeArrowheads="1"/>
          </p:cNvSpPr>
          <p:nvPr/>
        </p:nvSpPr>
        <p:spPr bwMode="auto">
          <a:xfrm>
            <a:off x="3919538" y="2574925"/>
            <a:ext cx="2888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1600">
                <a:solidFill>
                  <a:srgbClr val="000000"/>
                </a:solidFill>
                <a:latin typeface="Calibri" charset="0"/>
              </a:rPr>
              <a:t>1</a:t>
            </a:r>
          </a:p>
        </p:txBody>
      </p:sp>
      <p:sp>
        <p:nvSpPr>
          <p:cNvPr id="59412" name="TextBox 53"/>
          <p:cNvSpPr txBox="1">
            <a:spLocks noChangeArrowheads="1"/>
          </p:cNvSpPr>
          <p:nvPr/>
        </p:nvSpPr>
        <p:spPr bwMode="auto">
          <a:xfrm>
            <a:off x="3722688" y="2581275"/>
            <a:ext cx="2888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1600">
                <a:solidFill>
                  <a:srgbClr val="000000"/>
                </a:solidFill>
                <a:latin typeface="Calibri" charset="0"/>
              </a:rPr>
              <a:t>2</a:t>
            </a:r>
          </a:p>
        </p:txBody>
      </p:sp>
      <p:sp>
        <p:nvSpPr>
          <p:cNvPr id="59413" name="TextBox 54"/>
          <p:cNvSpPr txBox="1">
            <a:spLocks noChangeArrowheads="1"/>
          </p:cNvSpPr>
          <p:nvPr/>
        </p:nvSpPr>
        <p:spPr bwMode="auto">
          <a:xfrm>
            <a:off x="3535363" y="2578100"/>
            <a:ext cx="2888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1600">
                <a:solidFill>
                  <a:srgbClr val="000000"/>
                </a:solidFill>
                <a:latin typeface="Calibri" charset="0"/>
              </a:rPr>
              <a:t>3</a:t>
            </a:r>
          </a:p>
        </p:txBody>
      </p:sp>
      <p:grpSp>
        <p:nvGrpSpPr>
          <p:cNvPr id="59414" name="Group 55"/>
          <p:cNvGrpSpPr>
            <a:grpSpLocks/>
          </p:cNvGrpSpPr>
          <p:nvPr/>
        </p:nvGrpSpPr>
        <p:grpSpPr bwMode="auto">
          <a:xfrm>
            <a:off x="3268664" y="1873251"/>
            <a:ext cx="2935287" cy="841375"/>
            <a:chOff x="593766" y="5264055"/>
            <a:chExt cx="3597129" cy="1011695"/>
          </a:xfrm>
        </p:grpSpPr>
        <p:grpSp>
          <p:nvGrpSpPr>
            <p:cNvPr id="59418" name="Group 56"/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59439" name="Rectangle 77"/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80" name="Freeform 79"/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cxnSp>
            <p:nvCxnSpPr>
              <p:cNvPr id="59443" name="Straight Connector 81"/>
              <p:cNvCxnSpPr>
                <a:cxnSpLocks noChangeShapeType="1"/>
                <a:stCxn id="81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4" name="Straight Connector 82"/>
              <p:cNvCxnSpPr>
                <a:cxnSpLocks noChangeShapeType="1"/>
                <a:endCxn id="81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5" name="Straight Connector 83"/>
              <p:cNvCxnSpPr>
                <a:cxnSpLocks noChangeShapeType="1"/>
                <a:endCxn id="81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6" name="Straight Connector 84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19" name="Group 57"/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70" name="Freeform 69"/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59433" name="Rectangle 71"/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cxnSp>
            <p:nvCxnSpPr>
              <p:cNvPr id="59435" name="Straight Connector 73"/>
              <p:cNvCxnSpPr>
                <a:cxnSpLocks noChangeShapeType="1"/>
                <a:stCxn id="73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6" name="Straight Connector 74"/>
              <p:cNvCxnSpPr>
                <a:cxnSpLocks noChangeShapeType="1"/>
                <a:endCxn id="73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7" name="Straight Connector 75"/>
              <p:cNvCxnSpPr>
                <a:cxnSpLocks noChangeShapeType="1"/>
                <a:endCxn id="73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8" name="Straight Connector 76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20" name="Group 58"/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7" name="Freeform 66"/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59430" name="Rectangle 68"/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</p:grpSp>
        <p:sp>
          <p:nvSpPr>
            <p:cNvPr id="59421" name="Rectangle 59"/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59422" name="Right Arrow 60"/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FFFF"/>
                </a:solidFill>
                <a:latin typeface="Calibri" charset="0"/>
              </a:endParaRPr>
            </a:p>
          </p:txBody>
        </p:sp>
        <p:grpSp>
          <p:nvGrpSpPr>
            <p:cNvPr id="59423" name="Group 61"/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4" name="Freeform 63"/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kern="0" dirty="0">
                  <a:solidFill>
                    <a:sysClr val="window" lastClr="FFFFFF"/>
                  </a:solidFill>
                  <a:latin typeface="Calibri"/>
                </a:endParaRPr>
              </a:p>
            </p:txBody>
          </p:sp>
          <p:sp>
            <p:nvSpPr>
              <p:cNvPr id="59427" name="Rectangle 65"/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</p:grpSp>
        <p:sp>
          <p:nvSpPr>
            <p:cNvPr id="59424" name="Right Arrow 62"/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2065338" y="1903413"/>
            <a:ext cx="1181100" cy="5334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ts val="1700"/>
              </a:lnSpc>
              <a:defRPr/>
            </a:pPr>
            <a:r>
              <a:rPr lang="en-US" i="1" kern="0" dirty="0">
                <a:solidFill>
                  <a:prstClr val="black"/>
                </a:solidFill>
                <a:latin typeface="Calibri"/>
              </a:rPr>
              <a:t>L</a:t>
            </a:r>
            <a:r>
              <a:rPr lang="en-US" kern="0" dirty="0">
                <a:solidFill>
                  <a:prstClr val="black"/>
                </a:solidFill>
                <a:latin typeface="Calibri"/>
              </a:rPr>
              <a:t> bits</a:t>
            </a:r>
          </a:p>
          <a:p>
            <a:pPr>
              <a:lnSpc>
                <a:spcPts val="1700"/>
              </a:lnSpc>
              <a:defRPr/>
            </a:pPr>
            <a:r>
              <a:rPr lang="en-US" kern="0" dirty="0">
                <a:solidFill>
                  <a:prstClr val="black"/>
                </a:solidFill>
                <a:latin typeface="Calibri"/>
              </a:rPr>
              <a:t>per packet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6858000" y="2898775"/>
            <a:ext cx="696024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i="1" kern="0" dirty="0">
                <a:solidFill>
                  <a:prstClr val="black"/>
                </a:solidFill>
                <a:latin typeface="Calibri"/>
              </a:rPr>
              <a:t>R</a:t>
            </a:r>
            <a:r>
              <a:rPr lang="en-US" kern="0" dirty="0">
                <a:solidFill>
                  <a:prstClr val="black"/>
                </a:solidFill>
                <a:latin typeface="Calibri"/>
              </a:rPr>
              <a:t> bps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47"/>
          <p:cNvGrpSpPr>
            <a:grpSpLocks/>
          </p:cNvGrpSpPr>
          <p:nvPr/>
        </p:nvGrpSpPr>
        <p:grpSpPr bwMode="auto">
          <a:xfrm>
            <a:off x="3790951" y="2079625"/>
            <a:ext cx="1173163" cy="534988"/>
            <a:chOff x="1871277" y="1576300"/>
            <a:chExt cx="1128371" cy="437861"/>
          </a:xfrm>
        </p:grpSpPr>
        <p:sp>
          <p:nvSpPr>
            <p:cNvPr id="105" name="Oval 10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06" name="Rectangle 105"/>
            <p:cNvSpPr/>
            <p:nvPr/>
          </p:nvSpPr>
          <p:spPr bwMode="auto">
            <a:xfrm>
              <a:off x="1871277" y="1740010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7" name="Oval 1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2159859" y="1673747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2" name="Straight Connector 111"/>
            <p:cNvCxnSpPr>
              <a:cxnSpLocks noChangeShapeType="1"/>
              <a:endCxn id="1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" name="Straight Connector 1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42" name="Group 105"/>
          <p:cNvGrpSpPr>
            <a:grpSpLocks/>
          </p:cNvGrpSpPr>
          <p:nvPr/>
        </p:nvGrpSpPr>
        <p:grpSpPr bwMode="auto">
          <a:xfrm>
            <a:off x="8288338" y="2314575"/>
            <a:ext cx="779462" cy="679450"/>
            <a:chOff x="-44" y="1473"/>
            <a:chExt cx="981" cy="1105"/>
          </a:xfrm>
        </p:grpSpPr>
        <p:pic>
          <p:nvPicPr>
            <p:cNvPr id="61533" name="Picture 106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4" name="Freeform 10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4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614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76414" y="130175"/>
            <a:ext cx="8447087" cy="1143000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Packet Switching: queueing delay, loss</a:t>
            </a:r>
            <a:endParaRPr lang="en-US" altLang="x-none" sz="4000">
              <a:ea typeface="ＭＳ Ｐゴシック" charset="-128"/>
            </a:endParaRPr>
          </a:p>
        </p:txBody>
      </p:sp>
      <p:sp>
        <p:nvSpPr>
          <p:cNvPr id="61445" name="Line 230"/>
          <p:cNvSpPr>
            <a:spLocks noChangeShapeType="1"/>
          </p:cNvSpPr>
          <p:nvPr/>
        </p:nvSpPr>
        <p:spPr bwMode="auto">
          <a:xfrm>
            <a:off x="4991100" y="2303463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Line 276"/>
          <p:cNvSpPr>
            <a:spLocks noChangeShapeType="1"/>
          </p:cNvSpPr>
          <p:nvPr/>
        </p:nvSpPr>
        <p:spPr bwMode="auto">
          <a:xfrm>
            <a:off x="3114675" y="1971676"/>
            <a:ext cx="744538" cy="385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Line 277"/>
          <p:cNvSpPr>
            <a:spLocks noChangeShapeType="1"/>
          </p:cNvSpPr>
          <p:nvPr/>
        </p:nvSpPr>
        <p:spPr bwMode="auto">
          <a:xfrm flipV="1">
            <a:off x="3259138" y="2457451"/>
            <a:ext cx="577850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8" name="Line 278"/>
          <p:cNvSpPr>
            <a:spLocks noChangeShapeType="1"/>
          </p:cNvSpPr>
          <p:nvPr/>
        </p:nvSpPr>
        <p:spPr bwMode="auto">
          <a:xfrm>
            <a:off x="4956176" y="2398714"/>
            <a:ext cx="20161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Line 279"/>
          <p:cNvSpPr>
            <a:spLocks noChangeShapeType="1"/>
          </p:cNvSpPr>
          <p:nvPr/>
        </p:nvSpPr>
        <p:spPr bwMode="auto">
          <a:xfrm flipH="1" flipV="1">
            <a:off x="7559676" y="2581275"/>
            <a:ext cx="9525" cy="3635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0" name="Line 280"/>
          <p:cNvSpPr>
            <a:spLocks noChangeShapeType="1"/>
          </p:cNvSpPr>
          <p:nvPr/>
        </p:nvSpPr>
        <p:spPr bwMode="auto">
          <a:xfrm flipV="1">
            <a:off x="8032750" y="2030414"/>
            <a:ext cx="604838" cy="307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Rectangle 287"/>
          <p:cNvSpPr>
            <a:spLocks noChangeArrowheads="1"/>
          </p:cNvSpPr>
          <p:nvPr/>
        </p:nvSpPr>
        <p:spPr bwMode="auto">
          <a:xfrm>
            <a:off x="5154614" y="218598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61452" name="Rectangle 288"/>
          <p:cNvSpPr>
            <a:spLocks noChangeArrowheads="1"/>
          </p:cNvSpPr>
          <p:nvPr/>
        </p:nvSpPr>
        <p:spPr bwMode="auto">
          <a:xfrm>
            <a:off x="5316539" y="2185989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61453" name="Rectangle 289"/>
          <p:cNvSpPr>
            <a:spLocks noChangeArrowheads="1"/>
          </p:cNvSpPr>
          <p:nvPr/>
        </p:nvSpPr>
        <p:spPr bwMode="auto">
          <a:xfrm>
            <a:off x="5478464" y="218598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61454" name="Rectangle 290"/>
          <p:cNvSpPr>
            <a:spLocks noChangeArrowheads="1"/>
          </p:cNvSpPr>
          <p:nvPr/>
        </p:nvSpPr>
        <p:spPr bwMode="auto">
          <a:xfrm>
            <a:off x="5640389" y="218598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61455" name="Rectangle 291"/>
          <p:cNvSpPr>
            <a:spLocks noChangeArrowheads="1"/>
          </p:cNvSpPr>
          <p:nvPr/>
        </p:nvSpPr>
        <p:spPr bwMode="auto">
          <a:xfrm>
            <a:off x="5802314" y="2185989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61456" name="Rectangle 292"/>
          <p:cNvSpPr>
            <a:spLocks noChangeArrowheads="1"/>
          </p:cNvSpPr>
          <p:nvPr/>
        </p:nvSpPr>
        <p:spPr bwMode="auto">
          <a:xfrm>
            <a:off x="6173789" y="2185989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61457" name="Rectangle 293"/>
          <p:cNvSpPr>
            <a:spLocks noChangeArrowheads="1"/>
          </p:cNvSpPr>
          <p:nvPr/>
        </p:nvSpPr>
        <p:spPr bwMode="auto">
          <a:xfrm>
            <a:off x="6611939" y="2181226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grpSp>
        <p:nvGrpSpPr>
          <p:cNvPr id="61458" name="Group 311"/>
          <p:cNvGrpSpPr>
            <a:grpSpLocks/>
          </p:cNvGrpSpPr>
          <p:nvPr/>
        </p:nvGrpSpPr>
        <p:grpSpPr bwMode="auto">
          <a:xfrm>
            <a:off x="4310063" y="2262189"/>
            <a:ext cx="633412" cy="200025"/>
            <a:chOff x="1800" y="1425"/>
            <a:chExt cx="399" cy="126"/>
          </a:xfrm>
        </p:grpSpPr>
        <p:sp>
          <p:nvSpPr>
            <p:cNvPr id="61529" name="Rectangle 294"/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61530" name="Rectangle 295"/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61531" name="Rectangle 296"/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61532" name="Rectangle 297"/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sp>
        <p:nvSpPr>
          <p:cNvPr id="61459" name="Rectangle 298"/>
          <p:cNvSpPr>
            <a:spLocks noChangeArrowheads="1"/>
          </p:cNvSpPr>
          <p:nvPr/>
        </p:nvSpPr>
        <p:spPr bwMode="auto">
          <a:xfrm>
            <a:off x="3652839" y="2162176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61460" name="Rectangle 299"/>
          <p:cNvSpPr>
            <a:spLocks noChangeArrowheads="1"/>
          </p:cNvSpPr>
          <p:nvPr/>
        </p:nvSpPr>
        <p:spPr bwMode="auto">
          <a:xfrm>
            <a:off x="3433764" y="2733676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61461" name="Line 300"/>
          <p:cNvSpPr>
            <a:spLocks noChangeShapeType="1"/>
          </p:cNvSpPr>
          <p:nvPr/>
        </p:nvSpPr>
        <p:spPr bwMode="auto">
          <a:xfrm>
            <a:off x="3614738" y="2111375"/>
            <a:ext cx="2460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Line 301"/>
          <p:cNvSpPr>
            <a:spLocks noChangeShapeType="1"/>
          </p:cNvSpPr>
          <p:nvPr/>
        </p:nvSpPr>
        <p:spPr bwMode="auto">
          <a:xfrm flipV="1">
            <a:off x="3616326" y="2582864"/>
            <a:ext cx="174625" cy="180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Line 302"/>
          <p:cNvSpPr>
            <a:spLocks noChangeShapeType="1"/>
          </p:cNvSpPr>
          <p:nvPr/>
        </p:nvSpPr>
        <p:spPr bwMode="auto">
          <a:xfrm>
            <a:off x="5535614" y="2076450"/>
            <a:ext cx="1062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Text Box 303"/>
          <p:cNvSpPr txBox="1">
            <a:spLocks noChangeArrowheads="1"/>
          </p:cNvSpPr>
          <p:nvPr/>
        </p:nvSpPr>
        <p:spPr bwMode="auto">
          <a:xfrm>
            <a:off x="2273300" y="16335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61465" name="Text Box 304"/>
          <p:cNvSpPr txBox="1">
            <a:spLocks noChangeArrowheads="1"/>
          </p:cNvSpPr>
          <p:nvPr/>
        </p:nvSpPr>
        <p:spPr bwMode="auto">
          <a:xfrm>
            <a:off x="2413000" y="26082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61466" name="Text Box 305"/>
          <p:cNvSpPr txBox="1">
            <a:spLocks noChangeArrowheads="1"/>
          </p:cNvSpPr>
          <p:nvPr/>
        </p:nvSpPr>
        <p:spPr bwMode="auto">
          <a:xfrm>
            <a:off x="8128001" y="146526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/>
              <a:t>C</a:t>
            </a:r>
            <a:endParaRPr lang="en-US" altLang="x-none">
              <a:solidFill>
                <a:schemeClr val="accent1"/>
              </a:solidFill>
            </a:endParaRPr>
          </a:p>
        </p:txBody>
      </p:sp>
      <p:sp>
        <p:nvSpPr>
          <p:cNvPr id="61467" name="Text Box 308"/>
          <p:cNvSpPr txBox="1">
            <a:spLocks noChangeArrowheads="1"/>
          </p:cNvSpPr>
          <p:nvPr/>
        </p:nvSpPr>
        <p:spPr bwMode="auto">
          <a:xfrm>
            <a:off x="3160714" y="1585914"/>
            <a:ext cx="1563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 i="1"/>
              <a:t>R</a:t>
            </a:r>
            <a:r>
              <a:rPr lang="en-US" altLang="x-none" sz="1800"/>
              <a:t> = 100 Mb/s</a:t>
            </a:r>
          </a:p>
        </p:txBody>
      </p:sp>
      <p:sp>
        <p:nvSpPr>
          <p:cNvPr id="61468" name="Text Box 309"/>
          <p:cNvSpPr txBox="1">
            <a:spLocks noChangeArrowheads="1"/>
          </p:cNvSpPr>
          <p:nvPr/>
        </p:nvSpPr>
        <p:spPr bwMode="auto">
          <a:xfrm>
            <a:off x="5149851" y="2438400"/>
            <a:ext cx="1641475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000" i="1"/>
              <a:t>R</a:t>
            </a:r>
            <a:r>
              <a:rPr lang="en-US" altLang="x-none" sz="2000"/>
              <a:t> = 1.5 Mb/s</a:t>
            </a:r>
            <a:endParaRPr lang="en-US" altLang="x-none">
              <a:solidFill>
                <a:schemeClr val="accent1"/>
              </a:solidFill>
            </a:endParaRPr>
          </a:p>
        </p:txBody>
      </p:sp>
      <p:sp>
        <p:nvSpPr>
          <p:cNvPr id="61469" name="Text Box 310"/>
          <p:cNvSpPr txBox="1">
            <a:spLocks noChangeArrowheads="1"/>
          </p:cNvSpPr>
          <p:nvPr/>
        </p:nvSpPr>
        <p:spPr bwMode="auto">
          <a:xfrm>
            <a:off x="7546975" y="29940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chemeClr val="accent1"/>
              </a:solidFill>
            </a:endParaRPr>
          </a:p>
        </p:txBody>
      </p:sp>
      <p:sp>
        <p:nvSpPr>
          <p:cNvPr id="61470" name="Line 281"/>
          <p:cNvSpPr>
            <a:spLocks noChangeShapeType="1"/>
          </p:cNvSpPr>
          <p:nvPr/>
        </p:nvSpPr>
        <p:spPr bwMode="auto">
          <a:xfrm flipV="1">
            <a:off x="8186738" y="3146425"/>
            <a:ext cx="984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1" name="Line 283"/>
          <p:cNvSpPr>
            <a:spLocks noChangeShapeType="1"/>
          </p:cNvSpPr>
          <p:nvPr/>
        </p:nvSpPr>
        <p:spPr bwMode="auto">
          <a:xfrm flipH="1">
            <a:off x="8162926" y="2849564"/>
            <a:ext cx="379413" cy="225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2" name="Text Box 306"/>
          <p:cNvSpPr txBox="1">
            <a:spLocks noChangeArrowheads="1"/>
          </p:cNvSpPr>
          <p:nvPr/>
        </p:nvSpPr>
        <p:spPr bwMode="auto">
          <a:xfrm>
            <a:off x="9080501" y="2224088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/>
              <a:t>D</a:t>
            </a:r>
            <a:endParaRPr lang="en-US" altLang="x-none">
              <a:solidFill>
                <a:schemeClr val="accent1"/>
              </a:solidFill>
            </a:endParaRPr>
          </a:p>
        </p:txBody>
      </p:sp>
      <p:sp>
        <p:nvSpPr>
          <p:cNvPr id="61473" name="Text Box 307"/>
          <p:cNvSpPr txBox="1">
            <a:spLocks noChangeArrowheads="1"/>
          </p:cNvSpPr>
          <p:nvPr/>
        </p:nvSpPr>
        <p:spPr bwMode="auto">
          <a:xfrm>
            <a:off x="9823450" y="28400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/>
              <a:t>E</a:t>
            </a:r>
            <a:endParaRPr lang="en-US" altLang="x-none">
              <a:solidFill>
                <a:schemeClr val="accent1"/>
              </a:solidFill>
            </a:endParaRPr>
          </a:p>
        </p:txBody>
      </p:sp>
      <p:sp>
        <p:nvSpPr>
          <p:cNvPr id="61474" name="Text Box 330"/>
          <p:cNvSpPr txBox="1">
            <a:spLocks noChangeArrowheads="1"/>
          </p:cNvSpPr>
          <p:nvPr/>
        </p:nvSpPr>
        <p:spPr bwMode="auto">
          <a:xfrm>
            <a:off x="3575051" y="2984501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x-none" sz="1800"/>
              <a:t>queue of packets</a:t>
            </a:r>
          </a:p>
          <a:p>
            <a:pPr algn="ctr">
              <a:lnSpc>
                <a:spcPct val="85000"/>
              </a:lnSpc>
            </a:pPr>
            <a:r>
              <a:rPr lang="en-US" altLang="x-none" sz="1800"/>
              <a:t>waiting for output link</a:t>
            </a:r>
            <a:endParaRPr lang="en-US" altLang="x-none" sz="1800">
              <a:solidFill>
                <a:schemeClr val="accent1"/>
              </a:solidFill>
            </a:endParaRPr>
          </a:p>
        </p:txBody>
      </p:sp>
      <p:sp>
        <p:nvSpPr>
          <p:cNvPr id="61475" name="Line 332"/>
          <p:cNvSpPr>
            <a:spLocks noChangeShapeType="1"/>
          </p:cNvSpPr>
          <p:nvPr/>
        </p:nvSpPr>
        <p:spPr bwMode="auto">
          <a:xfrm flipV="1">
            <a:off x="4414839" y="2514601"/>
            <a:ext cx="166687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76" name="Group 96"/>
          <p:cNvGrpSpPr>
            <a:grpSpLocks/>
          </p:cNvGrpSpPr>
          <p:nvPr/>
        </p:nvGrpSpPr>
        <p:grpSpPr bwMode="auto">
          <a:xfrm>
            <a:off x="2422526" y="1651000"/>
            <a:ext cx="779463" cy="679450"/>
            <a:chOff x="-44" y="1473"/>
            <a:chExt cx="981" cy="1105"/>
          </a:xfrm>
        </p:grpSpPr>
        <p:pic>
          <p:nvPicPr>
            <p:cNvPr id="61527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8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7" name="Group 99"/>
          <p:cNvGrpSpPr>
            <a:grpSpLocks/>
          </p:cNvGrpSpPr>
          <p:nvPr/>
        </p:nvGrpSpPr>
        <p:grpSpPr bwMode="auto">
          <a:xfrm>
            <a:off x="2609851" y="2625725"/>
            <a:ext cx="779463" cy="679450"/>
            <a:chOff x="-44" y="1473"/>
            <a:chExt cx="981" cy="1105"/>
          </a:xfrm>
        </p:grpSpPr>
        <p:pic>
          <p:nvPicPr>
            <p:cNvPr id="61525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6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8" name="Group 102"/>
          <p:cNvGrpSpPr>
            <a:grpSpLocks/>
          </p:cNvGrpSpPr>
          <p:nvPr/>
        </p:nvGrpSpPr>
        <p:grpSpPr bwMode="auto">
          <a:xfrm>
            <a:off x="9005888" y="2686050"/>
            <a:ext cx="779462" cy="679450"/>
            <a:chOff x="-44" y="1473"/>
            <a:chExt cx="981" cy="1105"/>
          </a:xfrm>
        </p:grpSpPr>
        <p:pic>
          <p:nvPicPr>
            <p:cNvPr id="61523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4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9" name="Group 108"/>
          <p:cNvGrpSpPr>
            <a:grpSpLocks/>
          </p:cNvGrpSpPr>
          <p:nvPr/>
        </p:nvGrpSpPr>
        <p:grpSpPr bwMode="auto">
          <a:xfrm>
            <a:off x="8370888" y="1493838"/>
            <a:ext cx="779462" cy="679450"/>
            <a:chOff x="-44" y="1473"/>
            <a:chExt cx="981" cy="1105"/>
          </a:xfrm>
        </p:grpSpPr>
        <p:pic>
          <p:nvPicPr>
            <p:cNvPr id="61521" name="Picture 10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2" name="Freeform 11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8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6E0C3F4-699D-6F40-A05D-E6297EE7450F}" type="slidenum">
              <a:rPr lang="en-US" altLang="x-none" sz="1200">
                <a:latin typeface="Tahoma" charset="0"/>
              </a:rPr>
              <a:pPr/>
              <a:t>43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61481" name="Group 228"/>
          <p:cNvGrpSpPr>
            <a:grpSpLocks/>
          </p:cNvGrpSpPr>
          <p:nvPr/>
        </p:nvGrpSpPr>
        <p:grpSpPr bwMode="auto">
          <a:xfrm>
            <a:off x="6915151" y="2160589"/>
            <a:ext cx="1128713" cy="439737"/>
            <a:chOff x="4650" y="1129"/>
            <a:chExt cx="246" cy="95"/>
          </a:xfrm>
        </p:grpSpPr>
        <p:sp>
          <p:nvSpPr>
            <p:cNvPr id="61513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1514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61515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61516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9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0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17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8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794" name="Rectangle 6"/>
          <p:cNvSpPr>
            <a:spLocks noChangeArrowheads="1"/>
          </p:cNvSpPr>
          <p:nvPr/>
        </p:nvSpPr>
        <p:spPr bwMode="auto">
          <a:xfrm>
            <a:off x="2130426" y="3930651"/>
            <a:ext cx="8131175" cy="203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chemeClr val="accent2"/>
              </a:buClr>
              <a:buSzPct val="85000"/>
              <a:defRPr/>
            </a:pPr>
            <a:r>
              <a:rPr lang="en-US" sz="2800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queuing and </a:t>
            </a:r>
            <a:r>
              <a:rPr lang="en-US" sz="2800" dirty="0" smtClean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loss</a:t>
            </a:r>
            <a:endParaRPr lang="en-US" sz="2800" dirty="0">
              <a:solidFill>
                <a:srgbClr val="C0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61483" name="Picture 16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1" y="901700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84" name="Group 228"/>
          <p:cNvGrpSpPr>
            <a:grpSpLocks/>
          </p:cNvGrpSpPr>
          <p:nvPr/>
        </p:nvGrpSpPr>
        <p:grpSpPr bwMode="auto">
          <a:xfrm>
            <a:off x="7054851" y="2930525"/>
            <a:ext cx="1128713" cy="439738"/>
            <a:chOff x="4650" y="1129"/>
            <a:chExt cx="246" cy="95"/>
          </a:xfrm>
        </p:grpSpPr>
        <p:sp>
          <p:nvSpPr>
            <p:cNvPr id="61505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1506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61507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61508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1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9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5" name="Group 347"/>
          <p:cNvGrpSpPr>
            <a:grpSpLocks/>
          </p:cNvGrpSpPr>
          <p:nvPr/>
        </p:nvGrpSpPr>
        <p:grpSpPr bwMode="auto">
          <a:xfrm>
            <a:off x="7040564" y="2897189"/>
            <a:ext cx="1171575" cy="534987"/>
            <a:chOff x="1871277" y="1576300"/>
            <a:chExt cx="1128371" cy="437861"/>
          </a:xfrm>
        </p:grpSpPr>
        <p:sp>
          <p:nvSpPr>
            <p:cNvPr id="85" name="Oval 8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86" name="Rectangle 8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7" name="Oval 8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88" name="Freeform 87"/>
            <p:cNvSpPr/>
            <p:nvPr/>
          </p:nvSpPr>
          <p:spPr bwMode="auto">
            <a:xfrm>
              <a:off x="2160250" y="1673746"/>
              <a:ext cx="547367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2" name="Straight Connector 91"/>
            <p:cNvCxnSpPr>
              <a:cxnSpLocks noChangeShapeType="1"/>
              <a:endCxn id="8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9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86" name="Group 347"/>
          <p:cNvGrpSpPr>
            <a:grpSpLocks/>
          </p:cNvGrpSpPr>
          <p:nvPr/>
        </p:nvGrpSpPr>
        <p:grpSpPr bwMode="auto">
          <a:xfrm>
            <a:off x="6867526" y="2116139"/>
            <a:ext cx="1173163" cy="534987"/>
            <a:chOff x="1871277" y="1576300"/>
            <a:chExt cx="1128371" cy="437861"/>
          </a:xfrm>
        </p:grpSpPr>
        <p:sp>
          <p:nvSpPr>
            <p:cNvPr id="95" name="Oval 9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96" name="Rectangle 9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Oval 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2159859" y="1673746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2" name="Straight Connector 101"/>
            <p:cNvCxnSpPr>
              <a:cxnSpLocks noChangeShapeType="1"/>
              <a:endCxn id="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1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Rectangle 1"/>
          <p:cNvSpPr/>
          <p:nvPr/>
        </p:nvSpPr>
        <p:spPr>
          <a:xfrm>
            <a:off x="2274888" y="4518241"/>
            <a:ext cx="6096000" cy="854080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if arrival rate (in bits) to link exceeds transmission rate of link for a period of time</a:t>
            </a:r>
            <a:r>
              <a:rPr lang="en-US" dirty="0" smtClean="0">
                <a:latin typeface="Gill Sans MT" charset="0"/>
                <a:ea typeface="ＭＳ Ｐゴシック" charset="0"/>
                <a:cs typeface="ＭＳ Ｐゴシック" charset="0"/>
              </a:rPr>
              <a:t>:</a:t>
            </a:r>
          </a:p>
          <a:p>
            <a:pPr marL="744538" lvl="1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 smtClean="0">
                <a:latin typeface="Gill Sans MT" charset="0"/>
                <a:ea typeface="ＭＳ Ｐゴシック" charset="0"/>
                <a:cs typeface="ＭＳ Ｐゴシック" charset="0"/>
              </a:rPr>
              <a:t>What will happen???</a:t>
            </a: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/>
          <p:cNvSpPr>
            <a:spLocks noGrp="1" noChangeArrowheads="1"/>
          </p:cNvSpPr>
          <p:nvPr>
            <p:ph type="title"/>
          </p:nvPr>
        </p:nvSpPr>
        <p:spPr>
          <a:xfrm>
            <a:off x="2057400" y="120650"/>
            <a:ext cx="7772400" cy="1143000"/>
          </a:xfrm>
        </p:spPr>
        <p:txBody>
          <a:bodyPr/>
          <a:lstStyle/>
          <a:p>
            <a:r>
              <a:rPr lang="en-US" altLang="x-none">
                <a:ea typeface="ＭＳ Ｐゴシック" charset="-128"/>
              </a:rPr>
              <a:t>Two key network-core functions</a:t>
            </a:r>
          </a:p>
        </p:txBody>
      </p:sp>
      <p:sp>
        <p:nvSpPr>
          <p:cNvPr id="63490" name="Rectangle 3"/>
          <p:cNvSpPr>
            <a:spLocks noGrp="1" noChangeArrowheads="1"/>
          </p:cNvSpPr>
          <p:nvPr>
            <p:ph idx="1"/>
          </p:nvPr>
        </p:nvSpPr>
        <p:spPr>
          <a:xfrm>
            <a:off x="6096000" y="1728788"/>
            <a:ext cx="4192588" cy="4648200"/>
          </a:xfrm>
        </p:spPr>
        <p:txBody>
          <a:bodyPr/>
          <a:lstStyle/>
          <a:p>
            <a:pPr marL="0" indent="0">
              <a:buNone/>
            </a:pPr>
            <a:r>
              <a:rPr lang="en-US" altLang="x-none" i="1">
                <a:solidFill>
                  <a:srgbClr val="C00000"/>
                </a:solidFill>
                <a:ea typeface="ＭＳ Ｐゴシック" charset="-128"/>
              </a:rPr>
              <a:t>forwarding</a:t>
            </a:r>
            <a:r>
              <a:rPr lang="en-US" altLang="x-none" sz="2400" i="1">
                <a:solidFill>
                  <a:srgbClr val="C00000"/>
                </a:solidFill>
                <a:ea typeface="ＭＳ Ｐゴシック" charset="-128"/>
              </a:rPr>
              <a:t>:</a:t>
            </a:r>
            <a:r>
              <a:rPr lang="en-US" altLang="x-none" sz="2400">
                <a:solidFill>
                  <a:srgbClr val="C00000"/>
                </a:solidFill>
                <a:ea typeface="ＭＳ Ｐゴシック" charset="-128"/>
              </a:rPr>
              <a:t> </a:t>
            </a:r>
            <a:r>
              <a:rPr lang="en-US" altLang="x-none" sz="2400">
                <a:ea typeface="ＭＳ Ｐゴシック" charset="-128"/>
              </a:rPr>
              <a:t>move packets from router</a:t>
            </a:r>
            <a:r>
              <a:rPr lang="ja-JP" altLang="en-US" sz="2400">
                <a:ea typeface="ＭＳ Ｐゴシック" charset="-128"/>
              </a:rPr>
              <a:t>’</a:t>
            </a:r>
            <a:r>
              <a:rPr lang="en-US" altLang="ja-JP" sz="2400">
                <a:ea typeface="ＭＳ Ｐゴシック" charset="-128"/>
              </a:rPr>
              <a:t>s input to appropriate router output</a:t>
            </a:r>
          </a:p>
          <a:p>
            <a:pPr marL="0" indent="0">
              <a:buNone/>
            </a:pPr>
            <a:endParaRPr lang="en-US" altLang="x-none">
              <a:ea typeface="ＭＳ Ｐゴシック" charset="-128"/>
            </a:endParaRPr>
          </a:p>
        </p:txBody>
      </p:sp>
      <p:sp>
        <p:nvSpPr>
          <p:cNvPr id="6349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115175" y="6453189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6349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1-</a:t>
            </a:r>
            <a:fld id="{BF76D77F-9BE3-B24D-B929-D2EC8F37E0FF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/>
              <a:t>44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pic>
        <p:nvPicPr>
          <p:cNvPr id="63493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5826" y="9271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3"/>
          <p:cNvSpPr txBox="1">
            <a:spLocks noChangeArrowheads="1"/>
          </p:cNvSpPr>
          <p:nvPr/>
        </p:nvSpPr>
        <p:spPr bwMode="auto">
          <a:xfrm>
            <a:off x="1908175" y="1385888"/>
            <a:ext cx="4192588" cy="169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x-none" sz="2800" i="1">
                <a:solidFill>
                  <a:srgbClr val="C00000"/>
                </a:solidFill>
                <a:latin typeface="Gill Sans MT" charset="0"/>
              </a:rPr>
              <a:t>routing:</a:t>
            </a:r>
            <a:r>
              <a:rPr lang="en-US" altLang="x-none" sz="2800">
                <a:solidFill>
                  <a:srgbClr val="C00000"/>
                </a:solidFill>
                <a:latin typeface="Gill Sans MT" charset="0"/>
              </a:rPr>
              <a:t> </a:t>
            </a:r>
            <a:r>
              <a:rPr lang="en-US" altLang="x-none">
                <a:latin typeface="Gill Sans MT" charset="0"/>
              </a:rPr>
              <a:t>determines source-destination route taken by packets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charset="2"/>
              <a:buChar char="§"/>
            </a:pPr>
            <a:r>
              <a:rPr lang="en-US" altLang="x-none" i="1">
                <a:latin typeface="Gill Sans MT" charset="0"/>
              </a:rPr>
              <a:t>routing algorithms</a:t>
            </a:r>
            <a:endParaRPr lang="en-US" altLang="x-none">
              <a:latin typeface="Gill Sans MT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endParaRPr lang="en-US" altLang="x-none" sz="2800">
              <a:latin typeface="Gill Sans MT" charset="0"/>
            </a:endParaRPr>
          </a:p>
        </p:txBody>
      </p:sp>
      <p:sp>
        <p:nvSpPr>
          <p:cNvPr id="11" name="Freeform 3"/>
          <p:cNvSpPr>
            <a:spLocks/>
          </p:cNvSpPr>
          <p:nvPr/>
        </p:nvSpPr>
        <p:spPr bwMode="auto">
          <a:xfrm rot="16200000">
            <a:off x="4813301" y="3600451"/>
            <a:ext cx="2198687" cy="1497012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5" h="10310">
                <a:moveTo>
                  <a:pt x="0" y="0"/>
                </a:moveTo>
                <a:cubicBezTo>
                  <a:pt x="3109" y="3835"/>
                  <a:pt x="2511" y="6378"/>
                  <a:pt x="2801" y="10310"/>
                </a:cubicBezTo>
                <a:cubicBezTo>
                  <a:pt x="3337" y="10277"/>
                  <a:pt x="2862" y="10312"/>
                  <a:pt x="3660" y="10251"/>
                </a:cubicBezTo>
                <a:cubicBezTo>
                  <a:pt x="5139" y="5189"/>
                  <a:pt x="6996" y="3438"/>
                  <a:pt x="10675" y="25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75000">
                <a:srgbClr val="7BE5CA"/>
              </a:gs>
              <a:gs pos="0">
                <a:schemeClr val="accent1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grpSp>
        <p:nvGrpSpPr>
          <p:cNvPr id="63496" name="Group 4"/>
          <p:cNvGrpSpPr>
            <a:grpSpLocks/>
          </p:cNvGrpSpPr>
          <p:nvPr/>
        </p:nvGrpSpPr>
        <p:grpSpPr bwMode="auto">
          <a:xfrm>
            <a:off x="2852738" y="3152776"/>
            <a:ext cx="2317750" cy="2333625"/>
            <a:chOff x="272609" y="3015788"/>
            <a:chExt cx="2317750" cy="2333625"/>
          </a:xfrm>
        </p:grpSpPr>
        <p:sp>
          <p:nvSpPr>
            <p:cNvPr id="63710" name="Rectangle 4"/>
            <p:cNvSpPr>
              <a:spLocks noChangeArrowheads="1"/>
            </p:cNvSpPr>
            <p:nvPr/>
          </p:nvSpPr>
          <p:spPr bwMode="auto">
            <a:xfrm>
              <a:off x="272609" y="3015788"/>
              <a:ext cx="2317750" cy="233362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>
                <a:solidFill>
                  <a:srgbClr val="000000"/>
                </a:solidFill>
              </a:endParaRPr>
            </a:p>
          </p:txBody>
        </p:sp>
        <p:sp>
          <p:nvSpPr>
            <p:cNvPr id="63711" name="Oval 5"/>
            <p:cNvSpPr>
              <a:spLocks noChangeArrowheads="1"/>
            </p:cNvSpPr>
            <p:nvPr/>
          </p:nvSpPr>
          <p:spPr bwMode="auto">
            <a:xfrm>
              <a:off x="398021" y="3068176"/>
              <a:ext cx="2095500" cy="60483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>
                <a:solidFill>
                  <a:srgbClr val="000000"/>
                </a:solidFill>
              </a:endParaRPr>
            </a:p>
          </p:txBody>
        </p:sp>
        <p:sp>
          <p:nvSpPr>
            <p:cNvPr id="63712" name="Text Box 108"/>
            <p:cNvSpPr txBox="1">
              <a:spLocks noChangeArrowheads="1"/>
            </p:cNvSpPr>
            <p:nvPr/>
          </p:nvSpPr>
          <p:spPr bwMode="auto">
            <a:xfrm>
              <a:off x="526609" y="3225338"/>
              <a:ext cx="18637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400">
                  <a:solidFill>
                    <a:srgbClr val="000000"/>
                  </a:solidFill>
                </a:rPr>
                <a:t>routing algorithm</a:t>
              </a:r>
            </a:p>
          </p:txBody>
        </p:sp>
        <p:sp>
          <p:nvSpPr>
            <p:cNvPr id="63713" name="Rectangle 109"/>
            <p:cNvSpPr>
              <a:spLocks noChangeArrowheads="1"/>
            </p:cNvSpPr>
            <p:nvPr/>
          </p:nvSpPr>
          <p:spPr bwMode="auto">
            <a:xfrm>
              <a:off x="451996" y="3973051"/>
              <a:ext cx="2005013" cy="12795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>
                <a:solidFill>
                  <a:srgbClr val="000000"/>
                </a:solidFill>
              </a:endParaRPr>
            </a:p>
          </p:txBody>
        </p:sp>
        <p:sp>
          <p:nvSpPr>
            <p:cNvPr id="63714" name="Text Box 110"/>
            <p:cNvSpPr txBox="1">
              <a:spLocks noChangeArrowheads="1"/>
            </p:cNvSpPr>
            <p:nvPr/>
          </p:nvSpPr>
          <p:spPr bwMode="auto">
            <a:xfrm>
              <a:off x="532959" y="3925426"/>
              <a:ext cx="18589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x-none" sz="1400">
                  <a:solidFill>
                    <a:srgbClr val="000000"/>
                  </a:solidFill>
                </a:rPr>
                <a:t>local forwarding table</a:t>
              </a:r>
            </a:p>
          </p:txBody>
        </p:sp>
        <p:sp>
          <p:nvSpPr>
            <p:cNvPr id="63715" name="Text Box 111"/>
            <p:cNvSpPr txBox="1">
              <a:spLocks noChangeArrowheads="1"/>
            </p:cNvSpPr>
            <p:nvPr/>
          </p:nvSpPr>
          <p:spPr bwMode="auto">
            <a:xfrm>
              <a:off x="415484" y="417307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400">
                  <a:solidFill>
                    <a:srgbClr val="000000"/>
                  </a:solidFill>
                </a:rPr>
                <a:t>header value</a:t>
              </a:r>
            </a:p>
          </p:txBody>
        </p:sp>
        <p:sp>
          <p:nvSpPr>
            <p:cNvPr id="63716" name="Text Box 112"/>
            <p:cNvSpPr txBox="1">
              <a:spLocks noChangeArrowheads="1"/>
            </p:cNvSpPr>
            <p:nvPr/>
          </p:nvSpPr>
          <p:spPr bwMode="auto">
            <a:xfrm>
              <a:off x="1482284" y="417466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400">
                  <a:solidFill>
                    <a:srgbClr val="000000"/>
                  </a:solidFill>
                </a:rPr>
                <a:t>output link</a:t>
              </a:r>
            </a:p>
          </p:txBody>
        </p:sp>
        <p:sp>
          <p:nvSpPr>
            <p:cNvPr id="63717" name="Line 113"/>
            <p:cNvSpPr>
              <a:spLocks noChangeShapeType="1"/>
            </p:cNvSpPr>
            <p:nvPr/>
          </p:nvSpPr>
          <p:spPr bwMode="auto">
            <a:xfrm>
              <a:off x="1580709" y="4185776"/>
              <a:ext cx="7937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Text Box 114"/>
            <p:cNvSpPr txBox="1">
              <a:spLocks noChangeArrowheads="1"/>
            </p:cNvSpPr>
            <p:nvPr/>
          </p:nvSpPr>
          <p:spPr bwMode="auto">
            <a:xfrm>
              <a:off x="1067318" y="4457238"/>
              <a:ext cx="524503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 eaLnBrk="1" hangingPunct="1"/>
              <a:r>
                <a:rPr lang="en-US" altLang="x-none" sz="1200">
                  <a:solidFill>
                    <a:srgbClr val="000000"/>
                  </a:solidFill>
                </a:rPr>
                <a:t>0100</a:t>
              </a:r>
            </a:p>
            <a:p>
              <a:pPr algn="r" eaLnBrk="1" hangingPunct="1"/>
              <a:r>
                <a:rPr lang="en-US" altLang="x-none" sz="1200">
                  <a:solidFill>
                    <a:srgbClr val="000000"/>
                  </a:solidFill>
                </a:rPr>
                <a:t>0101</a:t>
              </a:r>
            </a:p>
            <a:p>
              <a:pPr algn="r" eaLnBrk="1" hangingPunct="1"/>
              <a:r>
                <a:rPr lang="en-US" altLang="x-none" sz="1200">
                  <a:solidFill>
                    <a:srgbClr val="000000"/>
                  </a:solidFill>
                </a:rPr>
                <a:t>0111</a:t>
              </a:r>
            </a:p>
            <a:p>
              <a:pPr algn="r" eaLnBrk="1" hangingPunct="1"/>
              <a:r>
                <a:rPr lang="en-US" altLang="x-none" sz="1200">
                  <a:solidFill>
                    <a:srgbClr val="000000"/>
                  </a:solidFill>
                </a:rPr>
                <a:t>1001</a:t>
              </a:r>
            </a:p>
          </p:txBody>
        </p:sp>
        <p:sp>
          <p:nvSpPr>
            <p:cNvPr id="63719" name="Text Box 115"/>
            <p:cNvSpPr txBox="1">
              <a:spLocks noChangeArrowheads="1"/>
            </p:cNvSpPr>
            <p:nvPr/>
          </p:nvSpPr>
          <p:spPr bwMode="auto">
            <a:xfrm>
              <a:off x="1595915" y="4457238"/>
              <a:ext cx="269626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200">
                  <a:solidFill>
                    <a:srgbClr val="000000"/>
                  </a:solidFill>
                </a:rPr>
                <a:t>3</a:t>
              </a:r>
            </a:p>
            <a:p>
              <a:pPr algn="ctr" eaLnBrk="1" hangingPunct="1"/>
              <a:r>
                <a:rPr lang="en-US" altLang="x-none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x-none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x-none" sz="12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720" name="Line 116"/>
            <p:cNvSpPr>
              <a:spLocks noChangeShapeType="1"/>
            </p:cNvSpPr>
            <p:nvPr/>
          </p:nvSpPr>
          <p:spPr bwMode="auto">
            <a:xfrm>
              <a:off x="451996" y="444295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Line 117"/>
            <p:cNvSpPr>
              <a:spLocks noChangeShapeType="1"/>
            </p:cNvSpPr>
            <p:nvPr/>
          </p:nvSpPr>
          <p:spPr bwMode="auto">
            <a:xfrm>
              <a:off x="444059" y="419530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AutoShape 118"/>
            <p:cNvSpPr>
              <a:spLocks noChangeArrowheads="1"/>
            </p:cNvSpPr>
            <p:nvPr/>
          </p:nvSpPr>
          <p:spPr bwMode="auto">
            <a:xfrm rot="5400000">
              <a:off x="1350521" y="3680951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3497" name="Group 3"/>
          <p:cNvGrpSpPr>
            <a:grpSpLocks/>
          </p:cNvGrpSpPr>
          <p:nvPr/>
        </p:nvGrpSpPr>
        <p:grpSpPr bwMode="auto">
          <a:xfrm>
            <a:off x="4273550" y="3632201"/>
            <a:ext cx="5195888" cy="2989263"/>
            <a:chOff x="1638346" y="3641726"/>
            <a:chExt cx="5194254" cy="2989731"/>
          </a:xfrm>
        </p:grpSpPr>
        <p:sp>
          <p:nvSpPr>
            <p:cNvPr id="63560" name="Freeform 2"/>
            <p:cNvSpPr>
              <a:spLocks/>
            </p:cNvSpPr>
            <p:nvPr/>
          </p:nvSpPr>
          <p:spPr bwMode="auto">
            <a:xfrm>
              <a:off x="3894138" y="4260851"/>
              <a:ext cx="2847975" cy="1481138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1" name="Freeform 6"/>
            <p:cNvSpPr>
              <a:spLocks/>
            </p:cNvSpPr>
            <p:nvPr/>
          </p:nvSpPr>
          <p:spPr bwMode="auto">
            <a:xfrm>
              <a:off x="4532313" y="4564063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3562" name="Group 7"/>
            <p:cNvGrpSpPr>
              <a:grpSpLocks/>
            </p:cNvGrpSpPr>
            <p:nvPr/>
          </p:nvGrpSpPr>
          <p:grpSpPr bwMode="auto">
            <a:xfrm>
              <a:off x="4038600" y="4738688"/>
              <a:ext cx="501650" cy="233363"/>
              <a:chOff x="3600" y="219"/>
              <a:chExt cx="360" cy="175"/>
            </a:xfrm>
          </p:grpSpPr>
          <p:sp>
            <p:nvSpPr>
              <p:cNvPr id="63697" name="Oval 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98" name="Line 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9" name="Line 1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0" name="Rectangle 1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701" name="Oval 12"/>
              <p:cNvSpPr>
                <a:spLocks noChangeArrowheads="1"/>
              </p:cNvSpPr>
              <p:nvPr/>
            </p:nvSpPr>
            <p:spPr bwMode="auto">
              <a:xfrm>
                <a:off x="3603" y="219"/>
                <a:ext cx="354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702" name="Group 1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707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8" name="Line 1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9" name="Line 1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703" name="Group 1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704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5" name="Line 1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6" name="Line 2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3" name="Group 21"/>
            <p:cNvGrpSpPr>
              <a:grpSpLocks/>
            </p:cNvGrpSpPr>
            <p:nvPr/>
          </p:nvGrpSpPr>
          <p:grpSpPr bwMode="auto">
            <a:xfrm>
              <a:off x="4391025" y="5376863"/>
              <a:ext cx="501650" cy="233363"/>
              <a:chOff x="3600" y="219"/>
              <a:chExt cx="360" cy="175"/>
            </a:xfrm>
          </p:grpSpPr>
          <p:sp>
            <p:nvSpPr>
              <p:cNvPr id="63684" name="Oval 22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85" name="Line 23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6" name="Line 24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7" name="Rectangle 25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88" name="Oval 26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89" name="Group 27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94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5" name="Line 29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6" name="Line 3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90" name="Group 31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91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2" name="Line 3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3" name="Line 34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4" name="Group 35"/>
            <p:cNvGrpSpPr>
              <a:grpSpLocks/>
            </p:cNvGrpSpPr>
            <p:nvPr/>
          </p:nvGrpSpPr>
          <p:grpSpPr bwMode="auto">
            <a:xfrm>
              <a:off x="5065713" y="4433888"/>
              <a:ext cx="501650" cy="233363"/>
              <a:chOff x="3600" y="219"/>
              <a:chExt cx="360" cy="175"/>
            </a:xfrm>
          </p:grpSpPr>
          <p:sp>
            <p:nvSpPr>
              <p:cNvPr id="63671" name="Oval 36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72" name="Line 37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3" name="Line 3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4" name="Rectangle 39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75" name="Oval 4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76" name="Group 4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81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2" name="Line 43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3" name="Line 4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77" name="Group 4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78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9" name="Line 4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0" name="Line 48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5" name="Group 49"/>
            <p:cNvGrpSpPr>
              <a:grpSpLocks/>
            </p:cNvGrpSpPr>
            <p:nvPr/>
          </p:nvGrpSpPr>
          <p:grpSpPr bwMode="auto">
            <a:xfrm>
              <a:off x="4987925" y="5099051"/>
              <a:ext cx="500063" cy="233363"/>
              <a:chOff x="3600" y="219"/>
              <a:chExt cx="360" cy="175"/>
            </a:xfrm>
          </p:grpSpPr>
          <p:sp>
            <p:nvSpPr>
              <p:cNvPr id="63658" name="Oval 50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59" name="Line 51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0" name="Line 52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1" name="Rectangle 53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62" name="Oval 54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6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63" name="Group 55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68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9" name="Line 57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0" name="Line 5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64" name="Group 59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65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6" name="Line 61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7" name="Line 62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6" name="Group 63"/>
            <p:cNvGrpSpPr>
              <a:grpSpLocks/>
            </p:cNvGrpSpPr>
            <p:nvPr/>
          </p:nvGrpSpPr>
          <p:grpSpPr bwMode="auto">
            <a:xfrm>
              <a:off x="5622925" y="5395913"/>
              <a:ext cx="501650" cy="233363"/>
              <a:chOff x="3600" y="219"/>
              <a:chExt cx="360" cy="175"/>
            </a:xfrm>
          </p:grpSpPr>
          <p:sp>
            <p:nvSpPr>
              <p:cNvPr id="63645" name="Oval 64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46" name="Line 65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7" name="Line 66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8" name="Rectangle 67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49" name="Oval 68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50" name="Group 69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55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6" name="Line 71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7" name="Line 72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51" name="Group 73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52" name="Line 74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3" name="Line 7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4" name="Line 76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7" name="Group 77"/>
            <p:cNvGrpSpPr>
              <a:grpSpLocks/>
            </p:cNvGrpSpPr>
            <p:nvPr/>
          </p:nvGrpSpPr>
          <p:grpSpPr bwMode="auto">
            <a:xfrm>
              <a:off x="6067425" y="4740276"/>
              <a:ext cx="501650" cy="233363"/>
              <a:chOff x="3600" y="219"/>
              <a:chExt cx="360" cy="175"/>
            </a:xfrm>
          </p:grpSpPr>
          <p:sp>
            <p:nvSpPr>
              <p:cNvPr id="63632" name="Oval 7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3" name="Line 7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4" name="Line 8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5" name="Rectangle 8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36" name="Oval 8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37" name="Group 8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42" name="Line 8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3" name="Line 8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4" name="Line 8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38" name="Group 8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39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0" name="Line 8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1" name="Line 9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3568" name="Freeform 91"/>
            <p:cNvSpPr>
              <a:spLocks/>
            </p:cNvSpPr>
            <p:nvPr/>
          </p:nvSpPr>
          <p:spPr bwMode="auto">
            <a:xfrm>
              <a:off x="5573713" y="4557713"/>
              <a:ext cx="504825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9" name="Freeform 92"/>
            <p:cNvSpPr>
              <a:spLocks/>
            </p:cNvSpPr>
            <p:nvPr/>
          </p:nvSpPr>
          <p:spPr bwMode="auto">
            <a:xfrm>
              <a:off x="4508500" y="4949826"/>
              <a:ext cx="481013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0" name="Freeform 93"/>
            <p:cNvSpPr>
              <a:spLocks/>
            </p:cNvSpPr>
            <p:nvPr/>
          </p:nvSpPr>
          <p:spPr bwMode="auto">
            <a:xfrm>
              <a:off x="5456238" y="4926013"/>
              <a:ext cx="628650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1" name="Freeform 94"/>
            <p:cNvSpPr>
              <a:spLocks/>
            </p:cNvSpPr>
            <p:nvPr/>
          </p:nvSpPr>
          <p:spPr bwMode="auto">
            <a:xfrm>
              <a:off x="6122988" y="4979988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2" name="Freeform 95"/>
            <p:cNvSpPr>
              <a:spLocks/>
            </p:cNvSpPr>
            <p:nvPr/>
          </p:nvSpPr>
          <p:spPr bwMode="auto">
            <a:xfrm>
              <a:off x="4887913" y="5513388"/>
              <a:ext cx="736600" cy="74613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3" name="Freeform 96"/>
            <p:cNvSpPr>
              <a:spLocks/>
            </p:cNvSpPr>
            <p:nvPr/>
          </p:nvSpPr>
          <p:spPr bwMode="auto">
            <a:xfrm>
              <a:off x="4351338" y="4973638"/>
              <a:ext cx="193675" cy="425450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4" name="Text Box 100"/>
            <p:cNvSpPr txBox="1">
              <a:spLocks noChangeArrowheads="1"/>
            </p:cNvSpPr>
            <p:nvPr/>
          </p:nvSpPr>
          <p:spPr bwMode="auto">
            <a:xfrm>
              <a:off x="4440876" y="4483071"/>
              <a:ext cx="311067" cy="366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x-none" sz="18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575" name="Text Box 101"/>
            <p:cNvSpPr txBox="1">
              <a:spLocks noChangeArrowheads="1"/>
            </p:cNvSpPr>
            <p:nvPr/>
          </p:nvSpPr>
          <p:spPr bwMode="auto">
            <a:xfrm>
              <a:off x="4378980" y="4897394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x-none" sz="16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63576" name="Text Box 102"/>
            <p:cNvSpPr txBox="1">
              <a:spLocks noChangeArrowheads="1"/>
            </p:cNvSpPr>
            <p:nvPr/>
          </p:nvSpPr>
          <p:spPr bwMode="auto">
            <a:xfrm>
              <a:off x="4128222" y="4970416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x-none" sz="1600">
                  <a:solidFill>
                    <a:srgbClr val="000000"/>
                  </a:solidFill>
                </a:rPr>
                <a:t>3</a:t>
              </a:r>
            </a:p>
          </p:txBody>
        </p:sp>
        <p:grpSp>
          <p:nvGrpSpPr>
            <p:cNvPr id="63577" name="Group 1"/>
            <p:cNvGrpSpPr>
              <a:grpSpLocks/>
            </p:cNvGrpSpPr>
            <p:nvPr/>
          </p:nvGrpSpPr>
          <p:grpSpPr bwMode="auto">
            <a:xfrm rot="-2012368">
              <a:off x="2645158" y="5398104"/>
              <a:ext cx="1447800" cy="274638"/>
              <a:chOff x="2436813" y="4587876"/>
              <a:chExt cx="1447800" cy="274638"/>
            </a:xfrm>
          </p:grpSpPr>
          <p:sp>
            <p:nvSpPr>
              <p:cNvPr id="63627" name="Rectangle 97"/>
              <p:cNvSpPr>
                <a:spLocks noChangeArrowheads="1"/>
              </p:cNvSpPr>
              <p:nvPr/>
            </p:nvSpPr>
            <p:spPr bwMode="auto">
              <a:xfrm>
                <a:off x="2461850" y="4583083"/>
                <a:ext cx="1155391" cy="238116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8" name="Rectangle 98"/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9" name="Line 99"/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0" name="Rectangle 104"/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1" name="Text Box 105"/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x-none" sz="1200">
                    <a:solidFill>
                      <a:srgbClr val="000000"/>
                    </a:solidFill>
                  </a:rPr>
                  <a:t>0111</a:t>
                </a:r>
              </a:p>
            </p:txBody>
          </p:sp>
        </p:grpSp>
        <p:sp>
          <p:nvSpPr>
            <p:cNvPr id="63578" name="Text Box 106"/>
            <p:cNvSpPr txBox="1">
              <a:spLocks noChangeArrowheads="1"/>
            </p:cNvSpPr>
            <p:nvPr/>
          </p:nvSpPr>
          <p:spPr bwMode="auto">
            <a:xfrm>
              <a:off x="1638346" y="6046702"/>
              <a:ext cx="2909795" cy="584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x-none" sz="1600">
                  <a:solidFill>
                    <a:srgbClr val="000000"/>
                  </a:solidFill>
                </a:rPr>
                <a:t>destination address in arriving</a:t>
              </a:r>
            </a:p>
            <a:p>
              <a:pPr eaLnBrk="1" hangingPunct="1"/>
              <a:r>
                <a:rPr lang="en-US" altLang="x-none" sz="1600">
                  <a:solidFill>
                    <a:srgbClr val="000000"/>
                  </a:solidFill>
                </a:rPr>
                <a:t>packet</a:t>
              </a:r>
              <a:r>
                <a:rPr lang="ja-JP" altLang="en-US" sz="1600">
                  <a:solidFill>
                    <a:srgbClr val="000000"/>
                  </a:solidFill>
                </a:rPr>
                <a:t>’</a:t>
              </a:r>
              <a:r>
                <a:rPr lang="en-US" altLang="ja-JP" sz="1600">
                  <a:solidFill>
                    <a:srgbClr val="000000"/>
                  </a:solidFill>
                </a:rPr>
                <a:t>s header</a:t>
              </a:r>
              <a:endParaRPr lang="en-US" altLang="x-none" sz="1600">
                <a:solidFill>
                  <a:srgbClr val="000000"/>
                </a:solidFill>
              </a:endParaRPr>
            </a:p>
          </p:txBody>
        </p:sp>
        <p:sp>
          <p:nvSpPr>
            <p:cNvPr id="63579" name="Line 107"/>
            <p:cNvSpPr>
              <a:spLocks noChangeShapeType="1"/>
            </p:cNvSpPr>
            <p:nvPr/>
          </p:nvSpPr>
          <p:spPr bwMode="auto">
            <a:xfrm flipH="1">
              <a:off x="2626848" y="4873581"/>
              <a:ext cx="1407736" cy="91436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Line 119"/>
            <p:cNvSpPr>
              <a:spLocks noChangeShapeType="1"/>
            </p:cNvSpPr>
            <p:nvPr/>
          </p:nvSpPr>
          <p:spPr bwMode="auto">
            <a:xfrm flipH="1" flipV="1">
              <a:off x="3588616" y="5648254"/>
              <a:ext cx="22219" cy="4508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21"/>
            <p:cNvSpPr>
              <a:spLocks/>
            </p:cNvSpPr>
            <p:nvPr/>
          </p:nvSpPr>
          <p:spPr bwMode="auto">
            <a:xfrm flipH="1">
              <a:off x="6254750" y="4370388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22"/>
            <p:cNvSpPr>
              <a:spLocks/>
            </p:cNvSpPr>
            <p:nvPr/>
          </p:nvSpPr>
          <p:spPr bwMode="auto">
            <a:xfrm flipH="1">
              <a:off x="5243513" y="4086226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23"/>
            <p:cNvSpPr>
              <a:spLocks/>
            </p:cNvSpPr>
            <p:nvPr/>
          </p:nvSpPr>
          <p:spPr bwMode="auto">
            <a:xfrm flipH="1" flipV="1">
              <a:off x="5911850" y="5632451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24"/>
            <p:cNvSpPr>
              <a:spLocks/>
            </p:cNvSpPr>
            <p:nvPr/>
          </p:nvSpPr>
          <p:spPr bwMode="auto">
            <a:xfrm flipH="1" flipV="1">
              <a:off x="4562475" y="5616576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25"/>
            <p:cNvSpPr>
              <a:spLocks/>
            </p:cNvSpPr>
            <p:nvPr/>
          </p:nvSpPr>
          <p:spPr bwMode="auto">
            <a:xfrm flipH="1" flipV="1">
              <a:off x="5202238" y="5324476"/>
              <a:ext cx="542925" cy="452438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86" name="Group 126"/>
            <p:cNvGrpSpPr>
              <a:grpSpLocks/>
            </p:cNvGrpSpPr>
            <p:nvPr/>
          </p:nvGrpSpPr>
          <p:grpSpPr bwMode="auto">
            <a:xfrm>
              <a:off x="5251450" y="3641726"/>
              <a:ext cx="550863" cy="452438"/>
              <a:chOff x="2886" y="1668"/>
              <a:chExt cx="347" cy="285"/>
            </a:xfrm>
          </p:grpSpPr>
          <p:sp>
            <p:nvSpPr>
              <p:cNvPr id="63620" name="Rectangle 127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1" name="Oval 128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2" name="Rectangle 129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3" name="Line 130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Line 131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Line 132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AutoShape 133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7" name="Group 134"/>
            <p:cNvGrpSpPr>
              <a:grpSpLocks/>
            </p:cNvGrpSpPr>
            <p:nvPr/>
          </p:nvGrpSpPr>
          <p:grpSpPr bwMode="auto">
            <a:xfrm>
              <a:off x="6264275" y="3914776"/>
              <a:ext cx="550863" cy="452438"/>
              <a:chOff x="2886" y="1668"/>
              <a:chExt cx="347" cy="285"/>
            </a:xfrm>
          </p:grpSpPr>
          <p:sp>
            <p:nvSpPr>
              <p:cNvPr id="63613" name="Rectangle 135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4" name="Oval 136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5" name="Rectangle 137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6" name="Line 138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Line 139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Line 140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AutoShape 141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8" name="Group 142"/>
            <p:cNvGrpSpPr>
              <a:grpSpLocks/>
            </p:cNvGrpSpPr>
            <p:nvPr/>
          </p:nvGrpSpPr>
          <p:grpSpPr bwMode="auto">
            <a:xfrm>
              <a:off x="5894388" y="5991226"/>
              <a:ext cx="550863" cy="452438"/>
              <a:chOff x="2886" y="1668"/>
              <a:chExt cx="347" cy="285"/>
            </a:xfrm>
          </p:grpSpPr>
          <p:sp>
            <p:nvSpPr>
              <p:cNvPr id="63606" name="Rectangle 143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7" name="Oval 144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8" name="Rectangle 145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9" name="Line 146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Line 147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Line 148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AutoShape 149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9" name="Group 150"/>
            <p:cNvGrpSpPr>
              <a:grpSpLocks/>
            </p:cNvGrpSpPr>
            <p:nvPr/>
          </p:nvGrpSpPr>
          <p:grpSpPr bwMode="auto">
            <a:xfrm>
              <a:off x="5199063" y="5772151"/>
              <a:ext cx="550863" cy="452438"/>
              <a:chOff x="2886" y="1668"/>
              <a:chExt cx="347" cy="285"/>
            </a:xfrm>
          </p:grpSpPr>
          <p:sp>
            <p:nvSpPr>
              <p:cNvPr id="63599" name="Rectangle 151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0" name="Oval 152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1" name="Rectangle 153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2" name="Line 154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3" name="Line 155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Line 156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AutoShape 157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90" name="Group 158"/>
            <p:cNvGrpSpPr>
              <a:grpSpLocks/>
            </p:cNvGrpSpPr>
            <p:nvPr/>
          </p:nvGrpSpPr>
          <p:grpSpPr bwMode="auto">
            <a:xfrm>
              <a:off x="4543425" y="5964238"/>
              <a:ext cx="550863" cy="452438"/>
              <a:chOff x="2886" y="1668"/>
              <a:chExt cx="347" cy="285"/>
            </a:xfrm>
          </p:grpSpPr>
          <p:sp>
            <p:nvSpPr>
              <p:cNvPr id="63592" name="Rectangle 159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3" name="Oval 160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4" name="Rectangle 161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5" name="Line 162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6" name="Line 163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Line 164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AutoShape 165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3591" name="Freeform 120"/>
            <p:cNvSpPr>
              <a:spLocks/>
            </p:cNvSpPr>
            <p:nvPr/>
          </p:nvSpPr>
          <p:spPr bwMode="auto">
            <a:xfrm>
              <a:off x="3757473" y="4834039"/>
              <a:ext cx="1041539" cy="336504"/>
            </a:xfrm>
            <a:custGeom>
              <a:avLst/>
              <a:gdLst>
                <a:gd name="T0" fmla="*/ 0 w 10844"/>
                <a:gd name="T1" fmla="*/ 2147483647 h 14797"/>
                <a:gd name="T2" fmla="*/ 2147483647 w 10844"/>
                <a:gd name="T3" fmla="*/ 2147483647 h 14797"/>
                <a:gd name="T4" fmla="*/ 2147483647 w 10844"/>
                <a:gd name="T5" fmla="*/ 2147483647 h 14797"/>
                <a:gd name="T6" fmla="*/ 0 60000 65536"/>
                <a:gd name="T7" fmla="*/ 0 60000 65536"/>
                <a:gd name="T8" fmla="*/ 0 60000 65536"/>
                <a:gd name="T9" fmla="*/ 0 w 10844"/>
                <a:gd name="T10" fmla="*/ 0 h 14797"/>
                <a:gd name="T11" fmla="*/ 10844 w 10844"/>
                <a:gd name="T12" fmla="*/ 14797 h 147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44" h="14797">
                  <a:moveTo>
                    <a:pt x="0" y="14797"/>
                  </a:moveTo>
                  <a:cubicBezTo>
                    <a:pt x="2168" y="9517"/>
                    <a:pt x="5654" y="-1331"/>
                    <a:pt x="7042" y="135"/>
                  </a:cubicBezTo>
                  <a:cubicBezTo>
                    <a:pt x="8563" y="1950"/>
                    <a:pt x="9984" y="6698"/>
                    <a:pt x="10844" y="9978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63498" name="Straight Connector 421888"/>
          <p:cNvCxnSpPr>
            <a:cxnSpLocks noChangeShapeType="1"/>
          </p:cNvCxnSpPr>
          <p:nvPr/>
        </p:nvCxnSpPr>
        <p:spPr bwMode="auto">
          <a:xfrm>
            <a:off x="3721100" y="2743201"/>
            <a:ext cx="20955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9" name="Straight Connector 421894"/>
          <p:cNvCxnSpPr>
            <a:cxnSpLocks noChangeShapeType="1"/>
          </p:cNvCxnSpPr>
          <p:nvPr/>
        </p:nvCxnSpPr>
        <p:spPr bwMode="auto">
          <a:xfrm flipH="1">
            <a:off x="5076825" y="2822576"/>
            <a:ext cx="2393950" cy="1325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0" name="Group 347"/>
          <p:cNvGrpSpPr>
            <a:grpSpLocks/>
          </p:cNvGrpSpPr>
          <p:nvPr/>
        </p:nvGrpSpPr>
        <p:grpSpPr bwMode="auto">
          <a:xfrm>
            <a:off x="7623176" y="5089525"/>
            <a:ext cx="523875" cy="261938"/>
            <a:chOff x="1871277" y="1576300"/>
            <a:chExt cx="1128371" cy="437861"/>
          </a:xfrm>
        </p:grpSpPr>
        <p:sp>
          <p:nvSpPr>
            <p:cNvPr id="177" name="Oval 17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78" name="Rectangle 17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Oval 1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80" name="Freeform 179"/>
            <p:cNvSpPr/>
            <p:nvPr/>
          </p:nvSpPr>
          <p:spPr bwMode="auto">
            <a:xfrm>
              <a:off x="2158499" y="1674488"/>
              <a:ext cx="550509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4" name="Straight Connector 183"/>
            <p:cNvCxnSpPr>
              <a:cxnSpLocks noChangeShapeType="1"/>
              <a:endCxn id="1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" name="Straight Connector 1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1" name="Group 347"/>
          <p:cNvGrpSpPr>
            <a:grpSpLocks/>
          </p:cNvGrpSpPr>
          <p:nvPr/>
        </p:nvGrpSpPr>
        <p:grpSpPr bwMode="auto">
          <a:xfrm>
            <a:off x="7005639" y="5353051"/>
            <a:ext cx="523875" cy="263525"/>
            <a:chOff x="1871277" y="1576300"/>
            <a:chExt cx="1128371" cy="437861"/>
          </a:xfrm>
        </p:grpSpPr>
        <p:sp>
          <p:nvSpPr>
            <p:cNvPr id="187" name="Oval 18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88" name="Rectangle 18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Oval 1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90" name="Freeform 189"/>
            <p:cNvSpPr/>
            <p:nvPr/>
          </p:nvSpPr>
          <p:spPr bwMode="auto">
            <a:xfrm>
              <a:off x="2158499" y="1673896"/>
              <a:ext cx="550507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4" name="Straight Connector 193"/>
            <p:cNvCxnSpPr>
              <a:cxnSpLocks noChangeShapeType="1"/>
              <a:endCxn id="1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" name="Straight Connector 1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2" name="Group 347"/>
          <p:cNvGrpSpPr>
            <a:grpSpLocks/>
          </p:cNvGrpSpPr>
          <p:nvPr/>
        </p:nvGrpSpPr>
        <p:grpSpPr bwMode="auto">
          <a:xfrm>
            <a:off x="8247064" y="5376864"/>
            <a:ext cx="523875" cy="261937"/>
            <a:chOff x="1871277" y="1576300"/>
            <a:chExt cx="1128371" cy="437861"/>
          </a:xfrm>
        </p:grpSpPr>
        <p:sp>
          <p:nvSpPr>
            <p:cNvPr id="197" name="Oval 19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98" name="Rectangle 197"/>
            <p:cNvSpPr/>
            <p:nvPr/>
          </p:nvSpPr>
          <p:spPr bwMode="auto">
            <a:xfrm>
              <a:off x="1871277" y="1740830"/>
              <a:ext cx="1128371" cy="11410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Oval 1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00" name="Freeform 199"/>
            <p:cNvSpPr/>
            <p:nvPr/>
          </p:nvSpPr>
          <p:spPr bwMode="auto">
            <a:xfrm>
              <a:off x="2158499" y="1674486"/>
              <a:ext cx="550507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4" name="Straight Connector 203"/>
            <p:cNvCxnSpPr>
              <a:cxnSpLocks noChangeShapeType="1"/>
              <a:endCxn id="1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" name="Straight Connector 2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3" name="Group 347"/>
          <p:cNvGrpSpPr>
            <a:grpSpLocks/>
          </p:cNvGrpSpPr>
          <p:nvPr/>
        </p:nvGrpSpPr>
        <p:grpSpPr bwMode="auto">
          <a:xfrm>
            <a:off x="8689975" y="4721226"/>
            <a:ext cx="522288" cy="263525"/>
            <a:chOff x="1871277" y="1576300"/>
            <a:chExt cx="1128371" cy="437861"/>
          </a:xfrm>
        </p:grpSpPr>
        <p:sp>
          <p:nvSpPr>
            <p:cNvPr id="207" name="Oval 20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08" name="Rectangle 20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Oval 20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10" name="Freeform 209"/>
            <p:cNvSpPr/>
            <p:nvPr/>
          </p:nvSpPr>
          <p:spPr bwMode="auto">
            <a:xfrm>
              <a:off x="2159371" y="1673896"/>
              <a:ext cx="548751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4" name="Straight Connector 213"/>
            <p:cNvCxnSpPr>
              <a:cxnSpLocks noChangeShapeType="1"/>
              <a:endCxn id="20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" name="Straight Connector 21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4" name="Group 347"/>
          <p:cNvGrpSpPr>
            <a:grpSpLocks/>
          </p:cNvGrpSpPr>
          <p:nvPr/>
        </p:nvGrpSpPr>
        <p:grpSpPr bwMode="auto">
          <a:xfrm>
            <a:off x="7693025" y="4416425"/>
            <a:ext cx="522288" cy="261938"/>
            <a:chOff x="1871277" y="1576300"/>
            <a:chExt cx="1128371" cy="437861"/>
          </a:xfrm>
        </p:grpSpPr>
        <p:sp>
          <p:nvSpPr>
            <p:cNvPr id="217" name="Oval 21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18" name="Rectangle 21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Oval 21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2159371" y="1674488"/>
              <a:ext cx="548751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4" name="Straight Connector 223"/>
            <p:cNvCxnSpPr>
              <a:cxnSpLocks noChangeShapeType="1"/>
              <a:endCxn id="21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" name="Straight Connector 22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5" name="Group 347"/>
          <p:cNvGrpSpPr>
            <a:grpSpLocks/>
          </p:cNvGrpSpPr>
          <p:nvPr/>
        </p:nvGrpSpPr>
        <p:grpSpPr bwMode="auto">
          <a:xfrm>
            <a:off x="6673851" y="4714876"/>
            <a:ext cx="523875" cy="263525"/>
            <a:chOff x="1871277" y="1576300"/>
            <a:chExt cx="1128371" cy="437861"/>
          </a:xfrm>
        </p:grpSpPr>
        <p:sp>
          <p:nvSpPr>
            <p:cNvPr id="227" name="Oval 22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28" name="Rectangle 22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Oval 22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30" name="Freeform 229"/>
            <p:cNvSpPr/>
            <p:nvPr/>
          </p:nvSpPr>
          <p:spPr bwMode="auto">
            <a:xfrm>
              <a:off x="2158499" y="1673896"/>
              <a:ext cx="550509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4" name="Straight Connector 233"/>
            <p:cNvCxnSpPr>
              <a:cxnSpLocks noChangeShapeType="1"/>
              <a:endCxn id="22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" name="Straight Connector 23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/>
          <p:cNvCxnSpPr/>
          <p:nvPr/>
        </p:nvCxnSpPr>
        <p:spPr bwMode="auto">
          <a:xfrm rot="16200000" flipH="1">
            <a:off x="6897688" y="2093913"/>
            <a:ext cx="557213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/>
          <p:cNvCxnSpPr/>
          <p:nvPr/>
        </p:nvCxnSpPr>
        <p:spPr bwMode="auto">
          <a:xfrm rot="5400000">
            <a:off x="7292182" y="1988345"/>
            <a:ext cx="444500" cy="350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/>
          <p:cNvCxnSpPr/>
          <p:nvPr/>
        </p:nvCxnSpPr>
        <p:spPr bwMode="auto">
          <a:xfrm>
            <a:off x="6567488" y="2374900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/>
          <p:cNvGrpSpPr>
            <a:grpSpLocks/>
          </p:cNvGrpSpPr>
          <p:nvPr/>
        </p:nvGrpSpPr>
        <p:grpSpPr bwMode="auto">
          <a:xfrm>
            <a:off x="6967539" y="2192338"/>
            <a:ext cx="815975" cy="449262"/>
            <a:chOff x="1871277" y="1576300"/>
            <a:chExt cx="1128371" cy="437861"/>
          </a:xfrm>
        </p:grpSpPr>
        <p:sp>
          <p:nvSpPr>
            <p:cNvPr id="129" name="Oval 12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30" name="Rectangle 12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32" name="Freeform 13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6" name="Straight Connector 135"/>
            <p:cNvCxnSpPr>
              <a:cxnSpLocks noChangeShapeType="1"/>
              <a:endCxn id="13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" name="Straight Connector 13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4517" name="Group 347"/>
          <p:cNvGrpSpPr>
            <a:grpSpLocks/>
          </p:cNvGrpSpPr>
          <p:nvPr/>
        </p:nvGrpSpPr>
        <p:grpSpPr bwMode="auto">
          <a:xfrm>
            <a:off x="9142414" y="2201863"/>
            <a:ext cx="815975" cy="449262"/>
            <a:chOff x="1871277" y="1576300"/>
            <a:chExt cx="1128371" cy="437861"/>
          </a:xfrm>
        </p:grpSpPr>
        <p:sp>
          <p:nvSpPr>
            <p:cNvPr id="119" name="Oval 11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20" name="Rectangle 11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6" name="Straight Connector 125"/>
            <p:cNvCxnSpPr>
              <a:cxnSpLocks noChangeShapeType="1"/>
              <a:endCxn id="12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Straight Connector 12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88" name="Straight Connector 387"/>
          <p:cNvCxnSpPr/>
          <p:nvPr/>
        </p:nvCxnSpPr>
        <p:spPr bwMode="auto">
          <a:xfrm rot="16200000" flipV="1">
            <a:off x="9377363" y="4473575"/>
            <a:ext cx="557212" cy="147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/>
          <p:cNvCxnSpPr/>
          <p:nvPr/>
        </p:nvCxnSpPr>
        <p:spPr bwMode="auto">
          <a:xfrm rot="5400000" flipH="1" flipV="1">
            <a:off x="9128126" y="4460876"/>
            <a:ext cx="501650" cy="117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/>
          <p:cNvGrpSpPr>
            <a:grpSpLocks/>
          </p:cNvGrpSpPr>
          <p:nvPr/>
        </p:nvGrpSpPr>
        <p:grpSpPr bwMode="auto">
          <a:xfrm>
            <a:off x="9191626" y="3878263"/>
            <a:ext cx="815975" cy="449262"/>
            <a:chOff x="1871277" y="1576300"/>
            <a:chExt cx="1128371" cy="437861"/>
          </a:xfrm>
        </p:grpSpPr>
        <p:sp>
          <p:nvSpPr>
            <p:cNvPr id="109" name="Oval 10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10" name="Rectangle 10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6" name="Straight Connector 115"/>
            <p:cNvCxnSpPr>
              <a:cxnSpLocks noChangeShapeType="1"/>
              <a:endCxn id="11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11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64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989138" y="274639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x-none" sz="4000">
                <a:ea typeface="ＭＳ Ｐゴシック" charset="-128"/>
              </a:rPr>
              <a:t>Alternative core: circuit switching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77827" name="Rectangle 1027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939925" y="1236663"/>
            <a:ext cx="4465638" cy="4648200"/>
          </a:xfrm>
        </p:spPr>
        <p:txBody>
          <a:bodyPr>
            <a:normAutofit fontScale="92500" lnSpcReduction="10000"/>
          </a:bodyPr>
          <a:lstStyle/>
          <a:p>
            <a:pPr eaLnBrk="1" hangingPunct="1"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ea typeface="ＭＳ Ｐゴシック" charset="-128"/>
              </a:rPr>
              <a:t>end-end resources allocated to, reserved for </a:t>
            </a:r>
            <a:r>
              <a:rPr lang="ja-JP" altLang="en-US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>
                <a:solidFill>
                  <a:srgbClr val="CC0000"/>
                </a:solidFill>
                <a:ea typeface="ＭＳ Ｐゴシック" charset="-128"/>
              </a:rPr>
              <a:t>call</a:t>
            </a:r>
            <a:r>
              <a:rPr lang="ja-JP" altLang="en-US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>
                <a:solidFill>
                  <a:srgbClr val="CC0000"/>
                </a:solidFill>
                <a:ea typeface="ＭＳ Ｐゴシック" charset="-128"/>
              </a:rPr>
              <a:t> between source &amp; dest: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x-none">
                <a:ea typeface="ＭＳ Ｐゴシック" charset="-128"/>
              </a:rPr>
              <a:t>call gets 2</a:t>
            </a:r>
            <a:r>
              <a:rPr lang="en-US" altLang="x-none" baseline="30000">
                <a:ea typeface="ＭＳ Ｐゴシック" charset="-128"/>
              </a:rPr>
              <a:t>nd</a:t>
            </a:r>
            <a:r>
              <a:rPr lang="en-US" altLang="x-none">
                <a:ea typeface="ＭＳ Ｐゴシック" charset="-128"/>
              </a:rPr>
              <a:t> circuit in top link and 1</a:t>
            </a:r>
            <a:r>
              <a:rPr lang="en-US" altLang="x-none" baseline="30000">
                <a:ea typeface="ＭＳ Ｐゴシック" charset="-128"/>
              </a:rPr>
              <a:t>st</a:t>
            </a:r>
            <a:r>
              <a:rPr lang="en-US" altLang="x-none">
                <a:ea typeface="ＭＳ Ｐゴシック" charset="-128"/>
              </a:rPr>
              <a:t> circuit in right link.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dedicated resources: no sharing</a:t>
            </a:r>
          </a:p>
          <a:p>
            <a:pPr marL="682625" lvl="1" indent="-225425"/>
            <a:r>
              <a:rPr lang="en-US" altLang="x-none"/>
              <a:t>circuit-like (guaranteed) performance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circuit segment idle if not used by call </a:t>
            </a:r>
            <a:r>
              <a:rPr lang="en-US" altLang="x-none" sz="2400" i="1">
                <a:solidFill>
                  <a:srgbClr val="000099"/>
                </a:solidFill>
                <a:ea typeface="ＭＳ Ｐゴシック" charset="-128"/>
              </a:rPr>
              <a:t>(no sharing)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commonly used in traditional telephone networks</a:t>
            </a:r>
          </a:p>
        </p:txBody>
      </p:sp>
      <p:pic>
        <p:nvPicPr>
          <p:cNvPr id="64524" name="Picture 69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8351" y="852489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0FFDB73D-32EF-864C-BF70-0B2F23AE5956}" type="slidenum">
              <a:rPr lang="en-US" altLang="x-none" sz="1200">
                <a:latin typeface="Tahoma" charset="0"/>
              </a:rPr>
              <a:pPr/>
              <a:t>45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64526" name="Group 100"/>
          <p:cNvGrpSpPr>
            <a:grpSpLocks/>
          </p:cNvGrpSpPr>
          <p:nvPr/>
        </p:nvGrpSpPr>
        <p:grpSpPr bwMode="auto">
          <a:xfrm>
            <a:off x="6273801" y="1371600"/>
            <a:ext cx="631825" cy="503238"/>
            <a:chOff x="-44" y="1473"/>
            <a:chExt cx="981" cy="1105"/>
          </a:xfrm>
        </p:grpSpPr>
        <p:pic>
          <p:nvPicPr>
            <p:cNvPr id="6458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/>
          <p:cNvGrpSpPr>
            <a:grpSpLocks/>
          </p:cNvGrpSpPr>
          <p:nvPr/>
        </p:nvGrpSpPr>
        <p:grpSpPr bwMode="auto">
          <a:xfrm>
            <a:off x="10023476" y="4603750"/>
            <a:ext cx="631825" cy="503238"/>
            <a:chOff x="-44" y="1473"/>
            <a:chExt cx="981" cy="1105"/>
          </a:xfrm>
        </p:grpSpPr>
        <p:pic>
          <p:nvPicPr>
            <p:cNvPr id="64580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/>
          <p:cNvSpPr/>
          <p:nvPr/>
        </p:nvSpPr>
        <p:spPr bwMode="auto">
          <a:xfrm>
            <a:off x="7797800" y="2319338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/>
          <p:cNvSpPr/>
          <p:nvPr/>
        </p:nvSpPr>
        <p:spPr bwMode="auto">
          <a:xfrm>
            <a:off x="7797800" y="2374901"/>
            <a:ext cx="1346200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/>
          <p:cNvSpPr/>
          <p:nvPr/>
        </p:nvSpPr>
        <p:spPr bwMode="auto">
          <a:xfrm>
            <a:off x="7797800" y="2430463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/>
          <p:cNvSpPr/>
          <p:nvPr/>
        </p:nvSpPr>
        <p:spPr bwMode="auto">
          <a:xfrm>
            <a:off x="7797800" y="2486026"/>
            <a:ext cx="1346200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/>
          <p:cNvGrpSpPr>
            <a:grpSpLocks/>
          </p:cNvGrpSpPr>
          <p:nvPr/>
        </p:nvGrpSpPr>
        <p:grpSpPr bwMode="auto">
          <a:xfrm>
            <a:off x="7094538" y="3878264"/>
            <a:ext cx="760412" cy="390525"/>
            <a:chOff x="2356" y="1300"/>
            <a:chExt cx="555" cy="194"/>
          </a:xfrm>
        </p:grpSpPr>
        <p:sp>
          <p:nvSpPr>
            <p:cNvPr id="645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45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645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64575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/>
          <p:cNvGrpSpPr>
            <a:grpSpLocks/>
          </p:cNvGrpSpPr>
          <p:nvPr/>
        </p:nvGrpSpPr>
        <p:grpSpPr bwMode="auto">
          <a:xfrm rot="5400000">
            <a:off x="6804819" y="3120232"/>
            <a:ext cx="1281113" cy="234950"/>
            <a:chOff x="4876800" y="1143000"/>
            <a:chExt cx="1752600" cy="304800"/>
          </a:xfrm>
        </p:grpSpPr>
        <p:sp>
          <p:nvSpPr>
            <p:cNvPr id="402" name="Rectangle 401"/>
            <p:cNvSpPr/>
            <p:nvPr/>
          </p:nvSpPr>
          <p:spPr>
            <a:xfrm>
              <a:off x="4863769" y="1171832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4863770" y="1248032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4863769" y="1324232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4863770" y="1400432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/>
          <p:cNvGrpSpPr>
            <a:grpSpLocks/>
          </p:cNvGrpSpPr>
          <p:nvPr/>
        </p:nvGrpSpPr>
        <p:grpSpPr bwMode="auto">
          <a:xfrm>
            <a:off x="7874000" y="3990975"/>
            <a:ext cx="1328738" cy="222250"/>
            <a:chOff x="4876800" y="1143000"/>
            <a:chExt cx="1752600" cy="304800"/>
          </a:xfrm>
        </p:grpSpPr>
        <p:sp>
          <p:nvSpPr>
            <p:cNvPr id="398" name="Rectangle 397"/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/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/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/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/>
          <p:cNvSpPr/>
          <p:nvPr/>
        </p:nvSpPr>
        <p:spPr bwMode="auto">
          <a:xfrm rot="5400000">
            <a:off x="9002713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/>
          <p:cNvSpPr/>
          <p:nvPr/>
        </p:nvSpPr>
        <p:spPr bwMode="auto">
          <a:xfrm rot="5400000">
            <a:off x="8943976" y="3208339"/>
            <a:ext cx="1281113" cy="5873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/>
          <p:cNvSpPr/>
          <p:nvPr/>
        </p:nvSpPr>
        <p:spPr bwMode="auto">
          <a:xfrm rot="5400000">
            <a:off x="8885238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/>
          <p:cNvSpPr/>
          <p:nvPr/>
        </p:nvSpPr>
        <p:spPr bwMode="auto">
          <a:xfrm rot="5400000">
            <a:off x="8826501" y="3208339"/>
            <a:ext cx="128111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/>
          <p:cNvSpPr/>
          <p:nvPr/>
        </p:nvSpPr>
        <p:spPr bwMode="auto">
          <a:xfrm rot="3198033">
            <a:off x="6703219" y="1955006"/>
            <a:ext cx="654050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/>
          <p:cNvSpPr/>
          <p:nvPr/>
        </p:nvSpPr>
        <p:spPr bwMode="auto">
          <a:xfrm rot="3198033">
            <a:off x="9750426" y="4462464"/>
            <a:ext cx="65246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/>
          <p:cNvCxnSpPr>
            <a:endCxn id="64576" idx="0"/>
          </p:cNvCxnSpPr>
          <p:nvPr/>
        </p:nvCxnSpPr>
        <p:spPr bwMode="auto">
          <a:xfrm>
            <a:off x="6567489" y="3990976"/>
            <a:ext cx="528637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/>
          <p:cNvCxnSpPr>
            <a:endCxn id="64574" idx="1"/>
          </p:cNvCxnSpPr>
          <p:nvPr/>
        </p:nvCxnSpPr>
        <p:spPr bwMode="auto">
          <a:xfrm>
            <a:off x="6742113" y="3600451"/>
            <a:ext cx="461962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>
            <a:endCxn id="64572" idx="3"/>
          </p:cNvCxnSpPr>
          <p:nvPr/>
        </p:nvCxnSpPr>
        <p:spPr bwMode="auto">
          <a:xfrm flipV="1">
            <a:off x="6683375" y="4237038"/>
            <a:ext cx="522288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 bwMode="auto">
          <a:xfrm rot="5400000" flipH="1" flipV="1">
            <a:off x="7019132" y="4461670"/>
            <a:ext cx="501650" cy="1158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/>
          <p:cNvCxnSpPr/>
          <p:nvPr/>
        </p:nvCxnSpPr>
        <p:spPr bwMode="auto">
          <a:xfrm rot="10800000">
            <a:off x="9964738" y="4102100"/>
            <a:ext cx="703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/>
          <p:cNvCxnSpPr/>
          <p:nvPr/>
        </p:nvCxnSpPr>
        <p:spPr bwMode="auto">
          <a:xfrm rot="16200000" flipH="1">
            <a:off x="9231313" y="1914525"/>
            <a:ext cx="557212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/>
          <p:cNvGrpSpPr>
            <a:grpSpLocks/>
          </p:cNvGrpSpPr>
          <p:nvPr/>
        </p:nvGrpSpPr>
        <p:grpSpPr bwMode="auto">
          <a:xfrm>
            <a:off x="9496425" y="1371600"/>
            <a:ext cx="630238" cy="503238"/>
            <a:chOff x="-44" y="1473"/>
            <a:chExt cx="981" cy="1105"/>
          </a:xfrm>
        </p:grpSpPr>
        <p:pic>
          <p:nvPicPr>
            <p:cNvPr id="6456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/>
          <p:cNvCxnSpPr/>
          <p:nvPr/>
        </p:nvCxnSpPr>
        <p:spPr bwMode="auto">
          <a:xfrm rot="5400000">
            <a:off x="9685338" y="1751013"/>
            <a:ext cx="500062" cy="41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/>
          <p:cNvSpPr/>
          <p:nvPr/>
        </p:nvSpPr>
        <p:spPr bwMode="auto">
          <a:xfrm rot="1015003">
            <a:off x="7189788" y="2289175"/>
            <a:ext cx="601662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/>
          <p:cNvSpPr/>
          <p:nvPr/>
        </p:nvSpPr>
        <p:spPr bwMode="auto">
          <a:xfrm rot="2465437" flipV="1">
            <a:off x="9404350" y="4048125"/>
            <a:ext cx="522288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/>
          <p:cNvSpPr/>
          <p:nvPr/>
        </p:nvSpPr>
        <p:spPr bwMode="auto">
          <a:xfrm rot="2177866" flipV="1">
            <a:off x="9129714" y="2474913"/>
            <a:ext cx="382587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/>
          <p:cNvGrpSpPr>
            <a:grpSpLocks/>
          </p:cNvGrpSpPr>
          <p:nvPr/>
        </p:nvGrpSpPr>
        <p:grpSpPr bwMode="auto">
          <a:xfrm>
            <a:off x="7053264" y="3871913"/>
            <a:ext cx="815975" cy="449262"/>
            <a:chOff x="1871277" y="1576300"/>
            <a:chExt cx="1128371" cy="437861"/>
          </a:xfrm>
        </p:grpSpPr>
        <p:sp>
          <p:nvSpPr>
            <p:cNvPr id="89" name="Oval 8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6" name="Straight Connector 95"/>
            <p:cNvCxnSpPr>
              <a:cxnSpLocks noChangeShapeType="1"/>
              <a:endCxn id="9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9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66562" name="Picture 10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7063" y="760414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98638" y="71439"/>
            <a:ext cx="8462962" cy="947737"/>
          </a:xfrm>
        </p:spPr>
        <p:txBody>
          <a:bodyPr/>
          <a:lstStyle/>
          <a:p>
            <a:pPr eaLnBrk="1" hangingPunct="1"/>
            <a:r>
              <a:rPr lang="en-US" altLang="x-none" sz="4000">
                <a:ea typeface="ＭＳ Ｐゴシック" charset="-128"/>
              </a:rPr>
              <a:t>Circuit switching: FDM </a:t>
            </a:r>
            <a:r>
              <a:rPr lang="en-US" altLang="x-none" sz="3600">
                <a:ea typeface="ＭＳ Ｐゴシック" charset="-128"/>
              </a:rPr>
              <a:t>versus</a:t>
            </a:r>
            <a:r>
              <a:rPr lang="en-US" altLang="x-none" sz="4000">
                <a:ea typeface="ＭＳ Ｐゴシック" charset="-128"/>
              </a:rPr>
              <a:t> TDM</a:t>
            </a:r>
            <a:endParaRPr lang="fr-FR" altLang="x-none" sz="4000">
              <a:ea typeface="ＭＳ Ｐゴシック" charset="-128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917700" y="1585913"/>
            <a:ext cx="7239000" cy="2438400"/>
            <a:chOff x="288" y="1007"/>
            <a:chExt cx="4560" cy="1536"/>
          </a:xfrm>
        </p:grpSpPr>
        <p:sp>
          <p:nvSpPr>
            <p:cNvPr id="66659" name="Text Box 4"/>
            <p:cNvSpPr txBox="1">
              <a:spLocks noChangeArrowheads="1"/>
            </p:cNvSpPr>
            <p:nvPr/>
          </p:nvSpPr>
          <p:spPr bwMode="auto">
            <a:xfrm>
              <a:off x="288" y="1007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x-none"/>
                <a:t>FDM</a:t>
              </a:r>
              <a:endParaRPr lang="fr-FR" altLang="x-none"/>
            </a:p>
          </p:txBody>
        </p:sp>
        <p:grpSp>
          <p:nvGrpSpPr>
            <p:cNvPr id="66660" name="Group 5"/>
            <p:cNvGrpSpPr>
              <a:grpSpLocks/>
            </p:cNvGrpSpPr>
            <p:nvPr/>
          </p:nvGrpSpPr>
          <p:grpSpPr bwMode="auto">
            <a:xfrm>
              <a:off x="720" y="1392"/>
              <a:ext cx="4128" cy="1151"/>
              <a:chOff x="720" y="1392"/>
              <a:chExt cx="4128" cy="1151"/>
            </a:xfrm>
          </p:grpSpPr>
          <p:sp>
            <p:nvSpPr>
              <p:cNvPr id="66661" name="Line 6"/>
              <p:cNvSpPr>
                <a:spLocks noChangeShapeType="1"/>
              </p:cNvSpPr>
              <p:nvPr/>
            </p:nvSpPr>
            <p:spPr bwMode="auto">
              <a:xfrm flipV="1">
                <a:off x="1728" y="1392"/>
                <a:ext cx="0" cy="81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2" name="Text Box 7"/>
              <p:cNvSpPr txBox="1">
                <a:spLocks noChangeArrowheads="1"/>
              </p:cNvSpPr>
              <p:nvPr/>
            </p:nvSpPr>
            <p:spPr bwMode="auto">
              <a:xfrm>
                <a:off x="720" y="1680"/>
                <a:ext cx="96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x-none"/>
                  <a:t>frequency</a:t>
                </a:r>
                <a:endParaRPr lang="fr-FR" altLang="x-none"/>
              </a:p>
            </p:txBody>
          </p:sp>
          <p:sp>
            <p:nvSpPr>
              <p:cNvPr id="66663" name="Line 8"/>
              <p:cNvSpPr>
                <a:spLocks noChangeShapeType="1"/>
              </p:cNvSpPr>
              <p:nvPr/>
            </p:nvSpPr>
            <p:spPr bwMode="auto">
              <a:xfrm>
                <a:off x="1728" y="2208"/>
                <a:ext cx="312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4" name="Text Box 9"/>
              <p:cNvSpPr txBox="1">
                <a:spLocks noChangeArrowheads="1"/>
              </p:cNvSpPr>
              <p:nvPr/>
            </p:nvSpPr>
            <p:spPr bwMode="auto">
              <a:xfrm>
                <a:off x="3048" y="2255"/>
                <a:ext cx="47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x-none"/>
                  <a:t>time</a:t>
                </a:r>
                <a:endParaRPr lang="fr-FR" altLang="x-none"/>
              </a:p>
            </p:txBody>
          </p:sp>
          <p:sp>
            <p:nvSpPr>
              <p:cNvPr id="66665" name="Rectangle 10"/>
              <p:cNvSpPr>
                <a:spLocks noChangeArrowheads="1"/>
              </p:cNvSpPr>
              <p:nvPr/>
            </p:nvSpPr>
            <p:spPr bwMode="auto">
              <a:xfrm>
                <a:off x="1776" y="1584"/>
                <a:ext cx="2880" cy="576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</p:grpSp>
      </p:grpSp>
      <p:sp>
        <p:nvSpPr>
          <p:cNvPr id="55307" name="Rectangle 11"/>
          <p:cNvSpPr>
            <a:spLocks noChangeArrowheads="1"/>
          </p:cNvSpPr>
          <p:nvPr/>
        </p:nvSpPr>
        <p:spPr bwMode="auto">
          <a:xfrm>
            <a:off x="4267200" y="251460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55308" name="Rectangle 12"/>
          <p:cNvSpPr>
            <a:spLocks noChangeArrowheads="1"/>
          </p:cNvSpPr>
          <p:nvPr/>
        </p:nvSpPr>
        <p:spPr bwMode="auto">
          <a:xfrm>
            <a:off x="4267200" y="274320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4267200" y="297180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4267200" y="320040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905000" y="3748089"/>
            <a:ext cx="7239000" cy="2516187"/>
            <a:chOff x="288" y="2543"/>
            <a:chExt cx="4560" cy="1585"/>
          </a:xfrm>
        </p:grpSpPr>
        <p:sp>
          <p:nvSpPr>
            <p:cNvPr id="66653" name="Text Box 16"/>
            <p:cNvSpPr txBox="1">
              <a:spLocks noChangeArrowheads="1"/>
            </p:cNvSpPr>
            <p:nvPr/>
          </p:nvSpPr>
          <p:spPr bwMode="auto">
            <a:xfrm>
              <a:off x="288" y="2543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x-none"/>
                <a:t>TDM</a:t>
              </a:r>
              <a:endParaRPr lang="fr-FR" altLang="x-none"/>
            </a:p>
          </p:txBody>
        </p:sp>
        <p:sp>
          <p:nvSpPr>
            <p:cNvPr id="66654" name="Line 17"/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Text Box 18"/>
            <p:cNvSpPr txBox="1">
              <a:spLocks noChangeArrowheads="1"/>
            </p:cNvSpPr>
            <p:nvPr/>
          </p:nvSpPr>
          <p:spPr bwMode="auto">
            <a:xfrm>
              <a:off x="720" y="3265"/>
              <a:ext cx="96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x-none"/>
                <a:t>frequency</a:t>
              </a:r>
              <a:endParaRPr lang="fr-FR" altLang="x-none"/>
            </a:p>
          </p:txBody>
        </p:sp>
        <p:sp>
          <p:nvSpPr>
            <p:cNvPr id="66656" name="Line 19"/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Text Box 20"/>
            <p:cNvSpPr txBox="1">
              <a:spLocks noChangeArrowheads="1"/>
            </p:cNvSpPr>
            <p:nvPr/>
          </p:nvSpPr>
          <p:spPr bwMode="auto">
            <a:xfrm>
              <a:off x="3048" y="3840"/>
              <a:ext cx="47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x-none"/>
                <a:t>time</a:t>
              </a:r>
              <a:endParaRPr lang="fr-FR" altLang="x-none"/>
            </a:p>
          </p:txBody>
        </p:sp>
        <p:sp>
          <p:nvSpPr>
            <p:cNvPr id="66658" name="Rectangle 21"/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</p:grpSp>
      <p:grpSp>
        <p:nvGrpSpPr>
          <p:cNvPr id="5" name="Group 22"/>
          <p:cNvGrpSpPr>
            <a:grpSpLocks/>
          </p:cNvGrpSpPr>
          <p:nvPr/>
        </p:nvGrpSpPr>
        <p:grpSpPr bwMode="auto">
          <a:xfrm>
            <a:off x="4267200" y="4740275"/>
            <a:ext cx="3886200" cy="914400"/>
            <a:chOff x="1776" y="3168"/>
            <a:chExt cx="2448" cy="576"/>
          </a:xfrm>
        </p:grpSpPr>
        <p:sp>
          <p:nvSpPr>
            <p:cNvPr id="66648" name="Rectangle 23"/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49" name="Rectangle 24"/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50" name="Rectangle 25"/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51" name="Rectangle 26"/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52" name="Rectangle 27"/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</p:grpSp>
      <p:grpSp>
        <p:nvGrpSpPr>
          <p:cNvPr id="6" name="Group 28"/>
          <p:cNvGrpSpPr>
            <a:grpSpLocks/>
          </p:cNvGrpSpPr>
          <p:nvPr/>
        </p:nvGrpSpPr>
        <p:grpSpPr bwMode="auto">
          <a:xfrm>
            <a:off x="4495800" y="4740275"/>
            <a:ext cx="3886200" cy="914400"/>
            <a:chOff x="1920" y="3168"/>
            <a:chExt cx="2448" cy="576"/>
          </a:xfrm>
        </p:grpSpPr>
        <p:sp>
          <p:nvSpPr>
            <p:cNvPr id="66643" name="Rectangle 29"/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44" name="Rectangle 30"/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45" name="Rectangle 31"/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46" name="Rectangle 32"/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47" name="Rectangle 33"/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</p:grpSp>
      <p:grpSp>
        <p:nvGrpSpPr>
          <p:cNvPr id="7" name="Group 34"/>
          <p:cNvGrpSpPr>
            <a:grpSpLocks/>
          </p:cNvGrpSpPr>
          <p:nvPr/>
        </p:nvGrpSpPr>
        <p:grpSpPr bwMode="auto">
          <a:xfrm>
            <a:off x="4724400" y="4740275"/>
            <a:ext cx="3886200" cy="914400"/>
            <a:chOff x="2064" y="3168"/>
            <a:chExt cx="2448" cy="576"/>
          </a:xfrm>
        </p:grpSpPr>
        <p:sp>
          <p:nvSpPr>
            <p:cNvPr id="66638" name="Rectangle 35"/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39" name="Rectangle 36"/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40" name="Rectangle 37"/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41" name="Rectangle 38"/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42" name="Rectangle 39"/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</p:grpSp>
      <p:grpSp>
        <p:nvGrpSpPr>
          <p:cNvPr id="8" name="Group 40"/>
          <p:cNvGrpSpPr>
            <a:grpSpLocks/>
          </p:cNvGrpSpPr>
          <p:nvPr/>
        </p:nvGrpSpPr>
        <p:grpSpPr bwMode="auto">
          <a:xfrm>
            <a:off x="4953000" y="4740275"/>
            <a:ext cx="3886200" cy="914400"/>
            <a:chOff x="2208" y="3168"/>
            <a:chExt cx="2448" cy="576"/>
          </a:xfrm>
        </p:grpSpPr>
        <p:sp>
          <p:nvSpPr>
            <p:cNvPr id="66633" name="Rectangle 41"/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34" name="Rectangle 42"/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35" name="Rectangle 43"/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36" name="Rectangle 44"/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66637" name="Rectangle 45"/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</p:grpSp>
      <p:grpSp>
        <p:nvGrpSpPr>
          <p:cNvPr id="9" name="Group 46"/>
          <p:cNvGrpSpPr>
            <a:grpSpLocks/>
          </p:cNvGrpSpPr>
          <p:nvPr/>
        </p:nvGrpSpPr>
        <p:grpSpPr bwMode="auto">
          <a:xfrm>
            <a:off x="4267200" y="2743200"/>
            <a:ext cx="4572000" cy="457200"/>
            <a:chOff x="1776" y="1728"/>
            <a:chExt cx="2880" cy="288"/>
          </a:xfrm>
        </p:grpSpPr>
        <p:sp>
          <p:nvSpPr>
            <p:cNvPr id="66630" name="Line 47"/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Line 48"/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49"/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50"/>
          <p:cNvGrpSpPr>
            <a:grpSpLocks/>
          </p:cNvGrpSpPr>
          <p:nvPr/>
        </p:nvGrpSpPr>
        <p:grpSpPr bwMode="auto">
          <a:xfrm>
            <a:off x="4495800" y="4740275"/>
            <a:ext cx="4114800" cy="914400"/>
            <a:chOff x="1920" y="3168"/>
            <a:chExt cx="2592" cy="576"/>
          </a:xfrm>
        </p:grpSpPr>
        <p:sp>
          <p:nvSpPr>
            <p:cNvPr id="66611" name="Line 51"/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Line 52"/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Line 53"/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Line 54"/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Line 55"/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56"/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57"/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58"/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Line 59"/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Line 60"/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61"/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Line 62"/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Line 63"/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Line 64"/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Line 65"/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Line 66"/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Line 67"/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Line 68"/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Line 69"/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4267200" y="2628900"/>
            <a:ext cx="4572000" cy="685800"/>
            <a:chOff x="1776" y="1656"/>
            <a:chExt cx="2880" cy="432"/>
          </a:xfrm>
        </p:grpSpPr>
        <p:sp>
          <p:nvSpPr>
            <p:cNvPr id="66607" name="Line 71"/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72"/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73"/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Line 74"/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75"/>
          <p:cNvGrpSpPr>
            <a:grpSpLocks/>
          </p:cNvGrpSpPr>
          <p:nvPr/>
        </p:nvGrpSpPr>
        <p:grpSpPr bwMode="auto">
          <a:xfrm>
            <a:off x="4381500" y="4740275"/>
            <a:ext cx="4343400" cy="914400"/>
            <a:chOff x="1848" y="3168"/>
            <a:chExt cx="2736" cy="576"/>
          </a:xfrm>
        </p:grpSpPr>
        <p:sp>
          <p:nvSpPr>
            <p:cNvPr id="66587" name="Line 76"/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77"/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78"/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Line 79"/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80"/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81"/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82"/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Line 83"/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84"/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85"/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Line 86"/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Line 87"/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88"/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Line 89"/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Line 90"/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Line 91"/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Line 92"/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93"/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94"/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95"/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6892926" y="1257300"/>
            <a:ext cx="2709863" cy="952500"/>
            <a:chOff x="3477" y="216"/>
            <a:chExt cx="1707" cy="600"/>
          </a:xfrm>
        </p:grpSpPr>
        <p:grpSp>
          <p:nvGrpSpPr>
            <p:cNvPr id="66580" name="Group 100"/>
            <p:cNvGrpSpPr>
              <a:grpSpLocks/>
            </p:cNvGrpSpPr>
            <p:nvPr/>
          </p:nvGrpSpPr>
          <p:grpSpPr bwMode="auto">
            <a:xfrm>
              <a:off x="3477" y="528"/>
              <a:ext cx="1707" cy="288"/>
              <a:chOff x="3477" y="288"/>
              <a:chExt cx="1707" cy="288"/>
            </a:xfrm>
          </p:grpSpPr>
          <p:sp>
            <p:nvSpPr>
              <p:cNvPr id="66582" name="Text Box 101"/>
              <p:cNvSpPr txBox="1">
                <a:spLocks noChangeArrowheads="1"/>
              </p:cNvSpPr>
              <p:nvPr/>
            </p:nvSpPr>
            <p:spPr bwMode="auto">
              <a:xfrm>
                <a:off x="3477" y="288"/>
                <a:ext cx="74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x-none"/>
                  <a:t>4 users</a:t>
                </a:r>
                <a:endParaRPr lang="fr-FR" altLang="x-none"/>
              </a:p>
            </p:txBody>
          </p:sp>
          <p:sp>
            <p:nvSpPr>
              <p:cNvPr id="66583" name="Rectangle 102"/>
              <p:cNvSpPr>
                <a:spLocks noChangeArrowheads="1"/>
              </p:cNvSpPr>
              <p:nvPr/>
            </p:nvSpPr>
            <p:spPr bwMode="auto">
              <a:xfrm>
                <a:off x="4464" y="352"/>
                <a:ext cx="144" cy="144"/>
              </a:xfrm>
              <a:prstGeom prst="rect">
                <a:avLst/>
              </a:prstGeom>
              <a:solidFill>
                <a:srgbClr val="3366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66584" name="Rectangle 103"/>
              <p:cNvSpPr>
                <a:spLocks noChangeArrowheads="1"/>
              </p:cNvSpPr>
              <p:nvPr/>
            </p:nvSpPr>
            <p:spPr bwMode="auto">
              <a:xfrm>
                <a:off x="4656" y="352"/>
                <a:ext cx="144" cy="144"/>
              </a:xfrm>
              <a:prstGeom prst="rect">
                <a:avLst/>
              </a:prstGeom>
              <a:solidFill>
                <a:srgbClr val="99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66585" name="Rectangle 104"/>
              <p:cNvSpPr>
                <a:spLocks noChangeArrowheads="1"/>
              </p:cNvSpPr>
              <p:nvPr/>
            </p:nvSpPr>
            <p:spPr bwMode="auto">
              <a:xfrm>
                <a:off x="4848" y="352"/>
                <a:ext cx="144" cy="144"/>
              </a:xfrm>
              <a:prstGeom prst="rect">
                <a:avLst/>
              </a:prstGeom>
              <a:solidFill>
                <a:srgbClr val="FF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66586" name="Rectangle 105"/>
              <p:cNvSpPr>
                <a:spLocks noChangeArrowheads="1"/>
              </p:cNvSpPr>
              <p:nvPr/>
            </p:nvSpPr>
            <p:spPr bwMode="auto">
              <a:xfrm>
                <a:off x="5040" y="352"/>
                <a:ext cx="144" cy="144"/>
              </a:xfrm>
              <a:prstGeom prst="rect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</p:grpSp>
        <p:sp>
          <p:nvSpPr>
            <p:cNvPr id="66581" name="Text Box 106"/>
            <p:cNvSpPr txBox="1">
              <a:spLocks noChangeArrowheads="1"/>
            </p:cNvSpPr>
            <p:nvPr/>
          </p:nvSpPr>
          <p:spPr bwMode="auto">
            <a:xfrm>
              <a:off x="3480" y="216"/>
              <a:ext cx="9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x-none"/>
                <a:t>Example:</a:t>
              </a:r>
              <a:endParaRPr lang="fr-FR" altLang="x-none"/>
            </a:p>
          </p:txBody>
        </p:sp>
      </p:grpSp>
      <p:sp>
        <p:nvSpPr>
          <p:cNvPr id="6657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DD77332A-13E4-5841-85AC-33441089F0CD}" type="slidenum">
              <a:rPr lang="en-US" altLang="x-none" sz="1200">
                <a:latin typeface="Tahoma" charset="0"/>
              </a:rPr>
              <a:pPr/>
              <a:t>46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5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5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5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5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7" grpId="0" animBg="1"/>
      <p:bldP spid="55308" grpId="0" animBg="1"/>
      <p:bldP spid="55309" grpId="0" animBg="1"/>
      <p:bldP spid="55310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347"/>
          <p:cNvGrpSpPr>
            <a:grpSpLocks/>
          </p:cNvGrpSpPr>
          <p:nvPr/>
        </p:nvGrpSpPr>
        <p:grpSpPr bwMode="auto">
          <a:xfrm>
            <a:off x="7851775" y="2809876"/>
            <a:ext cx="1162050" cy="714375"/>
            <a:chOff x="1871277" y="1576300"/>
            <a:chExt cx="1128371" cy="437861"/>
          </a:xfrm>
        </p:grpSpPr>
        <p:sp>
          <p:nvSpPr>
            <p:cNvPr id="42" name="Oval 4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1871277" y="1739768"/>
              <a:ext cx="1128371" cy="11579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" name="Oval 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5" name="Freeform 44"/>
            <p:cNvSpPr/>
            <p:nvPr/>
          </p:nvSpPr>
          <p:spPr bwMode="auto">
            <a:xfrm>
              <a:off x="2159536" y="1673602"/>
              <a:ext cx="548771" cy="160549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" name="Straight Connector 48"/>
            <p:cNvCxnSpPr>
              <a:cxnSpLocks noChangeShapeType="1"/>
              <a:endCxn id="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" name="Straight Connector 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0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68611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8176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49438" y="177800"/>
            <a:ext cx="8001000" cy="768350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Packet switching versus circuit switching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6861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57400" y="1981200"/>
            <a:ext cx="3810000" cy="4648200"/>
          </a:xfrm>
        </p:spPr>
        <p:txBody>
          <a:bodyPr/>
          <a:lstStyle/>
          <a:p>
            <a:pPr marL="231775" indent="-231775">
              <a:buSzPct val="75000"/>
              <a:buNone/>
              <a:tabLst>
                <a:tab pos="566738" algn="l"/>
              </a:tabLst>
            </a:pPr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example:</a:t>
            </a:r>
          </a:p>
          <a:p>
            <a:pPr marL="231775" indent="-231775">
              <a:tabLst>
                <a:tab pos="566738" algn="l"/>
              </a:tabLst>
            </a:pPr>
            <a:r>
              <a:rPr lang="en-US" altLang="x-none" sz="2400">
                <a:ea typeface="ＭＳ Ｐゴシック" charset="-128"/>
              </a:rPr>
              <a:t>1 Mb/s link</a:t>
            </a:r>
          </a:p>
          <a:p>
            <a:pPr marL="231775" indent="-231775">
              <a:tabLst>
                <a:tab pos="566738" algn="l"/>
              </a:tabLst>
            </a:pPr>
            <a:r>
              <a:rPr lang="en-US" altLang="x-none" sz="2400">
                <a:ea typeface="ＭＳ Ｐゴシック" charset="-128"/>
              </a:rPr>
              <a:t>each user: </a:t>
            </a:r>
          </a:p>
          <a:p>
            <a:pPr marL="566738" lvl="1" indent="-219075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x-none" sz="2000"/>
              <a:t>100 kb/s when </a:t>
            </a:r>
            <a:r>
              <a:rPr lang="ja-JP" altLang="en-US" sz="2000">
                <a:ea typeface="ＭＳ Ｐゴシック" charset="-128"/>
              </a:rPr>
              <a:t>“</a:t>
            </a:r>
            <a:r>
              <a:rPr lang="en-US" altLang="ja-JP" sz="2000">
                <a:ea typeface="ＭＳ Ｐゴシック" charset="-128"/>
              </a:rPr>
              <a:t>active</a:t>
            </a:r>
            <a:r>
              <a:rPr lang="ja-JP" altLang="en-US" sz="2000">
                <a:ea typeface="ＭＳ Ｐゴシック" charset="-128"/>
              </a:rPr>
              <a:t>”</a:t>
            </a:r>
            <a:endParaRPr lang="en-US" altLang="ja-JP" sz="2000">
              <a:ea typeface="ＭＳ Ｐゴシック" charset="-128"/>
            </a:endParaRPr>
          </a:p>
          <a:p>
            <a:pPr marL="566738" lvl="1" indent="-219075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x-none" sz="2000"/>
              <a:t>active 10% of time</a:t>
            </a:r>
          </a:p>
          <a:p>
            <a:pPr marL="566738" lvl="1" indent="-219075">
              <a:tabLst>
                <a:tab pos="566738" algn="l"/>
              </a:tabLst>
            </a:pPr>
            <a:endParaRPr lang="en-US" altLang="x-none" sz="2000"/>
          </a:p>
          <a:p>
            <a:pPr marL="231775" indent="-231775">
              <a:tabLst>
                <a:tab pos="566738" algn="l"/>
              </a:tabLst>
            </a:pPr>
            <a:r>
              <a:rPr lang="en-US" altLang="x-none" sz="2400" i="1">
                <a:solidFill>
                  <a:srgbClr val="CC0000"/>
                </a:solidFill>
                <a:ea typeface="ＭＳ Ｐゴシック" charset="-128"/>
              </a:rPr>
              <a:t>circuit-switching:</a:t>
            </a:r>
            <a:r>
              <a:rPr lang="en-US" altLang="x-none" sz="2400">
                <a:ea typeface="ＭＳ Ｐゴシック" charset="-128"/>
              </a:rPr>
              <a:t> </a:t>
            </a:r>
          </a:p>
          <a:p>
            <a:pPr marL="566738" lvl="1" indent="-219075">
              <a:tabLst>
                <a:tab pos="566738" algn="l"/>
              </a:tabLst>
            </a:pPr>
            <a:r>
              <a:rPr lang="en-US" altLang="x-none" sz="2000"/>
              <a:t>10 users</a:t>
            </a:r>
          </a:p>
          <a:p>
            <a:pPr marL="231775" indent="-231775">
              <a:tabLst>
                <a:tab pos="566738" algn="l"/>
              </a:tabLst>
            </a:pPr>
            <a:r>
              <a:rPr lang="en-US" altLang="x-none" sz="2400" i="1">
                <a:solidFill>
                  <a:srgbClr val="CC0000"/>
                </a:solidFill>
                <a:ea typeface="ＭＳ Ｐゴシック" charset="-128"/>
              </a:rPr>
              <a:t>packet switching:</a:t>
            </a:r>
            <a:r>
              <a:rPr lang="en-US" altLang="x-none" sz="2400">
                <a:ea typeface="ＭＳ Ｐゴシック" charset="-128"/>
              </a:rPr>
              <a:t> </a:t>
            </a:r>
          </a:p>
          <a:p>
            <a:pPr marL="566738" lvl="1" indent="-219075">
              <a:tabLst>
                <a:tab pos="566738" algn="l"/>
              </a:tabLst>
            </a:pPr>
            <a:r>
              <a:rPr lang="en-US" altLang="x-none" sz="2000"/>
              <a:t>with 35 users, probability &gt; 10 active at same time is less than .0004 *</a:t>
            </a:r>
          </a:p>
          <a:p>
            <a:pPr marL="231775" indent="-231775">
              <a:tabLst>
                <a:tab pos="566738" algn="l"/>
              </a:tabLst>
            </a:pPr>
            <a:endParaRPr lang="en-US" altLang="x-none" sz="2400">
              <a:ea typeface="ＭＳ Ｐゴシック" charset="-128"/>
            </a:endParaRPr>
          </a:p>
        </p:txBody>
      </p:sp>
      <p:sp>
        <p:nvSpPr>
          <p:cNvPr id="6861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892301" y="1122363"/>
            <a:ext cx="8715375" cy="6096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packet switching allows more users to use network!</a:t>
            </a:r>
          </a:p>
        </p:txBody>
      </p:sp>
      <p:sp>
        <p:nvSpPr>
          <p:cNvPr id="68615" name="Line 15"/>
          <p:cNvSpPr>
            <a:spLocks noChangeShapeType="1"/>
          </p:cNvSpPr>
          <p:nvPr/>
        </p:nvSpPr>
        <p:spPr bwMode="auto">
          <a:xfrm>
            <a:off x="6904038" y="2562225"/>
            <a:ext cx="83820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Line 16"/>
          <p:cNvSpPr>
            <a:spLocks noChangeShapeType="1"/>
          </p:cNvSpPr>
          <p:nvPr/>
        </p:nvSpPr>
        <p:spPr bwMode="auto">
          <a:xfrm>
            <a:off x="7742238" y="3019425"/>
            <a:ext cx="203835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Line 17"/>
          <p:cNvSpPr>
            <a:spLocks noChangeShapeType="1"/>
          </p:cNvSpPr>
          <p:nvPr/>
        </p:nvSpPr>
        <p:spPr bwMode="auto">
          <a:xfrm>
            <a:off x="7742238" y="3171825"/>
            <a:ext cx="20383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Line 18"/>
          <p:cNvSpPr>
            <a:spLocks noChangeShapeType="1"/>
          </p:cNvSpPr>
          <p:nvPr/>
        </p:nvSpPr>
        <p:spPr bwMode="auto">
          <a:xfrm flipV="1">
            <a:off x="6980238" y="3171825"/>
            <a:ext cx="762000" cy="6096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Text Box 19"/>
          <p:cNvSpPr txBox="1">
            <a:spLocks noChangeArrowheads="1"/>
          </p:cNvSpPr>
          <p:nvPr/>
        </p:nvSpPr>
        <p:spPr bwMode="auto">
          <a:xfrm>
            <a:off x="6669088" y="2740026"/>
            <a:ext cx="7302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x-none" sz="2000" i="1">
                <a:solidFill>
                  <a:srgbClr val="000099"/>
                </a:solidFill>
                <a:latin typeface="Gill Sans MT" charset="0"/>
              </a:rPr>
              <a:t>N</a:t>
            </a:r>
            <a:r>
              <a:rPr lang="en-US" altLang="x-none" sz="2000">
                <a:solidFill>
                  <a:srgbClr val="000099"/>
                </a:solidFill>
                <a:latin typeface="Gill Sans MT" charset="0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x-none" sz="2000">
                <a:solidFill>
                  <a:srgbClr val="000099"/>
                </a:solidFill>
                <a:latin typeface="Gill Sans MT" charset="0"/>
              </a:rPr>
              <a:t>users</a:t>
            </a:r>
          </a:p>
        </p:txBody>
      </p:sp>
      <p:sp>
        <p:nvSpPr>
          <p:cNvPr id="68620" name="Text Box 20"/>
          <p:cNvSpPr txBox="1">
            <a:spLocks noChangeArrowheads="1"/>
          </p:cNvSpPr>
          <p:nvPr/>
        </p:nvSpPr>
        <p:spPr bwMode="auto">
          <a:xfrm>
            <a:off x="9066214" y="3303589"/>
            <a:ext cx="1468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000"/>
              <a:t>1 Mbps link</a:t>
            </a:r>
          </a:p>
        </p:txBody>
      </p:sp>
      <p:sp>
        <p:nvSpPr>
          <p:cNvPr id="68621" name="Line 47"/>
          <p:cNvSpPr>
            <a:spLocks noChangeShapeType="1"/>
          </p:cNvSpPr>
          <p:nvPr/>
        </p:nvSpPr>
        <p:spPr bwMode="auto">
          <a:xfrm>
            <a:off x="9015413" y="3100388"/>
            <a:ext cx="14097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22" name="Group 35"/>
          <p:cNvGrpSpPr>
            <a:grpSpLocks/>
          </p:cNvGrpSpPr>
          <p:nvPr/>
        </p:nvGrpSpPr>
        <p:grpSpPr bwMode="auto">
          <a:xfrm>
            <a:off x="6243639" y="4767264"/>
            <a:ext cx="4168775" cy="985837"/>
            <a:chOff x="3016" y="3097"/>
            <a:chExt cx="2626" cy="621"/>
          </a:xfrm>
        </p:grpSpPr>
        <p:sp>
          <p:nvSpPr>
            <p:cNvPr id="68632" name="Text Box 48"/>
            <p:cNvSpPr txBox="1">
              <a:spLocks noChangeArrowheads="1"/>
            </p:cNvSpPr>
            <p:nvPr/>
          </p:nvSpPr>
          <p:spPr bwMode="auto">
            <a:xfrm>
              <a:off x="3016" y="3097"/>
              <a:ext cx="262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i="1">
                  <a:solidFill>
                    <a:srgbClr val="CC0000"/>
                  </a:solidFill>
                  <a:latin typeface="Gill Sans MT" charset="0"/>
                </a:rPr>
                <a:t>Q:</a:t>
              </a:r>
              <a:r>
                <a:rPr lang="en-US" altLang="x-none">
                  <a:latin typeface="Gill Sans MT" charset="0"/>
                </a:rPr>
                <a:t> how did we get value 0.0004?</a:t>
              </a:r>
            </a:p>
          </p:txBody>
        </p:sp>
        <p:sp>
          <p:nvSpPr>
            <p:cNvPr id="68633" name="Text Box 48"/>
            <p:cNvSpPr txBox="1">
              <a:spLocks noChangeArrowheads="1"/>
            </p:cNvSpPr>
            <p:nvPr/>
          </p:nvSpPr>
          <p:spPr bwMode="auto">
            <a:xfrm>
              <a:off x="3031" y="3430"/>
              <a:ext cx="25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i="1">
                  <a:solidFill>
                    <a:srgbClr val="CC0000"/>
                  </a:solidFill>
                  <a:latin typeface="Gill Sans MT" charset="0"/>
                </a:rPr>
                <a:t>Q:</a:t>
              </a:r>
              <a:r>
                <a:rPr lang="en-US" altLang="x-none">
                  <a:latin typeface="Gill Sans MT" charset="0"/>
                </a:rPr>
                <a:t> what happens if &gt; 35 users ?</a:t>
              </a:r>
            </a:p>
          </p:txBody>
        </p:sp>
      </p:grpSp>
      <p:sp>
        <p:nvSpPr>
          <p:cNvPr id="68623" name="Text Box 34"/>
          <p:cNvSpPr txBox="1">
            <a:spLocks noChangeArrowheads="1"/>
          </p:cNvSpPr>
          <p:nvPr/>
        </p:nvSpPr>
        <p:spPr bwMode="auto">
          <a:xfrm rot="5273514">
            <a:off x="6315869" y="2780507"/>
            <a:ext cx="73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 b="1"/>
              <a:t>…..</a:t>
            </a:r>
          </a:p>
        </p:txBody>
      </p:sp>
      <p:grpSp>
        <p:nvGrpSpPr>
          <p:cNvPr id="68624" name="Group 37"/>
          <p:cNvGrpSpPr>
            <a:grpSpLocks/>
          </p:cNvGrpSpPr>
          <p:nvPr/>
        </p:nvGrpSpPr>
        <p:grpSpPr bwMode="auto">
          <a:xfrm>
            <a:off x="6170613" y="2066925"/>
            <a:ext cx="779462" cy="679450"/>
            <a:chOff x="-44" y="1473"/>
            <a:chExt cx="981" cy="1105"/>
          </a:xfrm>
        </p:grpSpPr>
        <p:pic>
          <p:nvPicPr>
            <p:cNvPr id="68630" name="Picture 3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1" name="Freeform 3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8625" name="Group 40"/>
          <p:cNvGrpSpPr>
            <a:grpSpLocks/>
          </p:cNvGrpSpPr>
          <p:nvPr/>
        </p:nvGrpSpPr>
        <p:grpSpPr bwMode="auto">
          <a:xfrm>
            <a:off x="6175376" y="3392488"/>
            <a:ext cx="779463" cy="679450"/>
            <a:chOff x="-44" y="1473"/>
            <a:chExt cx="981" cy="1105"/>
          </a:xfrm>
        </p:grpSpPr>
        <p:pic>
          <p:nvPicPr>
            <p:cNvPr id="68628" name="Picture 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29" name="Freeform 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862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4D731800-5845-B345-8CC5-907D0DA95701}" type="slidenum">
              <a:rPr lang="en-US" altLang="x-none" sz="1200">
                <a:latin typeface="Tahoma" charset="0"/>
              </a:rPr>
              <a:pPr/>
              <a:t>47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7065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955801" y="1720850"/>
            <a:ext cx="8196263" cy="4648200"/>
          </a:xfrm>
        </p:spPr>
        <p:txBody>
          <a:bodyPr/>
          <a:lstStyle/>
          <a:p>
            <a:pPr marL="287338" indent="-287338"/>
            <a:r>
              <a:rPr lang="en-US" altLang="x-none" sz="2400">
                <a:ea typeface="ＭＳ Ｐゴシック" charset="-128"/>
              </a:rPr>
              <a:t>great for bursty data</a:t>
            </a:r>
          </a:p>
          <a:p>
            <a:pPr marL="682625" lvl="1" indent="-225425"/>
            <a:r>
              <a:rPr lang="en-US" altLang="x-none"/>
              <a:t>resource sharing</a:t>
            </a:r>
          </a:p>
          <a:p>
            <a:pPr marL="682625" lvl="1" indent="-225425"/>
            <a:r>
              <a:rPr lang="en-US" altLang="x-none"/>
              <a:t>simpler, no call setup</a:t>
            </a:r>
            <a:endParaRPr lang="en-US" altLang="x-none" sz="2000"/>
          </a:p>
          <a:p>
            <a:pPr marL="287338" indent="-287338"/>
            <a:r>
              <a:rPr lang="en-US" altLang="x-none" sz="2400">
                <a:solidFill>
                  <a:srgbClr val="CC0000"/>
                </a:solidFill>
                <a:ea typeface="ＭＳ Ｐゴシック" charset="-128"/>
              </a:rPr>
              <a:t>excessive congestion possible:</a:t>
            </a:r>
            <a:r>
              <a:rPr lang="en-US" altLang="x-none" sz="2400">
                <a:ea typeface="ＭＳ Ｐゴシック" charset="-128"/>
              </a:rPr>
              <a:t> packet delay and loss</a:t>
            </a:r>
          </a:p>
          <a:p>
            <a:pPr marL="682625" lvl="1" indent="-225425"/>
            <a:r>
              <a:rPr lang="en-US" altLang="x-none"/>
              <a:t>protocols needed for reliable data transfer, congestion control</a:t>
            </a:r>
            <a:endParaRPr lang="en-US" altLang="x-none" sz="2000"/>
          </a:p>
          <a:p>
            <a:pPr marL="287338" indent="-287338"/>
            <a:r>
              <a:rPr lang="en-US" altLang="x-none" sz="2400" i="1">
                <a:solidFill>
                  <a:srgbClr val="CC0000"/>
                </a:solidFill>
                <a:ea typeface="ＭＳ Ｐゴシック" charset="-128"/>
              </a:rPr>
              <a:t>Q:</a:t>
            </a:r>
            <a:r>
              <a:rPr lang="en-US" altLang="x-none" sz="2400">
                <a:solidFill>
                  <a:srgbClr val="CC0000"/>
                </a:solidFill>
                <a:ea typeface="ＭＳ Ｐゴシック" charset="-128"/>
              </a:rPr>
              <a:t> How to provide circuit-like behavior?</a:t>
            </a:r>
          </a:p>
          <a:p>
            <a:pPr marL="682625" lvl="1" indent="-225425"/>
            <a:r>
              <a:rPr lang="en-US" altLang="x-none"/>
              <a:t>bandwidth guarantees needed for audio/video apps</a:t>
            </a:r>
          </a:p>
          <a:p>
            <a:pPr marL="682625" lvl="1" indent="-225425"/>
            <a:r>
              <a:rPr lang="en-US" altLang="x-none"/>
              <a:t>still an unsolved problem (chapter 7)</a:t>
            </a:r>
            <a:endParaRPr lang="en-US" altLang="x-none" sz="2000"/>
          </a:p>
        </p:txBody>
      </p:sp>
      <p:sp>
        <p:nvSpPr>
          <p:cNvPr id="7065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798638" y="1196975"/>
            <a:ext cx="7620000" cy="6096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x-none">
                <a:solidFill>
                  <a:srgbClr val="CC0000"/>
                </a:solidFill>
                <a:ea typeface="ＭＳ Ｐゴシック" charset="-128"/>
              </a:rPr>
              <a:t>is packet switching a </a:t>
            </a:r>
            <a:r>
              <a:rPr lang="ja-JP" altLang="en-US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>
                <a:solidFill>
                  <a:srgbClr val="CC0000"/>
                </a:solidFill>
                <a:ea typeface="ＭＳ Ｐゴシック" charset="-128"/>
              </a:rPr>
              <a:t>slam dunk winner?</a:t>
            </a:r>
            <a:r>
              <a:rPr lang="ja-JP" altLang="en-US">
                <a:solidFill>
                  <a:srgbClr val="CC0000"/>
                </a:solidFill>
                <a:ea typeface="ＭＳ Ｐゴシック" charset="-128"/>
              </a:rPr>
              <a:t>”</a:t>
            </a:r>
            <a:endParaRPr lang="en-US" altLang="x-none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70660" name="Text Box 20"/>
          <p:cNvSpPr txBox="1">
            <a:spLocks noChangeArrowheads="1"/>
          </p:cNvSpPr>
          <p:nvPr/>
        </p:nvSpPr>
        <p:spPr bwMode="auto">
          <a:xfrm>
            <a:off x="1876426" y="5472114"/>
            <a:ext cx="823436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>
                <a:solidFill>
                  <a:srgbClr val="CC0000"/>
                </a:solidFill>
                <a:latin typeface="Gill Sans MT" charset="0"/>
              </a:rPr>
              <a:t>Q:</a:t>
            </a:r>
            <a:r>
              <a:rPr lang="en-US" altLang="x-none">
                <a:latin typeface="Gill Sans MT" charset="0"/>
              </a:rPr>
              <a:t>  human analogies of reserved resources (circuit switching) versus on-demand allocation (packet-switching)?</a:t>
            </a:r>
          </a:p>
        </p:txBody>
      </p:sp>
      <p:pic>
        <p:nvPicPr>
          <p:cNvPr id="7066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8176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Rectangle 2"/>
          <p:cNvSpPr>
            <a:spLocks noChangeArrowheads="1"/>
          </p:cNvSpPr>
          <p:nvPr/>
        </p:nvSpPr>
        <p:spPr bwMode="auto">
          <a:xfrm>
            <a:off x="1849438" y="177800"/>
            <a:ext cx="800100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3600">
                <a:solidFill>
                  <a:srgbClr val="000099"/>
                </a:solidFill>
                <a:latin typeface="Gill Sans MT" charset="0"/>
              </a:rPr>
              <a:t>Packet switching versus circuit switching</a:t>
            </a:r>
            <a:endParaRPr lang="en-US" altLang="x-none" sz="4400">
              <a:solidFill>
                <a:srgbClr val="000099"/>
              </a:solidFill>
              <a:latin typeface="Gill Sans MT" charset="0"/>
            </a:endParaRPr>
          </a:p>
        </p:txBody>
      </p:sp>
      <p:sp>
        <p:nvSpPr>
          <p:cNvPr id="7066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708D2F68-D643-B841-90A1-ABE58715CE68}" type="slidenum">
              <a:rPr lang="en-US" altLang="x-none" sz="1200">
                <a:latin typeface="Tahoma" charset="0"/>
              </a:rPr>
              <a:pPr/>
              <a:t>48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79588" y="165101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Internet structure: network of networks</a:t>
            </a:r>
            <a:endParaRPr lang="en-US" altLang="x-none">
              <a:ea typeface="ＭＳ Ｐゴシック" charset="-128"/>
            </a:endParaRPr>
          </a:p>
        </p:txBody>
      </p:sp>
      <p:pic>
        <p:nvPicPr>
          <p:cNvPr id="72706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6" y="674689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7" name="Rectangle 3"/>
          <p:cNvSpPr txBox="1">
            <a:spLocks noChangeArrowheads="1"/>
          </p:cNvSpPr>
          <p:nvPr/>
        </p:nvSpPr>
        <p:spPr bwMode="auto">
          <a:xfrm>
            <a:off x="2005013" y="1263650"/>
            <a:ext cx="819626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>
                <a:latin typeface="Gill Sans MT" charset="0"/>
              </a:rPr>
              <a:t>End systems connect to Internet via </a:t>
            </a:r>
            <a:r>
              <a:rPr lang="en-US" altLang="x-none">
                <a:solidFill>
                  <a:srgbClr val="C00000"/>
                </a:solidFill>
                <a:latin typeface="Gill Sans MT" charset="0"/>
              </a:rPr>
              <a:t>access ISPs </a:t>
            </a:r>
            <a:r>
              <a:rPr lang="en-US" altLang="x-none">
                <a:latin typeface="Gill Sans MT" charset="0"/>
              </a:rPr>
              <a:t>(Internet Service Providers)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x-none">
                <a:latin typeface="Gill Sans MT" charset="0"/>
              </a:rPr>
              <a:t>residential, company and university ISPs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>
                <a:latin typeface="Gill Sans MT" charset="0"/>
              </a:rPr>
              <a:t>Access ISPs in turn must be interconnected.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x-none">
                <a:latin typeface="Gill Sans MT" charset="0"/>
              </a:rPr>
              <a:t>so that any two hosts can send packets to each other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>
                <a:latin typeface="Gill Sans MT" charset="0"/>
              </a:rPr>
              <a:t>Resulting network of networks is very complex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x-none">
                <a:latin typeface="Gill Sans MT" charset="0"/>
              </a:rPr>
              <a:t>evolution was driven by </a:t>
            </a:r>
            <a:r>
              <a:rPr lang="en-US" altLang="x-none">
                <a:solidFill>
                  <a:srgbClr val="C00000"/>
                </a:solidFill>
                <a:latin typeface="Gill Sans MT" charset="0"/>
              </a:rPr>
              <a:t>economics</a:t>
            </a:r>
            <a:r>
              <a:rPr lang="en-US" altLang="x-none">
                <a:latin typeface="Gill Sans MT" charset="0"/>
              </a:rPr>
              <a:t> and </a:t>
            </a:r>
            <a:r>
              <a:rPr lang="en-US" altLang="x-none">
                <a:solidFill>
                  <a:srgbClr val="C00000"/>
                </a:solidFill>
                <a:latin typeface="Gill Sans MT" charset="0"/>
              </a:rPr>
              <a:t>national policies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>
                <a:latin typeface="Gill Sans MT" charset="0"/>
              </a:rPr>
              <a:t>Let</a:t>
            </a:r>
            <a:r>
              <a:rPr lang="ja-JP" altLang="en-US">
                <a:latin typeface="Gill Sans MT" charset="0"/>
              </a:rPr>
              <a:t>’</a:t>
            </a:r>
            <a:r>
              <a:rPr lang="en-US" altLang="ja-JP">
                <a:latin typeface="Gill Sans MT" charset="0"/>
              </a:rPr>
              <a:t>s take a stepwise approach to describe current Internet structure</a:t>
            </a:r>
            <a:endParaRPr lang="en-US" altLang="x-none">
              <a:latin typeface="Gill Sans MT" charset="0"/>
            </a:endParaRPr>
          </a:p>
        </p:txBody>
      </p:sp>
      <p:sp>
        <p:nvSpPr>
          <p:cNvPr id="7270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7270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07F6E09A-A4CB-A244-A528-92020509A2DC}" type="slidenum">
              <a:rPr lang="en-US" altLang="x-none" sz="1200">
                <a:latin typeface="Tahoma" charset="0"/>
              </a:rPr>
              <a:pPr/>
              <a:t>49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Class Organization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 smtClean="0"/>
              <a:t>Objectives</a:t>
            </a:r>
          </a:p>
          <a:p>
            <a:r>
              <a:rPr lang="en-US" dirty="0" smtClean="0"/>
              <a:t>Lectures</a:t>
            </a:r>
          </a:p>
          <a:p>
            <a:r>
              <a:rPr lang="en-US" dirty="0" smtClean="0"/>
              <a:t>Grading</a:t>
            </a:r>
          </a:p>
          <a:p>
            <a:r>
              <a:rPr lang="en-US" dirty="0" smtClean="0"/>
              <a:t>Honor Code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553954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79588" y="165101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Internet structure: network of networks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7475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997075" y="1073151"/>
            <a:ext cx="8204200" cy="906463"/>
          </a:xfrm>
        </p:spPr>
        <p:txBody>
          <a:bodyPr/>
          <a:lstStyle/>
          <a:p>
            <a:pPr marL="0" indent="0">
              <a:buSzPct val="75000"/>
              <a:buNone/>
            </a:pPr>
            <a:r>
              <a:rPr lang="en-US" altLang="x-none" sz="2400" i="1">
                <a:solidFill>
                  <a:srgbClr val="CC0000"/>
                </a:solidFill>
                <a:ea typeface="ＭＳ Ｐゴシック" charset="-128"/>
              </a:rPr>
              <a:t>Question: </a:t>
            </a:r>
            <a:r>
              <a:rPr lang="en-US" altLang="x-none" sz="2400">
                <a:ea typeface="ＭＳ Ｐゴシック" charset="-128"/>
              </a:rPr>
              <a:t>given </a:t>
            </a:r>
            <a:r>
              <a:rPr lang="en-US" altLang="x-none" sz="2400" i="1">
                <a:ea typeface="ＭＳ Ｐゴシック" charset="-128"/>
              </a:rPr>
              <a:t>millions</a:t>
            </a:r>
            <a:r>
              <a:rPr lang="en-US" altLang="x-none" sz="2400">
                <a:ea typeface="ＭＳ Ｐゴシック" charset="-128"/>
              </a:rPr>
              <a:t> of access ISPs, how to connect them together?</a:t>
            </a:r>
          </a:p>
          <a:p>
            <a:pPr marL="0" indent="0">
              <a:buSzPct val="75000"/>
              <a:buNone/>
            </a:pPr>
            <a:endParaRPr lang="en-US" altLang="x-none" sz="2400">
              <a:ea typeface="ＭＳ Ｐゴシック" charset="-128"/>
            </a:endParaRPr>
          </a:p>
        </p:txBody>
      </p:sp>
      <p:pic>
        <p:nvPicPr>
          <p:cNvPr id="74755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6" y="674689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6" name="Group 5"/>
          <p:cNvGrpSpPr>
            <a:grpSpLocks/>
          </p:cNvGrpSpPr>
          <p:nvPr/>
        </p:nvGrpSpPr>
        <p:grpSpPr bwMode="auto">
          <a:xfrm>
            <a:off x="1974851" y="1849438"/>
            <a:ext cx="8437563" cy="4559300"/>
            <a:chOff x="154891" y="1905681"/>
            <a:chExt cx="8436427" cy="4559651"/>
          </a:xfrm>
        </p:grpSpPr>
        <p:grpSp>
          <p:nvGrpSpPr>
            <p:cNvPr id="74759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48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2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60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48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0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61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48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8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62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48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6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63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48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4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64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48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2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65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47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0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66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47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8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67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47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6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68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47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4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69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47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2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70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47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0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71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47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8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72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47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6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73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47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4774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478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sp>
          <p:nvSpPr>
            <p:cNvPr id="74775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6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7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8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9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80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47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7475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707B8F28-2959-9047-9D22-B937F5E5F174}" type="slidenum">
              <a:rPr lang="en-US" altLang="x-none" sz="1200">
                <a:latin typeface="Tahoma" charset="0"/>
              </a:rPr>
              <a:pPr/>
              <a:t>50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79588" y="165101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Internet structure: network of networks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768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997075" y="1073150"/>
            <a:ext cx="8204200" cy="673100"/>
          </a:xfrm>
        </p:spPr>
        <p:txBody>
          <a:bodyPr/>
          <a:lstStyle/>
          <a:p>
            <a:pPr marL="0" indent="0">
              <a:buSzPct val="75000"/>
              <a:buNone/>
            </a:pPr>
            <a:r>
              <a:rPr lang="en-US" altLang="x-none" sz="2400" i="1">
                <a:solidFill>
                  <a:srgbClr val="CC0000"/>
                </a:solidFill>
                <a:ea typeface="ＭＳ Ｐゴシック" charset="-128"/>
              </a:rPr>
              <a:t>Option: </a:t>
            </a:r>
            <a:r>
              <a:rPr lang="en-US" altLang="x-none" sz="2400" i="1">
                <a:ea typeface="ＭＳ Ｐゴシック" charset="-128"/>
              </a:rPr>
              <a:t>connect each access ISP to every other access ISP? </a:t>
            </a:r>
          </a:p>
          <a:p>
            <a:pPr marL="0" indent="0">
              <a:buSzPct val="75000"/>
              <a:buNone/>
            </a:pPr>
            <a:endParaRPr lang="en-US" altLang="x-none" sz="2400">
              <a:ea typeface="ＭＳ Ｐゴシック" charset="-128"/>
            </a:endParaRPr>
          </a:p>
        </p:txBody>
      </p:sp>
      <p:pic>
        <p:nvPicPr>
          <p:cNvPr id="76803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6" y="674689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4" name="Group 141"/>
          <p:cNvGrpSpPr>
            <a:grpSpLocks/>
          </p:cNvGrpSpPr>
          <p:nvPr/>
        </p:nvGrpSpPr>
        <p:grpSpPr bwMode="auto">
          <a:xfrm>
            <a:off x="2346325" y="4730751"/>
            <a:ext cx="647700" cy="417513"/>
            <a:chOff x="3053396" y="4304255"/>
            <a:chExt cx="648422" cy="418253"/>
          </a:xfrm>
        </p:grpSpPr>
        <p:sp>
          <p:nvSpPr>
            <p:cNvPr id="7691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05" name="Group 144"/>
          <p:cNvGrpSpPr>
            <a:grpSpLocks/>
          </p:cNvGrpSpPr>
          <p:nvPr/>
        </p:nvGrpSpPr>
        <p:grpSpPr bwMode="auto">
          <a:xfrm>
            <a:off x="2117725" y="4070351"/>
            <a:ext cx="647700" cy="417513"/>
            <a:chOff x="3053396" y="4304255"/>
            <a:chExt cx="648422" cy="418253"/>
          </a:xfrm>
        </p:grpSpPr>
        <p:sp>
          <p:nvSpPr>
            <p:cNvPr id="7691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sp>
        <p:nvSpPr>
          <p:cNvPr id="76806" name="TextBox 181"/>
          <p:cNvSpPr txBox="1">
            <a:spLocks noChangeArrowheads="1"/>
          </p:cNvSpPr>
          <p:nvPr/>
        </p:nvSpPr>
        <p:spPr bwMode="auto">
          <a:xfrm rot="-9948738">
            <a:off x="3551239" y="5789614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7" name="TextBox 182"/>
          <p:cNvSpPr txBox="1">
            <a:spLocks noChangeArrowheads="1"/>
          </p:cNvSpPr>
          <p:nvPr/>
        </p:nvSpPr>
        <p:spPr bwMode="auto">
          <a:xfrm rot="-4992697">
            <a:off x="1964532" y="3482182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8" name="TextBox 183"/>
          <p:cNvSpPr txBox="1">
            <a:spLocks noChangeArrowheads="1"/>
          </p:cNvSpPr>
          <p:nvPr/>
        </p:nvSpPr>
        <p:spPr bwMode="auto">
          <a:xfrm rot="-1017263">
            <a:off x="4151314" y="1849439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19" name="Group 25"/>
          <p:cNvGrpSpPr>
            <a:grpSpLocks/>
          </p:cNvGrpSpPr>
          <p:nvPr/>
        </p:nvGrpSpPr>
        <p:grpSpPr bwMode="auto">
          <a:xfrm>
            <a:off x="2432050" y="2281239"/>
            <a:ext cx="7361238" cy="3768725"/>
            <a:chOff x="888125" y="2295063"/>
            <a:chExt cx="7361771" cy="3769689"/>
          </a:xfrm>
        </p:grpSpPr>
        <p:cxnSp>
          <p:nvCxnSpPr>
            <p:cNvPr id="76890" name="Straight Connector 7"/>
            <p:cNvCxnSpPr>
              <a:cxnSpLocks noChangeShapeType="1"/>
              <a:stCxn id="76852" idx="0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1" name="Straight Connector 188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2" name="Straight Connector 190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3" name="Straight Connector 192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4" name="Straight Connector 195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5" name="Straight Connector 197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6" name="Straight Connector 199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7" name="Straight Connector 201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8" name="Straight Connector 20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9" name="Straight Connector 204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0" name="Straight Connector 207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1" name="Straight Connector 209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2" name="Straight Connector 211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3" name="Straight Connector 21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4" name="Straight Connector 215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905" name="TextBox 24"/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400"/>
                <a:t>…</a:t>
              </a:r>
            </a:p>
          </p:txBody>
        </p:sp>
        <p:sp>
          <p:nvSpPr>
            <p:cNvPr id="76906" name="TextBox 218"/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400"/>
                <a:t>…</a:t>
              </a:r>
            </a:p>
          </p:txBody>
        </p:sp>
        <p:sp>
          <p:nvSpPr>
            <p:cNvPr id="76907" name="TextBox 219"/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/>
                <a:t>…</a:t>
              </a:r>
            </a:p>
          </p:txBody>
        </p:sp>
        <p:sp>
          <p:nvSpPr>
            <p:cNvPr id="76908" name="TextBox 220"/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/>
                <a:t>…</a:t>
              </a:r>
            </a:p>
          </p:txBody>
        </p:sp>
        <p:sp>
          <p:nvSpPr>
            <p:cNvPr id="76909" name="TextBox 221"/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/>
                <a:t>…</a:t>
              </a:r>
            </a:p>
          </p:txBody>
        </p:sp>
      </p:grpSp>
      <p:grpSp>
        <p:nvGrpSpPr>
          <p:cNvPr id="20" name="Group 223"/>
          <p:cNvGrpSpPr>
            <a:grpSpLocks/>
          </p:cNvGrpSpPr>
          <p:nvPr/>
        </p:nvGrpSpPr>
        <p:grpSpPr bwMode="auto">
          <a:xfrm>
            <a:off x="2682875" y="2305050"/>
            <a:ext cx="7094538" cy="3695700"/>
            <a:chOff x="862570" y="2361120"/>
            <a:chExt cx="7094553" cy="3695520"/>
          </a:xfrm>
        </p:grpSpPr>
        <p:cxnSp>
          <p:nvCxnSpPr>
            <p:cNvPr id="76875" name="Straight Connector 224"/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6" name="Straight Connector 225"/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7" name="Straight Connector 226"/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8" name="Straight Connector 227"/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9" name="Straight Connector 228"/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0" name="Straight Connector 229"/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1" name="Straight Connector 230"/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2" name="Straight Connector 231"/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3" name="Straight Connector 232"/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4" name="Straight Connector 233"/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5" name="Straight Connector 234"/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6" name="Straight Connector 235"/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7" name="Straight Connector 236"/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8" name="Straight Connector 237"/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9" name="Straight Connector 238"/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239"/>
          <p:cNvGrpSpPr>
            <a:grpSpLocks/>
          </p:cNvGrpSpPr>
          <p:nvPr/>
        </p:nvGrpSpPr>
        <p:grpSpPr bwMode="auto">
          <a:xfrm>
            <a:off x="2619375" y="2195514"/>
            <a:ext cx="7158038" cy="3798887"/>
            <a:chOff x="799176" y="2251902"/>
            <a:chExt cx="7158126" cy="3799069"/>
          </a:xfrm>
        </p:grpSpPr>
        <p:cxnSp>
          <p:nvCxnSpPr>
            <p:cNvPr id="76860" name="Straight Connector 240"/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1" name="Straight Connector 241"/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2" name="Straight Connector 242"/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3" name="Straight Connector 243"/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4" name="Straight Connector 244"/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5" name="Straight Connector 245"/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6" name="Straight Connector 246"/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7" name="Straight Connector 247"/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8" name="Straight Connector 248"/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9" name="Straight Connector 249"/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0" name="Straight Connector 250"/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1" name="Straight Connector 251"/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2" name="Straight Connector 252"/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3" name="Straight Connector 253"/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4" name="Straight Connector 254"/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4021139" y="340360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/>
              <a:t>connecting each access ISP to each other directly </a:t>
            </a:r>
            <a:r>
              <a:rPr lang="en-US" altLang="x-none" i="1">
                <a:solidFill>
                  <a:srgbClr val="CC0000"/>
                </a:solidFill>
              </a:rPr>
              <a:t>doesn</a:t>
            </a:r>
            <a:r>
              <a:rPr lang="en-US" altLang="en-US" i="1">
                <a:solidFill>
                  <a:srgbClr val="CC0000"/>
                </a:solidFill>
              </a:rPr>
              <a:t>’</a:t>
            </a:r>
            <a:r>
              <a:rPr lang="en-US" altLang="x-none" i="1">
                <a:solidFill>
                  <a:srgbClr val="CC0000"/>
                </a:solidFill>
              </a:rPr>
              <a:t>t scale: </a:t>
            </a:r>
            <a:r>
              <a:rPr lang="en-US" altLang="x-none"/>
              <a:t>O(</a:t>
            </a:r>
            <a:r>
              <a:rPr lang="en-US" altLang="x-none" i="1"/>
              <a:t>N</a:t>
            </a:r>
            <a:r>
              <a:rPr lang="en-US" altLang="x-none" baseline="30000"/>
              <a:t>2</a:t>
            </a:r>
            <a:r>
              <a:rPr lang="en-US" altLang="x-none"/>
              <a:t>) connections.</a:t>
            </a:r>
          </a:p>
        </p:txBody>
      </p:sp>
      <p:sp>
        <p:nvSpPr>
          <p:cNvPr id="7681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768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99C31CE6-0068-9047-A6F1-5E86E8675608}" type="slidenum">
              <a:rPr lang="en-US" altLang="x-none" sz="1200">
                <a:latin typeface="Tahoma" charset="0"/>
              </a:rPr>
              <a:pPr/>
              <a:t>51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76815" name="Group 2"/>
          <p:cNvGrpSpPr>
            <a:grpSpLocks/>
          </p:cNvGrpSpPr>
          <p:nvPr/>
        </p:nvGrpSpPr>
        <p:grpSpPr bwMode="auto">
          <a:xfrm>
            <a:off x="3349625" y="2241551"/>
            <a:ext cx="647700" cy="417513"/>
            <a:chOff x="3053396" y="4304255"/>
            <a:chExt cx="648422" cy="418253"/>
          </a:xfrm>
        </p:grpSpPr>
        <p:sp>
          <p:nvSpPr>
            <p:cNvPr id="7685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16" name="Group 131"/>
          <p:cNvGrpSpPr>
            <a:grpSpLocks/>
          </p:cNvGrpSpPr>
          <p:nvPr/>
        </p:nvGrpSpPr>
        <p:grpSpPr bwMode="auto">
          <a:xfrm>
            <a:off x="2193925" y="3041651"/>
            <a:ext cx="647700" cy="417513"/>
            <a:chOff x="3053396" y="4304255"/>
            <a:chExt cx="648422" cy="418253"/>
          </a:xfrm>
        </p:grpSpPr>
        <p:sp>
          <p:nvSpPr>
            <p:cNvPr id="7685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17" name="Group 153"/>
          <p:cNvGrpSpPr>
            <a:grpSpLocks/>
          </p:cNvGrpSpPr>
          <p:nvPr/>
        </p:nvGrpSpPr>
        <p:grpSpPr bwMode="auto">
          <a:xfrm>
            <a:off x="2574925" y="2647951"/>
            <a:ext cx="647700" cy="417513"/>
            <a:chOff x="3053396" y="4304255"/>
            <a:chExt cx="648422" cy="418253"/>
          </a:xfrm>
        </p:grpSpPr>
        <p:sp>
          <p:nvSpPr>
            <p:cNvPr id="7685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18" name="Group 138"/>
          <p:cNvGrpSpPr>
            <a:grpSpLocks/>
          </p:cNvGrpSpPr>
          <p:nvPr/>
        </p:nvGrpSpPr>
        <p:grpSpPr bwMode="auto">
          <a:xfrm>
            <a:off x="2765425" y="5353051"/>
            <a:ext cx="647700" cy="417513"/>
            <a:chOff x="3053396" y="4304255"/>
            <a:chExt cx="648422" cy="418253"/>
          </a:xfrm>
        </p:grpSpPr>
        <p:sp>
          <p:nvSpPr>
            <p:cNvPr id="7685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19" name="Group 150"/>
          <p:cNvGrpSpPr>
            <a:grpSpLocks/>
          </p:cNvGrpSpPr>
          <p:nvPr/>
        </p:nvGrpSpPr>
        <p:grpSpPr bwMode="auto">
          <a:xfrm>
            <a:off x="4949825" y="2000251"/>
            <a:ext cx="649288" cy="417513"/>
            <a:chOff x="3053396" y="4304255"/>
            <a:chExt cx="648422" cy="418253"/>
          </a:xfrm>
        </p:grpSpPr>
        <p:sp>
          <p:nvSpPr>
            <p:cNvPr id="7685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20" name="Group 156"/>
          <p:cNvGrpSpPr>
            <a:grpSpLocks/>
          </p:cNvGrpSpPr>
          <p:nvPr/>
        </p:nvGrpSpPr>
        <p:grpSpPr bwMode="auto">
          <a:xfrm>
            <a:off x="5864225" y="1974851"/>
            <a:ext cx="649288" cy="417513"/>
            <a:chOff x="3053396" y="4304255"/>
            <a:chExt cx="648422" cy="418253"/>
          </a:xfrm>
        </p:grpSpPr>
        <p:sp>
          <p:nvSpPr>
            <p:cNvPr id="7684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sp>
        <p:nvSpPr>
          <p:cNvPr id="76821" name="TextBox 4"/>
          <p:cNvSpPr txBox="1">
            <a:spLocks noChangeArrowheads="1"/>
          </p:cNvSpPr>
          <p:nvPr/>
        </p:nvSpPr>
        <p:spPr bwMode="auto">
          <a:xfrm rot="1053502">
            <a:off x="6964364" y="1900239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2" name="Group 147"/>
          <p:cNvGrpSpPr>
            <a:grpSpLocks/>
          </p:cNvGrpSpPr>
          <p:nvPr/>
        </p:nvGrpSpPr>
        <p:grpSpPr bwMode="auto">
          <a:xfrm>
            <a:off x="8607425" y="2927351"/>
            <a:ext cx="649288" cy="417513"/>
            <a:chOff x="3053396" y="4304255"/>
            <a:chExt cx="648422" cy="418253"/>
          </a:xfrm>
        </p:grpSpPr>
        <p:sp>
          <p:nvSpPr>
            <p:cNvPr id="7684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23" name="Group 160"/>
          <p:cNvGrpSpPr>
            <a:grpSpLocks/>
          </p:cNvGrpSpPr>
          <p:nvPr/>
        </p:nvGrpSpPr>
        <p:grpSpPr bwMode="auto">
          <a:xfrm>
            <a:off x="8924925" y="5607051"/>
            <a:ext cx="649288" cy="417513"/>
            <a:chOff x="3053396" y="4304255"/>
            <a:chExt cx="648422" cy="418253"/>
          </a:xfrm>
        </p:grpSpPr>
        <p:sp>
          <p:nvSpPr>
            <p:cNvPr id="7684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24" name="Group 163"/>
          <p:cNvGrpSpPr>
            <a:grpSpLocks/>
          </p:cNvGrpSpPr>
          <p:nvPr/>
        </p:nvGrpSpPr>
        <p:grpSpPr bwMode="auto">
          <a:xfrm>
            <a:off x="9763125" y="4959351"/>
            <a:ext cx="649288" cy="417513"/>
            <a:chOff x="3053396" y="4304255"/>
            <a:chExt cx="648422" cy="418253"/>
          </a:xfrm>
        </p:grpSpPr>
        <p:sp>
          <p:nvSpPr>
            <p:cNvPr id="7684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25" name="Group 166"/>
          <p:cNvGrpSpPr>
            <a:grpSpLocks/>
          </p:cNvGrpSpPr>
          <p:nvPr/>
        </p:nvGrpSpPr>
        <p:grpSpPr bwMode="auto">
          <a:xfrm>
            <a:off x="9534525" y="4044951"/>
            <a:ext cx="649288" cy="417513"/>
            <a:chOff x="3053396" y="4304255"/>
            <a:chExt cx="648422" cy="418253"/>
          </a:xfrm>
        </p:grpSpPr>
        <p:sp>
          <p:nvSpPr>
            <p:cNvPr id="7684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sp>
        <p:nvSpPr>
          <p:cNvPr id="76826" name="TextBox 179"/>
          <p:cNvSpPr txBox="1">
            <a:spLocks noChangeArrowheads="1"/>
          </p:cNvSpPr>
          <p:nvPr/>
        </p:nvSpPr>
        <p:spPr bwMode="auto">
          <a:xfrm rot="2829263">
            <a:off x="9250363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7" name="Group 135"/>
          <p:cNvGrpSpPr>
            <a:grpSpLocks/>
          </p:cNvGrpSpPr>
          <p:nvPr/>
        </p:nvGrpSpPr>
        <p:grpSpPr bwMode="auto">
          <a:xfrm>
            <a:off x="7858125" y="2495551"/>
            <a:ext cx="649288" cy="417513"/>
            <a:chOff x="3053396" y="4304255"/>
            <a:chExt cx="648422" cy="418253"/>
          </a:xfrm>
        </p:grpSpPr>
        <p:sp>
          <p:nvSpPr>
            <p:cNvPr id="7683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28" name="Group 169"/>
          <p:cNvGrpSpPr>
            <a:grpSpLocks/>
          </p:cNvGrpSpPr>
          <p:nvPr/>
        </p:nvGrpSpPr>
        <p:grpSpPr bwMode="auto">
          <a:xfrm>
            <a:off x="6689725" y="5848351"/>
            <a:ext cx="649288" cy="417513"/>
            <a:chOff x="3053396" y="4304255"/>
            <a:chExt cx="648422" cy="418253"/>
          </a:xfrm>
        </p:grpSpPr>
        <p:sp>
          <p:nvSpPr>
            <p:cNvPr id="7683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29" name="Group 172"/>
          <p:cNvGrpSpPr>
            <a:grpSpLocks/>
          </p:cNvGrpSpPr>
          <p:nvPr/>
        </p:nvGrpSpPr>
        <p:grpSpPr bwMode="auto">
          <a:xfrm>
            <a:off x="5775325" y="5988051"/>
            <a:ext cx="649288" cy="417513"/>
            <a:chOff x="3053396" y="4304255"/>
            <a:chExt cx="648422" cy="418253"/>
          </a:xfrm>
        </p:grpSpPr>
        <p:sp>
          <p:nvSpPr>
            <p:cNvPr id="7683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76830" name="Group 175"/>
          <p:cNvGrpSpPr>
            <a:grpSpLocks/>
          </p:cNvGrpSpPr>
          <p:nvPr/>
        </p:nvGrpSpPr>
        <p:grpSpPr bwMode="auto">
          <a:xfrm>
            <a:off x="4556125" y="5835651"/>
            <a:ext cx="649288" cy="417513"/>
            <a:chOff x="3053396" y="4304255"/>
            <a:chExt cx="648422" cy="418253"/>
          </a:xfrm>
        </p:grpSpPr>
        <p:sp>
          <p:nvSpPr>
            <p:cNvPr id="7683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sp>
        <p:nvSpPr>
          <p:cNvPr id="76831" name="TextBox 180"/>
          <p:cNvSpPr txBox="1">
            <a:spLocks noChangeArrowheads="1"/>
          </p:cNvSpPr>
          <p:nvPr/>
        </p:nvSpPr>
        <p:spPr bwMode="auto">
          <a:xfrm rot="9845918">
            <a:off x="7918451" y="5884864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79588" y="165101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Internet structure: network of networks</a:t>
            </a:r>
            <a:endParaRPr lang="en-US" altLang="x-none">
              <a:ea typeface="ＭＳ Ｐゴシック" charset="-128"/>
            </a:endParaRPr>
          </a:p>
        </p:txBody>
      </p:sp>
      <p:pic>
        <p:nvPicPr>
          <p:cNvPr id="78850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6" y="674689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851" name="Group 5"/>
          <p:cNvGrpSpPr>
            <a:grpSpLocks/>
          </p:cNvGrpSpPr>
          <p:nvPr/>
        </p:nvGrpSpPr>
        <p:grpSpPr bwMode="auto">
          <a:xfrm>
            <a:off x="1974851" y="1849438"/>
            <a:ext cx="8437563" cy="4559300"/>
            <a:chOff x="154891" y="1905681"/>
            <a:chExt cx="8436427" cy="4559651"/>
          </a:xfrm>
        </p:grpSpPr>
        <p:grpSp>
          <p:nvGrpSpPr>
            <p:cNvPr id="78961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901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4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62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90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2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63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90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0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64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90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8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65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90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6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66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90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4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67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90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2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68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89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0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69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89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8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70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89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6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71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89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4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72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89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2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73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89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0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74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89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8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75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89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6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grpSp>
          <p:nvGrpSpPr>
            <p:cNvPr id="78976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89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4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x-none" sz="1000"/>
                  <a:t>net</a:t>
                </a:r>
              </a:p>
            </p:txBody>
          </p:sp>
        </p:grpSp>
        <p:sp>
          <p:nvSpPr>
            <p:cNvPr id="78977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8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9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0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1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2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8852" name="Rectangle 3"/>
          <p:cNvSpPr txBox="1">
            <a:spLocks noChangeArrowheads="1"/>
          </p:cNvSpPr>
          <p:nvPr/>
        </p:nvSpPr>
        <p:spPr bwMode="auto">
          <a:xfrm>
            <a:off x="1997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Option: </a:t>
            </a:r>
            <a:r>
              <a:rPr lang="en-US" i="1" dirty="0">
                <a:latin typeface="Gill Sans MT" charset="0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00000"/>
                </a:solidFill>
                <a:latin typeface="+mn-lt"/>
              </a:rPr>
              <a:t>Customer</a:t>
            </a:r>
            <a:r>
              <a:rPr lang="en-US" i="1" dirty="0">
                <a:latin typeface="+mn-lt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+mn-lt"/>
              </a:rPr>
              <a:t>provider </a:t>
            </a:r>
            <a:r>
              <a:rPr lang="en-US" i="1" dirty="0">
                <a:latin typeface="+mn-lt"/>
              </a:rPr>
              <a:t>ISPs have economic agreement.</a:t>
            </a:r>
            <a:endParaRPr lang="en-US" dirty="0">
              <a:latin typeface="+mn-lt"/>
            </a:endParaRPr>
          </a:p>
        </p:txBody>
      </p:sp>
      <p:sp>
        <p:nvSpPr>
          <p:cNvPr id="788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7885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DF070AC-F352-7A47-8979-86EF4E80590A}" type="slidenum">
              <a:rPr lang="en-US" altLang="x-none" sz="1200">
                <a:latin typeface="Tahoma" charset="0"/>
              </a:rPr>
              <a:pPr/>
              <a:t>52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78855" name="Oval 3"/>
          <p:cNvSpPr>
            <a:spLocks noChangeArrowheads="1"/>
          </p:cNvSpPr>
          <p:nvPr/>
        </p:nvSpPr>
        <p:spPr bwMode="auto">
          <a:xfrm>
            <a:off x="4240214" y="3192464"/>
            <a:ext cx="3709987" cy="1862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78856" name="Straight Connector 10"/>
          <p:cNvCxnSpPr>
            <a:cxnSpLocks noChangeShapeType="1"/>
            <a:stCxn id="163" idx="7"/>
          </p:cNvCxnSpPr>
          <p:nvPr/>
        </p:nvCxnSpPr>
        <p:spPr bwMode="auto">
          <a:xfrm>
            <a:off x="5546726" y="3521075"/>
            <a:ext cx="1223963" cy="968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7" name="Straight Connector 297"/>
          <p:cNvCxnSpPr>
            <a:cxnSpLocks noChangeShapeType="1"/>
          </p:cNvCxnSpPr>
          <p:nvPr/>
        </p:nvCxnSpPr>
        <p:spPr bwMode="auto">
          <a:xfrm>
            <a:off x="6180138" y="3924301"/>
            <a:ext cx="139700" cy="1127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8" name="Straight Connector 298"/>
          <p:cNvCxnSpPr>
            <a:cxnSpLocks noChangeShapeType="1"/>
          </p:cNvCxnSpPr>
          <p:nvPr/>
        </p:nvCxnSpPr>
        <p:spPr bwMode="auto">
          <a:xfrm flipV="1">
            <a:off x="5949950" y="4200526"/>
            <a:ext cx="280988" cy="61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9" name="Straight Connector 299"/>
          <p:cNvCxnSpPr>
            <a:cxnSpLocks noChangeShapeType="1"/>
          </p:cNvCxnSpPr>
          <p:nvPr/>
        </p:nvCxnSpPr>
        <p:spPr bwMode="auto">
          <a:xfrm flipV="1">
            <a:off x="5607050" y="3962401"/>
            <a:ext cx="223838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0" name="Straight Connector 300"/>
          <p:cNvCxnSpPr>
            <a:cxnSpLocks noChangeShapeType="1"/>
            <a:stCxn id="237" idx="6"/>
          </p:cNvCxnSpPr>
          <p:nvPr/>
        </p:nvCxnSpPr>
        <p:spPr bwMode="auto">
          <a:xfrm flipV="1">
            <a:off x="5246689" y="4367213"/>
            <a:ext cx="238125" cy="1333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1" name="Straight Connector 301"/>
          <p:cNvCxnSpPr>
            <a:cxnSpLocks noChangeShapeType="1"/>
          </p:cNvCxnSpPr>
          <p:nvPr/>
        </p:nvCxnSpPr>
        <p:spPr bwMode="auto">
          <a:xfrm flipV="1">
            <a:off x="6199188" y="4267200"/>
            <a:ext cx="292100" cy="3429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2" name="Straight Connector 302"/>
          <p:cNvCxnSpPr>
            <a:cxnSpLocks noChangeShapeType="1"/>
          </p:cNvCxnSpPr>
          <p:nvPr/>
        </p:nvCxnSpPr>
        <p:spPr bwMode="auto">
          <a:xfrm flipH="1" flipV="1">
            <a:off x="6767513" y="4248151"/>
            <a:ext cx="412750" cy="168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3" name="Straight Connector 303"/>
          <p:cNvCxnSpPr>
            <a:cxnSpLocks noChangeShapeType="1"/>
          </p:cNvCxnSpPr>
          <p:nvPr/>
        </p:nvCxnSpPr>
        <p:spPr bwMode="auto">
          <a:xfrm flipV="1">
            <a:off x="6751638" y="3776663"/>
            <a:ext cx="328612" cy="2667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4" name="Straight Connector 304"/>
          <p:cNvCxnSpPr>
            <a:cxnSpLocks noChangeShapeType="1"/>
            <a:endCxn id="161" idx="7"/>
          </p:cNvCxnSpPr>
          <p:nvPr/>
        </p:nvCxnSpPr>
        <p:spPr bwMode="auto">
          <a:xfrm flipH="1" flipV="1">
            <a:off x="5548314" y="3600451"/>
            <a:ext cx="261937" cy="11906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865" name="TextBox 39958"/>
          <p:cNvSpPr txBox="1">
            <a:spLocks noChangeArrowheads="1"/>
          </p:cNvSpPr>
          <p:nvPr/>
        </p:nvSpPr>
        <p:spPr bwMode="auto">
          <a:xfrm>
            <a:off x="4411663" y="3584576"/>
            <a:ext cx="10080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global</a:t>
            </a:r>
            <a:br>
              <a:rPr lang="en-US" altLang="x-none" i="1"/>
            </a:br>
            <a:r>
              <a:rPr lang="en-US" altLang="x-none" i="1"/>
              <a:t>ISP</a:t>
            </a:r>
          </a:p>
        </p:txBody>
      </p:sp>
      <p:grpSp>
        <p:nvGrpSpPr>
          <p:cNvPr id="78866" name="Group 347"/>
          <p:cNvGrpSpPr>
            <a:grpSpLocks/>
          </p:cNvGrpSpPr>
          <p:nvPr/>
        </p:nvGrpSpPr>
        <p:grpSpPr bwMode="auto">
          <a:xfrm>
            <a:off x="6186489" y="3994150"/>
            <a:ext cx="611187" cy="298450"/>
            <a:chOff x="1871277" y="1576300"/>
            <a:chExt cx="1128371" cy="437860"/>
          </a:xfrm>
        </p:grpSpPr>
        <p:sp>
          <p:nvSpPr>
            <p:cNvPr id="195" name="Oval 1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96" name="Rectangle 19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7" name="Oval 1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98" name="Freeform 19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2" name="Straight Connector 201"/>
            <p:cNvCxnSpPr>
              <a:cxnSpLocks noChangeShapeType="1"/>
              <a:endCxn id="1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3" name="Straight Connector 2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7" name="Group 347"/>
          <p:cNvGrpSpPr>
            <a:grpSpLocks/>
          </p:cNvGrpSpPr>
          <p:nvPr/>
        </p:nvGrpSpPr>
        <p:grpSpPr bwMode="auto">
          <a:xfrm>
            <a:off x="5632450" y="3694113"/>
            <a:ext cx="609600" cy="296862"/>
            <a:chOff x="1871277" y="1576300"/>
            <a:chExt cx="1128371" cy="437860"/>
          </a:xfrm>
        </p:grpSpPr>
        <p:sp>
          <p:nvSpPr>
            <p:cNvPr id="205" name="Oval 2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06" name="Rectangle 20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Oval 2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08" name="Freeform 207"/>
            <p:cNvSpPr/>
            <p:nvPr/>
          </p:nvSpPr>
          <p:spPr bwMode="auto">
            <a:xfrm>
              <a:off x="2159247" y="1672301"/>
              <a:ext cx="549494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2" name="Straight Connector 211"/>
            <p:cNvCxnSpPr>
              <a:cxnSpLocks noChangeShapeType="1"/>
              <a:endCxn id="2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3" name="Straight Connector 2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8" name="Group 347"/>
          <p:cNvGrpSpPr>
            <a:grpSpLocks/>
          </p:cNvGrpSpPr>
          <p:nvPr/>
        </p:nvGrpSpPr>
        <p:grpSpPr bwMode="auto">
          <a:xfrm>
            <a:off x="5372100" y="4106863"/>
            <a:ext cx="611188" cy="298450"/>
            <a:chOff x="1871277" y="1576300"/>
            <a:chExt cx="1128371" cy="437860"/>
          </a:xfrm>
        </p:grpSpPr>
        <p:sp>
          <p:nvSpPr>
            <p:cNvPr id="215" name="Oval 21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7" name="Oval 21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18" name="Freeform 217"/>
            <p:cNvSpPr/>
            <p:nvPr/>
          </p:nvSpPr>
          <p:spPr bwMode="auto">
            <a:xfrm>
              <a:off x="2158498" y="1674120"/>
              <a:ext cx="550996" cy="16070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2" name="Straight Connector 221"/>
            <p:cNvCxnSpPr>
              <a:cxnSpLocks noChangeShapeType="1"/>
              <a:endCxn id="21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3" name="Straight Connector 22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69" name="Straight Connector 307"/>
          <p:cNvCxnSpPr>
            <a:cxnSpLocks noChangeShapeType="1"/>
          </p:cNvCxnSpPr>
          <p:nvPr/>
        </p:nvCxnSpPr>
        <p:spPr bwMode="auto">
          <a:xfrm>
            <a:off x="2690814" y="4260850"/>
            <a:ext cx="1971675" cy="211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0" name="Straight Connector 308"/>
          <p:cNvCxnSpPr>
            <a:cxnSpLocks noChangeShapeType="1"/>
          </p:cNvCxnSpPr>
          <p:nvPr/>
        </p:nvCxnSpPr>
        <p:spPr bwMode="auto">
          <a:xfrm flipV="1">
            <a:off x="2917826" y="4573588"/>
            <a:ext cx="1744663" cy="411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1" name="Straight Connector 309"/>
          <p:cNvCxnSpPr>
            <a:cxnSpLocks noChangeShapeType="1"/>
          </p:cNvCxnSpPr>
          <p:nvPr/>
        </p:nvCxnSpPr>
        <p:spPr bwMode="auto">
          <a:xfrm flipV="1">
            <a:off x="3321051" y="4622800"/>
            <a:ext cx="1431925" cy="75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2" name="Group 347"/>
          <p:cNvGrpSpPr>
            <a:grpSpLocks/>
          </p:cNvGrpSpPr>
          <p:nvPr/>
        </p:nvGrpSpPr>
        <p:grpSpPr bwMode="auto">
          <a:xfrm>
            <a:off x="4637089" y="4391025"/>
            <a:ext cx="611187" cy="298450"/>
            <a:chOff x="1871277" y="1576300"/>
            <a:chExt cx="1128371" cy="437860"/>
          </a:xfrm>
        </p:grpSpPr>
        <p:sp>
          <p:nvSpPr>
            <p:cNvPr id="235" name="Oval 23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36" name="Rectangle 23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7" name="Oval 23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38" name="Freeform 23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42" name="Straight Connector 241"/>
            <p:cNvCxnSpPr>
              <a:cxnSpLocks noChangeShapeType="1"/>
              <a:endCxn id="23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3" name="Straight Connector 24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3" name="Straight Connector 310"/>
          <p:cNvCxnSpPr>
            <a:cxnSpLocks noChangeShapeType="1"/>
            <a:stCxn id="78984" idx="0"/>
          </p:cNvCxnSpPr>
          <p:nvPr/>
        </p:nvCxnSpPr>
        <p:spPr bwMode="auto">
          <a:xfrm flipV="1">
            <a:off x="4913313" y="4643438"/>
            <a:ext cx="57150" cy="121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4" name="Straight Connector 311"/>
          <p:cNvCxnSpPr>
            <a:cxnSpLocks noChangeShapeType="1"/>
          </p:cNvCxnSpPr>
          <p:nvPr/>
        </p:nvCxnSpPr>
        <p:spPr bwMode="auto">
          <a:xfrm flipV="1">
            <a:off x="6140450" y="4872038"/>
            <a:ext cx="6350" cy="1135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5" name="Straight Connector 312"/>
          <p:cNvCxnSpPr>
            <a:cxnSpLocks noChangeShapeType="1"/>
            <a:stCxn id="78987" idx="1"/>
          </p:cNvCxnSpPr>
          <p:nvPr/>
        </p:nvCxnSpPr>
        <p:spPr bwMode="auto">
          <a:xfrm flipH="1" flipV="1">
            <a:off x="6448426" y="4821238"/>
            <a:ext cx="506413" cy="1058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6" name="Group 347"/>
          <p:cNvGrpSpPr>
            <a:grpSpLocks/>
          </p:cNvGrpSpPr>
          <p:nvPr/>
        </p:nvGrpSpPr>
        <p:grpSpPr bwMode="auto">
          <a:xfrm>
            <a:off x="5956300" y="4586288"/>
            <a:ext cx="611188" cy="296862"/>
            <a:chOff x="1871277" y="1576300"/>
            <a:chExt cx="1128371" cy="437860"/>
          </a:xfrm>
        </p:grpSpPr>
        <p:sp>
          <p:nvSpPr>
            <p:cNvPr id="225" name="Oval 22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26" name="Rectangle 22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7" name="Oval 22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228" name="Freeform 227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2" name="Straight Connector 231"/>
            <p:cNvCxnSpPr>
              <a:cxnSpLocks noChangeShapeType="1"/>
              <a:endCxn id="22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3" name="Straight Connector 23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7" name="Straight Connector 313"/>
          <p:cNvCxnSpPr>
            <a:cxnSpLocks noChangeShapeType="1"/>
            <a:endCxn id="183" idx="7"/>
          </p:cNvCxnSpPr>
          <p:nvPr/>
        </p:nvCxnSpPr>
        <p:spPr bwMode="auto">
          <a:xfrm flipH="1" flipV="1">
            <a:off x="7566025" y="4586289"/>
            <a:ext cx="1512888" cy="1082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8" name="Straight Connector 314"/>
          <p:cNvCxnSpPr>
            <a:cxnSpLocks noChangeShapeType="1"/>
          </p:cNvCxnSpPr>
          <p:nvPr/>
        </p:nvCxnSpPr>
        <p:spPr bwMode="auto">
          <a:xfrm flipH="1" flipV="1">
            <a:off x="7623176" y="4464050"/>
            <a:ext cx="2244725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9" name="Straight Connector 315"/>
          <p:cNvCxnSpPr>
            <a:cxnSpLocks noChangeShapeType="1"/>
            <a:endCxn id="185" idx="5"/>
          </p:cNvCxnSpPr>
          <p:nvPr/>
        </p:nvCxnSpPr>
        <p:spPr bwMode="auto">
          <a:xfrm flipH="1">
            <a:off x="7564438" y="4159251"/>
            <a:ext cx="2076450" cy="193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0" name="Group 347"/>
          <p:cNvGrpSpPr>
            <a:grpSpLocks/>
          </p:cNvGrpSpPr>
          <p:nvPr/>
        </p:nvGrpSpPr>
        <p:grpSpPr bwMode="auto">
          <a:xfrm>
            <a:off x="7045325" y="4321176"/>
            <a:ext cx="611188" cy="296863"/>
            <a:chOff x="1871277" y="1576300"/>
            <a:chExt cx="1128371" cy="437860"/>
          </a:xfrm>
        </p:grpSpPr>
        <p:sp>
          <p:nvSpPr>
            <p:cNvPr id="183" name="Oval 18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84" name="Rectangle 183"/>
            <p:cNvSpPr/>
            <p:nvPr/>
          </p:nvSpPr>
          <p:spPr bwMode="auto">
            <a:xfrm>
              <a:off x="1871277" y="1740205"/>
              <a:ext cx="1128371" cy="11473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5" name="Oval 18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86" name="Freeform 185"/>
            <p:cNvSpPr/>
            <p:nvPr/>
          </p:nvSpPr>
          <p:spPr bwMode="auto">
            <a:xfrm>
              <a:off x="2158498" y="1672302"/>
              <a:ext cx="550996" cy="16156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0" name="Straight Connector 189"/>
            <p:cNvCxnSpPr>
              <a:cxnSpLocks noChangeShapeType="1"/>
              <a:endCxn id="18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1" name="Straight Connector 19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1" name="Straight Connector 316"/>
          <p:cNvCxnSpPr>
            <a:cxnSpLocks noChangeShapeType="1"/>
          </p:cNvCxnSpPr>
          <p:nvPr/>
        </p:nvCxnSpPr>
        <p:spPr bwMode="auto">
          <a:xfrm flipH="1">
            <a:off x="7385050" y="3227389"/>
            <a:ext cx="1422400" cy="454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2" name="Straight Connector 317"/>
          <p:cNvCxnSpPr>
            <a:cxnSpLocks noChangeShapeType="1"/>
          </p:cNvCxnSpPr>
          <p:nvPr/>
        </p:nvCxnSpPr>
        <p:spPr bwMode="auto">
          <a:xfrm flipH="1">
            <a:off x="7208839" y="2803526"/>
            <a:ext cx="898525" cy="72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3" name="Straight Connector 318"/>
          <p:cNvCxnSpPr>
            <a:cxnSpLocks noChangeShapeType="1"/>
            <a:stCxn id="78995" idx="9"/>
          </p:cNvCxnSpPr>
          <p:nvPr/>
        </p:nvCxnSpPr>
        <p:spPr bwMode="auto">
          <a:xfrm>
            <a:off x="6373814" y="2381250"/>
            <a:ext cx="555625" cy="1125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4" name="Group 347"/>
          <p:cNvGrpSpPr>
            <a:grpSpLocks/>
          </p:cNvGrpSpPr>
          <p:nvPr/>
        </p:nvGrpSpPr>
        <p:grpSpPr bwMode="auto">
          <a:xfrm>
            <a:off x="6778625" y="3497263"/>
            <a:ext cx="611188" cy="296862"/>
            <a:chOff x="1871277" y="1576300"/>
            <a:chExt cx="1128371" cy="437860"/>
          </a:xfrm>
        </p:grpSpPr>
        <p:sp>
          <p:nvSpPr>
            <p:cNvPr id="173" name="Oval 17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74" name="Rectangle 173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5" name="Oval 17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76" name="Freeform 175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0" name="Straight Connector 179"/>
            <p:cNvCxnSpPr>
              <a:cxnSpLocks noChangeShapeType="1"/>
              <a:endCxn id="1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1" name="Straight Connector 18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5" name="Straight Connector 22"/>
          <p:cNvCxnSpPr>
            <a:cxnSpLocks noChangeShapeType="1"/>
          </p:cNvCxnSpPr>
          <p:nvPr/>
        </p:nvCxnSpPr>
        <p:spPr bwMode="auto">
          <a:xfrm>
            <a:off x="3886201" y="2578101"/>
            <a:ext cx="1230313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6" name="Straight Connector 305"/>
          <p:cNvCxnSpPr>
            <a:cxnSpLocks noChangeShapeType="1"/>
          </p:cNvCxnSpPr>
          <p:nvPr/>
        </p:nvCxnSpPr>
        <p:spPr bwMode="auto">
          <a:xfrm>
            <a:off x="3141663" y="2909888"/>
            <a:ext cx="1885950" cy="519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7" name="Straight Connector 306"/>
          <p:cNvCxnSpPr>
            <a:cxnSpLocks noChangeShapeType="1"/>
          </p:cNvCxnSpPr>
          <p:nvPr/>
        </p:nvCxnSpPr>
        <p:spPr bwMode="auto">
          <a:xfrm>
            <a:off x="2754313" y="3278188"/>
            <a:ext cx="2273300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8" name="Group 347"/>
          <p:cNvGrpSpPr>
            <a:grpSpLocks/>
          </p:cNvGrpSpPr>
          <p:nvPr/>
        </p:nvGrpSpPr>
        <p:grpSpPr bwMode="auto">
          <a:xfrm>
            <a:off x="5026025" y="3335338"/>
            <a:ext cx="611188" cy="296862"/>
            <a:chOff x="1871277" y="1576300"/>
            <a:chExt cx="1128371" cy="437860"/>
          </a:xfrm>
        </p:grpSpPr>
        <p:sp>
          <p:nvSpPr>
            <p:cNvPr id="161" name="Oval 1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62" name="Rectangle 161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Oval 1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64" name="Freeform 163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8" name="Straight Connector 167"/>
            <p:cNvCxnSpPr>
              <a:cxnSpLocks noChangeShapeType="1"/>
              <a:endCxn id="1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9" name="Straight Connector 1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Oval 3"/>
          <p:cNvSpPr>
            <a:spLocks noChangeArrowheads="1"/>
          </p:cNvSpPr>
          <p:nvPr/>
        </p:nvSpPr>
        <p:spPr bwMode="auto">
          <a:xfrm>
            <a:off x="3044825" y="4203701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0898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4079876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99" name="Straight Connector 297"/>
          <p:cNvCxnSpPr>
            <a:cxnSpLocks noChangeShapeType="1"/>
          </p:cNvCxnSpPr>
          <p:nvPr/>
        </p:nvCxnSpPr>
        <p:spPr bwMode="auto">
          <a:xfrm>
            <a:off x="4583114" y="4724401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0" name="Straight Connector 298"/>
          <p:cNvCxnSpPr>
            <a:cxnSpLocks noChangeShapeType="1"/>
          </p:cNvCxnSpPr>
          <p:nvPr/>
        </p:nvCxnSpPr>
        <p:spPr bwMode="auto">
          <a:xfrm flipV="1">
            <a:off x="4400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1" name="Straight Connector 299"/>
          <p:cNvCxnSpPr>
            <a:cxnSpLocks noChangeShapeType="1"/>
          </p:cNvCxnSpPr>
          <p:nvPr/>
        </p:nvCxnSpPr>
        <p:spPr bwMode="auto">
          <a:xfrm flipV="1">
            <a:off x="4127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2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3841751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3" name="Straight Connector 301"/>
          <p:cNvCxnSpPr>
            <a:cxnSpLocks noChangeShapeType="1"/>
          </p:cNvCxnSpPr>
          <p:nvPr/>
        </p:nvCxnSpPr>
        <p:spPr bwMode="auto">
          <a:xfrm flipV="1">
            <a:off x="4597401" y="4967289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4" name="Straight Connector 302"/>
          <p:cNvCxnSpPr>
            <a:cxnSpLocks noChangeShapeType="1"/>
          </p:cNvCxnSpPr>
          <p:nvPr/>
        </p:nvCxnSpPr>
        <p:spPr bwMode="auto">
          <a:xfrm flipH="1" flipV="1">
            <a:off x="5048251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5" name="Straight Connector 303"/>
          <p:cNvCxnSpPr>
            <a:cxnSpLocks noChangeShapeType="1"/>
          </p:cNvCxnSpPr>
          <p:nvPr/>
        </p:nvCxnSpPr>
        <p:spPr bwMode="auto">
          <a:xfrm flipV="1">
            <a:off x="5035550" y="4619626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6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4081463" y="4494214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07" name="TextBox 39958"/>
          <p:cNvSpPr txBox="1">
            <a:spLocks noChangeArrowheads="1"/>
          </p:cNvSpPr>
          <p:nvPr/>
        </p:nvSpPr>
        <p:spPr bwMode="auto">
          <a:xfrm>
            <a:off x="3179763" y="4533901"/>
            <a:ext cx="976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C</a:t>
            </a:r>
          </a:p>
        </p:txBody>
      </p:sp>
      <p:grpSp>
        <p:nvGrpSpPr>
          <p:cNvPr id="80908" name="Group 347"/>
          <p:cNvGrpSpPr>
            <a:grpSpLocks/>
          </p:cNvGrpSpPr>
          <p:nvPr/>
        </p:nvGrpSpPr>
        <p:grpSpPr bwMode="auto">
          <a:xfrm>
            <a:off x="5056189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09" name="Group 347"/>
          <p:cNvGrpSpPr>
            <a:grpSpLocks/>
          </p:cNvGrpSpPr>
          <p:nvPr/>
        </p:nvGrpSpPr>
        <p:grpSpPr bwMode="auto">
          <a:xfrm>
            <a:off x="4587875" y="4773614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0" name="Group 347"/>
          <p:cNvGrpSpPr>
            <a:grpSpLocks/>
          </p:cNvGrpSpPr>
          <p:nvPr/>
        </p:nvGrpSpPr>
        <p:grpSpPr bwMode="auto">
          <a:xfrm>
            <a:off x="4148139" y="4560889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1" name="Group 347"/>
          <p:cNvGrpSpPr>
            <a:grpSpLocks/>
          </p:cNvGrpSpPr>
          <p:nvPr/>
        </p:nvGrpSpPr>
        <p:grpSpPr bwMode="auto">
          <a:xfrm>
            <a:off x="3941764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12" name="Oval 3"/>
          <p:cNvSpPr>
            <a:spLocks noChangeArrowheads="1"/>
          </p:cNvSpPr>
          <p:nvPr/>
        </p:nvSpPr>
        <p:spPr bwMode="auto">
          <a:xfrm>
            <a:off x="6138863" y="3649664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0913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7272339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4" name="Straight Connector 297"/>
          <p:cNvCxnSpPr>
            <a:cxnSpLocks noChangeShapeType="1"/>
          </p:cNvCxnSpPr>
          <p:nvPr/>
        </p:nvCxnSpPr>
        <p:spPr bwMode="auto">
          <a:xfrm>
            <a:off x="7823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5" name="Straight Connector 298"/>
          <p:cNvCxnSpPr>
            <a:cxnSpLocks noChangeShapeType="1"/>
          </p:cNvCxnSpPr>
          <p:nvPr/>
        </p:nvCxnSpPr>
        <p:spPr bwMode="auto">
          <a:xfrm flipV="1">
            <a:off x="7623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6" name="Straight Connector 299"/>
          <p:cNvCxnSpPr>
            <a:cxnSpLocks noChangeShapeType="1"/>
          </p:cNvCxnSpPr>
          <p:nvPr/>
        </p:nvCxnSpPr>
        <p:spPr bwMode="auto">
          <a:xfrm flipV="1">
            <a:off x="7324726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7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7011989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8" name="Straight Connector 301"/>
          <p:cNvCxnSpPr>
            <a:cxnSpLocks noChangeShapeType="1"/>
          </p:cNvCxnSpPr>
          <p:nvPr/>
        </p:nvCxnSpPr>
        <p:spPr bwMode="auto">
          <a:xfrm flipV="1">
            <a:off x="7839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9" name="Straight Connector 302"/>
          <p:cNvCxnSpPr>
            <a:cxnSpLocks noChangeShapeType="1"/>
          </p:cNvCxnSpPr>
          <p:nvPr/>
        </p:nvCxnSpPr>
        <p:spPr bwMode="auto">
          <a:xfrm flipH="1" flipV="1">
            <a:off x="8302626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0" name="Straight Connector 303"/>
          <p:cNvCxnSpPr>
            <a:cxnSpLocks noChangeShapeType="1"/>
          </p:cNvCxnSpPr>
          <p:nvPr/>
        </p:nvCxnSpPr>
        <p:spPr bwMode="auto">
          <a:xfrm flipV="1">
            <a:off x="8318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1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7273926" y="3943351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22" name="TextBox 39958"/>
          <p:cNvSpPr txBox="1">
            <a:spLocks noChangeArrowheads="1"/>
          </p:cNvSpPr>
          <p:nvPr/>
        </p:nvSpPr>
        <p:spPr bwMode="auto">
          <a:xfrm>
            <a:off x="6288088" y="3983039"/>
            <a:ext cx="9587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B</a:t>
            </a:r>
          </a:p>
        </p:txBody>
      </p:sp>
      <p:grpSp>
        <p:nvGrpSpPr>
          <p:cNvPr id="80923" name="Group 347"/>
          <p:cNvGrpSpPr>
            <a:grpSpLocks/>
          </p:cNvGrpSpPr>
          <p:nvPr/>
        </p:nvGrpSpPr>
        <p:grpSpPr bwMode="auto">
          <a:xfrm>
            <a:off x="6821489" y="3752851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4" name="Group 347"/>
          <p:cNvGrpSpPr>
            <a:grpSpLocks/>
          </p:cNvGrpSpPr>
          <p:nvPr/>
        </p:nvGrpSpPr>
        <p:grpSpPr bwMode="auto">
          <a:xfrm>
            <a:off x="7827964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5" name="Group 347"/>
          <p:cNvGrpSpPr>
            <a:grpSpLocks/>
          </p:cNvGrpSpPr>
          <p:nvPr/>
        </p:nvGrpSpPr>
        <p:grpSpPr bwMode="auto">
          <a:xfrm>
            <a:off x="7346951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6" name="Group 347"/>
          <p:cNvGrpSpPr>
            <a:grpSpLocks/>
          </p:cNvGrpSpPr>
          <p:nvPr/>
        </p:nvGrpSpPr>
        <p:grpSpPr bwMode="auto">
          <a:xfrm>
            <a:off x="7121526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27" name="Oval 3"/>
          <p:cNvSpPr>
            <a:spLocks noChangeArrowheads="1"/>
          </p:cNvSpPr>
          <p:nvPr/>
        </p:nvSpPr>
        <p:spPr bwMode="auto">
          <a:xfrm>
            <a:off x="3257550" y="2725739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0928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4481514" y="2968626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9" name="Straight Connector 297"/>
          <p:cNvCxnSpPr>
            <a:cxnSpLocks noChangeShapeType="1"/>
          </p:cNvCxnSpPr>
          <p:nvPr/>
        </p:nvCxnSpPr>
        <p:spPr bwMode="auto">
          <a:xfrm>
            <a:off x="5075239" y="3268664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0" name="Straight Connector 298"/>
          <p:cNvCxnSpPr>
            <a:cxnSpLocks noChangeShapeType="1"/>
          </p:cNvCxnSpPr>
          <p:nvPr/>
        </p:nvCxnSpPr>
        <p:spPr bwMode="auto">
          <a:xfrm flipV="1">
            <a:off x="4859339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1" name="Straight Connector 299"/>
          <p:cNvCxnSpPr>
            <a:cxnSpLocks noChangeShapeType="1"/>
          </p:cNvCxnSpPr>
          <p:nvPr/>
        </p:nvCxnSpPr>
        <p:spPr bwMode="auto">
          <a:xfrm flipV="1">
            <a:off x="4538663" y="3297239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2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4200525" y="3597276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3" name="Straight Connector 301"/>
          <p:cNvCxnSpPr>
            <a:cxnSpLocks noChangeShapeType="1"/>
          </p:cNvCxnSpPr>
          <p:nvPr/>
        </p:nvCxnSpPr>
        <p:spPr bwMode="auto">
          <a:xfrm flipV="1">
            <a:off x="5092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4" name="Straight Connector 302"/>
          <p:cNvCxnSpPr>
            <a:cxnSpLocks noChangeShapeType="1"/>
          </p:cNvCxnSpPr>
          <p:nvPr/>
        </p:nvCxnSpPr>
        <p:spPr bwMode="auto">
          <a:xfrm flipH="1" flipV="1">
            <a:off x="5624513" y="3508376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5" name="Straight Connector 303"/>
          <p:cNvCxnSpPr>
            <a:cxnSpLocks noChangeShapeType="1"/>
          </p:cNvCxnSpPr>
          <p:nvPr/>
        </p:nvCxnSpPr>
        <p:spPr bwMode="auto">
          <a:xfrm flipV="1">
            <a:off x="5610226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6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4483101" y="3028951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37" name="TextBox 39958"/>
          <p:cNvSpPr txBox="1">
            <a:spLocks noChangeArrowheads="1"/>
          </p:cNvSpPr>
          <p:nvPr/>
        </p:nvSpPr>
        <p:spPr bwMode="auto">
          <a:xfrm>
            <a:off x="3417889" y="3070226"/>
            <a:ext cx="947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A</a:t>
            </a:r>
          </a:p>
        </p:txBody>
      </p:sp>
      <p:grpSp>
        <p:nvGrpSpPr>
          <p:cNvPr id="80938" name="Group 347"/>
          <p:cNvGrpSpPr>
            <a:grpSpLocks/>
          </p:cNvGrpSpPr>
          <p:nvPr/>
        </p:nvGrpSpPr>
        <p:grpSpPr bwMode="auto">
          <a:xfrm>
            <a:off x="5884864" y="3562351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39" name="Group 347"/>
          <p:cNvGrpSpPr>
            <a:grpSpLocks/>
          </p:cNvGrpSpPr>
          <p:nvPr/>
        </p:nvGrpSpPr>
        <p:grpSpPr bwMode="auto">
          <a:xfrm>
            <a:off x="5081588" y="3321051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0" name="Group 347"/>
          <p:cNvGrpSpPr>
            <a:grpSpLocks/>
          </p:cNvGrpSpPr>
          <p:nvPr/>
        </p:nvGrpSpPr>
        <p:grpSpPr bwMode="auto">
          <a:xfrm>
            <a:off x="4560889" y="3098801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1" name="Group 347"/>
          <p:cNvGrpSpPr>
            <a:grpSpLocks/>
          </p:cNvGrpSpPr>
          <p:nvPr/>
        </p:nvGrpSpPr>
        <p:grpSpPr bwMode="auto">
          <a:xfrm>
            <a:off x="4318000" y="3405189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2" name="Group 347"/>
          <p:cNvGrpSpPr>
            <a:grpSpLocks/>
          </p:cNvGrpSpPr>
          <p:nvPr/>
        </p:nvGrpSpPr>
        <p:grpSpPr bwMode="auto">
          <a:xfrm>
            <a:off x="4865689" y="3759201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3" name="Group 347"/>
          <p:cNvGrpSpPr>
            <a:grpSpLocks/>
          </p:cNvGrpSpPr>
          <p:nvPr/>
        </p:nvGrpSpPr>
        <p:grpSpPr bwMode="auto">
          <a:xfrm>
            <a:off x="3629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79588" y="165101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Internet structure: network of networks</a:t>
            </a:r>
            <a:endParaRPr lang="en-US" altLang="x-none">
              <a:ea typeface="ＭＳ Ｐゴシック" charset="-128"/>
            </a:endParaRPr>
          </a:p>
        </p:txBody>
      </p:sp>
      <p:pic>
        <p:nvPicPr>
          <p:cNvPr id="80945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6" y="674689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946" name="Group 2"/>
          <p:cNvGrpSpPr>
            <a:grpSpLocks/>
          </p:cNvGrpSpPr>
          <p:nvPr/>
        </p:nvGrpSpPr>
        <p:grpSpPr bwMode="auto">
          <a:xfrm>
            <a:off x="3349625" y="2241551"/>
            <a:ext cx="647700" cy="417513"/>
            <a:chOff x="3053396" y="4304255"/>
            <a:chExt cx="648422" cy="418253"/>
          </a:xfrm>
        </p:grpSpPr>
        <p:sp>
          <p:nvSpPr>
            <p:cNvPr id="811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8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47" name="Group 131"/>
          <p:cNvGrpSpPr>
            <a:grpSpLocks/>
          </p:cNvGrpSpPr>
          <p:nvPr/>
        </p:nvGrpSpPr>
        <p:grpSpPr bwMode="auto">
          <a:xfrm>
            <a:off x="2193925" y="3041651"/>
            <a:ext cx="647700" cy="417513"/>
            <a:chOff x="3053396" y="4304255"/>
            <a:chExt cx="648422" cy="418253"/>
          </a:xfrm>
        </p:grpSpPr>
        <p:sp>
          <p:nvSpPr>
            <p:cNvPr id="811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6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48" name="Group 135"/>
          <p:cNvGrpSpPr>
            <a:grpSpLocks/>
          </p:cNvGrpSpPr>
          <p:nvPr/>
        </p:nvGrpSpPr>
        <p:grpSpPr bwMode="auto">
          <a:xfrm>
            <a:off x="7858125" y="2495551"/>
            <a:ext cx="649288" cy="417513"/>
            <a:chOff x="3053396" y="4304255"/>
            <a:chExt cx="648422" cy="418253"/>
          </a:xfrm>
        </p:grpSpPr>
        <p:sp>
          <p:nvSpPr>
            <p:cNvPr id="811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49" name="Group 138"/>
          <p:cNvGrpSpPr>
            <a:grpSpLocks/>
          </p:cNvGrpSpPr>
          <p:nvPr/>
        </p:nvGrpSpPr>
        <p:grpSpPr bwMode="auto">
          <a:xfrm>
            <a:off x="2765425" y="5353051"/>
            <a:ext cx="647700" cy="417513"/>
            <a:chOff x="3053396" y="4304255"/>
            <a:chExt cx="648422" cy="418253"/>
          </a:xfrm>
        </p:grpSpPr>
        <p:sp>
          <p:nvSpPr>
            <p:cNvPr id="8111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50" name="Group 141"/>
          <p:cNvGrpSpPr>
            <a:grpSpLocks/>
          </p:cNvGrpSpPr>
          <p:nvPr/>
        </p:nvGrpSpPr>
        <p:grpSpPr bwMode="auto">
          <a:xfrm>
            <a:off x="2346325" y="4730751"/>
            <a:ext cx="647700" cy="417513"/>
            <a:chOff x="3053396" y="4304255"/>
            <a:chExt cx="648422" cy="418253"/>
          </a:xfrm>
        </p:grpSpPr>
        <p:sp>
          <p:nvSpPr>
            <p:cNvPr id="8110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51" name="Group 144"/>
          <p:cNvGrpSpPr>
            <a:grpSpLocks/>
          </p:cNvGrpSpPr>
          <p:nvPr/>
        </p:nvGrpSpPr>
        <p:grpSpPr bwMode="auto">
          <a:xfrm>
            <a:off x="2117725" y="4070351"/>
            <a:ext cx="647700" cy="417513"/>
            <a:chOff x="3053396" y="4304255"/>
            <a:chExt cx="648422" cy="418253"/>
          </a:xfrm>
        </p:grpSpPr>
        <p:sp>
          <p:nvSpPr>
            <p:cNvPr id="8110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8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52" name="Group 147"/>
          <p:cNvGrpSpPr>
            <a:grpSpLocks/>
          </p:cNvGrpSpPr>
          <p:nvPr/>
        </p:nvGrpSpPr>
        <p:grpSpPr bwMode="auto">
          <a:xfrm>
            <a:off x="8607425" y="2927351"/>
            <a:ext cx="649288" cy="417513"/>
            <a:chOff x="3053396" y="4304255"/>
            <a:chExt cx="648422" cy="418253"/>
          </a:xfrm>
        </p:grpSpPr>
        <p:sp>
          <p:nvSpPr>
            <p:cNvPr id="81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53" name="Group 150"/>
          <p:cNvGrpSpPr>
            <a:grpSpLocks/>
          </p:cNvGrpSpPr>
          <p:nvPr/>
        </p:nvGrpSpPr>
        <p:grpSpPr bwMode="auto">
          <a:xfrm>
            <a:off x="4949825" y="2000251"/>
            <a:ext cx="649288" cy="417513"/>
            <a:chOff x="3053396" y="4304255"/>
            <a:chExt cx="648422" cy="418253"/>
          </a:xfrm>
        </p:grpSpPr>
        <p:sp>
          <p:nvSpPr>
            <p:cNvPr id="81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4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54" name="Group 153"/>
          <p:cNvGrpSpPr>
            <a:grpSpLocks/>
          </p:cNvGrpSpPr>
          <p:nvPr/>
        </p:nvGrpSpPr>
        <p:grpSpPr bwMode="auto">
          <a:xfrm>
            <a:off x="2574925" y="2647951"/>
            <a:ext cx="647700" cy="417513"/>
            <a:chOff x="3053396" y="4304255"/>
            <a:chExt cx="648422" cy="418253"/>
          </a:xfrm>
        </p:grpSpPr>
        <p:sp>
          <p:nvSpPr>
            <p:cNvPr id="81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55" name="Group 156"/>
          <p:cNvGrpSpPr>
            <a:grpSpLocks/>
          </p:cNvGrpSpPr>
          <p:nvPr/>
        </p:nvGrpSpPr>
        <p:grpSpPr bwMode="auto">
          <a:xfrm>
            <a:off x="5864225" y="1974851"/>
            <a:ext cx="649288" cy="417513"/>
            <a:chOff x="3053396" y="4304255"/>
            <a:chExt cx="648422" cy="418253"/>
          </a:xfrm>
        </p:grpSpPr>
        <p:sp>
          <p:nvSpPr>
            <p:cNvPr id="8109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56" name="Group 160"/>
          <p:cNvGrpSpPr>
            <a:grpSpLocks/>
          </p:cNvGrpSpPr>
          <p:nvPr/>
        </p:nvGrpSpPr>
        <p:grpSpPr bwMode="auto">
          <a:xfrm>
            <a:off x="8924925" y="5607051"/>
            <a:ext cx="649288" cy="417513"/>
            <a:chOff x="3053396" y="4304255"/>
            <a:chExt cx="648422" cy="418253"/>
          </a:xfrm>
        </p:grpSpPr>
        <p:sp>
          <p:nvSpPr>
            <p:cNvPr id="810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8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57" name="Group 163"/>
          <p:cNvGrpSpPr>
            <a:grpSpLocks/>
          </p:cNvGrpSpPr>
          <p:nvPr/>
        </p:nvGrpSpPr>
        <p:grpSpPr bwMode="auto">
          <a:xfrm>
            <a:off x="9763125" y="4959351"/>
            <a:ext cx="649288" cy="417513"/>
            <a:chOff x="3053396" y="4304255"/>
            <a:chExt cx="648422" cy="418253"/>
          </a:xfrm>
        </p:grpSpPr>
        <p:sp>
          <p:nvSpPr>
            <p:cNvPr id="8109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6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58" name="Group 169"/>
          <p:cNvGrpSpPr>
            <a:grpSpLocks/>
          </p:cNvGrpSpPr>
          <p:nvPr/>
        </p:nvGrpSpPr>
        <p:grpSpPr bwMode="auto">
          <a:xfrm>
            <a:off x="6689725" y="5848351"/>
            <a:ext cx="649288" cy="417513"/>
            <a:chOff x="3053396" y="4304255"/>
            <a:chExt cx="648422" cy="418253"/>
          </a:xfrm>
        </p:grpSpPr>
        <p:sp>
          <p:nvSpPr>
            <p:cNvPr id="8109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4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59" name="Group 172"/>
          <p:cNvGrpSpPr>
            <a:grpSpLocks/>
          </p:cNvGrpSpPr>
          <p:nvPr/>
        </p:nvGrpSpPr>
        <p:grpSpPr bwMode="auto">
          <a:xfrm>
            <a:off x="5775325" y="5988051"/>
            <a:ext cx="649288" cy="417513"/>
            <a:chOff x="3053396" y="4304255"/>
            <a:chExt cx="648422" cy="418253"/>
          </a:xfrm>
        </p:grpSpPr>
        <p:sp>
          <p:nvSpPr>
            <p:cNvPr id="8109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2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0960" name="Group 175"/>
          <p:cNvGrpSpPr>
            <a:grpSpLocks/>
          </p:cNvGrpSpPr>
          <p:nvPr/>
        </p:nvGrpSpPr>
        <p:grpSpPr bwMode="auto">
          <a:xfrm>
            <a:off x="4556125" y="5835651"/>
            <a:ext cx="649288" cy="417513"/>
            <a:chOff x="3053396" y="4304255"/>
            <a:chExt cx="648422" cy="418253"/>
          </a:xfrm>
        </p:grpSpPr>
        <p:sp>
          <p:nvSpPr>
            <p:cNvPr id="8108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0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sp>
        <p:nvSpPr>
          <p:cNvPr id="80961" name="TextBox 4"/>
          <p:cNvSpPr txBox="1">
            <a:spLocks noChangeArrowheads="1"/>
          </p:cNvSpPr>
          <p:nvPr/>
        </p:nvSpPr>
        <p:spPr bwMode="auto">
          <a:xfrm rot="1053502">
            <a:off x="6964364" y="1900239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2" name="TextBox 179"/>
          <p:cNvSpPr txBox="1">
            <a:spLocks noChangeArrowheads="1"/>
          </p:cNvSpPr>
          <p:nvPr/>
        </p:nvSpPr>
        <p:spPr bwMode="auto">
          <a:xfrm rot="2829263">
            <a:off x="9250363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3" name="TextBox 180"/>
          <p:cNvSpPr txBox="1">
            <a:spLocks noChangeArrowheads="1"/>
          </p:cNvSpPr>
          <p:nvPr/>
        </p:nvSpPr>
        <p:spPr bwMode="auto">
          <a:xfrm rot="9845918">
            <a:off x="7918451" y="5884864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4" name="TextBox 181"/>
          <p:cNvSpPr txBox="1">
            <a:spLocks noChangeArrowheads="1"/>
          </p:cNvSpPr>
          <p:nvPr/>
        </p:nvSpPr>
        <p:spPr bwMode="auto">
          <a:xfrm rot="-9948738">
            <a:off x="3551239" y="5789614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5" name="TextBox 182"/>
          <p:cNvSpPr txBox="1">
            <a:spLocks noChangeArrowheads="1"/>
          </p:cNvSpPr>
          <p:nvPr/>
        </p:nvSpPr>
        <p:spPr bwMode="auto">
          <a:xfrm rot="-4992697">
            <a:off x="1964532" y="3482182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6" name="TextBox 183"/>
          <p:cNvSpPr txBox="1">
            <a:spLocks noChangeArrowheads="1"/>
          </p:cNvSpPr>
          <p:nvPr/>
        </p:nvSpPr>
        <p:spPr bwMode="auto">
          <a:xfrm rot="-1017263">
            <a:off x="4151314" y="1849439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7" name="Rectangle 3"/>
          <p:cNvSpPr txBox="1">
            <a:spLocks noChangeArrowheads="1"/>
          </p:cNvSpPr>
          <p:nvPr/>
        </p:nvSpPr>
        <p:spPr bwMode="auto">
          <a:xfrm>
            <a:off x="1997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x-none">
                <a:latin typeface="Gill Sans MT" charset="0"/>
              </a:rPr>
              <a:t>But if one global ISP is viable business, there will be competitors ….</a:t>
            </a:r>
          </a:p>
        </p:txBody>
      </p:sp>
      <p:cxnSp>
        <p:nvCxnSpPr>
          <p:cNvPr id="80968" name="Straight Connector 12"/>
          <p:cNvCxnSpPr>
            <a:cxnSpLocks noChangeShapeType="1"/>
          </p:cNvCxnSpPr>
          <p:nvPr/>
        </p:nvCxnSpPr>
        <p:spPr bwMode="auto">
          <a:xfrm>
            <a:off x="3906839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69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3162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0" name="Straight Connector 501"/>
          <p:cNvCxnSpPr>
            <a:cxnSpLocks noChangeShapeType="1"/>
          </p:cNvCxnSpPr>
          <p:nvPr/>
        </p:nvCxnSpPr>
        <p:spPr bwMode="auto">
          <a:xfrm flipV="1">
            <a:off x="2759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1" name="Straight Connector 502"/>
          <p:cNvCxnSpPr>
            <a:cxnSpLocks noChangeShapeType="1"/>
          </p:cNvCxnSpPr>
          <p:nvPr/>
        </p:nvCxnSpPr>
        <p:spPr bwMode="auto">
          <a:xfrm>
            <a:off x="5440364" y="2411414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2" name="Straight Connector 503"/>
          <p:cNvCxnSpPr>
            <a:cxnSpLocks noChangeShapeType="1"/>
          </p:cNvCxnSpPr>
          <p:nvPr/>
        </p:nvCxnSpPr>
        <p:spPr bwMode="auto">
          <a:xfrm flipH="1">
            <a:off x="5949951" y="2389189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3" name="Straight Connector 504"/>
          <p:cNvCxnSpPr>
            <a:cxnSpLocks noChangeShapeType="1"/>
          </p:cNvCxnSpPr>
          <p:nvPr/>
        </p:nvCxnSpPr>
        <p:spPr bwMode="auto">
          <a:xfrm>
            <a:off x="8294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4" name="Straight Connector 505"/>
          <p:cNvCxnSpPr>
            <a:cxnSpLocks noChangeShapeType="1"/>
          </p:cNvCxnSpPr>
          <p:nvPr/>
        </p:nvCxnSpPr>
        <p:spPr bwMode="auto">
          <a:xfrm flipH="1">
            <a:off x="8661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5" name="Straight Connector 507"/>
          <p:cNvCxnSpPr>
            <a:cxnSpLocks noChangeShapeType="1"/>
          </p:cNvCxnSpPr>
          <p:nvPr/>
        </p:nvCxnSpPr>
        <p:spPr bwMode="auto">
          <a:xfrm flipH="1" flipV="1">
            <a:off x="8978901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6" name="Straight Connector 509"/>
          <p:cNvCxnSpPr>
            <a:cxnSpLocks noChangeShapeType="1"/>
            <a:stCxn id="81093" idx="0"/>
          </p:cNvCxnSpPr>
          <p:nvPr/>
        </p:nvCxnSpPr>
        <p:spPr bwMode="auto">
          <a:xfrm flipH="1" flipV="1">
            <a:off x="6843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7" name="Straight Connector 510"/>
          <p:cNvCxnSpPr>
            <a:cxnSpLocks noChangeShapeType="1"/>
          </p:cNvCxnSpPr>
          <p:nvPr/>
        </p:nvCxnSpPr>
        <p:spPr bwMode="auto">
          <a:xfrm flipH="1" flipV="1">
            <a:off x="5592764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8" name="Straight Connector 511"/>
          <p:cNvCxnSpPr>
            <a:cxnSpLocks noChangeShapeType="1"/>
            <a:stCxn id="81090" idx="0"/>
          </p:cNvCxnSpPr>
          <p:nvPr/>
        </p:nvCxnSpPr>
        <p:spPr bwMode="auto">
          <a:xfrm flipH="1" flipV="1">
            <a:off x="4668839" y="5192714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9" name="Straight Connector 512"/>
          <p:cNvCxnSpPr>
            <a:cxnSpLocks noChangeShapeType="1"/>
          </p:cNvCxnSpPr>
          <p:nvPr/>
        </p:nvCxnSpPr>
        <p:spPr bwMode="auto">
          <a:xfrm flipV="1">
            <a:off x="3314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0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2908300" y="5018089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1" name="Straight Connector 514"/>
          <p:cNvCxnSpPr>
            <a:cxnSpLocks noChangeShapeType="1"/>
          </p:cNvCxnSpPr>
          <p:nvPr/>
        </p:nvCxnSpPr>
        <p:spPr bwMode="auto">
          <a:xfrm>
            <a:off x="2679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8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809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1FE86CF8-20E5-D84C-BCEE-CEF6D7EBA890}" type="slidenum">
              <a:rPr lang="en-US" altLang="x-none" sz="1200">
                <a:latin typeface="Tahoma" charset="0"/>
              </a:rPr>
              <a:pPr/>
              <a:t>53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80984" name="Group 347"/>
          <p:cNvGrpSpPr>
            <a:grpSpLocks/>
          </p:cNvGrpSpPr>
          <p:nvPr/>
        </p:nvGrpSpPr>
        <p:grpSpPr bwMode="auto">
          <a:xfrm>
            <a:off x="8342314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5" name="Group 347"/>
          <p:cNvGrpSpPr>
            <a:grpSpLocks/>
          </p:cNvGrpSpPr>
          <p:nvPr/>
        </p:nvGrpSpPr>
        <p:grpSpPr bwMode="auto">
          <a:xfrm>
            <a:off x="8574089" y="4464051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6" name="Group 347"/>
          <p:cNvGrpSpPr>
            <a:grpSpLocks/>
          </p:cNvGrpSpPr>
          <p:nvPr/>
        </p:nvGrpSpPr>
        <p:grpSpPr bwMode="auto">
          <a:xfrm>
            <a:off x="6483351" y="4514851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87" name="Straight Connector 508"/>
          <p:cNvCxnSpPr>
            <a:cxnSpLocks noChangeShapeType="1"/>
          </p:cNvCxnSpPr>
          <p:nvPr/>
        </p:nvCxnSpPr>
        <p:spPr bwMode="auto">
          <a:xfrm flipH="1" flipV="1">
            <a:off x="8020050" y="4722814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8" name="Group 347"/>
          <p:cNvGrpSpPr>
            <a:grpSpLocks/>
          </p:cNvGrpSpPr>
          <p:nvPr/>
        </p:nvGrpSpPr>
        <p:grpSpPr bwMode="auto">
          <a:xfrm>
            <a:off x="3667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9" name="Group 347"/>
          <p:cNvGrpSpPr>
            <a:grpSpLocks/>
          </p:cNvGrpSpPr>
          <p:nvPr/>
        </p:nvGrpSpPr>
        <p:grpSpPr bwMode="auto">
          <a:xfrm>
            <a:off x="5268914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0" name="Group 439"/>
          <p:cNvGrpSpPr>
            <a:grpSpLocks/>
          </p:cNvGrpSpPr>
          <p:nvPr/>
        </p:nvGrpSpPr>
        <p:grpSpPr bwMode="auto">
          <a:xfrm>
            <a:off x="4405314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1" name="Group 347"/>
          <p:cNvGrpSpPr>
            <a:grpSpLocks/>
          </p:cNvGrpSpPr>
          <p:nvPr/>
        </p:nvGrpSpPr>
        <p:grpSpPr bwMode="auto">
          <a:xfrm>
            <a:off x="3359150" y="5056189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2" name="Group 347"/>
          <p:cNvGrpSpPr>
            <a:grpSpLocks/>
          </p:cNvGrpSpPr>
          <p:nvPr/>
        </p:nvGrpSpPr>
        <p:grpSpPr bwMode="auto">
          <a:xfrm>
            <a:off x="3994150" y="2832101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3" name="Group 347"/>
          <p:cNvGrpSpPr>
            <a:grpSpLocks/>
          </p:cNvGrpSpPr>
          <p:nvPr/>
        </p:nvGrpSpPr>
        <p:grpSpPr bwMode="auto">
          <a:xfrm>
            <a:off x="5635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4" name="Group 531"/>
          <p:cNvGrpSpPr>
            <a:grpSpLocks/>
          </p:cNvGrpSpPr>
          <p:nvPr/>
        </p:nvGrpSpPr>
        <p:grpSpPr bwMode="auto">
          <a:xfrm>
            <a:off x="7627939" y="4654551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95" name="Straight Connector 506"/>
          <p:cNvCxnSpPr>
            <a:cxnSpLocks noChangeShapeType="1"/>
          </p:cNvCxnSpPr>
          <p:nvPr/>
        </p:nvCxnSpPr>
        <p:spPr bwMode="auto">
          <a:xfrm flipH="1">
            <a:off x="9090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96" name="Group 166"/>
          <p:cNvGrpSpPr>
            <a:grpSpLocks/>
          </p:cNvGrpSpPr>
          <p:nvPr/>
        </p:nvGrpSpPr>
        <p:grpSpPr bwMode="auto">
          <a:xfrm>
            <a:off x="9534525" y="4044951"/>
            <a:ext cx="649288" cy="417513"/>
            <a:chOff x="3053396" y="4304255"/>
            <a:chExt cx="648422" cy="418253"/>
          </a:xfrm>
        </p:grpSpPr>
        <p:sp>
          <p:nvSpPr>
            <p:cNvPr id="809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98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Oval 3"/>
          <p:cNvSpPr>
            <a:spLocks noChangeArrowheads="1"/>
          </p:cNvSpPr>
          <p:nvPr/>
        </p:nvSpPr>
        <p:spPr bwMode="auto">
          <a:xfrm>
            <a:off x="3044825" y="4203701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2946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4079876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7" name="Straight Connector 297"/>
          <p:cNvCxnSpPr>
            <a:cxnSpLocks noChangeShapeType="1"/>
          </p:cNvCxnSpPr>
          <p:nvPr/>
        </p:nvCxnSpPr>
        <p:spPr bwMode="auto">
          <a:xfrm>
            <a:off x="4583114" y="4724401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8" name="Straight Connector 298"/>
          <p:cNvCxnSpPr>
            <a:cxnSpLocks noChangeShapeType="1"/>
          </p:cNvCxnSpPr>
          <p:nvPr/>
        </p:nvCxnSpPr>
        <p:spPr bwMode="auto">
          <a:xfrm flipV="1">
            <a:off x="4400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9" name="Straight Connector 299"/>
          <p:cNvCxnSpPr>
            <a:cxnSpLocks noChangeShapeType="1"/>
          </p:cNvCxnSpPr>
          <p:nvPr/>
        </p:nvCxnSpPr>
        <p:spPr bwMode="auto">
          <a:xfrm flipV="1">
            <a:off x="4127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0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3841751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1" name="Straight Connector 301"/>
          <p:cNvCxnSpPr>
            <a:cxnSpLocks noChangeShapeType="1"/>
          </p:cNvCxnSpPr>
          <p:nvPr/>
        </p:nvCxnSpPr>
        <p:spPr bwMode="auto">
          <a:xfrm flipV="1">
            <a:off x="4597401" y="4967289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2" name="Straight Connector 302"/>
          <p:cNvCxnSpPr>
            <a:cxnSpLocks noChangeShapeType="1"/>
          </p:cNvCxnSpPr>
          <p:nvPr/>
        </p:nvCxnSpPr>
        <p:spPr bwMode="auto">
          <a:xfrm flipH="1" flipV="1">
            <a:off x="5048251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3" name="Straight Connector 303"/>
          <p:cNvCxnSpPr>
            <a:cxnSpLocks noChangeShapeType="1"/>
          </p:cNvCxnSpPr>
          <p:nvPr/>
        </p:nvCxnSpPr>
        <p:spPr bwMode="auto">
          <a:xfrm flipV="1">
            <a:off x="5035550" y="4619626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4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4081463" y="4494214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5" name="TextBox 39958"/>
          <p:cNvSpPr txBox="1">
            <a:spLocks noChangeArrowheads="1"/>
          </p:cNvSpPr>
          <p:nvPr/>
        </p:nvSpPr>
        <p:spPr bwMode="auto">
          <a:xfrm>
            <a:off x="3179763" y="4533901"/>
            <a:ext cx="976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C</a:t>
            </a:r>
          </a:p>
        </p:txBody>
      </p:sp>
      <p:grpSp>
        <p:nvGrpSpPr>
          <p:cNvPr id="82956" name="Group 347"/>
          <p:cNvGrpSpPr>
            <a:grpSpLocks/>
          </p:cNvGrpSpPr>
          <p:nvPr/>
        </p:nvGrpSpPr>
        <p:grpSpPr bwMode="auto">
          <a:xfrm>
            <a:off x="5056189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7" name="Group 347"/>
          <p:cNvGrpSpPr>
            <a:grpSpLocks/>
          </p:cNvGrpSpPr>
          <p:nvPr/>
        </p:nvGrpSpPr>
        <p:grpSpPr bwMode="auto">
          <a:xfrm>
            <a:off x="4587875" y="4773614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8" name="Group 347"/>
          <p:cNvGrpSpPr>
            <a:grpSpLocks/>
          </p:cNvGrpSpPr>
          <p:nvPr/>
        </p:nvGrpSpPr>
        <p:grpSpPr bwMode="auto">
          <a:xfrm>
            <a:off x="4148139" y="4560889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9" name="Group 347"/>
          <p:cNvGrpSpPr>
            <a:grpSpLocks/>
          </p:cNvGrpSpPr>
          <p:nvPr/>
        </p:nvGrpSpPr>
        <p:grpSpPr bwMode="auto">
          <a:xfrm>
            <a:off x="3941764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60" name="Oval 3"/>
          <p:cNvSpPr>
            <a:spLocks noChangeArrowheads="1"/>
          </p:cNvSpPr>
          <p:nvPr/>
        </p:nvSpPr>
        <p:spPr bwMode="auto">
          <a:xfrm>
            <a:off x="6138863" y="3649664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2961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7272339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2" name="Straight Connector 297"/>
          <p:cNvCxnSpPr>
            <a:cxnSpLocks noChangeShapeType="1"/>
          </p:cNvCxnSpPr>
          <p:nvPr/>
        </p:nvCxnSpPr>
        <p:spPr bwMode="auto">
          <a:xfrm>
            <a:off x="7823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3" name="Straight Connector 298"/>
          <p:cNvCxnSpPr>
            <a:cxnSpLocks noChangeShapeType="1"/>
          </p:cNvCxnSpPr>
          <p:nvPr/>
        </p:nvCxnSpPr>
        <p:spPr bwMode="auto">
          <a:xfrm flipV="1">
            <a:off x="7623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4" name="Straight Connector 299"/>
          <p:cNvCxnSpPr>
            <a:cxnSpLocks noChangeShapeType="1"/>
          </p:cNvCxnSpPr>
          <p:nvPr/>
        </p:nvCxnSpPr>
        <p:spPr bwMode="auto">
          <a:xfrm flipV="1">
            <a:off x="7324726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5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7011989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6" name="Straight Connector 301"/>
          <p:cNvCxnSpPr>
            <a:cxnSpLocks noChangeShapeType="1"/>
          </p:cNvCxnSpPr>
          <p:nvPr/>
        </p:nvCxnSpPr>
        <p:spPr bwMode="auto">
          <a:xfrm flipV="1">
            <a:off x="7839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7" name="Straight Connector 302"/>
          <p:cNvCxnSpPr>
            <a:cxnSpLocks noChangeShapeType="1"/>
          </p:cNvCxnSpPr>
          <p:nvPr/>
        </p:nvCxnSpPr>
        <p:spPr bwMode="auto">
          <a:xfrm flipH="1" flipV="1">
            <a:off x="8302626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8" name="Straight Connector 303"/>
          <p:cNvCxnSpPr>
            <a:cxnSpLocks noChangeShapeType="1"/>
          </p:cNvCxnSpPr>
          <p:nvPr/>
        </p:nvCxnSpPr>
        <p:spPr bwMode="auto">
          <a:xfrm flipV="1">
            <a:off x="8318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9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7273926" y="3943351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0" name="TextBox 39958"/>
          <p:cNvSpPr txBox="1">
            <a:spLocks noChangeArrowheads="1"/>
          </p:cNvSpPr>
          <p:nvPr/>
        </p:nvSpPr>
        <p:spPr bwMode="auto">
          <a:xfrm>
            <a:off x="6288088" y="3983039"/>
            <a:ext cx="9587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B</a:t>
            </a:r>
          </a:p>
        </p:txBody>
      </p:sp>
      <p:grpSp>
        <p:nvGrpSpPr>
          <p:cNvPr id="82971" name="Group 347"/>
          <p:cNvGrpSpPr>
            <a:grpSpLocks/>
          </p:cNvGrpSpPr>
          <p:nvPr/>
        </p:nvGrpSpPr>
        <p:grpSpPr bwMode="auto">
          <a:xfrm>
            <a:off x="6821489" y="3752851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2" name="Group 347"/>
          <p:cNvGrpSpPr>
            <a:grpSpLocks/>
          </p:cNvGrpSpPr>
          <p:nvPr/>
        </p:nvGrpSpPr>
        <p:grpSpPr bwMode="auto">
          <a:xfrm>
            <a:off x="7827964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3" name="Group 347"/>
          <p:cNvGrpSpPr>
            <a:grpSpLocks/>
          </p:cNvGrpSpPr>
          <p:nvPr/>
        </p:nvGrpSpPr>
        <p:grpSpPr bwMode="auto">
          <a:xfrm>
            <a:off x="7346951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4" name="Group 347"/>
          <p:cNvGrpSpPr>
            <a:grpSpLocks/>
          </p:cNvGrpSpPr>
          <p:nvPr/>
        </p:nvGrpSpPr>
        <p:grpSpPr bwMode="auto">
          <a:xfrm>
            <a:off x="7121526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75" name="Oval 3"/>
          <p:cNvSpPr>
            <a:spLocks noChangeArrowheads="1"/>
          </p:cNvSpPr>
          <p:nvPr/>
        </p:nvSpPr>
        <p:spPr bwMode="auto">
          <a:xfrm>
            <a:off x="3257550" y="2725739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2976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4481514" y="2968626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7" name="Straight Connector 297"/>
          <p:cNvCxnSpPr>
            <a:cxnSpLocks noChangeShapeType="1"/>
          </p:cNvCxnSpPr>
          <p:nvPr/>
        </p:nvCxnSpPr>
        <p:spPr bwMode="auto">
          <a:xfrm>
            <a:off x="5075239" y="3268664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8" name="Straight Connector 298"/>
          <p:cNvCxnSpPr>
            <a:cxnSpLocks noChangeShapeType="1"/>
          </p:cNvCxnSpPr>
          <p:nvPr/>
        </p:nvCxnSpPr>
        <p:spPr bwMode="auto">
          <a:xfrm flipV="1">
            <a:off x="4859339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9" name="Straight Connector 299"/>
          <p:cNvCxnSpPr>
            <a:cxnSpLocks noChangeShapeType="1"/>
          </p:cNvCxnSpPr>
          <p:nvPr/>
        </p:nvCxnSpPr>
        <p:spPr bwMode="auto">
          <a:xfrm flipV="1">
            <a:off x="4538663" y="3297239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0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4200525" y="3597276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1" name="Straight Connector 301"/>
          <p:cNvCxnSpPr>
            <a:cxnSpLocks noChangeShapeType="1"/>
          </p:cNvCxnSpPr>
          <p:nvPr/>
        </p:nvCxnSpPr>
        <p:spPr bwMode="auto">
          <a:xfrm flipV="1">
            <a:off x="5092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2" name="Straight Connector 302"/>
          <p:cNvCxnSpPr>
            <a:cxnSpLocks noChangeShapeType="1"/>
          </p:cNvCxnSpPr>
          <p:nvPr/>
        </p:nvCxnSpPr>
        <p:spPr bwMode="auto">
          <a:xfrm flipH="1" flipV="1">
            <a:off x="5624513" y="3508376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3" name="Straight Connector 303"/>
          <p:cNvCxnSpPr>
            <a:cxnSpLocks noChangeShapeType="1"/>
          </p:cNvCxnSpPr>
          <p:nvPr/>
        </p:nvCxnSpPr>
        <p:spPr bwMode="auto">
          <a:xfrm flipV="1">
            <a:off x="5610226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4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4483101" y="3028951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85" name="TextBox 39958"/>
          <p:cNvSpPr txBox="1">
            <a:spLocks noChangeArrowheads="1"/>
          </p:cNvSpPr>
          <p:nvPr/>
        </p:nvSpPr>
        <p:spPr bwMode="auto">
          <a:xfrm>
            <a:off x="3417889" y="3070226"/>
            <a:ext cx="947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A</a:t>
            </a:r>
          </a:p>
        </p:txBody>
      </p:sp>
      <p:grpSp>
        <p:nvGrpSpPr>
          <p:cNvPr id="82986" name="Group 347"/>
          <p:cNvGrpSpPr>
            <a:grpSpLocks/>
          </p:cNvGrpSpPr>
          <p:nvPr/>
        </p:nvGrpSpPr>
        <p:grpSpPr bwMode="auto">
          <a:xfrm>
            <a:off x="5884864" y="3562351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7" name="Group 347"/>
          <p:cNvGrpSpPr>
            <a:grpSpLocks/>
          </p:cNvGrpSpPr>
          <p:nvPr/>
        </p:nvGrpSpPr>
        <p:grpSpPr bwMode="auto">
          <a:xfrm>
            <a:off x="5081588" y="3321051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8" name="Group 347"/>
          <p:cNvGrpSpPr>
            <a:grpSpLocks/>
          </p:cNvGrpSpPr>
          <p:nvPr/>
        </p:nvGrpSpPr>
        <p:grpSpPr bwMode="auto">
          <a:xfrm>
            <a:off x="4560889" y="3098801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9" name="Group 347"/>
          <p:cNvGrpSpPr>
            <a:grpSpLocks/>
          </p:cNvGrpSpPr>
          <p:nvPr/>
        </p:nvGrpSpPr>
        <p:grpSpPr bwMode="auto">
          <a:xfrm>
            <a:off x="4318000" y="3405189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0" name="Group 347"/>
          <p:cNvGrpSpPr>
            <a:grpSpLocks/>
          </p:cNvGrpSpPr>
          <p:nvPr/>
        </p:nvGrpSpPr>
        <p:grpSpPr bwMode="auto">
          <a:xfrm>
            <a:off x="4865689" y="3759201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1" name="Group 347"/>
          <p:cNvGrpSpPr>
            <a:grpSpLocks/>
          </p:cNvGrpSpPr>
          <p:nvPr/>
        </p:nvGrpSpPr>
        <p:grpSpPr bwMode="auto">
          <a:xfrm>
            <a:off x="3629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9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79588" y="165101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Internet structure: network of networks</a:t>
            </a:r>
            <a:endParaRPr lang="en-US" altLang="x-none">
              <a:ea typeface="ＭＳ Ｐゴシック" charset="-128"/>
            </a:endParaRPr>
          </a:p>
        </p:txBody>
      </p:sp>
      <p:pic>
        <p:nvPicPr>
          <p:cNvPr id="82993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6" y="674689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94" name="Group 2"/>
          <p:cNvGrpSpPr>
            <a:grpSpLocks/>
          </p:cNvGrpSpPr>
          <p:nvPr/>
        </p:nvGrpSpPr>
        <p:grpSpPr bwMode="auto">
          <a:xfrm>
            <a:off x="3349625" y="2241551"/>
            <a:ext cx="647700" cy="417513"/>
            <a:chOff x="3053396" y="4304255"/>
            <a:chExt cx="648422" cy="418253"/>
          </a:xfrm>
        </p:grpSpPr>
        <p:sp>
          <p:nvSpPr>
            <p:cNvPr id="8318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2995" name="Group 131"/>
          <p:cNvGrpSpPr>
            <a:grpSpLocks/>
          </p:cNvGrpSpPr>
          <p:nvPr/>
        </p:nvGrpSpPr>
        <p:grpSpPr bwMode="auto">
          <a:xfrm>
            <a:off x="2193925" y="3041651"/>
            <a:ext cx="647700" cy="417513"/>
            <a:chOff x="3053396" y="4304255"/>
            <a:chExt cx="648422" cy="418253"/>
          </a:xfrm>
        </p:grpSpPr>
        <p:sp>
          <p:nvSpPr>
            <p:cNvPr id="8318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2996" name="Group 135"/>
          <p:cNvGrpSpPr>
            <a:grpSpLocks/>
          </p:cNvGrpSpPr>
          <p:nvPr/>
        </p:nvGrpSpPr>
        <p:grpSpPr bwMode="auto">
          <a:xfrm>
            <a:off x="7858125" y="2495551"/>
            <a:ext cx="649288" cy="417513"/>
            <a:chOff x="3053396" y="4304255"/>
            <a:chExt cx="648422" cy="418253"/>
          </a:xfrm>
        </p:grpSpPr>
        <p:sp>
          <p:nvSpPr>
            <p:cNvPr id="8318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5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2997" name="Group 138"/>
          <p:cNvGrpSpPr>
            <a:grpSpLocks/>
          </p:cNvGrpSpPr>
          <p:nvPr/>
        </p:nvGrpSpPr>
        <p:grpSpPr bwMode="auto">
          <a:xfrm>
            <a:off x="2765425" y="5353051"/>
            <a:ext cx="647700" cy="417513"/>
            <a:chOff x="3053396" y="4304255"/>
            <a:chExt cx="648422" cy="418253"/>
          </a:xfrm>
        </p:grpSpPr>
        <p:sp>
          <p:nvSpPr>
            <p:cNvPr id="8318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2998" name="Group 141"/>
          <p:cNvGrpSpPr>
            <a:grpSpLocks/>
          </p:cNvGrpSpPr>
          <p:nvPr/>
        </p:nvGrpSpPr>
        <p:grpSpPr bwMode="auto">
          <a:xfrm>
            <a:off x="2346325" y="4730751"/>
            <a:ext cx="647700" cy="417513"/>
            <a:chOff x="3053396" y="4304255"/>
            <a:chExt cx="648422" cy="418253"/>
          </a:xfrm>
        </p:grpSpPr>
        <p:sp>
          <p:nvSpPr>
            <p:cNvPr id="8318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1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2999" name="Group 144"/>
          <p:cNvGrpSpPr>
            <a:grpSpLocks/>
          </p:cNvGrpSpPr>
          <p:nvPr/>
        </p:nvGrpSpPr>
        <p:grpSpPr bwMode="auto">
          <a:xfrm>
            <a:off x="2117725" y="4070351"/>
            <a:ext cx="647700" cy="417513"/>
            <a:chOff x="3053396" y="4304255"/>
            <a:chExt cx="648422" cy="418253"/>
          </a:xfrm>
        </p:grpSpPr>
        <p:sp>
          <p:nvSpPr>
            <p:cNvPr id="8317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9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3000" name="Group 147"/>
          <p:cNvGrpSpPr>
            <a:grpSpLocks/>
          </p:cNvGrpSpPr>
          <p:nvPr/>
        </p:nvGrpSpPr>
        <p:grpSpPr bwMode="auto">
          <a:xfrm>
            <a:off x="8607425" y="2927351"/>
            <a:ext cx="649288" cy="417513"/>
            <a:chOff x="3053396" y="4304255"/>
            <a:chExt cx="648422" cy="418253"/>
          </a:xfrm>
        </p:grpSpPr>
        <p:sp>
          <p:nvSpPr>
            <p:cNvPr id="8317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3001" name="Group 150"/>
          <p:cNvGrpSpPr>
            <a:grpSpLocks/>
          </p:cNvGrpSpPr>
          <p:nvPr/>
        </p:nvGrpSpPr>
        <p:grpSpPr bwMode="auto">
          <a:xfrm>
            <a:off x="4949825" y="2000251"/>
            <a:ext cx="649288" cy="417513"/>
            <a:chOff x="3053396" y="4304255"/>
            <a:chExt cx="648422" cy="418253"/>
          </a:xfrm>
        </p:grpSpPr>
        <p:sp>
          <p:nvSpPr>
            <p:cNvPr id="8317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5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3002" name="Group 153"/>
          <p:cNvGrpSpPr>
            <a:grpSpLocks/>
          </p:cNvGrpSpPr>
          <p:nvPr/>
        </p:nvGrpSpPr>
        <p:grpSpPr bwMode="auto">
          <a:xfrm>
            <a:off x="2574925" y="2647951"/>
            <a:ext cx="647700" cy="417513"/>
            <a:chOff x="3053396" y="4304255"/>
            <a:chExt cx="648422" cy="418253"/>
          </a:xfrm>
        </p:grpSpPr>
        <p:sp>
          <p:nvSpPr>
            <p:cNvPr id="8317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3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3003" name="Group 156"/>
          <p:cNvGrpSpPr>
            <a:grpSpLocks/>
          </p:cNvGrpSpPr>
          <p:nvPr/>
        </p:nvGrpSpPr>
        <p:grpSpPr bwMode="auto">
          <a:xfrm>
            <a:off x="5864225" y="1974851"/>
            <a:ext cx="649288" cy="417513"/>
            <a:chOff x="3053396" y="4304255"/>
            <a:chExt cx="648422" cy="418253"/>
          </a:xfrm>
        </p:grpSpPr>
        <p:sp>
          <p:nvSpPr>
            <p:cNvPr id="8317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1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3004" name="Group 160"/>
          <p:cNvGrpSpPr>
            <a:grpSpLocks/>
          </p:cNvGrpSpPr>
          <p:nvPr/>
        </p:nvGrpSpPr>
        <p:grpSpPr bwMode="auto">
          <a:xfrm>
            <a:off x="8924925" y="5607051"/>
            <a:ext cx="649288" cy="417513"/>
            <a:chOff x="3053396" y="4304255"/>
            <a:chExt cx="648422" cy="418253"/>
          </a:xfrm>
        </p:grpSpPr>
        <p:sp>
          <p:nvSpPr>
            <p:cNvPr id="831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9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3005" name="Group 163"/>
          <p:cNvGrpSpPr>
            <a:grpSpLocks/>
          </p:cNvGrpSpPr>
          <p:nvPr/>
        </p:nvGrpSpPr>
        <p:grpSpPr bwMode="auto">
          <a:xfrm>
            <a:off x="9763125" y="4959351"/>
            <a:ext cx="649288" cy="417513"/>
            <a:chOff x="3053396" y="4304255"/>
            <a:chExt cx="648422" cy="418253"/>
          </a:xfrm>
        </p:grpSpPr>
        <p:sp>
          <p:nvSpPr>
            <p:cNvPr id="8316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7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3006" name="Group 169"/>
          <p:cNvGrpSpPr>
            <a:grpSpLocks/>
          </p:cNvGrpSpPr>
          <p:nvPr/>
        </p:nvGrpSpPr>
        <p:grpSpPr bwMode="auto">
          <a:xfrm>
            <a:off x="6689725" y="5848351"/>
            <a:ext cx="649288" cy="417513"/>
            <a:chOff x="3053396" y="4304255"/>
            <a:chExt cx="648422" cy="418253"/>
          </a:xfrm>
        </p:grpSpPr>
        <p:sp>
          <p:nvSpPr>
            <p:cNvPr id="8316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5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3007" name="Group 172"/>
          <p:cNvGrpSpPr>
            <a:grpSpLocks/>
          </p:cNvGrpSpPr>
          <p:nvPr/>
        </p:nvGrpSpPr>
        <p:grpSpPr bwMode="auto">
          <a:xfrm>
            <a:off x="5775325" y="5988051"/>
            <a:ext cx="649288" cy="417513"/>
            <a:chOff x="3053396" y="4304255"/>
            <a:chExt cx="648422" cy="418253"/>
          </a:xfrm>
        </p:grpSpPr>
        <p:sp>
          <p:nvSpPr>
            <p:cNvPr id="8316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3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3008" name="Group 175"/>
          <p:cNvGrpSpPr>
            <a:grpSpLocks/>
          </p:cNvGrpSpPr>
          <p:nvPr/>
        </p:nvGrpSpPr>
        <p:grpSpPr bwMode="auto">
          <a:xfrm>
            <a:off x="4556125" y="5835651"/>
            <a:ext cx="649288" cy="417513"/>
            <a:chOff x="3053396" y="4304255"/>
            <a:chExt cx="648422" cy="418253"/>
          </a:xfrm>
        </p:grpSpPr>
        <p:sp>
          <p:nvSpPr>
            <p:cNvPr id="8316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1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sp>
        <p:nvSpPr>
          <p:cNvPr id="83009" name="TextBox 4"/>
          <p:cNvSpPr txBox="1">
            <a:spLocks noChangeArrowheads="1"/>
          </p:cNvSpPr>
          <p:nvPr/>
        </p:nvSpPr>
        <p:spPr bwMode="auto">
          <a:xfrm rot="1053502">
            <a:off x="6964364" y="1900239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0" name="TextBox 179"/>
          <p:cNvSpPr txBox="1">
            <a:spLocks noChangeArrowheads="1"/>
          </p:cNvSpPr>
          <p:nvPr/>
        </p:nvSpPr>
        <p:spPr bwMode="auto">
          <a:xfrm rot="2829263">
            <a:off x="9250363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1" name="TextBox 180"/>
          <p:cNvSpPr txBox="1">
            <a:spLocks noChangeArrowheads="1"/>
          </p:cNvSpPr>
          <p:nvPr/>
        </p:nvSpPr>
        <p:spPr bwMode="auto">
          <a:xfrm rot="9845918">
            <a:off x="7918451" y="5884864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2" name="TextBox 181"/>
          <p:cNvSpPr txBox="1">
            <a:spLocks noChangeArrowheads="1"/>
          </p:cNvSpPr>
          <p:nvPr/>
        </p:nvSpPr>
        <p:spPr bwMode="auto">
          <a:xfrm rot="-9948738">
            <a:off x="3551239" y="5789614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3" name="TextBox 182"/>
          <p:cNvSpPr txBox="1">
            <a:spLocks noChangeArrowheads="1"/>
          </p:cNvSpPr>
          <p:nvPr/>
        </p:nvSpPr>
        <p:spPr bwMode="auto">
          <a:xfrm rot="-4992697">
            <a:off x="1964532" y="3482182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4" name="TextBox 183"/>
          <p:cNvSpPr txBox="1">
            <a:spLocks noChangeArrowheads="1"/>
          </p:cNvSpPr>
          <p:nvPr/>
        </p:nvSpPr>
        <p:spPr bwMode="auto">
          <a:xfrm rot="-1017263">
            <a:off x="4151314" y="1849439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3015" name="Straight Connector 12"/>
          <p:cNvCxnSpPr>
            <a:cxnSpLocks noChangeShapeType="1"/>
          </p:cNvCxnSpPr>
          <p:nvPr/>
        </p:nvCxnSpPr>
        <p:spPr bwMode="auto">
          <a:xfrm>
            <a:off x="3906839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6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3162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7" name="Straight Connector 501"/>
          <p:cNvCxnSpPr>
            <a:cxnSpLocks noChangeShapeType="1"/>
          </p:cNvCxnSpPr>
          <p:nvPr/>
        </p:nvCxnSpPr>
        <p:spPr bwMode="auto">
          <a:xfrm flipV="1">
            <a:off x="2759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8" name="Straight Connector 502"/>
          <p:cNvCxnSpPr>
            <a:cxnSpLocks noChangeShapeType="1"/>
          </p:cNvCxnSpPr>
          <p:nvPr/>
        </p:nvCxnSpPr>
        <p:spPr bwMode="auto">
          <a:xfrm>
            <a:off x="5440364" y="2411414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9" name="Straight Connector 503"/>
          <p:cNvCxnSpPr>
            <a:cxnSpLocks noChangeShapeType="1"/>
          </p:cNvCxnSpPr>
          <p:nvPr/>
        </p:nvCxnSpPr>
        <p:spPr bwMode="auto">
          <a:xfrm flipH="1">
            <a:off x="5949951" y="2389189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0" name="Straight Connector 504"/>
          <p:cNvCxnSpPr>
            <a:cxnSpLocks noChangeShapeType="1"/>
          </p:cNvCxnSpPr>
          <p:nvPr/>
        </p:nvCxnSpPr>
        <p:spPr bwMode="auto">
          <a:xfrm>
            <a:off x="8294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1" name="Straight Connector 505"/>
          <p:cNvCxnSpPr>
            <a:cxnSpLocks noChangeShapeType="1"/>
          </p:cNvCxnSpPr>
          <p:nvPr/>
        </p:nvCxnSpPr>
        <p:spPr bwMode="auto">
          <a:xfrm flipH="1">
            <a:off x="8661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2" name="Straight Connector 507"/>
          <p:cNvCxnSpPr>
            <a:cxnSpLocks noChangeShapeType="1"/>
          </p:cNvCxnSpPr>
          <p:nvPr/>
        </p:nvCxnSpPr>
        <p:spPr bwMode="auto">
          <a:xfrm flipH="1" flipV="1">
            <a:off x="8978901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3" name="Straight Connector 509"/>
          <p:cNvCxnSpPr>
            <a:cxnSpLocks noChangeShapeType="1"/>
            <a:stCxn id="83164" idx="0"/>
          </p:cNvCxnSpPr>
          <p:nvPr/>
        </p:nvCxnSpPr>
        <p:spPr bwMode="auto">
          <a:xfrm flipH="1" flipV="1">
            <a:off x="6843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4" name="Straight Connector 510"/>
          <p:cNvCxnSpPr>
            <a:cxnSpLocks noChangeShapeType="1"/>
          </p:cNvCxnSpPr>
          <p:nvPr/>
        </p:nvCxnSpPr>
        <p:spPr bwMode="auto">
          <a:xfrm flipH="1" flipV="1">
            <a:off x="5592764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5" name="Straight Connector 511"/>
          <p:cNvCxnSpPr>
            <a:cxnSpLocks noChangeShapeType="1"/>
            <a:stCxn id="83161" idx="0"/>
          </p:cNvCxnSpPr>
          <p:nvPr/>
        </p:nvCxnSpPr>
        <p:spPr bwMode="auto">
          <a:xfrm flipH="1" flipV="1">
            <a:off x="4668839" y="5192714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6" name="Straight Connector 512"/>
          <p:cNvCxnSpPr>
            <a:cxnSpLocks noChangeShapeType="1"/>
          </p:cNvCxnSpPr>
          <p:nvPr/>
        </p:nvCxnSpPr>
        <p:spPr bwMode="auto">
          <a:xfrm flipV="1">
            <a:off x="3314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7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2908300" y="5018089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8" name="Straight Connector 514"/>
          <p:cNvCxnSpPr>
            <a:cxnSpLocks noChangeShapeType="1"/>
          </p:cNvCxnSpPr>
          <p:nvPr/>
        </p:nvCxnSpPr>
        <p:spPr bwMode="auto">
          <a:xfrm>
            <a:off x="2679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0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8303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55B280AC-46C3-E64C-AEF6-3275F99389DD}" type="slidenum">
              <a:rPr lang="en-US" altLang="x-none" sz="1200">
                <a:latin typeface="Tahoma" charset="0"/>
              </a:rPr>
              <a:pPr/>
              <a:t>54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83031" name="Group 347"/>
          <p:cNvGrpSpPr>
            <a:grpSpLocks/>
          </p:cNvGrpSpPr>
          <p:nvPr/>
        </p:nvGrpSpPr>
        <p:grpSpPr bwMode="auto">
          <a:xfrm>
            <a:off x="8342314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2" name="Group 347"/>
          <p:cNvGrpSpPr>
            <a:grpSpLocks/>
          </p:cNvGrpSpPr>
          <p:nvPr/>
        </p:nvGrpSpPr>
        <p:grpSpPr bwMode="auto">
          <a:xfrm>
            <a:off x="8574089" y="4464051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3" name="Group 347"/>
          <p:cNvGrpSpPr>
            <a:grpSpLocks/>
          </p:cNvGrpSpPr>
          <p:nvPr/>
        </p:nvGrpSpPr>
        <p:grpSpPr bwMode="auto">
          <a:xfrm>
            <a:off x="6483351" y="4514851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34" name="Straight Connector 508"/>
          <p:cNvCxnSpPr>
            <a:cxnSpLocks noChangeShapeType="1"/>
          </p:cNvCxnSpPr>
          <p:nvPr/>
        </p:nvCxnSpPr>
        <p:spPr bwMode="auto">
          <a:xfrm flipH="1" flipV="1">
            <a:off x="8020050" y="4722814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5" name="Group 347"/>
          <p:cNvGrpSpPr>
            <a:grpSpLocks/>
          </p:cNvGrpSpPr>
          <p:nvPr/>
        </p:nvGrpSpPr>
        <p:grpSpPr bwMode="auto">
          <a:xfrm>
            <a:off x="3667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6" name="Group 347"/>
          <p:cNvGrpSpPr>
            <a:grpSpLocks/>
          </p:cNvGrpSpPr>
          <p:nvPr/>
        </p:nvGrpSpPr>
        <p:grpSpPr bwMode="auto">
          <a:xfrm>
            <a:off x="5268914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7" name="Group 439"/>
          <p:cNvGrpSpPr>
            <a:grpSpLocks/>
          </p:cNvGrpSpPr>
          <p:nvPr/>
        </p:nvGrpSpPr>
        <p:grpSpPr bwMode="auto">
          <a:xfrm>
            <a:off x="4405314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8" name="Group 347"/>
          <p:cNvGrpSpPr>
            <a:grpSpLocks/>
          </p:cNvGrpSpPr>
          <p:nvPr/>
        </p:nvGrpSpPr>
        <p:grpSpPr bwMode="auto">
          <a:xfrm>
            <a:off x="3359150" y="5056189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9" name="Group 347"/>
          <p:cNvGrpSpPr>
            <a:grpSpLocks/>
          </p:cNvGrpSpPr>
          <p:nvPr/>
        </p:nvGrpSpPr>
        <p:grpSpPr bwMode="auto">
          <a:xfrm>
            <a:off x="3994150" y="2832101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0" name="Group 347"/>
          <p:cNvGrpSpPr>
            <a:grpSpLocks/>
          </p:cNvGrpSpPr>
          <p:nvPr/>
        </p:nvGrpSpPr>
        <p:grpSpPr bwMode="auto">
          <a:xfrm>
            <a:off x="5635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1" name="Group 531"/>
          <p:cNvGrpSpPr>
            <a:grpSpLocks/>
          </p:cNvGrpSpPr>
          <p:nvPr/>
        </p:nvGrpSpPr>
        <p:grpSpPr bwMode="auto">
          <a:xfrm>
            <a:off x="7627939" y="4654551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42" name="Straight Connector 506"/>
          <p:cNvCxnSpPr>
            <a:cxnSpLocks noChangeShapeType="1"/>
          </p:cNvCxnSpPr>
          <p:nvPr/>
        </p:nvCxnSpPr>
        <p:spPr bwMode="auto">
          <a:xfrm flipH="1">
            <a:off x="9090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43" name="Group 166"/>
          <p:cNvGrpSpPr>
            <a:grpSpLocks/>
          </p:cNvGrpSpPr>
          <p:nvPr/>
        </p:nvGrpSpPr>
        <p:grpSpPr bwMode="auto">
          <a:xfrm>
            <a:off x="9534525" y="4044951"/>
            <a:ext cx="649288" cy="417513"/>
            <a:chOff x="3053396" y="4304255"/>
            <a:chExt cx="648422" cy="418253"/>
          </a:xfrm>
        </p:grpSpPr>
        <p:sp>
          <p:nvSpPr>
            <p:cNvPr id="830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69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sp>
        <p:nvSpPr>
          <p:cNvPr id="83044" name="Rectangle 3"/>
          <p:cNvSpPr txBox="1">
            <a:spLocks noChangeArrowheads="1"/>
          </p:cNvSpPr>
          <p:nvPr/>
        </p:nvSpPr>
        <p:spPr bwMode="auto">
          <a:xfrm>
            <a:off x="1997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x-none">
                <a:latin typeface="Gill Sans MT" charset="0"/>
              </a:rPr>
              <a:t>But if one global ISP is viable business, there will be competitors ….  which must be interconnected</a:t>
            </a:r>
          </a:p>
        </p:txBody>
      </p:sp>
      <p:grpSp>
        <p:nvGrpSpPr>
          <p:cNvPr id="514" name="Group 20"/>
          <p:cNvGrpSpPr>
            <a:grpSpLocks/>
          </p:cNvGrpSpPr>
          <p:nvPr/>
        </p:nvGrpSpPr>
        <p:grpSpPr bwMode="auto">
          <a:xfrm>
            <a:off x="6221413" y="2871789"/>
            <a:ext cx="2133600" cy="1082675"/>
            <a:chOff x="4696844" y="2871032"/>
            <a:chExt cx="2133865" cy="1082781"/>
          </a:xfrm>
        </p:grpSpPr>
        <p:grpSp>
          <p:nvGrpSpPr>
            <p:cNvPr id="83063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3066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83067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64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5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1" name="Group 39939"/>
          <p:cNvGrpSpPr>
            <a:grpSpLocks/>
          </p:cNvGrpSpPr>
          <p:nvPr/>
        </p:nvGrpSpPr>
        <p:grpSpPr bwMode="auto">
          <a:xfrm>
            <a:off x="3908425" y="3703639"/>
            <a:ext cx="2921000" cy="1411287"/>
            <a:chOff x="2577005" y="3679131"/>
            <a:chExt cx="2919566" cy="1413453"/>
          </a:xfrm>
        </p:grpSpPr>
        <p:cxnSp>
          <p:nvCxnSpPr>
            <p:cNvPr id="83060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1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2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5" name="Group 39945"/>
          <p:cNvGrpSpPr>
            <a:grpSpLocks/>
          </p:cNvGrpSpPr>
          <p:nvPr/>
        </p:nvGrpSpPr>
        <p:grpSpPr bwMode="auto">
          <a:xfrm>
            <a:off x="6210301" y="4864101"/>
            <a:ext cx="1914525" cy="741363"/>
            <a:chOff x="4686300" y="4864100"/>
            <a:chExt cx="1914118" cy="740879"/>
          </a:xfrm>
        </p:grpSpPr>
        <p:sp>
          <p:nvSpPr>
            <p:cNvPr id="83058" name="TextBox 39940"/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761718" cy="461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i="1">
                  <a:solidFill>
                    <a:srgbClr val="CC0000"/>
                  </a:solidFill>
                </a:rPr>
                <a:t>peering link</a:t>
              </a:r>
            </a:p>
          </p:txBody>
        </p:sp>
        <p:cxnSp>
          <p:nvCxnSpPr>
            <p:cNvPr id="83059" name="Straight Connector 39943"/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8" name="Group 39950"/>
          <p:cNvGrpSpPr>
            <a:grpSpLocks/>
          </p:cNvGrpSpPr>
          <p:nvPr/>
        </p:nvGrpSpPr>
        <p:grpSpPr bwMode="auto">
          <a:xfrm>
            <a:off x="6794501" y="1701800"/>
            <a:ext cx="3478213" cy="1169988"/>
            <a:chOff x="5270500" y="1701800"/>
            <a:chExt cx="3477123" cy="1169232"/>
          </a:xfrm>
        </p:grpSpPr>
        <p:sp>
          <p:nvSpPr>
            <p:cNvPr id="83056" name="TextBox 39946"/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477123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i="1">
                  <a:solidFill>
                    <a:srgbClr val="CC0000"/>
                  </a:solidFill>
                </a:rPr>
                <a:t>Internet exchange point </a:t>
              </a:r>
            </a:p>
          </p:txBody>
        </p:sp>
        <p:cxnSp>
          <p:nvCxnSpPr>
            <p:cNvPr id="83057" name="Straight Connector 39948"/>
            <p:cNvCxnSpPr>
              <a:cxnSpLocks noChangeShapeType="1"/>
              <a:endCxn id="83067" idx="0"/>
            </p:cNvCxnSpPr>
            <p:nvPr/>
          </p:nvCxnSpPr>
          <p:spPr bwMode="auto">
            <a:xfrm flipH="1">
              <a:off x="5952289" y="2159000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1" name="Group 39937"/>
          <p:cNvGrpSpPr>
            <a:grpSpLocks/>
          </p:cNvGrpSpPr>
          <p:nvPr/>
        </p:nvGrpSpPr>
        <p:grpSpPr bwMode="auto">
          <a:xfrm>
            <a:off x="5430839" y="3883025"/>
            <a:ext cx="1379537" cy="674688"/>
            <a:chOff x="3962400" y="3676180"/>
            <a:chExt cx="1378622" cy="673930"/>
          </a:xfrm>
        </p:grpSpPr>
        <p:cxnSp>
          <p:nvCxnSpPr>
            <p:cNvPr id="83050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3051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3054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83055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52" name="Straight Connector 519"/>
            <p:cNvCxnSpPr>
              <a:cxnSpLocks noChangeShapeType="1"/>
              <a:stCxn id="83054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53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Oval 3"/>
          <p:cNvSpPr>
            <a:spLocks noChangeArrowheads="1"/>
          </p:cNvSpPr>
          <p:nvPr/>
        </p:nvSpPr>
        <p:spPr bwMode="auto">
          <a:xfrm>
            <a:off x="3044825" y="4203701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4994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4079876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5" name="Straight Connector 297"/>
          <p:cNvCxnSpPr>
            <a:cxnSpLocks noChangeShapeType="1"/>
          </p:cNvCxnSpPr>
          <p:nvPr/>
        </p:nvCxnSpPr>
        <p:spPr bwMode="auto">
          <a:xfrm>
            <a:off x="4583114" y="4724401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298"/>
          <p:cNvCxnSpPr>
            <a:cxnSpLocks noChangeShapeType="1"/>
          </p:cNvCxnSpPr>
          <p:nvPr/>
        </p:nvCxnSpPr>
        <p:spPr bwMode="auto">
          <a:xfrm flipV="1">
            <a:off x="4400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Connector 299"/>
          <p:cNvCxnSpPr>
            <a:cxnSpLocks noChangeShapeType="1"/>
          </p:cNvCxnSpPr>
          <p:nvPr/>
        </p:nvCxnSpPr>
        <p:spPr bwMode="auto">
          <a:xfrm flipV="1">
            <a:off x="4127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3841751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Connector 301"/>
          <p:cNvCxnSpPr>
            <a:cxnSpLocks noChangeShapeType="1"/>
          </p:cNvCxnSpPr>
          <p:nvPr/>
        </p:nvCxnSpPr>
        <p:spPr bwMode="auto">
          <a:xfrm flipV="1">
            <a:off x="4597401" y="4967289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0" name="Straight Connector 302"/>
          <p:cNvCxnSpPr>
            <a:cxnSpLocks noChangeShapeType="1"/>
          </p:cNvCxnSpPr>
          <p:nvPr/>
        </p:nvCxnSpPr>
        <p:spPr bwMode="auto">
          <a:xfrm flipH="1" flipV="1">
            <a:off x="5048251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Connector 303"/>
          <p:cNvCxnSpPr>
            <a:cxnSpLocks noChangeShapeType="1"/>
          </p:cNvCxnSpPr>
          <p:nvPr/>
        </p:nvCxnSpPr>
        <p:spPr bwMode="auto">
          <a:xfrm flipV="1">
            <a:off x="5035550" y="4619626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4081463" y="4494214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3" name="TextBox 39958"/>
          <p:cNvSpPr txBox="1">
            <a:spLocks noChangeArrowheads="1"/>
          </p:cNvSpPr>
          <p:nvPr/>
        </p:nvSpPr>
        <p:spPr bwMode="auto">
          <a:xfrm>
            <a:off x="3179763" y="4533901"/>
            <a:ext cx="976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C</a:t>
            </a:r>
          </a:p>
        </p:txBody>
      </p:sp>
      <p:grpSp>
        <p:nvGrpSpPr>
          <p:cNvPr id="85004" name="Group 347"/>
          <p:cNvGrpSpPr>
            <a:grpSpLocks/>
          </p:cNvGrpSpPr>
          <p:nvPr/>
        </p:nvGrpSpPr>
        <p:grpSpPr bwMode="auto">
          <a:xfrm>
            <a:off x="5056189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5" name="Group 347"/>
          <p:cNvGrpSpPr>
            <a:grpSpLocks/>
          </p:cNvGrpSpPr>
          <p:nvPr/>
        </p:nvGrpSpPr>
        <p:grpSpPr bwMode="auto">
          <a:xfrm>
            <a:off x="4587875" y="4773614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6" name="Group 347"/>
          <p:cNvGrpSpPr>
            <a:grpSpLocks/>
          </p:cNvGrpSpPr>
          <p:nvPr/>
        </p:nvGrpSpPr>
        <p:grpSpPr bwMode="auto">
          <a:xfrm>
            <a:off x="4148139" y="4560889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7" name="Group 347"/>
          <p:cNvGrpSpPr>
            <a:grpSpLocks/>
          </p:cNvGrpSpPr>
          <p:nvPr/>
        </p:nvGrpSpPr>
        <p:grpSpPr bwMode="auto">
          <a:xfrm>
            <a:off x="3941764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08" name="Oval 3"/>
          <p:cNvSpPr>
            <a:spLocks noChangeArrowheads="1"/>
          </p:cNvSpPr>
          <p:nvPr/>
        </p:nvSpPr>
        <p:spPr bwMode="auto">
          <a:xfrm>
            <a:off x="6138863" y="3649664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5009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7272339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0" name="Straight Connector 297"/>
          <p:cNvCxnSpPr>
            <a:cxnSpLocks noChangeShapeType="1"/>
          </p:cNvCxnSpPr>
          <p:nvPr/>
        </p:nvCxnSpPr>
        <p:spPr bwMode="auto">
          <a:xfrm>
            <a:off x="7823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1" name="Straight Connector 298"/>
          <p:cNvCxnSpPr>
            <a:cxnSpLocks noChangeShapeType="1"/>
          </p:cNvCxnSpPr>
          <p:nvPr/>
        </p:nvCxnSpPr>
        <p:spPr bwMode="auto">
          <a:xfrm flipV="1">
            <a:off x="7623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2" name="Straight Connector 299"/>
          <p:cNvCxnSpPr>
            <a:cxnSpLocks noChangeShapeType="1"/>
          </p:cNvCxnSpPr>
          <p:nvPr/>
        </p:nvCxnSpPr>
        <p:spPr bwMode="auto">
          <a:xfrm flipV="1">
            <a:off x="7324726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3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7011989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4" name="Straight Connector 301"/>
          <p:cNvCxnSpPr>
            <a:cxnSpLocks noChangeShapeType="1"/>
          </p:cNvCxnSpPr>
          <p:nvPr/>
        </p:nvCxnSpPr>
        <p:spPr bwMode="auto">
          <a:xfrm flipV="1">
            <a:off x="7839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5" name="Straight Connector 302"/>
          <p:cNvCxnSpPr>
            <a:cxnSpLocks noChangeShapeType="1"/>
          </p:cNvCxnSpPr>
          <p:nvPr/>
        </p:nvCxnSpPr>
        <p:spPr bwMode="auto">
          <a:xfrm flipH="1" flipV="1">
            <a:off x="8302626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6" name="Straight Connector 303"/>
          <p:cNvCxnSpPr>
            <a:cxnSpLocks noChangeShapeType="1"/>
          </p:cNvCxnSpPr>
          <p:nvPr/>
        </p:nvCxnSpPr>
        <p:spPr bwMode="auto">
          <a:xfrm flipV="1">
            <a:off x="8318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7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7273926" y="3943351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18" name="TextBox 39958"/>
          <p:cNvSpPr txBox="1">
            <a:spLocks noChangeArrowheads="1"/>
          </p:cNvSpPr>
          <p:nvPr/>
        </p:nvSpPr>
        <p:spPr bwMode="auto">
          <a:xfrm>
            <a:off x="6288088" y="3983039"/>
            <a:ext cx="9587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B</a:t>
            </a:r>
          </a:p>
        </p:txBody>
      </p:sp>
      <p:grpSp>
        <p:nvGrpSpPr>
          <p:cNvPr id="85019" name="Group 347"/>
          <p:cNvGrpSpPr>
            <a:grpSpLocks/>
          </p:cNvGrpSpPr>
          <p:nvPr/>
        </p:nvGrpSpPr>
        <p:grpSpPr bwMode="auto">
          <a:xfrm>
            <a:off x="6821489" y="3752851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0" name="Group 347"/>
          <p:cNvGrpSpPr>
            <a:grpSpLocks/>
          </p:cNvGrpSpPr>
          <p:nvPr/>
        </p:nvGrpSpPr>
        <p:grpSpPr bwMode="auto">
          <a:xfrm>
            <a:off x="7827964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1" name="Group 347"/>
          <p:cNvGrpSpPr>
            <a:grpSpLocks/>
          </p:cNvGrpSpPr>
          <p:nvPr/>
        </p:nvGrpSpPr>
        <p:grpSpPr bwMode="auto">
          <a:xfrm>
            <a:off x="7346951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2" name="Group 347"/>
          <p:cNvGrpSpPr>
            <a:grpSpLocks/>
          </p:cNvGrpSpPr>
          <p:nvPr/>
        </p:nvGrpSpPr>
        <p:grpSpPr bwMode="auto">
          <a:xfrm>
            <a:off x="7121526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23" name="Oval 3"/>
          <p:cNvSpPr>
            <a:spLocks noChangeArrowheads="1"/>
          </p:cNvSpPr>
          <p:nvPr/>
        </p:nvSpPr>
        <p:spPr bwMode="auto">
          <a:xfrm>
            <a:off x="3257550" y="2725739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5024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4481514" y="2968626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5" name="Straight Connector 297"/>
          <p:cNvCxnSpPr>
            <a:cxnSpLocks noChangeShapeType="1"/>
          </p:cNvCxnSpPr>
          <p:nvPr/>
        </p:nvCxnSpPr>
        <p:spPr bwMode="auto">
          <a:xfrm>
            <a:off x="5075239" y="3268664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6" name="Straight Connector 298"/>
          <p:cNvCxnSpPr>
            <a:cxnSpLocks noChangeShapeType="1"/>
          </p:cNvCxnSpPr>
          <p:nvPr/>
        </p:nvCxnSpPr>
        <p:spPr bwMode="auto">
          <a:xfrm flipV="1">
            <a:off x="4859339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7" name="Straight Connector 299"/>
          <p:cNvCxnSpPr>
            <a:cxnSpLocks noChangeShapeType="1"/>
          </p:cNvCxnSpPr>
          <p:nvPr/>
        </p:nvCxnSpPr>
        <p:spPr bwMode="auto">
          <a:xfrm flipV="1">
            <a:off x="4538663" y="3297239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8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4200525" y="3597276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9" name="Straight Connector 301"/>
          <p:cNvCxnSpPr>
            <a:cxnSpLocks noChangeShapeType="1"/>
          </p:cNvCxnSpPr>
          <p:nvPr/>
        </p:nvCxnSpPr>
        <p:spPr bwMode="auto">
          <a:xfrm flipV="1">
            <a:off x="5092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0" name="Straight Connector 302"/>
          <p:cNvCxnSpPr>
            <a:cxnSpLocks noChangeShapeType="1"/>
          </p:cNvCxnSpPr>
          <p:nvPr/>
        </p:nvCxnSpPr>
        <p:spPr bwMode="auto">
          <a:xfrm flipH="1" flipV="1">
            <a:off x="5624513" y="3508376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1" name="Straight Connector 303"/>
          <p:cNvCxnSpPr>
            <a:cxnSpLocks noChangeShapeType="1"/>
          </p:cNvCxnSpPr>
          <p:nvPr/>
        </p:nvCxnSpPr>
        <p:spPr bwMode="auto">
          <a:xfrm flipV="1">
            <a:off x="5610226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2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4483101" y="3028951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33" name="TextBox 39958"/>
          <p:cNvSpPr txBox="1">
            <a:spLocks noChangeArrowheads="1"/>
          </p:cNvSpPr>
          <p:nvPr/>
        </p:nvSpPr>
        <p:spPr bwMode="auto">
          <a:xfrm>
            <a:off x="3417889" y="3070226"/>
            <a:ext cx="947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A</a:t>
            </a:r>
          </a:p>
        </p:txBody>
      </p:sp>
      <p:grpSp>
        <p:nvGrpSpPr>
          <p:cNvPr id="85034" name="Group 347"/>
          <p:cNvGrpSpPr>
            <a:grpSpLocks/>
          </p:cNvGrpSpPr>
          <p:nvPr/>
        </p:nvGrpSpPr>
        <p:grpSpPr bwMode="auto">
          <a:xfrm>
            <a:off x="5884864" y="3562351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5" name="Group 347"/>
          <p:cNvGrpSpPr>
            <a:grpSpLocks/>
          </p:cNvGrpSpPr>
          <p:nvPr/>
        </p:nvGrpSpPr>
        <p:grpSpPr bwMode="auto">
          <a:xfrm>
            <a:off x="5081588" y="3321051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6" name="Group 347"/>
          <p:cNvGrpSpPr>
            <a:grpSpLocks/>
          </p:cNvGrpSpPr>
          <p:nvPr/>
        </p:nvGrpSpPr>
        <p:grpSpPr bwMode="auto">
          <a:xfrm>
            <a:off x="4560889" y="3098801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7" name="Group 347"/>
          <p:cNvGrpSpPr>
            <a:grpSpLocks/>
          </p:cNvGrpSpPr>
          <p:nvPr/>
        </p:nvGrpSpPr>
        <p:grpSpPr bwMode="auto">
          <a:xfrm>
            <a:off x="4318000" y="3405189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8" name="Group 347"/>
          <p:cNvGrpSpPr>
            <a:grpSpLocks/>
          </p:cNvGrpSpPr>
          <p:nvPr/>
        </p:nvGrpSpPr>
        <p:grpSpPr bwMode="auto">
          <a:xfrm>
            <a:off x="4865689" y="3759201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9" name="Group 347"/>
          <p:cNvGrpSpPr>
            <a:grpSpLocks/>
          </p:cNvGrpSpPr>
          <p:nvPr/>
        </p:nvGrpSpPr>
        <p:grpSpPr bwMode="auto">
          <a:xfrm>
            <a:off x="3629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4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79588" y="165101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Internet structure: network of networks</a:t>
            </a:r>
            <a:endParaRPr lang="en-US" altLang="x-none">
              <a:ea typeface="ＭＳ Ｐゴシック" charset="-128"/>
            </a:endParaRPr>
          </a:p>
        </p:txBody>
      </p:sp>
      <p:pic>
        <p:nvPicPr>
          <p:cNvPr id="85041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6" y="674689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5042" name="Group 2"/>
          <p:cNvGrpSpPr>
            <a:grpSpLocks/>
          </p:cNvGrpSpPr>
          <p:nvPr/>
        </p:nvGrpSpPr>
        <p:grpSpPr bwMode="auto">
          <a:xfrm>
            <a:off x="3349625" y="2241551"/>
            <a:ext cx="647700" cy="417513"/>
            <a:chOff x="3053396" y="4304255"/>
            <a:chExt cx="648422" cy="418253"/>
          </a:xfrm>
        </p:grpSpPr>
        <p:sp>
          <p:nvSpPr>
            <p:cNvPr id="8523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43" name="Group 135"/>
          <p:cNvGrpSpPr>
            <a:grpSpLocks/>
          </p:cNvGrpSpPr>
          <p:nvPr/>
        </p:nvGrpSpPr>
        <p:grpSpPr bwMode="auto">
          <a:xfrm>
            <a:off x="7858125" y="2495551"/>
            <a:ext cx="649288" cy="417513"/>
            <a:chOff x="3053396" y="4304255"/>
            <a:chExt cx="648422" cy="418253"/>
          </a:xfrm>
        </p:grpSpPr>
        <p:sp>
          <p:nvSpPr>
            <p:cNvPr id="8523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44" name="Group 138"/>
          <p:cNvGrpSpPr>
            <a:grpSpLocks/>
          </p:cNvGrpSpPr>
          <p:nvPr/>
        </p:nvGrpSpPr>
        <p:grpSpPr bwMode="auto">
          <a:xfrm>
            <a:off x="2765425" y="5353051"/>
            <a:ext cx="647700" cy="417513"/>
            <a:chOff x="3053396" y="4304255"/>
            <a:chExt cx="648422" cy="418253"/>
          </a:xfrm>
        </p:grpSpPr>
        <p:sp>
          <p:nvSpPr>
            <p:cNvPr id="8523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45" name="Group 141"/>
          <p:cNvGrpSpPr>
            <a:grpSpLocks/>
          </p:cNvGrpSpPr>
          <p:nvPr/>
        </p:nvGrpSpPr>
        <p:grpSpPr bwMode="auto">
          <a:xfrm>
            <a:off x="2346325" y="4730751"/>
            <a:ext cx="647700" cy="417513"/>
            <a:chOff x="3053396" y="4304255"/>
            <a:chExt cx="648422" cy="418253"/>
          </a:xfrm>
        </p:grpSpPr>
        <p:sp>
          <p:nvSpPr>
            <p:cNvPr id="8522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46" name="Group 147"/>
          <p:cNvGrpSpPr>
            <a:grpSpLocks/>
          </p:cNvGrpSpPr>
          <p:nvPr/>
        </p:nvGrpSpPr>
        <p:grpSpPr bwMode="auto">
          <a:xfrm>
            <a:off x="8607425" y="2927351"/>
            <a:ext cx="649288" cy="417513"/>
            <a:chOff x="3053396" y="4304255"/>
            <a:chExt cx="648422" cy="418253"/>
          </a:xfrm>
        </p:grpSpPr>
        <p:sp>
          <p:nvSpPr>
            <p:cNvPr id="8522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47" name="Group 150"/>
          <p:cNvGrpSpPr>
            <a:grpSpLocks/>
          </p:cNvGrpSpPr>
          <p:nvPr/>
        </p:nvGrpSpPr>
        <p:grpSpPr bwMode="auto">
          <a:xfrm>
            <a:off x="4949825" y="2000251"/>
            <a:ext cx="649288" cy="417513"/>
            <a:chOff x="3053396" y="4304255"/>
            <a:chExt cx="648422" cy="418253"/>
          </a:xfrm>
        </p:grpSpPr>
        <p:sp>
          <p:nvSpPr>
            <p:cNvPr id="8522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48" name="Group 156"/>
          <p:cNvGrpSpPr>
            <a:grpSpLocks/>
          </p:cNvGrpSpPr>
          <p:nvPr/>
        </p:nvGrpSpPr>
        <p:grpSpPr bwMode="auto">
          <a:xfrm>
            <a:off x="5864225" y="1974851"/>
            <a:ext cx="649288" cy="417513"/>
            <a:chOff x="3053396" y="4304255"/>
            <a:chExt cx="648422" cy="418253"/>
          </a:xfrm>
        </p:grpSpPr>
        <p:sp>
          <p:nvSpPr>
            <p:cNvPr id="8522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49" name="Group 160"/>
          <p:cNvGrpSpPr>
            <a:grpSpLocks/>
          </p:cNvGrpSpPr>
          <p:nvPr/>
        </p:nvGrpSpPr>
        <p:grpSpPr bwMode="auto">
          <a:xfrm>
            <a:off x="8924925" y="5607051"/>
            <a:ext cx="649288" cy="417513"/>
            <a:chOff x="3053396" y="4304255"/>
            <a:chExt cx="648422" cy="418253"/>
          </a:xfrm>
        </p:grpSpPr>
        <p:sp>
          <p:nvSpPr>
            <p:cNvPr id="852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50" name="Group 163"/>
          <p:cNvGrpSpPr>
            <a:grpSpLocks/>
          </p:cNvGrpSpPr>
          <p:nvPr/>
        </p:nvGrpSpPr>
        <p:grpSpPr bwMode="auto">
          <a:xfrm>
            <a:off x="9763125" y="4959351"/>
            <a:ext cx="649288" cy="417513"/>
            <a:chOff x="3053396" y="4304255"/>
            <a:chExt cx="648422" cy="418253"/>
          </a:xfrm>
        </p:grpSpPr>
        <p:sp>
          <p:nvSpPr>
            <p:cNvPr id="8521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51" name="Group 169"/>
          <p:cNvGrpSpPr>
            <a:grpSpLocks/>
          </p:cNvGrpSpPr>
          <p:nvPr/>
        </p:nvGrpSpPr>
        <p:grpSpPr bwMode="auto">
          <a:xfrm>
            <a:off x="6689725" y="5848351"/>
            <a:ext cx="649288" cy="417513"/>
            <a:chOff x="3053396" y="4304255"/>
            <a:chExt cx="648422" cy="418253"/>
          </a:xfrm>
        </p:grpSpPr>
        <p:sp>
          <p:nvSpPr>
            <p:cNvPr id="852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52" name="Group 172"/>
          <p:cNvGrpSpPr>
            <a:grpSpLocks/>
          </p:cNvGrpSpPr>
          <p:nvPr/>
        </p:nvGrpSpPr>
        <p:grpSpPr bwMode="auto">
          <a:xfrm>
            <a:off x="5775325" y="5988051"/>
            <a:ext cx="649288" cy="417513"/>
            <a:chOff x="3053396" y="4304255"/>
            <a:chExt cx="648422" cy="418253"/>
          </a:xfrm>
        </p:grpSpPr>
        <p:sp>
          <p:nvSpPr>
            <p:cNvPr id="852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53" name="Group 175"/>
          <p:cNvGrpSpPr>
            <a:grpSpLocks/>
          </p:cNvGrpSpPr>
          <p:nvPr/>
        </p:nvGrpSpPr>
        <p:grpSpPr bwMode="auto">
          <a:xfrm>
            <a:off x="4556125" y="5835651"/>
            <a:ext cx="649288" cy="417513"/>
            <a:chOff x="3053396" y="4304255"/>
            <a:chExt cx="648422" cy="418253"/>
          </a:xfrm>
        </p:grpSpPr>
        <p:sp>
          <p:nvSpPr>
            <p:cNvPr id="852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sp>
        <p:nvSpPr>
          <p:cNvPr id="85054" name="TextBox 4"/>
          <p:cNvSpPr txBox="1">
            <a:spLocks noChangeArrowheads="1"/>
          </p:cNvSpPr>
          <p:nvPr/>
        </p:nvSpPr>
        <p:spPr bwMode="auto">
          <a:xfrm rot="1053502">
            <a:off x="6964364" y="1900239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5" name="TextBox 179"/>
          <p:cNvSpPr txBox="1">
            <a:spLocks noChangeArrowheads="1"/>
          </p:cNvSpPr>
          <p:nvPr/>
        </p:nvSpPr>
        <p:spPr bwMode="auto">
          <a:xfrm rot="2829263">
            <a:off x="9250363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6" name="TextBox 180"/>
          <p:cNvSpPr txBox="1">
            <a:spLocks noChangeArrowheads="1"/>
          </p:cNvSpPr>
          <p:nvPr/>
        </p:nvSpPr>
        <p:spPr bwMode="auto">
          <a:xfrm rot="9845918">
            <a:off x="7918451" y="5884864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7" name="TextBox 181"/>
          <p:cNvSpPr txBox="1">
            <a:spLocks noChangeArrowheads="1"/>
          </p:cNvSpPr>
          <p:nvPr/>
        </p:nvSpPr>
        <p:spPr bwMode="auto">
          <a:xfrm rot="-9948738">
            <a:off x="3551239" y="5789614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8" name="TextBox 182"/>
          <p:cNvSpPr txBox="1">
            <a:spLocks noChangeArrowheads="1"/>
          </p:cNvSpPr>
          <p:nvPr/>
        </p:nvSpPr>
        <p:spPr bwMode="auto">
          <a:xfrm rot="-4992697">
            <a:off x="1964532" y="3482182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9" name="TextBox 183"/>
          <p:cNvSpPr txBox="1">
            <a:spLocks noChangeArrowheads="1"/>
          </p:cNvSpPr>
          <p:nvPr/>
        </p:nvSpPr>
        <p:spPr bwMode="auto">
          <a:xfrm rot="-1017263">
            <a:off x="4151314" y="1849439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5060" name="Straight Connector 12"/>
          <p:cNvCxnSpPr>
            <a:cxnSpLocks noChangeShapeType="1"/>
          </p:cNvCxnSpPr>
          <p:nvPr/>
        </p:nvCxnSpPr>
        <p:spPr bwMode="auto">
          <a:xfrm>
            <a:off x="3906839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1" name="Straight Connector 502"/>
          <p:cNvCxnSpPr>
            <a:cxnSpLocks noChangeShapeType="1"/>
          </p:cNvCxnSpPr>
          <p:nvPr/>
        </p:nvCxnSpPr>
        <p:spPr bwMode="auto">
          <a:xfrm>
            <a:off x="5440364" y="2411414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2" name="Straight Connector 503"/>
          <p:cNvCxnSpPr>
            <a:cxnSpLocks noChangeShapeType="1"/>
          </p:cNvCxnSpPr>
          <p:nvPr/>
        </p:nvCxnSpPr>
        <p:spPr bwMode="auto">
          <a:xfrm flipH="1">
            <a:off x="5949951" y="2389189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3" name="Straight Connector 504"/>
          <p:cNvCxnSpPr>
            <a:cxnSpLocks noChangeShapeType="1"/>
          </p:cNvCxnSpPr>
          <p:nvPr/>
        </p:nvCxnSpPr>
        <p:spPr bwMode="auto">
          <a:xfrm>
            <a:off x="8294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4" name="Straight Connector 505"/>
          <p:cNvCxnSpPr>
            <a:cxnSpLocks noChangeShapeType="1"/>
          </p:cNvCxnSpPr>
          <p:nvPr/>
        </p:nvCxnSpPr>
        <p:spPr bwMode="auto">
          <a:xfrm flipH="1">
            <a:off x="8661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5" name="Straight Connector 507"/>
          <p:cNvCxnSpPr>
            <a:cxnSpLocks noChangeShapeType="1"/>
          </p:cNvCxnSpPr>
          <p:nvPr/>
        </p:nvCxnSpPr>
        <p:spPr bwMode="auto">
          <a:xfrm flipH="1" flipV="1">
            <a:off x="8978901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6" name="Straight Connector 510"/>
          <p:cNvCxnSpPr>
            <a:cxnSpLocks noChangeShapeType="1"/>
          </p:cNvCxnSpPr>
          <p:nvPr/>
        </p:nvCxnSpPr>
        <p:spPr bwMode="auto">
          <a:xfrm flipH="1" flipV="1">
            <a:off x="5630864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7" name="Straight Connector 512"/>
          <p:cNvCxnSpPr>
            <a:cxnSpLocks noChangeShapeType="1"/>
          </p:cNvCxnSpPr>
          <p:nvPr/>
        </p:nvCxnSpPr>
        <p:spPr bwMode="auto">
          <a:xfrm flipV="1">
            <a:off x="3314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8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2908300" y="5018089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8507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A9FC5CD-6B9A-BC4E-8C02-66479B80882F}" type="slidenum">
              <a:rPr lang="en-US" altLang="x-none" sz="1200">
                <a:latin typeface="Tahoma" charset="0"/>
              </a:rPr>
              <a:pPr/>
              <a:t>55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85071" name="Group 347"/>
          <p:cNvGrpSpPr>
            <a:grpSpLocks/>
          </p:cNvGrpSpPr>
          <p:nvPr/>
        </p:nvGrpSpPr>
        <p:grpSpPr bwMode="auto">
          <a:xfrm>
            <a:off x="8342314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2" name="Group 347"/>
          <p:cNvGrpSpPr>
            <a:grpSpLocks/>
          </p:cNvGrpSpPr>
          <p:nvPr/>
        </p:nvGrpSpPr>
        <p:grpSpPr bwMode="auto">
          <a:xfrm>
            <a:off x="8574089" y="4464051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3" name="Group 347"/>
          <p:cNvGrpSpPr>
            <a:grpSpLocks/>
          </p:cNvGrpSpPr>
          <p:nvPr/>
        </p:nvGrpSpPr>
        <p:grpSpPr bwMode="auto">
          <a:xfrm>
            <a:off x="6483351" y="4514851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74" name="Straight Connector 508"/>
          <p:cNvCxnSpPr>
            <a:cxnSpLocks noChangeShapeType="1"/>
          </p:cNvCxnSpPr>
          <p:nvPr/>
        </p:nvCxnSpPr>
        <p:spPr bwMode="auto">
          <a:xfrm flipH="1" flipV="1">
            <a:off x="8020050" y="4722814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5" name="Group 347"/>
          <p:cNvGrpSpPr>
            <a:grpSpLocks/>
          </p:cNvGrpSpPr>
          <p:nvPr/>
        </p:nvGrpSpPr>
        <p:grpSpPr bwMode="auto">
          <a:xfrm>
            <a:off x="3667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6" name="Group 347"/>
          <p:cNvGrpSpPr>
            <a:grpSpLocks/>
          </p:cNvGrpSpPr>
          <p:nvPr/>
        </p:nvGrpSpPr>
        <p:grpSpPr bwMode="auto">
          <a:xfrm>
            <a:off x="5268914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7" name="Group 439"/>
          <p:cNvGrpSpPr>
            <a:grpSpLocks/>
          </p:cNvGrpSpPr>
          <p:nvPr/>
        </p:nvGrpSpPr>
        <p:grpSpPr bwMode="auto">
          <a:xfrm>
            <a:off x="4405314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8" name="Group 347"/>
          <p:cNvGrpSpPr>
            <a:grpSpLocks/>
          </p:cNvGrpSpPr>
          <p:nvPr/>
        </p:nvGrpSpPr>
        <p:grpSpPr bwMode="auto">
          <a:xfrm>
            <a:off x="3359150" y="5056189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9" name="Group 347"/>
          <p:cNvGrpSpPr>
            <a:grpSpLocks/>
          </p:cNvGrpSpPr>
          <p:nvPr/>
        </p:nvGrpSpPr>
        <p:grpSpPr bwMode="auto">
          <a:xfrm>
            <a:off x="3994150" y="2832101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0" name="Group 347"/>
          <p:cNvGrpSpPr>
            <a:grpSpLocks/>
          </p:cNvGrpSpPr>
          <p:nvPr/>
        </p:nvGrpSpPr>
        <p:grpSpPr bwMode="auto">
          <a:xfrm>
            <a:off x="5635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1" name="Group 531"/>
          <p:cNvGrpSpPr>
            <a:grpSpLocks/>
          </p:cNvGrpSpPr>
          <p:nvPr/>
        </p:nvGrpSpPr>
        <p:grpSpPr bwMode="auto">
          <a:xfrm>
            <a:off x="7627939" y="4654551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2" name="Straight Connector 506"/>
          <p:cNvCxnSpPr>
            <a:cxnSpLocks noChangeShapeType="1"/>
          </p:cNvCxnSpPr>
          <p:nvPr/>
        </p:nvCxnSpPr>
        <p:spPr bwMode="auto">
          <a:xfrm flipH="1">
            <a:off x="9090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83" name="Group 166"/>
          <p:cNvGrpSpPr>
            <a:grpSpLocks/>
          </p:cNvGrpSpPr>
          <p:nvPr/>
        </p:nvGrpSpPr>
        <p:grpSpPr bwMode="auto">
          <a:xfrm>
            <a:off x="9534525" y="4044951"/>
            <a:ext cx="649288" cy="417513"/>
            <a:chOff x="3053396" y="4304255"/>
            <a:chExt cx="648422" cy="418253"/>
          </a:xfrm>
        </p:grpSpPr>
        <p:sp>
          <p:nvSpPr>
            <p:cNvPr id="851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2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84" name="Group 20"/>
          <p:cNvGrpSpPr>
            <a:grpSpLocks/>
          </p:cNvGrpSpPr>
          <p:nvPr/>
        </p:nvGrpSpPr>
        <p:grpSpPr bwMode="auto">
          <a:xfrm>
            <a:off x="6221413" y="2871789"/>
            <a:ext cx="2133600" cy="1082675"/>
            <a:chOff x="4696844" y="2871032"/>
            <a:chExt cx="2133865" cy="1082781"/>
          </a:xfrm>
        </p:grpSpPr>
        <p:grpSp>
          <p:nvGrpSpPr>
            <p:cNvPr id="8511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511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8512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1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5" name="Group 39939"/>
          <p:cNvGrpSpPr>
            <a:grpSpLocks/>
          </p:cNvGrpSpPr>
          <p:nvPr/>
        </p:nvGrpSpPr>
        <p:grpSpPr bwMode="auto">
          <a:xfrm>
            <a:off x="3908425" y="3703639"/>
            <a:ext cx="2921000" cy="1411287"/>
            <a:chOff x="2577005" y="3679131"/>
            <a:chExt cx="2919566" cy="1413453"/>
          </a:xfrm>
        </p:grpSpPr>
        <p:cxnSp>
          <p:nvCxnSpPr>
            <p:cNvPr id="8511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6" name="Group 39937"/>
          <p:cNvGrpSpPr>
            <a:grpSpLocks/>
          </p:cNvGrpSpPr>
          <p:nvPr/>
        </p:nvGrpSpPr>
        <p:grpSpPr bwMode="auto">
          <a:xfrm>
            <a:off x="5430839" y="3883025"/>
            <a:ext cx="1379537" cy="674688"/>
            <a:chOff x="3962400" y="3676180"/>
            <a:chExt cx="1378622" cy="673930"/>
          </a:xfrm>
        </p:grpSpPr>
        <p:cxnSp>
          <p:nvCxnSpPr>
            <p:cNvPr id="8510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510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511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8511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09" name="Straight Connector 519"/>
            <p:cNvCxnSpPr>
              <a:cxnSpLocks noChangeShapeType="1"/>
              <a:stCxn id="8511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7" name="Straight Connector 500"/>
          <p:cNvCxnSpPr>
            <a:cxnSpLocks noChangeShapeType="1"/>
            <a:endCxn id="85090" idx="2"/>
          </p:cNvCxnSpPr>
          <p:nvPr/>
        </p:nvCxnSpPr>
        <p:spPr bwMode="auto">
          <a:xfrm>
            <a:off x="2971800" y="2921001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8" name="Straight Connector 501"/>
          <p:cNvCxnSpPr>
            <a:cxnSpLocks noChangeShapeType="1"/>
            <a:endCxn id="85090" idx="3"/>
          </p:cNvCxnSpPr>
          <p:nvPr/>
        </p:nvCxnSpPr>
        <p:spPr bwMode="auto">
          <a:xfrm>
            <a:off x="2751139" y="3201989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9" name="Straight Connector 514"/>
          <p:cNvCxnSpPr>
            <a:cxnSpLocks noChangeShapeType="1"/>
            <a:endCxn id="85090" idx="5"/>
          </p:cNvCxnSpPr>
          <p:nvPr/>
        </p:nvCxnSpPr>
        <p:spPr bwMode="auto">
          <a:xfrm flipV="1">
            <a:off x="2671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0" name="Oval 517"/>
          <p:cNvSpPr>
            <a:spLocks noChangeArrowheads="1"/>
          </p:cNvSpPr>
          <p:nvPr/>
        </p:nvSpPr>
        <p:spPr bwMode="auto">
          <a:xfrm rot="5400000">
            <a:off x="2383632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5091" name="Straight Connector 39941"/>
          <p:cNvCxnSpPr>
            <a:cxnSpLocks noChangeShapeType="1"/>
            <a:stCxn id="85090" idx="0"/>
            <a:endCxn id="350" idx="2"/>
          </p:cNvCxnSpPr>
          <p:nvPr/>
        </p:nvCxnSpPr>
        <p:spPr bwMode="auto">
          <a:xfrm flipV="1">
            <a:off x="3200401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2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3201989" y="4041776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93" name="Group 144"/>
          <p:cNvGrpSpPr>
            <a:grpSpLocks/>
          </p:cNvGrpSpPr>
          <p:nvPr/>
        </p:nvGrpSpPr>
        <p:grpSpPr bwMode="auto">
          <a:xfrm>
            <a:off x="2117725" y="4070351"/>
            <a:ext cx="647700" cy="417513"/>
            <a:chOff x="3053396" y="4304255"/>
            <a:chExt cx="648422" cy="418253"/>
          </a:xfrm>
        </p:grpSpPr>
        <p:sp>
          <p:nvSpPr>
            <p:cNvPr id="85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94" name="Group 131"/>
          <p:cNvGrpSpPr>
            <a:grpSpLocks/>
          </p:cNvGrpSpPr>
          <p:nvPr/>
        </p:nvGrpSpPr>
        <p:grpSpPr bwMode="auto">
          <a:xfrm>
            <a:off x="2193925" y="3041651"/>
            <a:ext cx="647700" cy="417513"/>
            <a:chOff x="3053396" y="4304255"/>
            <a:chExt cx="648422" cy="418253"/>
          </a:xfrm>
        </p:grpSpPr>
        <p:sp>
          <p:nvSpPr>
            <p:cNvPr id="85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5095" name="Group 153"/>
          <p:cNvGrpSpPr>
            <a:grpSpLocks/>
          </p:cNvGrpSpPr>
          <p:nvPr/>
        </p:nvGrpSpPr>
        <p:grpSpPr bwMode="auto">
          <a:xfrm>
            <a:off x="2574925" y="2647951"/>
            <a:ext cx="647700" cy="417513"/>
            <a:chOff x="3053396" y="4304255"/>
            <a:chExt cx="648422" cy="418253"/>
          </a:xfrm>
        </p:grpSpPr>
        <p:sp>
          <p:nvSpPr>
            <p:cNvPr id="85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cxnSp>
        <p:nvCxnSpPr>
          <p:cNvPr id="85096" name="Straight Connector 509"/>
          <p:cNvCxnSpPr>
            <a:cxnSpLocks noChangeShapeType="1"/>
            <a:endCxn id="85098" idx="5"/>
          </p:cNvCxnSpPr>
          <p:nvPr/>
        </p:nvCxnSpPr>
        <p:spPr bwMode="auto">
          <a:xfrm flipH="1" flipV="1">
            <a:off x="6608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7" name="Straight Connector 511"/>
          <p:cNvCxnSpPr>
            <a:cxnSpLocks noChangeShapeType="1"/>
          </p:cNvCxnSpPr>
          <p:nvPr/>
        </p:nvCxnSpPr>
        <p:spPr bwMode="auto">
          <a:xfrm flipV="1">
            <a:off x="4913314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8" name="Oval 6"/>
          <p:cNvSpPr>
            <a:spLocks noChangeArrowheads="1"/>
          </p:cNvSpPr>
          <p:nvPr/>
        </p:nvSpPr>
        <p:spPr bwMode="auto">
          <a:xfrm>
            <a:off x="4864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85099" name="TextBox 9"/>
          <p:cNvSpPr txBox="1">
            <a:spLocks noChangeArrowheads="1"/>
          </p:cNvSpPr>
          <p:nvPr/>
        </p:nvSpPr>
        <p:spPr bwMode="auto">
          <a:xfrm>
            <a:off x="5080000" y="5334000"/>
            <a:ext cx="152477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000" i="1"/>
              <a:t>regional net</a:t>
            </a:r>
          </a:p>
        </p:txBody>
      </p:sp>
      <p:sp>
        <p:nvSpPr>
          <p:cNvPr id="85100" name="Rectangle 3"/>
          <p:cNvSpPr txBox="1">
            <a:spLocks noChangeArrowheads="1"/>
          </p:cNvSpPr>
          <p:nvPr/>
        </p:nvSpPr>
        <p:spPr bwMode="auto">
          <a:xfrm>
            <a:off x="1997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x-none">
                <a:latin typeface="Gill Sans MT" charset="0"/>
              </a:rPr>
              <a:t>… and regional networks may arise to connect access nets to ISPs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Oval 3"/>
          <p:cNvSpPr>
            <a:spLocks noChangeArrowheads="1"/>
          </p:cNvSpPr>
          <p:nvPr/>
        </p:nvSpPr>
        <p:spPr bwMode="auto">
          <a:xfrm>
            <a:off x="3044825" y="4203701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7042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4079876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3" name="Straight Connector 297"/>
          <p:cNvCxnSpPr>
            <a:cxnSpLocks noChangeShapeType="1"/>
          </p:cNvCxnSpPr>
          <p:nvPr/>
        </p:nvCxnSpPr>
        <p:spPr bwMode="auto">
          <a:xfrm>
            <a:off x="4583114" y="4724401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4" name="Straight Connector 298"/>
          <p:cNvCxnSpPr>
            <a:cxnSpLocks noChangeShapeType="1"/>
          </p:cNvCxnSpPr>
          <p:nvPr/>
        </p:nvCxnSpPr>
        <p:spPr bwMode="auto">
          <a:xfrm flipV="1">
            <a:off x="4400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Connector 299"/>
          <p:cNvCxnSpPr>
            <a:cxnSpLocks noChangeShapeType="1"/>
          </p:cNvCxnSpPr>
          <p:nvPr/>
        </p:nvCxnSpPr>
        <p:spPr bwMode="auto">
          <a:xfrm flipV="1">
            <a:off x="4127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3841751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Connector 301"/>
          <p:cNvCxnSpPr>
            <a:cxnSpLocks noChangeShapeType="1"/>
          </p:cNvCxnSpPr>
          <p:nvPr/>
        </p:nvCxnSpPr>
        <p:spPr bwMode="auto">
          <a:xfrm flipV="1">
            <a:off x="4597401" y="4967289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8" name="Straight Connector 302"/>
          <p:cNvCxnSpPr>
            <a:cxnSpLocks noChangeShapeType="1"/>
          </p:cNvCxnSpPr>
          <p:nvPr/>
        </p:nvCxnSpPr>
        <p:spPr bwMode="auto">
          <a:xfrm flipH="1" flipV="1">
            <a:off x="5048251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9" name="Straight Connector 303"/>
          <p:cNvCxnSpPr>
            <a:cxnSpLocks noChangeShapeType="1"/>
          </p:cNvCxnSpPr>
          <p:nvPr/>
        </p:nvCxnSpPr>
        <p:spPr bwMode="auto">
          <a:xfrm flipV="1">
            <a:off x="5035550" y="4619626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0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4081463" y="4494214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51" name="TextBox 39958"/>
          <p:cNvSpPr txBox="1">
            <a:spLocks noChangeArrowheads="1"/>
          </p:cNvSpPr>
          <p:nvPr/>
        </p:nvSpPr>
        <p:spPr bwMode="auto">
          <a:xfrm>
            <a:off x="3179763" y="4533901"/>
            <a:ext cx="976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C</a:t>
            </a:r>
          </a:p>
        </p:txBody>
      </p:sp>
      <p:grpSp>
        <p:nvGrpSpPr>
          <p:cNvPr id="87052" name="Group 347"/>
          <p:cNvGrpSpPr>
            <a:grpSpLocks/>
          </p:cNvGrpSpPr>
          <p:nvPr/>
        </p:nvGrpSpPr>
        <p:grpSpPr bwMode="auto">
          <a:xfrm>
            <a:off x="5056189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3" name="Group 347"/>
          <p:cNvGrpSpPr>
            <a:grpSpLocks/>
          </p:cNvGrpSpPr>
          <p:nvPr/>
        </p:nvGrpSpPr>
        <p:grpSpPr bwMode="auto">
          <a:xfrm>
            <a:off x="4587875" y="4773614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4" name="Group 347"/>
          <p:cNvGrpSpPr>
            <a:grpSpLocks/>
          </p:cNvGrpSpPr>
          <p:nvPr/>
        </p:nvGrpSpPr>
        <p:grpSpPr bwMode="auto">
          <a:xfrm>
            <a:off x="4148139" y="4560889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5" name="Group 347"/>
          <p:cNvGrpSpPr>
            <a:grpSpLocks/>
          </p:cNvGrpSpPr>
          <p:nvPr/>
        </p:nvGrpSpPr>
        <p:grpSpPr bwMode="auto">
          <a:xfrm>
            <a:off x="3941764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56" name="Oval 3"/>
          <p:cNvSpPr>
            <a:spLocks noChangeArrowheads="1"/>
          </p:cNvSpPr>
          <p:nvPr/>
        </p:nvSpPr>
        <p:spPr bwMode="auto">
          <a:xfrm>
            <a:off x="6138863" y="3649664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7057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7272339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8" name="Straight Connector 297"/>
          <p:cNvCxnSpPr>
            <a:cxnSpLocks noChangeShapeType="1"/>
          </p:cNvCxnSpPr>
          <p:nvPr/>
        </p:nvCxnSpPr>
        <p:spPr bwMode="auto">
          <a:xfrm>
            <a:off x="7823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9" name="Straight Connector 298"/>
          <p:cNvCxnSpPr>
            <a:cxnSpLocks noChangeShapeType="1"/>
          </p:cNvCxnSpPr>
          <p:nvPr/>
        </p:nvCxnSpPr>
        <p:spPr bwMode="auto">
          <a:xfrm flipV="1">
            <a:off x="7623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0" name="Straight Connector 299"/>
          <p:cNvCxnSpPr>
            <a:cxnSpLocks noChangeShapeType="1"/>
          </p:cNvCxnSpPr>
          <p:nvPr/>
        </p:nvCxnSpPr>
        <p:spPr bwMode="auto">
          <a:xfrm flipV="1">
            <a:off x="7324726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1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7011989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2" name="Straight Connector 301"/>
          <p:cNvCxnSpPr>
            <a:cxnSpLocks noChangeShapeType="1"/>
          </p:cNvCxnSpPr>
          <p:nvPr/>
        </p:nvCxnSpPr>
        <p:spPr bwMode="auto">
          <a:xfrm flipV="1">
            <a:off x="7839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3" name="Straight Connector 302"/>
          <p:cNvCxnSpPr>
            <a:cxnSpLocks noChangeShapeType="1"/>
          </p:cNvCxnSpPr>
          <p:nvPr/>
        </p:nvCxnSpPr>
        <p:spPr bwMode="auto">
          <a:xfrm flipH="1" flipV="1">
            <a:off x="8302626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4" name="Straight Connector 303"/>
          <p:cNvCxnSpPr>
            <a:cxnSpLocks noChangeShapeType="1"/>
          </p:cNvCxnSpPr>
          <p:nvPr/>
        </p:nvCxnSpPr>
        <p:spPr bwMode="auto">
          <a:xfrm flipV="1">
            <a:off x="8318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5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7273926" y="3943351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66" name="TextBox 39958"/>
          <p:cNvSpPr txBox="1">
            <a:spLocks noChangeArrowheads="1"/>
          </p:cNvSpPr>
          <p:nvPr/>
        </p:nvSpPr>
        <p:spPr bwMode="auto">
          <a:xfrm>
            <a:off x="6288088" y="3983039"/>
            <a:ext cx="9587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B</a:t>
            </a:r>
          </a:p>
        </p:txBody>
      </p:sp>
      <p:grpSp>
        <p:nvGrpSpPr>
          <p:cNvPr id="87067" name="Group 347"/>
          <p:cNvGrpSpPr>
            <a:grpSpLocks/>
          </p:cNvGrpSpPr>
          <p:nvPr/>
        </p:nvGrpSpPr>
        <p:grpSpPr bwMode="auto">
          <a:xfrm>
            <a:off x="6821489" y="3752851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8" name="Group 347"/>
          <p:cNvGrpSpPr>
            <a:grpSpLocks/>
          </p:cNvGrpSpPr>
          <p:nvPr/>
        </p:nvGrpSpPr>
        <p:grpSpPr bwMode="auto">
          <a:xfrm>
            <a:off x="7827964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9" name="Group 347"/>
          <p:cNvGrpSpPr>
            <a:grpSpLocks/>
          </p:cNvGrpSpPr>
          <p:nvPr/>
        </p:nvGrpSpPr>
        <p:grpSpPr bwMode="auto">
          <a:xfrm>
            <a:off x="7346951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70" name="Group 347"/>
          <p:cNvGrpSpPr>
            <a:grpSpLocks/>
          </p:cNvGrpSpPr>
          <p:nvPr/>
        </p:nvGrpSpPr>
        <p:grpSpPr bwMode="auto">
          <a:xfrm>
            <a:off x="7121526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71" name="Oval 3"/>
          <p:cNvSpPr>
            <a:spLocks noChangeArrowheads="1"/>
          </p:cNvSpPr>
          <p:nvPr/>
        </p:nvSpPr>
        <p:spPr bwMode="auto">
          <a:xfrm>
            <a:off x="3257550" y="2725739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7072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4481514" y="2968626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3" name="Straight Connector 297"/>
          <p:cNvCxnSpPr>
            <a:cxnSpLocks noChangeShapeType="1"/>
          </p:cNvCxnSpPr>
          <p:nvPr/>
        </p:nvCxnSpPr>
        <p:spPr bwMode="auto">
          <a:xfrm>
            <a:off x="5075239" y="3268664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4" name="Straight Connector 298"/>
          <p:cNvCxnSpPr>
            <a:cxnSpLocks noChangeShapeType="1"/>
          </p:cNvCxnSpPr>
          <p:nvPr/>
        </p:nvCxnSpPr>
        <p:spPr bwMode="auto">
          <a:xfrm flipV="1">
            <a:off x="4859339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5" name="Straight Connector 299"/>
          <p:cNvCxnSpPr>
            <a:cxnSpLocks noChangeShapeType="1"/>
          </p:cNvCxnSpPr>
          <p:nvPr/>
        </p:nvCxnSpPr>
        <p:spPr bwMode="auto">
          <a:xfrm flipV="1">
            <a:off x="4538663" y="3297239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6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4200525" y="3597276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7" name="Straight Connector 301"/>
          <p:cNvCxnSpPr>
            <a:cxnSpLocks noChangeShapeType="1"/>
          </p:cNvCxnSpPr>
          <p:nvPr/>
        </p:nvCxnSpPr>
        <p:spPr bwMode="auto">
          <a:xfrm flipV="1">
            <a:off x="5092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8" name="Straight Connector 302"/>
          <p:cNvCxnSpPr>
            <a:cxnSpLocks noChangeShapeType="1"/>
          </p:cNvCxnSpPr>
          <p:nvPr/>
        </p:nvCxnSpPr>
        <p:spPr bwMode="auto">
          <a:xfrm flipH="1" flipV="1">
            <a:off x="5624513" y="3508376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9" name="Straight Connector 303"/>
          <p:cNvCxnSpPr>
            <a:cxnSpLocks noChangeShapeType="1"/>
          </p:cNvCxnSpPr>
          <p:nvPr/>
        </p:nvCxnSpPr>
        <p:spPr bwMode="auto">
          <a:xfrm flipV="1">
            <a:off x="5610226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80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4483101" y="3028951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81" name="TextBox 39958"/>
          <p:cNvSpPr txBox="1">
            <a:spLocks noChangeArrowheads="1"/>
          </p:cNvSpPr>
          <p:nvPr/>
        </p:nvSpPr>
        <p:spPr bwMode="auto">
          <a:xfrm>
            <a:off x="3417889" y="3070226"/>
            <a:ext cx="947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/>
              <a:t>ISP A</a:t>
            </a:r>
          </a:p>
        </p:txBody>
      </p:sp>
      <p:grpSp>
        <p:nvGrpSpPr>
          <p:cNvPr id="87082" name="Group 347"/>
          <p:cNvGrpSpPr>
            <a:grpSpLocks/>
          </p:cNvGrpSpPr>
          <p:nvPr/>
        </p:nvGrpSpPr>
        <p:grpSpPr bwMode="auto">
          <a:xfrm>
            <a:off x="5884864" y="3562351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3" name="Group 347"/>
          <p:cNvGrpSpPr>
            <a:grpSpLocks/>
          </p:cNvGrpSpPr>
          <p:nvPr/>
        </p:nvGrpSpPr>
        <p:grpSpPr bwMode="auto">
          <a:xfrm>
            <a:off x="5081588" y="3321051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4" name="Group 347"/>
          <p:cNvGrpSpPr>
            <a:grpSpLocks/>
          </p:cNvGrpSpPr>
          <p:nvPr/>
        </p:nvGrpSpPr>
        <p:grpSpPr bwMode="auto">
          <a:xfrm>
            <a:off x="4560889" y="3098801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5" name="Group 347"/>
          <p:cNvGrpSpPr>
            <a:grpSpLocks/>
          </p:cNvGrpSpPr>
          <p:nvPr/>
        </p:nvGrpSpPr>
        <p:grpSpPr bwMode="auto">
          <a:xfrm>
            <a:off x="4318000" y="3405189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6" name="Group 347"/>
          <p:cNvGrpSpPr>
            <a:grpSpLocks/>
          </p:cNvGrpSpPr>
          <p:nvPr/>
        </p:nvGrpSpPr>
        <p:grpSpPr bwMode="auto">
          <a:xfrm>
            <a:off x="4865689" y="3759201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7" name="Group 347"/>
          <p:cNvGrpSpPr>
            <a:grpSpLocks/>
          </p:cNvGrpSpPr>
          <p:nvPr/>
        </p:nvGrpSpPr>
        <p:grpSpPr bwMode="auto">
          <a:xfrm>
            <a:off x="3629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8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79588" y="165101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Internet structure: network of networks</a:t>
            </a:r>
            <a:endParaRPr lang="en-US" altLang="x-none">
              <a:ea typeface="ＭＳ Ｐゴシック" charset="-128"/>
            </a:endParaRPr>
          </a:p>
        </p:txBody>
      </p:sp>
      <p:pic>
        <p:nvPicPr>
          <p:cNvPr id="87089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6" y="674689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90" name="Group 2"/>
          <p:cNvGrpSpPr>
            <a:grpSpLocks/>
          </p:cNvGrpSpPr>
          <p:nvPr/>
        </p:nvGrpSpPr>
        <p:grpSpPr bwMode="auto">
          <a:xfrm>
            <a:off x="3349625" y="2241551"/>
            <a:ext cx="647700" cy="417513"/>
            <a:chOff x="3053396" y="4304255"/>
            <a:chExt cx="648422" cy="418253"/>
          </a:xfrm>
        </p:grpSpPr>
        <p:sp>
          <p:nvSpPr>
            <p:cNvPr id="8728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091" name="Group 135"/>
          <p:cNvGrpSpPr>
            <a:grpSpLocks/>
          </p:cNvGrpSpPr>
          <p:nvPr/>
        </p:nvGrpSpPr>
        <p:grpSpPr bwMode="auto">
          <a:xfrm>
            <a:off x="7858125" y="2495551"/>
            <a:ext cx="649288" cy="417513"/>
            <a:chOff x="3053396" y="4304255"/>
            <a:chExt cx="648422" cy="418253"/>
          </a:xfrm>
        </p:grpSpPr>
        <p:sp>
          <p:nvSpPr>
            <p:cNvPr id="8728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092" name="Group 138"/>
          <p:cNvGrpSpPr>
            <a:grpSpLocks/>
          </p:cNvGrpSpPr>
          <p:nvPr/>
        </p:nvGrpSpPr>
        <p:grpSpPr bwMode="auto">
          <a:xfrm>
            <a:off x="2765425" y="5353051"/>
            <a:ext cx="647700" cy="417513"/>
            <a:chOff x="3053396" y="4304255"/>
            <a:chExt cx="648422" cy="418253"/>
          </a:xfrm>
        </p:grpSpPr>
        <p:sp>
          <p:nvSpPr>
            <p:cNvPr id="8728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093" name="Group 141"/>
          <p:cNvGrpSpPr>
            <a:grpSpLocks/>
          </p:cNvGrpSpPr>
          <p:nvPr/>
        </p:nvGrpSpPr>
        <p:grpSpPr bwMode="auto">
          <a:xfrm>
            <a:off x="2346325" y="4730751"/>
            <a:ext cx="647700" cy="417513"/>
            <a:chOff x="3053396" y="4304255"/>
            <a:chExt cx="648422" cy="418253"/>
          </a:xfrm>
        </p:grpSpPr>
        <p:sp>
          <p:nvSpPr>
            <p:cNvPr id="8727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094" name="Group 147"/>
          <p:cNvGrpSpPr>
            <a:grpSpLocks/>
          </p:cNvGrpSpPr>
          <p:nvPr/>
        </p:nvGrpSpPr>
        <p:grpSpPr bwMode="auto">
          <a:xfrm>
            <a:off x="8607425" y="2927351"/>
            <a:ext cx="649288" cy="417513"/>
            <a:chOff x="3053396" y="4304255"/>
            <a:chExt cx="648422" cy="418253"/>
          </a:xfrm>
        </p:grpSpPr>
        <p:sp>
          <p:nvSpPr>
            <p:cNvPr id="8727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095" name="Group 150"/>
          <p:cNvGrpSpPr>
            <a:grpSpLocks/>
          </p:cNvGrpSpPr>
          <p:nvPr/>
        </p:nvGrpSpPr>
        <p:grpSpPr bwMode="auto">
          <a:xfrm>
            <a:off x="4949825" y="2000251"/>
            <a:ext cx="649288" cy="417513"/>
            <a:chOff x="3053396" y="4304255"/>
            <a:chExt cx="648422" cy="418253"/>
          </a:xfrm>
        </p:grpSpPr>
        <p:sp>
          <p:nvSpPr>
            <p:cNvPr id="8727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096" name="Group 156"/>
          <p:cNvGrpSpPr>
            <a:grpSpLocks/>
          </p:cNvGrpSpPr>
          <p:nvPr/>
        </p:nvGrpSpPr>
        <p:grpSpPr bwMode="auto">
          <a:xfrm>
            <a:off x="5864225" y="1974851"/>
            <a:ext cx="649288" cy="417513"/>
            <a:chOff x="3053396" y="4304255"/>
            <a:chExt cx="648422" cy="418253"/>
          </a:xfrm>
        </p:grpSpPr>
        <p:sp>
          <p:nvSpPr>
            <p:cNvPr id="8727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097" name="Group 160"/>
          <p:cNvGrpSpPr>
            <a:grpSpLocks/>
          </p:cNvGrpSpPr>
          <p:nvPr/>
        </p:nvGrpSpPr>
        <p:grpSpPr bwMode="auto">
          <a:xfrm>
            <a:off x="8924925" y="5607051"/>
            <a:ext cx="649288" cy="417513"/>
            <a:chOff x="3053396" y="4304255"/>
            <a:chExt cx="648422" cy="418253"/>
          </a:xfrm>
        </p:grpSpPr>
        <p:sp>
          <p:nvSpPr>
            <p:cNvPr id="872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098" name="Group 163"/>
          <p:cNvGrpSpPr>
            <a:grpSpLocks/>
          </p:cNvGrpSpPr>
          <p:nvPr/>
        </p:nvGrpSpPr>
        <p:grpSpPr bwMode="auto">
          <a:xfrm>
            <a:off x="9763125" y="4959351"/>
            <a:ext cx="649288" cy="417513"/>
            <a:chOff x="3053396" y="4304255"/>
            <a:chExt cx="648422" cy="418253"/>
          </a:xfrm>
        </p:grpSpPr>
        <p:sp>
          <p:nvSpPr>
            <p:cNvPr id="8726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099" name="Group 169"/>
          <p:cNvGrpSpPr>
            <a:grpSpLocks/>
          </p:cNvGrpSpPr>
          <p:nvPr/>
        </p:nvGrpSpPr>
        <p:grpSpPr bwMode="auto">
          <a:xfrm>
            <a:off x="6689725" y="5848351"/>
            <a:ext cx="649288" cy="417513"/>
            <a:chOff x="3053396" y="4304255"/>
            <a:chExt cx="648422" cy="418253"/>
          </a:xfrm>
        </p:grpSpPr>
        <p:sp>
          <p:nvSpPr>
            <p:cNvPr id="8726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100" name="Group 172"/>
          <p:cNvGrpSpPr>
            <a:grpSpLocks/>
          </p:cNvGrpSpPr>
          <p:nvPr/>
        </p:nvGrpSpPr>
        <p:grpSpPr bwMode="auto">
          <a:xfrm>
            <a:off x="5775325" y="5988051"/>
            <a:ext cx="649288" cy="417513"/>
            <a:chOff x="3053396" y="4304255"/>
            <a:chExt cx="648422" cy="418253"/>
          </a:xfrm>
        </p:grpSpPr>
        <p:sp>
          <p:nvSpPr>
            <p:cNvPr id="8726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101" name="Group 175"/>
          <p:cNvGrpSpPr>
            <a:grpSpLocks/>
          </p:cNvGrpSpPr>
          <p:nvPr/>
        </p:nvGrpSpPr>
        <p:grpSpPr bwMode="auto">
          <a:xfrm>
            <a:off x="4556125" y="5835651"/>
            <a:ext cx="649288" cy="417513"/>
            <a:chOff x="3053396" y="4304255"/>
            <a:chExt cx="648422" cy="418253"/>
          </a:xfrm>
        </p:grpSpPr>
        <p:sp>
          <p:nvSpPr>
            <p:cNvPr id="8726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sp>
        <p:nvSpPr>
          <p:cNvPr id="87102" name="TextBox 4"/>
          <p:cNvSpPr txBox="1">
            <a:spLocks noChangeArrowheads="1"/>
          </p:cNvSpPr>
          <p:nvPr/>
        </p:nvSpPr>
        <p:spPr bwMode="auto">
          <a:xfrm rot="1053502">
            <a:off x="6964364" y="1900239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3" name="TextBox 179"/>
          <p:cNvSpPr txBox="1">
            <a:spLocks noChangeArrowheads="1"/>
          </p:cNvSpPr>
          <p:nvPr/>
        </p:nvSpPr>
        <p:spPr bwMode="auto">
          <a:xfrm rot="2829263">
            <a:off x="9250363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4" name="TextBox 180"/>
          <p:cNvSpPr txBox="1">
            <a:spLocks noChangeArrowheads="1"/>
          </p:cNvSpPr>
          <p:nvPr/>
        </p:nvSpPr>
        <p:spPr bwMode="auto">
          <a:xfrm rot="9845918">
            <a:off x="7918451" y="5884864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5" name="TextBox 181"/>
          <p:cNvSpPr txBox="1">
            <a:spLocks noChangeArrowheads="1"/>
          </p:cNvSpPr>
          <p:nvPr/>
        </p:nvSpPr>
        <p:spPr bwMode="auto">
          <a:xfrm rot="-9948738">
            <a:off x="3551239" y="5789614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6" name="TextBox 182"/>
          <p:cNvSpPr txBox="1">
            <a:spLocks noChangeArrowheads="1"/>
          </p:cNvSpPr>
          <p:nvPr/>
        </p:nvSpPr>
        <p:spPr bwMode="auto">
          <a:xfrm rot="-4992697">
            <a:off x="1964532" y="3482182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7" name="TextBox 183"/>
          <p:cNvSpPr txBox="1">
            <a:spLocks noChangeArrowheads="1"/>
          </p:cNvSpPr>
          <p:nvPr/>
        </p:nvSpPr>
        <p:spPr bwMode="auto">
          <a:xfrm rot="-1017263">
            <a:off x="4151314" y="1849439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7108" name="Straight Connector 12"/>
          <p:cNvCxnSpPr>
            <a:cxnSpLocks noChangeShapeType="1"/>
          </p:cNvCxnSpPr>
          <p:nvPr/>
        </p:nvCxnSpPr>
        <p:spPr bwMode="auto">
          <a:xfrm>
            <a:off x="3906839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09" name="Straight Connector 502"/>
          <p:cNvCxnSpPr>
            <a:cxnSpLocks noChangeShapeType="1"/>
          </p:cNvCxnSpPr>
          <p:nvPr/>
        </p:nvCxnSpPr>
        <p:spPr bwMode="auto">
          <a:xfrm>
            <a:off x="5440364" y="2411414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0" name="Straight Connector 503"/>
          <p:cNvCxnSpPr>
            <a:cxnSpLocks noChangeShapeType="1"/>
          </p:cNvCxnSpPr>
          <p:nvPr/>
        </p:nvCxnSpPr>
        <p:spPr bwMode="auto">
          <a:xfrm flipH="1">
            <a:off x="5949951" y="2389189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1" name="Straight Connector 504"/>
          <p:cNvCxnSpPr>
            <a:cxnSpLocks noChangeShapeType="1"/>
          </p:cNvCxnSpPr>
          <p:nvPr/>
        </p:nvCxnSpPr>
        <p:spPr bwMode="auto">
          <a:xfrm>
            <a:off x="8294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2" name="Straight Connector 505"/>
          <p:cNvCxnSpPr>
            <a:cxnSpLocks noChangeShapeType="1"/>
          </p:cNvCxnSpPr>
          <p:nvPr/>
        </p:nvCxnSpPr>
        <p:spPr bwMode="auto">
          <a:xfrm flipH="1">
            <a:off x="8661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3" name="Straight Connector 507"/>
          <p:cNvCxnSpPr>
            <a:cxnSpLocks noChangeShapeType="1"/>
          </p:cNvCxnSpPr>
          <p:nvPr/>
        </p:nvCxnSpPr>
        <p:spPr bwMode="auto">
          <a:xfrm flipH="1" flipV="1">
            <a:off x="8978901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4" name="Straight Connector 510"/>
          <p:cNvCxnSpPr>
            <a:cxnSpLocks noChangeShapeType="1"/>
          </p:cNvCxnSpPr>
          <p:nvPr/>
        </p:nvCxnSpPr>
        <p:spPr bwMode="auto">
          <a:xfrm flipH="1" flipV="1">
            <a:off x="5630864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5" name="Straight Connector 512"/>
          <p:cNvCxnSpPr>
            <a:cxnSpLocks noChangeShapeType="1"/>
          </p:cNvCxnSpPr>
          <p:nvPr/>
        </p:nvCxnSpPr>
        <p:spPr bwMode="auto">
          <a:xfrm flipV="1">
            <a:off x="3314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6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2908300" y="5018089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1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8711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CBC18493-3605-F247-8805-75B4A72AA333}" type="slidenum">
              <a:rPr lang="en-US" altLang="x-none" sz="1200">
                <a:latin typeface="Tahoma" charset="0"/>
              </a:rPr>
              <a:pPr/>
              <a:t>56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87119" name="Group 347"/>
          <p:cNvGrpSpPr>
            <a:grpSpLocks/>
          </p:cNvGrpSpPr>
          <p:nvPr/>
        </p:nvGrpSpPr>
        <p:grpSpPr bwMode="auto">
          <a:xfrm>
            <a:off x="8342314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0" name="Group 347"/>
          <p:cNvGrpSpPr>
            <a:grpSpLocks/>
          </p:cNvGrpSpPr>
          <p:nvPr/>
        </p:nvGrpSpPr>
        <p:grpSpPr bwMode="auto">
          <a:xfrm>
            <a:off x="8574089" y="4464051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1" name="Group 347"/>
          <p:cNvGrpSpPr>
            <a:grpSpLocks/>
          </p:cNvGrpSpPr>
          <p:nvPr/>
        </p:nvGrpSpPr>
        <p:grpSpPr bwMode="auto">
          <a:xfrm>
            <a:off x="6483351" y="4514851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22" name="Straight Connector 508"/>
          <p:cNvCxnSpPr>
            <a:cxnSpLocks noChangeShapeType="1"/>
          </p:cNvCxnSpPr>
          <p:nvPr/>
        </p:nvCxnSpPr>
        <p:spPr bwMode="auto">
          <a:xfrm flipH="1" flipV="1">
            <a:off x="8020050" y="4722814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23" name="Group 347"/>
          <p:cNvGrpSpPr>
            <a:grpSpLocks/>
          </p:cNvGrpSpPr>
          <p:nvPr/>
        </p:nvGrpSpPr>
        <p:grpSpPr bwMode="auto">
          <a:xfrm>
            <a:off x="3667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4" name="Group 347"/>
          <p:cNvGrpSpPr>
            <a:grpSpLocks/>
          </p:cNvGrpSpPr>
          <p:nvPr/>
        </p:nvGrpSpPr>
        <p:grpSpPr bwMode="auto">
          <a:xfrm>
            <a:off x="5268914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5" name="Group 439"/>
          <p:cNvGrpSpPr>
            <a:grpSpLocks/>
          </p:cNvGrpSpPr>
          <p:nvPr/>
        </p:nvGrpSpPr>
        <p:grpSpPr bwMode="auto">
          <a:xfrm>
            <a:off x="4405314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6" name="Group 347"/>
          <p:cNvGrpSpPr>
            <a:grpSpLocks/>
          </p:cNvGrpSpPr>
          <p:nvPr/>
        </p:nvGrpSpPr>
        <p:grpSpPr bwMode="auto">
          <a:xfrm>
            <a:off x="3359150" y="5056189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7" name="Group 347"/>
          <p:cNvGrpSpPr>
            <a:grpSpLocks/>
          </p:cNvGrpSpPr>
          <p:nvPr/>
        </p:nvGrpSpPr>
        <p:grpSpPr bwMode="auto">
          <a:xfrm>
            <a:off x="3994150" y="2832101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8" name="Group 347"/>
          <p:cNvGrpSpPr>
            <a:grpSpLocks/>
          </p:cNvGrpSpPr>
          <p:nvPr/>
        </p:nvGrpSpPr>
        <p:grpSpPr bwMode="auto">
          <a:xfrm>
            <a:off x="5635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9" name="Group 531"/>
          <p:cNvGrpSpPr>
            <a:grpSpLocks/>
          </p:cNvGrpSpPr>
          <p:nvPr/>
        </p:nvGrpSpPr>
        <p:grpSpPr bwMode="auto">
          <a:xfrm>
            <a:off x="7627939" y="4654551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0" name="Straight Connector 506"/>
          <p:cNvCxnSpPr>
            <a:cxnSpLocks noChangeShapeType="1"/>
          </p:cNvCxnSpPr>
          <p:nvPr/>
        </p:nvCxnSpPr>
        <p:spPr bwMode="auto">
          <a:xfrm flipH="1">
            <a:off x="9090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31" name="Group 166"/>
          <p:cNvGrpSpPr>
            <a:grpSpLocks/>
          </p:cNvGrpSpPr>
          <p:nvPr/>
        </p:nvGrpSpPr>
        <p:grpSpPr bwMode="auto">
          <a:xfrm>
            <a:off x="9534525" y="4044951"/>
            <a:ext cx="649288" cy="417513"/>
            <a:chOff x="3053396" y="4304255"/>
            <a:chExt cx="648422" cy="418253"/>
          </a:xfrm>
        </p:grpSpPr>
        <p:sp>
          <p:nvSpPr>
            <p:cNvPr id="871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132" name="Group 20"/>
          <p:cNvGrpSpPr>
            <a:grpSpLocks/>
          </p:cNvGrpSpPr>
          <p:nvPr/>
        </p:nvGrpSpPr>
        <p:grpSpPr bwMode="auto">
          <a:xfrm>
            <a:off x="6221413" y="2871789"/>
            <a:ext cx="2133600" cy="1082675"/>
            <a:chOff x="4696844" y="2871032"/>
            <a:chExt cx="2133865" cy="1082781"/>
          </a:xfrm>
        </p:grpSpPr>
        <p:grpSp>
          <p:nvGrpSpPr>
            <p:cNvPr id="8716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716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8717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6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3" name="Group 39939"/>
          <p:cNvGrpSpPr>
            <a:grpSpLocks/>
          </p:cNvGrpSpPr>
          <p:nvPr/>
        </p:nvGrpSpPr>
        <p:grpSpPr bwMode="auto">
          <a:xfrm>
            <a:off x="3908425" y="3703639"/>
            <a:ext cx="2921000" cy="1411287"/>
            <a:chOff x="2577005" y="3679131"/>
            <a:chExt cx="2919566" cy="1413453"/>
          </a:xfrm>
        </p:grpSpPr>
        <p:cxnSp>
          <p:nvCxnSpPr>
            <p:cNvPr id="8716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4" name="Group 39937"/>
          <p:cNvGrpSpPr>
            <a:grpSpLocks/>
          </p:cNvGrpSpPr>
          <p:nvPr/>
        </p:nvGrpSpPr>
        <p:grpSpPr bwMode="auto">
          <a:xfrm>
            <a:off x="5430839" y="3883025"/>
            <a:ext cx="1379537" cy="674688"/>
            <a:chOff x="3962400" y="3676180"/>
            <a:chExt cx="1378622" cy="673930"/>
          </a:xfrm>
        </p:grpSpPr>
        <p:cxnSp>
          <p:nvCxnSpPr>
            <p:cNvPr id="8715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715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716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8716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59" name="Straight Connector 519"/>
            <p:cNvCxnSpPr>
              <a:cxnSpLocks noChangeShapeType="1"/>
              <a:stCxn id="8716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5" name="Straight Connector 500"/>
          <p:cNvCxnSpPr>
            <a:cxnSpLocks noChangeShapeType="1"/>
            <a:endCxn id="87138" idx="2"/>
          </p:cNvCxnSpPr>
          <p:nvPr/>
        </p:nvCxnSpPr>
        <p:spPr bwMode="auto">
          <a:xfrm>
            <a:off x="2971800" y="2921001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6" name="Straight Connector 501"/>
          <p:cNvCxnSpPr>
            <a:cxnSpLocks noChangeShapeType="1"/>
            <a:endCxn id="87138" idx="3"/>
          </p:cNvCxnSpPr>
          <p:nvPr/>
        </p:nvCxnSpPr>
        <p:spPr bwMode="auto">
          <a:xfrm>
            <a:off x="2751139" y="3201989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7" name="Straight Connector 514"/>
          <p:cNvCxnSpPr>
            <a:cxnSpLocks noChangeShapeType="1"/>
            <a:endCxn id="87138" idx="5"/>
          </p:cNvCxnSpPr>
          <p:nvPr/>
        </p:nvCxnSpPr>
        <p:spPr bwMode="auto">
          <a:xfrm flipV="1">
            <a:off x="2671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38" name="Oval 517"/>
          <p:cNvSpPr>
            <a:spLocks noChangeArrowheads="1"/>
          </p:cNvSpPr>
          <p:nvPr/>
        </p:nvSpPr>
        <p:spPr bwMode="auto">
          <a:xfrm rot="5400000">
            <a:off x="2383632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cxnSp>
        <p:nvCxnSpPr>
          <p:cNvPr id="87139" name="Straight Connector 39941"/>
          <p:cNvCxnSpPr>
            <a:cxnSpLocks noChangeShapeType="1"/>
            <a:stCxn id="87138" idx="0"/>
            <a:endCxn id="350" idx="2"/>
          </p:cNvCxnSpPr>
          <p:nvPr/>
        </p:nvCxnSpPr>
        <p:spPr bwMode="auto">
          <a:xfrm flipV="1">
            <a:off x="3200401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0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3201989" y="4041776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41" name="Group 144"/>
          <p:cNvGrpSpPr>
            <a:grpSpLocks/>
          </p:cNvGrpSpPr>
          <p:nvPr/>
        </p:nvGrpSpPr>
        <p:grpSpPr bwMode="auto">
          <a:xfrm>
            <a:off x="2117725" y="4070351"/>
            <a:ext cx="647700" cy="417513"/>
            <a:chOff x="3053396" y="4304255"/>
            <a:chExt cx="648422" cy="418253"/>
          </a:xfrm>
        </p:grpSpPr>
        <p:sp>
          <p:nvSpPr>
            <p:cNvPr id="8715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142" name="Group 131"/>
          <p:cNvGrpSpPr>
            <a:grpSpLocks/>
          </p:cNvGrpSpPr>
          <p:nvPr/>
        </p:nvGrpSpPr>
        <p:grpSpPr bwMode="auto">
          <a:xfrm>
            <a:off x="2193925" y="3041651"/>
            <a:ext cx="647700" cy="417513"/>
            <a:chOff x="3053396" y="4304255"/>
            <a:chExt cx="648422" cy="418253"/>
          </a:xfrm>
        </p:grpSpPr>
        <p:sp>
          <p:nvSpPr>
            <p:cNvPr id="8715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grpSp>
        <p:nvGrpSpPr>
          <p:cNvPr id="87143" name="Group 153"/>
          <p:cNvGrpSpPr>
            <a:grpSpLocks/>
          </p:cNvGrpSpPr>
          <p:nvPr/>
        </p:nvGrpSpPr>
        <p:grpSpPr bwMode="auto">
          <a:xfrm>
            <a:off x="2574925" y="2647951"/>
            <a:ext cx="647700" cy="417513"/>
            <a:chOff x="3053396" y="4304255"/>
            <a:chExt cx="648422" cy="418253"/>
          </a:xfrm>
        </p:grpSpPr>
        <p:sp>
          <p:nvSpPr>
            <p:cNvPr id="8715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x-none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x-none" sz="1000"/>
                <a:t>net</a:t>
              </a:r>
            </a:p>
          </p:txBody>
        </p:sp>
      </p:grpSp>
      <p:cxnSp>
        <p:nvCxnSpPr>
          <p:cNvPr id="87144" name="Straight Connector 509"/>
          <p:cNvCxnSpPr>
            <a:cxnSpLocks noChangeShapeType="1"/>
            <a:endCxn id="87146" idx="5"/>
          </p:cNvCxnSpPr>
          <p:nvPr/>
        </p:nvCxnSpPr>
        <p:spPr bwMode="auto">
          <a:xfrm flipH="1" flipV="1">
            <a:off x="6608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5" name="Straight Connector 511"/>
          <p:cNvCxnSpPr>
            <a:cxnSpLocks noChangeShapeType="1"/>
          </p:cNvCxnSpPr>
          <p:nvPr/>
        </p:nvCxnSpPr>
        <p:spPr bwMode="auto">
          <a:xfrm flipV="1">
            <a:off x="4913314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46" name="Oval 6"/>
          <p:cNvSpPr>
            <a:spLocks noChangeArrowheads="1"/>
          </p:cNvSpPr>
          <p:nvPr/>
        </p:nvSpPr>
        <p:spPr bwMode="auto">
          <a:xfrm>
            <a:off x="4864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87147" name="TextBox 9"/>
          <p:cNvSpPr txBox="1">
            <a:spLocks noChangeArrowheads="1"/>
          </p:cNvSpPr>
          <p:nvPr/>
        </p:nvSpPr>
        <p:spPr bwMode="auto">
          <a:xfrm>
            <a:off x="5080000" y="5334000"/>
            <a:ext cx="152477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000" i="1"/>
              <a:t>regional net</a:t>
            </a:r>
          </a:p>
        </p:txBody>
      </p:sp>
      <p:sp>
        <p:nvSpPr>
          <p:cNvPr id="87148" name="Oval 11"/>
          <p:cNvSpPr>
            <a:spLocks noChangeArrowheads="1"/>
          </p:cNvSpPr>
          <p:nvPr/>
        </p:nvSpPr>
        <p:spPr bwMode="auto">
          <a:xfrm>
            <a:off x="3390900" y="3429000"/>
            <a:ext cx="6096000" cy="67310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87149" name="TextBox 13"/>
          <p:cNvSpPr txBox="1">
            <a:spLocks noChangeArrowheads="1"/>
          </p:cNvSpPr>
          <p:nvPr/>
        </p:nvSpPr>
        <p:spPr bwMode="auto">
          <a:xfrm>
            <a:off x="4637089" y="3541713"/>
            <a:ext cx="3627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>
                <a:solidFill>
                  <a:schemeClr val="bg1"/>
                </a:solidFill>
              </a:rPr>
              <a:t>Content provider network</a:t>
            </a:r>
          </a:p>
        </p:txBody>
      </p:sp>
      <p:sp>
        <p:nvSpPr>
          <p:cNvPr id="87150" name="Rectangle 3"/>
          <p:cNvSpPr txBox="1">
            <a:spLocks noChangeArrowheads="1"/>
          </p:cNvSpPr>
          <p:nvPr/>
        </p:nvSpPr>
        <p:spPr bwMode="auto">
          <a:xfrm>
            <a:off x="2009775" y="101123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x-none">
                <a:latin typeface="Gill Sans MT" charset="0"/>
              </a:rPr>
              <a:t>… and content provider networks  (e.g., Google, Microsoft,   Akamai) may run their own network, to bring services, content close to end users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890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79588" y="165101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Internet structure: network of networks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755775" y="5164138"/>
            <a:ext cx="8440738" cy="1827212"/>
          </a:xfrm>
        </p:spPr>
        <p:txBody>
          <a:bodyPr/>
          <a:lstStyle/>
          <a:p>
            <a:pPr marL="682625" lvl="1" indent="-225425">
              <a:buNone/>
            </a:pPr>
            <a:endParaRPr lang="en-US" altLang="x-none" sz="2000" dirty="0"/>
          </a:p>
        </p:txBody>
      </p:sp>
      <p:pic>
        <p:nvPicPr>
          <p:cNvPr id="89092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6" y="674689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C6D57FCD-8784-3347-8D41-5A82CCE2530E}" type="slidenum">
              <a:rPr lang="en-US" altLang="x-none" sz="1200">
                <a:latin typeface="Tahoma" charset="0"/>
              </a:rPr>
              <a:pPr/>
              <a:t>57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79" name="Rectangle 78"/>
          <p:cNvSpPr/>
          <p:nvPr/>
        </p:nvSpPr>
        <p:spPr bwMode="auto">
          <a:xfrm>
            <a:off x="3713164" y="2486025"/>
            <a:ext cx="649287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sp>
        <p:nvSpPr>
          <p:cNvPr id="80" name="Rectangle 79"/>
          <p:cNvSpPr/>
          <p:nvPr/>
        </p:nvSpPr>
        <p:spPr bwMode="auto">
          <a:xfrm>
            <a:off x="6553200" y="24098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84" name="Straight Connector 83"/>
          <p:cNvCxnSpPr>
            <a:endCxn id="89131" idx="0"/>
          </p:cNvCxnSpPr>
          <p:nvPr/>
        </p:nvCxnSpPr>
        <p:spPr bwMode="auto">
          <a:xfrm rot="5400000">
            <a:off x="1973263" y="3055938"/>
            <a:ext cx="2362200" cy="307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>
            <a:stCxn id="89128" idx="4"/>
          </p:cNvCxnSpPr>
          <p:nvPr/>
        </p:nvCxnSpPr>
        <p:spPr bwMode="auto">
          <a:xfrm rot="5400000">
            <a:off x="4727576" y="4089401"/>
            <a:ext cx="504825" cy="9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>
            <a:stCxn id="89128" idx="3"/>
          </p:cNvCxnSpPr>
          <p:nvPr/>
        </p:nvCxnSpPr>
        <p:spPr bwMode="auto">
          <a:xfrm rot="5400000">
            <a:off x="3873501" y="3935413"/>
            <a:ext cx="620712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 bwMode="auto">
          <a:xfrm rot="16200000" flipH="1">
            <a:off x="2381250" y="3117850"/>
            <a:ext cx="24384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>
            <a:stCxn id="79" idx="2"/>
          </p:cNvCxnSpPr>
          <p:nvPr/>
        </p:nvCxnSpPr>
        <p:spPr bwMode="auto">
          <a:xfrm rot="5400000">
            <a:off x="2913857" y="3418682"/>
            <a:ext cx="1600200" cy="6492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/>
          <p:cNvSpPr/>
          <p:nvPr/>
        </p:nvSpPr>
        <p:spPr bwMode="auto">
          <a:xfrm>
            <a:off x="9229725" y="24860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90" name="Straight Connector 89"/>
          <p:cNvCxnSpPr>
            <a:endCxn id="89134" idx="0"/>
          </p:cNvCxnSpPr>
          <p:nvPr/>
        </p:nvCxnSpPr>
        <p:spPr bwMode="auto">
          <a:xfrm>
            <a:off x="5497514" y="3857625"/>
            <a:ext cx="422275" cy="533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>
            <a:stCxn id="89129" idx="2"/>
            <a:endCxn id="89128" idx="6"/>
          </p:cNvCxnSpPr>
          <p:nvPr/>
        </p:nvCxnSpPr>
        <p:spPr bwMode="auto">
          <a:xfrm rot="10800000">
            <a:off x="6021388" y="3490913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 bwMode="auto">
          <a:xfrm rot="5400000">
            <a:off x="6711951" y="3946526"/>
            <a:ext cx="620713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 bwMode="auto">
          <a:xfrm rot="16200000" flipH="1">
            <a:off x="7456488" y="4089401"/>
            <a:ext cx="544513" cy="809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>
            <a:stCxn id="89129" idx="5"/>
          </p:cNvCxnSpPr>
          <p:nvPr/>
        </p:nvCxnSpPr>
        <p:spPr bwMode="auto">
          <a:xfrm>
            <a:off x="8245475" y="3770314"/>
            <a:ext cx="412750" cy="714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>
            <a:stCxn id="89127" idx="4"/>
            <a:endCxn id="89136" idx="7"/>
          </p:cNvCxnSpPr>
          <p:nvPr/>
        </p:nvCxnSpPr>
        <p:spPr bwMode="auto">
          <a:xfrm>
            <a:off x="8499476" y="2105026"/>
            <a:ext cx="639763" cy="23780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 bwMode="auto">
          <a:xfrm rot="10800000">
            <a:off x="4605338" y="1647825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 bwMode="auto">
          <a:xfrm rot="10800000">
            <a:off x="6958014" y="1647825"/>
            <a:ext cx="5302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Arc 97"/>
          <p:cNvSpPr/>
          <p:nvPr/>
        </p:nvSpPr>
        <p:spPr bwMode="auto">
          <a:xfrm>
            <a:off x="3713164" y="1038225"/>
            <a:ext cx="4460875" cy="457200"/>
          </a:xfrm>
          <a:prstGeom prst="arc">
            <a:avLst>
              <a:gd name="adj1" fmla="val 10681875"/>
              <a:gd name="adj2" fmla="val 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99" name="Straight Connector 98"/>
          <p:cNvCxnSpPr/>
          <p:nvPr/>
        </p:nvCxnSpPr>
        <p:spPr bwMode="auto">
          <a:xfrm rot="16200000" flipH="1">
            <a:off x="8881269" y="2056606"/>
            <a:ext cx="533400" cy="3254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/>
          <p:cNvCxnSpPr>
            <a:endCxn id="79" idx="0"/>
          </p:cNvCxnSpPr>
          <p:nvPr/>
        </p:nvCxnSpPr>
        <p:spPr bwMode="auto">
          <a:xfrm rot="16200000" flipH="1">
            <a:off x="3687763" y="2135188"/>
            <a:ext cx="457200" cy="2444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 bwMode="auto">
          <a:xfrm rot="16200000" flipH="1">
            <a:off x="4255294" y="2897981"/>
            <a:ext cx="457200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 bwMode="auto">
          <a:xfrm rot="10800000" flipV="1">
            <a:off x="4362450" y="1876426"/>
            <a:ext cx="3163888" cy="7731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 bwMode="auto">
          <a:xfrm rot="16200000" flipH="1">
            <a:off x="6421438" y="2078038"/>
            <a:ext cx="504825" cy="406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 bwMode="auto">
          <a:xfrm rot="5400000">
            <a:off x="5007769" y="2518569"/>
            <a:ext cx="1143000" cy="163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 bwMode="auto">
          <a:xfrm rot="16200000" flipH="1">
            <a:off x="6886576" y="2938463"/>
            <a:ext cx="304800" cy="1619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 bwMode="auto">
          <a:xfrm rot="10800000" flipV="1">
            <a:off x="5741988" y="2790826"/>
            <a:ext cx="811212" cy="544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>
            <a:stCxn id="89125" idx="5"/>
          </p:cNvCxnSpPr>
          <p:nvPr/>
        </p:nvCxnSpPr>
        <p:spPr bwMode="auto">
          <a:xfrm rot="16200000" flipH="1">
            <a:off x="4758532" y="1535907"/>
            <a:ext cx="1470025" cy="2281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>
            <a:stCxn id="89" idx="2"/>
          </p:cNvCxnSpPr>
          <p:nvPr/>
        </p:nvCxnSpPr>
        <p:spPr bwMode="auto">
          <a:xfrm rot="16200000" flipH="1">
            <a:off x="8945563" y="3551238"/>
            <a:ext cx="1458913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 bwMode="auto">
          <a:xfrm rot="5400000">
            <a:off x="7934326" y="3101976"/>
            <a:ext cx="1535113" cy="12176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>
            <a:stCxn id="89" idx="1"/>
          </p:cNvCxnSpPr>
          <p:nvPr/>
        </p:nvCxnSpPr>
        <p:spPr bwMode="auto">
          <a:xfrm rot="10800000" flipV="1">
            <a:off x="7931151" y="2714626"/>
            <a:ext cx="1298575" cy="4683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>
            <a:endCxn id="80" idx="3"/>
          </p:cNvCxnSpPr>
          <p:nvPr/>
        </p:nvCxnSpPr>
        <p:spPr bwMode="auto">
          <a:xfrm rot="10800000" flipV="1">
            <a:off x="7200901" y="2028825"/>
            <a:ext cx="8302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 bwMode="auto">
          <a:xfrm>
            <a:off x="6821489" y="1884363"/>
            <a:ext cx="2433637" cy="6858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125" name="Oval 34"/>
          <p:cNvSpPr>
            <a:spLocks noChangeArrowheads="1"/>
          </p:cNvSpPr>
          <p:nvPr/>
        </p:nvSpPr>
        <p:spPr bwMode="auto">
          <a:xfrm>
            <a:off x="2659064" y="1266826"/>
            <a:ext cx="1984375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>
                <a:solidFill>
                  <a:schemeClr val="bg1"/>
                </a:solidFill>
              </a:rPr>
              <a:t>Tier 1 ISP</a:t>
            </a:r>
            <a:endParaRPr lang="en-US" altLang="x-none"/>
          </a:p>
        </p:txBody>
      </p:sp>
      <p:sp>
        <p:nvSpPr>
          <p:cNvPr id="89126" name="Oval 34"/>
          <p:cNvSpPr>
            <a:spLocks noChangeArrowheads="1"/>
          </p:cNvSpPr>
          <p:nvPr/>
        </p:nvSpPr>
        <p:spPr bwMode="auto">
          <a:xfrm>
            <a:off x="5011739" y="1266826"/>
            <a:ext cx="1982787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>
                <a:solidFill>
                  <a:schemeClr val="bg1"/>
                </a:solidFill>
              </a:rPr>
              <a:t>Tier 1 ISP</a:t>
            </a:r>
            <a:endParaRPr lang="en-US" altLang="x-none"/>
          </a:p>
        </p:txBody>
      </p:sp>
      <p:sp>
        <p:nvSpPr>
          <p:cNvPr id="89127" name="Oval 34"/>
          <p:cNvSpPr>
            <a:spLocks noChangeArrowheads="1"/>
          </p:cNvSpPr>
          <p:nvPr/>
        </p:nvSpPr>
        <p:spPr bwMode="auto">
          <a:xfrm>
            <a:off x="7445375" y="1266825"/>
            <a:ext cx="2108200" cy="838200"/>
          </a:xfrm>
          <a:prstGeom prst="ellipse">
            <a:avLst/>
          </a:prstGeom>
          <a:solidFill>
            <a:srgbClr val="00206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>
                <a:solidFill>
                  <a:schemeClr val="bg1"/>
                </a:solidFill>
              </a:rPr>
              <a:t>Google</a:t>
            </a:r>
            <a:endParaRPr lang="en-US" altLang="x-none"/>
          </a:p>
        </p:txBody>
      </p:sp>
      <p:sp>
        <p:nvSpPr>
          <p:cNvPr id="89128" name="Oval 33"/>
          <p:cNvSpPr>
            <a:spLocks noChangeArrowheads="1"/>
          </p:cNvSpPr>
          <p:nvPr/>
        </p:nvSpPr>
        <p:spPr bwMode="auto">
          <a:xfrm>
            <a:off x="4038600" y="3095626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29" name="Oval 33"/>
          <p:cNvSpPr>
            <a:spLocks noChangeArrowheads="1"/>
          </p:cNvSpPr>
          <p:nvPr/>
        </p:nvSpPr>
        <p:spPr bwMode="auto">
          <a:xfrm>
            <a:off x="6553200" y="3095626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30" name="Oval 76"/>
          <p:cNvSpPr>
            <a:spLocks noChangeArrowheads="1"/>
          </p:cNvSpPr>
          <p:nvPr/>
        </p:nvSpPr>
        <p:spPr bwMode="auto">
          <a:xfrm>
            <a:off x="3551238" y="4391026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600"/>
              <a:t>access</a:t>
            </a:r>
          </a:p>
          <a:p>
            <a:pPr algn="ctr"/>
            <a:r>
              <a:rPr lang="en-US" altLang="x-none" sz="1600"/>
              <a:t>ISP</a:t>
            </a:r>
          </a:p>
        </p:txBody>
      </p:sp>
      <p:sp>
        <p:nvSpPr>
          <p:cNvPr id="89131" name="Oval 76"/>
          <p:cNvSpPr>
            <a:spLocks noChangeArrowheads="1"/>
          </p:cNvSpPr>
          <p:nvPr/>
        </p:nvSpPr>
        <p:spPr bwMode="auto">
          <a:xfrm>
            <a:off x="2578100" y="4391026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600"/>
              <a:t>access</a:t>
            </a:r>
          </a:p>
          <a:p>
            <a:pPr algn="ctr"/>
            <a:r>
              <a:rPr lang="en-US" altLang="x-none" sz="1600"/>
              <a:t>ISP</a:t>
            </a:r>
          </a:p>
        </p:txBody>
      </p:sp>
      <p:sp>
        <p:nvSpPr>
          <p:cNvPr id="89132" name="Oval 76"/>
          <p:cNvSpPr>
            <a:spLocks noChangeArrowheads="1"/>
          </p:cNvSpPr>
          <p:nvPr/>
        </p:nvSpPr>
        <p:spPr bwMode="auto">
          <a:xfrm>
            <a:off x="7445375" y="4391026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600"/>
              <a:t>access</a:t>
            </a:r>
          </a:p>
          <a:p>
            <a:pPr algn="ctr"/>
            <a:r>
              <a:rPr lang="en-US" altLang="x-none" sz="1600"/>
              <a:t>ISP</a:t>
            </a:r>
          </a:p>
        </p:txBody>
      </p:sp>
      <p:sp>
        <p:nvSpPr>
          <p:cNvPr id="89133" name="Oval 76"/>
          <p:cNvSpPr>
            <a:spLocks noChangeArrowheads="1"/>
          </p:cNvSpPr>
          <p:nvPr/>
        </p:nvSpPr>
        <p:spPr bwMode="auto">
          <a:xfrm>
            <a:off x="6470650" y="4391026"/>
            <a:ext cx="846138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600"/>
              <a:t>access</a:t>
            </a:r>
          </a:p>
          <a:p>
            <a:pPr algn="ctr"/>
            <a:r>
              <a:rPr lang="en-US" altLang="x-none" sz="1600"/>
              <a:t>ISP</a:t>
            </a:r>
          </a:p>
        </p:txBody>
      </p:sp>
      <p:sp>
        <p:nvSpPr>
          <p:cNvPr id="89134" name="Oval 76"/>
          <p:cNvSpPr>
            <a:spLocks noChangeArrowheads="1"/>
          </p:cNvSpPr>
          <p:nvPr/>
        </p:nvSpPr>
        <p:spPr bwMode="auto">
          <a:xfrm>
            <a:off x="5497514" y="4391026"/>
            <a:ext cx="846137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600"/>
              <a:t>access</a:t>
            </a:r>
          </a:p>
          <a:p>
            <a:pPr algn="ctr"/>
            <a:r>
              <a:rPr lang="en-US" altLang="x-none" sz="1600"/>
              <a:t>ISP</a:t>
            </a:r>
          </a:p>
        </p:txBody>
      </p:sp>
      <p:sp>
        <p:nvSpPr>
          <p:cNvPr id="89135" name="Oval 76"/>
          <p:cNvSpPr>
            <a:spLocks noChangeArrowheads="1"/>
          </p:cNvSpPr>
          <p:nvPr/>
        </p:nvSpPr>
        <p:spPr bwMode="auto">
          <a:xfrm>
            <a:off x="4524375" y="4391026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600"/>
              <a:t>access</a:t>
            </a:r>
          </a:p>
          <a:p>
            <a:pPr algn="ctr"/>
            <a:r>
              <a:rPr lang="en-US" altLang="x-none" sz="1600"/>
              <a:t>ISP</a:t>
            </a:r>
          </a:p>
        </p:txBody>
      </p:sp>
      <p:sp>
        <p:nvSpPr>
          <p:cNvPr id="89136" name="Oval 76"/>
          <p:cNvSpPr>
            <a:spLocks noChangeArrowheads="1"/>
          </p:cNvSpPr>
          <p:nvPr/>
        </p:nvSpPr>
        <p:spPr bwMode="auto">
          <a:xfrm>
            <a:off x="8418513" y="4391026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600"/>
              <a:t>access</a:t>
            </a:r>
          </a:p>
          <a:p>
            <a:pPr algn="ctr"/>
            <a:r>
              <a:rPr lang="en-US" altLang="x-none" sz="1600"/>
              <a:t>ISP</a:t>
            </a:r>
          </a:p>
        </p:txBody>
      </p:sp>
      <p:sp>
        <p:nvSpPr>
          <p:cNvPr id="89137" name="Oval 76"/>
          <p:cNvSpPr>
            <a:spLocks noChangeArrowheads="1"/>
          </p:cNvSpPr>
          <p:nvPr/>
        </p:nvSpPr>
        <p:spPr bwMode="auto">
          <a:xfrm>
            <a:off x="9391650" y="4391026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600"/>
              <a:t>access</a:t>
            </a:r>
          </a:p>
          <a:p>
            <a:pPr algn="ctr"/>
            <a:r>
              <a:rPr lang="en-US" altLang="x-none" sz="1600"/>
              <a:t>ISP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91138" name="Picture 1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9438" y="91440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9" name="Picture 3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4076" y="1452564"/>
            <a:ext cx="8385175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573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Tier-1 ISP: e.g., Sprint</a:t>
            </a:r>
          </a:p>
        </p:txBody>
      </p:sp>
      <p:sp>
        <p:nvSpPr>
          <p:cNvPr id="9114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60856B79-0066-5042-90FF-6094D649B796}" type="slidenum">
              <a:rPr lang="en-US" altLang="x-none" sz="1200">
                <a:latin typeface="Tahoma" charset="0"/>
              </a:rPr>
              <a:pPr/>
              <a:t>58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2895601" y="1725614"/>
            <a:ext cx="3863975" cy="3017837"/>
            <a:chOff x="1371600" y="1725614"/>
            <a:chExt cx="3863976" cy="3017838"/>
          </a:xfrm>
        </p:grpSpPr>
        <p:grpSp>
          <p:nvGrpSpPr>
            <p:cNvPr id="91143" name="Group 187"/>
            <p:cNvGrpSpPr>
              <a:grpSpLocks/>
            </p:cNvGrpSpPr>
            <p:nvPr/>
          </p:nvGrpSpPr>
          <p:grpSpPr bwMode="auto">
            <a:xfrm>
              <a:off x="1371600" y="1725614"/>
              <a:ext cx="3863976" cy="3017838"/>
              <a:chOff x="864" y="1087"/>
              <a:chExt cx="2434" cy="1901"/>
            </a:xfrm>
          </p:grpSpPr>
          <p:sp>
            <p:nvSpPr>
              <p:cNvPr id="91194" name="Rectangle 202"/>
              <p:cNvSpPr>
                <a:spLocks noChangeArrowheads="1"/>
              </p:cNvSpPr>
              <p:nvPr/>
            </p:nvSpPr>
            <p:spPr bwMode="auto">
              <a:xfrm>
                <a:off x="1307" y="1103"/>
                <a:ext cx="1560" cy="188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91195" name="Line 205"/>
              <p:cNvSpPr>
                <a:spLocks noChangeShapeType="1"/>
              </p:cNvSpPr>
              <p:nvPr/>
            </p:nvSpPr>
            <p:spPr bwMode="auto">
              <a:xfrm flipH="1">
                <a:off x="1408" y="1945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6" name="Line 206"/>
              <p:cNvSpPr>
                <a:spLocks noChangeShapeType="1"/>
              </p:cNvSpPr>
              <p:nvPr/>
            </p:nvSpPr>
            <p:spPr bwMode="auto">
              <a:xfrm flipH="1">
                <a:off x="1408" y="2028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7" name="Text Box 207"/>
              <p:cNvSpPr txBox="1">
                <a:spLocks noChangeArrowheads="1"/>
              </p:cNvSpPr>
              <p:nvPr/>
            </p:nvSpPr>
            <p:spPr bwMode="auto">
              <a:xfrm flipH="1">
                <a:off x="1336" y="1789"/>
                <a:ext cx="229" cy="2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>
                    <a:latin typeface="Times New Roman" charset="0"/>
                  </a:rPr>
                  <a:t>…</a:t>
                </a:r>
              </a:p>
            </p:txBody>
          </p:sp>
          <p:grpSp>
            <p:nvGrpSpPr>
              <p:cNvPr id="91198" name="Group 208"/>
              <p:cNvGrpSpPr>
                <a:grpSpLocks/>
              </p:cNvGrpSpPr>
              <p:nvPr/>
            </p:nvGrpSpPr>
            <p:grpSpPr bwMode="auto">
              <a:xfrm flipH="1">
                <a:off x="1617" y="2063"/>
                <a:ext cx="775" cy="284"/>
                <a:chOff x="2927" y="2500"/>
                <a:chExt cx="949" cy="332"/>
              </a:xfrm>
            </p:grpSpPr>
            <p:sp>
              <p:nvSpPr>
                <p:cNvPr id="91227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2927" y="2515"/>
                  <a:ext cx="236" cy="31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8" name="Line 210"/>
                <p:cNvSpPr>
                  <a:spLocks noChangeShapeType="1"/>
                </p:cNvSpPr>
                <p:nvPr/>
              </p:nvSpPr>
              <p:spPr bwMode="auto">
                <a:xfrm>
                  <a:off x="3209" y="2500"/>
                  <a:ext cx="201" cy="3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9" name="Line 211"/>
                <p:cNvSpPr>
                  <a:spLocks noChangeShapeType="1"/>
                </p:cNvSpPr>
                <p:nvPr/>
              </p:nvSpPr>
              <p:spPr bwMode="auto">
                <a:xfrm>
                  <a:off x="3315" y="2500"/>
                  <a:ext cx="561" cy="3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199" name="Line 212"/>
              <p:cNvSpPr>
                <a:spLocks noChangeShapeType="1"/>
              </p:cNvSpPr>
              <p:nvPr/>
            </p:nvSpPr>
            <p:spPr bwMode="auto">
              <a:xfrm flipH="1" flipV="1">
                <a:off x="1819" y="1533"/>
                <a:ext cx="0" cy="3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0" name="Line 213"/>
              <p:cNvSpPr>
                <a:spLocks noChangeShapeType="1"/>
              </p:cNvSpPr>
              <p:nvPr/>
            </p:nvSpPr>
            <p:spPr bwMode="auto">
              <a:xfrm flipH="1">
                <a:off x="1587" y="2081"/>
                <a:ext cx="193" cy="2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1" name="Line 214"/>
              <p:cNvSpPr>
                <a:spLocks noChangeShapeType="1"/>
              </p:cNvSpPr>
              <p:nvPr/>
            </p:nvSpPr>
            <p:spPr bwMode="auto">
              <a:xfrm>
                <a:off x="1818" y="2068"/>
                <a:ext cx="164" cy="28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2" name="Line 215"/>
              <p:cNvSpPr>
                <a:spLocks noChangeShapeType="1"/>
              </p:cNvSpPr>
              <p:nvPr/>
            </p:nvSpPr>
            <p:spPr bwMode="auto">
              <a:xfrm>
                <a:off x="1904" y="2068"/>
                <a:ext cx="459" cy="2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3" name="Text Box 272"/>
              <p:cNvSpPr txBox="1">
                <a:spLocks noChangeArrowheads="1"/>
              </p:cNvSpPr>
              <p:nvPr/>
            </p:nvSpPr>
            <p:spPr bwMode="auto">
              <a:xfrm>
                <a:off x="1583" y="2691"/>
                <a:ext cx="1153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x-none" sz="1600"/>
                  <a:t>to/from customers</a:t>
                </a:r>
              </a:p>
            </p:txBody>
          </p:sp>
          <p:sp>
            <p:nvSpPr>
              <p:cNvPr id="91204" name="Text Box 273"/>
              <p:cNvSpPr txBox="1">
                <a:spLocks noChangeArrowheads="1"/>
              </p:cNvSpPr>
              <p:nvPr/>
            </p:nvSpPr>
            <p:spPr bwMode="auto">
              <a:xfrm>
                <a:off x="2262" y="1699"/>
                <a:ext cx="546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x-none" sz="1600"/>
                  <a:t>peering</a:t>
                </a:r>
              </a:p>
            </p:txBody>
          </p:sp>
          <p:sp>
            <p:nvSpPr>
              <p:cNvPr id="91205" name="Text Box 274"/>
              <p:cNvSpPr txBox="1">
                <a:spLocks noChangeArrowheads="1"/>
              </p:cNvSpPr>
              <p:nvPr/>
            </p:nvSpPr>
            <p:spPr bwMode="auto">
              <a:xfrm>
                <a:off x="1636" y="1367"/>
                <a:ext cx="1152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x-none" sz="1600"/>
                  <a:t> to/from backbone</a:t>
                </a:r>
              </a:p>
            </p:txBody>
          </p:sp>
          <p:sp>
            <p:nvSpPr>
              <p:cNvPr id="91206" name="Rectangle 275"/>
              <p:cNvSpPr>
                <a:spLocks noChangeArrowheads="1"/>
              </p:cNvSpPr>
              <p:nvPr/>
            </p:nvSpPr>
            <p:spPr bwMode="auto">
              <a:xfrm>
                <a:off x="1355" y="1139"/>
                <a:ext cx="1447" cy="1774"/>
              </a:xfrm>
              <a:prstGeom prst="rect">
                <a:avLst/>
              </a:prstGeom>
              <a:noFill/>
              <a:ln w="95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91207" name="Line 290"/>
              <p:cNvSpPr>
                <a:spLocks noChangeShapeType="1"/>
              </p:cNvSpPr>
              <p:nvPr/>
            </p:nvSpPr>
            <p:spPr bwMode="auto">
              <a:xfrm flipH="1" flipV="1">
                <a:off x="2226" y="1559"/>
                <a:ext cx="0" cy="35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8" name="Line 292"/>
              <p:cNvSpPr>
                <a:spLocks noChangeShapeType="1"/>
              </p:cNvSpPr>
              <p:nvPr/>
            </p:nvSpPr>
            <p:spPr bwMode="auto">
              <a:xfrm>
                <a:off x="2360" y="1948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9" name="Line 293"/>
              <p:cNvSpPr>
                <a:spLocks noChangeShapeType="1"/>
              </p:cNvSpPr>
              <p:nvPr/>
            </p:nvSpPr>
            <p:spPr bwMode="auto">
              <a:xfrm>
                <a:off x="2360" y="2030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0" name="Text Box 294"/>
              <p:cNvSpPr txBox="1">
                <a:spLocks noChangeArrowheads="1"/>
              </p:cNvSpPr>
              <p:nvPr/>
            </p:nvSpPr>
            <p:spPr bwMode="auto">
              <a:xfrm>
                <a:off x="2410" y="1790"/>
                <a:ext cx="29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>
                    <a:latin typeface="Times New Roman" charset="0"/>
                  </a:rPr>
                  <a:t>…</a:t>
                </a:r>
              </a:p>
            </p:txBody>
          </p:sp>
          <p:grpSp>
            <p:nvGrpSpPr>
              <p:cNvPr id="91211" name="Group 296"/>
              <p:cNvGrpSpPr>
                <a:grpSpLocks/>
              </p:cNvGrpSpPr>
              <p:nvPr/>
            </p:nvGrpSpPr>
            <p:grpSpPr bwMode="auto">
              <a:xfrm>
                <a:off x="2376" y="2519"/>
                <a:ext cx="83" cy="167"/>
                <a:chOff x="4467" y="2745"/>
                <a:chExt cx="96" cy="345"/>
              </a:xfrm>
            </p:grpSpPr>
            <p:sp>
              <p:nvSpPr>
                <p:cNvPr id="91225" name="Line 297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6" name="Line 298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2" name="Text Box 299"/>
              <p:cNvSpPr txBox="1">
                <a:spLocks noChangeArrowheads="1"/>
              </p:cNvSpPr>
              <p:nvPr/>
            </p:nvSpPr>
            <p:spPr bwMode="auto">
              <a:xfrm rot="16200000" flipH="1">
                <a:off x="2242" y="2495"/>
                <a:ext cx="238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>
                    <a:latin typeface="Times New Roman" charset="0"/>
                  </a:rPr>
                  <a:t>…</a:t>
                </a:r>
              </a:p>
            </p:txBody>
          </p:sp>
          <p:grpSp>
            <p:nvGrpSpPr>
              <p:cNvPr id="91213" name="Group 301"/>
              <p:cNvGrpSpPr>
                <a:grpSpLocks/>
              </p:cNvGrpSpPr>
              <p:nvPr/>
            </p:nvGrpSpPr>
            <p:grpSpPr bwMode="auto">
              <a:xfrm>
                <a:off x="1977" y="2528"/>
                <a:ext cx="84" cy="167"/>
                <a:chOff x="4467" y="2745"/>
                <a:chExt cx="96" cy="345"/>
              </a:xfrm>
            </p:grpSpPr>
            <p:sp>
              <p:nvSpPr>
                <p:cNvPr id="91223" name="Line 302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4" name="Line 303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4" name="Text Box 304"/>
              <p:cNvSpPr txBox="1">
                <a:spLocks noChangeArrowheads="1"/>
              </p:cNvSpPr>
              <p:nvPr/>
            </p:nvSpPr>
            <p:spPr bwMode="auto">
              <a:xfrm rot="16200000" flipH="1">
                <a:off x="1837" y="2491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>
                    <a:latin typeface="Times New Roman" charset="0"/>
                  </a:rPr>
                  <a:t>…</a:t>
                </a:r>
              </a:p>
            </p:txBody>
          </p:sp>
          <p:grpSp>
            <p:nvGrpSpPr>
              <p:cNvPr id="91215" name="Group 306"/>
              <p:cNvGrpSpPr>
                <a:grpSpLocks/>
              </p:cNvGrpSpPr>
              <p:nvPr/>
            </p:nvGrpSpPr>
            <p:grpSpPr bwMode="auto">
              <a:xfrm>
                <a:off x="1545" y="2526"/>
                <a:ext cx="92" cy="167"/>
                <a:chOff x="4467" y="2745"/>
                <a:chExt cx="96" cy="345"/>
              </a:xfrm>
            </p:grpSpPr>
            <p:sp>
              <p:nvSpPr>
                <p:cNvPr id="91221" name="Line 307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2" name="Line 308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6" name="Text Box 309"/>
              <p:cNvSpPr txBox="1">
                <a:spLocks noChangeArrowheads="1"/>
              </p:cNvSpPr>
              <p:nvPr/>
            </p:nvSpPr>
            <p:spPr bwMode="auto">
              <a:xfrm rot="16200000" flipH="1">
                <a:off x="1407" y="2492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>
                    <a:latin typeface="Times New Roman" charset="0"/>
                  </a:rPr>
                  <a:t>…</a:t>
                </a:r>
              </a:p>
            </p:txBody>
          </p:sp>
          <p:sp>
            <p:nvSpPr>
              <p:cNvPr id="91217" name="Text Box 310"/>
              <p:cNvSpPr txBox="1">
                <a:spLocks noChangeArrowheads="1"/>
              </p:cNvSpPr>
              <p:nvPr/>
            </p:nvSpPr>
            <p:spPr bwMode="auto">
              <a:xfrm>
                <a:off x="1437" y="1179"/>
                <a:ext cx="1295" cy="1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x-none" sz="1400">
                    <a:solidFill>
                      <a:srgbClr val="FF0000"/>
                    </a:solidFill>
                  </a:rPr>
                  <a:t>POP: point-of-presence</a:t>
                </a:r>
              </a:p>
            </p:txBody>
          </p:sp>
          <p:sp>
            <p:nvSpPr>
              <p:cNvPr id="91218" name="Line 148"/>
              <p:cNvSpPr>
                <a:spLocks noChangeShapeType="1"/>
              </p:cNvSpPr>
              <p:nvPr/>
            </p:nvSpPr>
            <p:spPr bwMode="auto">
              <a:xfrm>
                <a:off x="3192" y="1948"/>
                <a:ext cx="0" cy="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9" name="Line 184"/>
              <p:cNvSpPr>
                <a:spLocks noChangeShapeType="1"/>
              </p:cNvSpPr>
              <p:nvPr/>
            </p:nvSpPr>
            <p:spPr bwMode="auto">
              <a:xfrm>
                <a:off x="3298" y="2402"/>
                <a:ext cx="0" cy="9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0" name="Freeform 186"/>
              <p:cNvSpPr>
                <a:spLocks/>
              </p:cNvSpPr>
              <p:nvPr/>
            </p:nvSpPr>
            <p:spPr bwMode="auto">
              <a:xfrm>
                <a:off x="864" y="1087"/>
                <a:ext cx="475" cy="1879"/>
              </a:xfrm>
              <a:custGeom>
                <a:avLst/>
                <a:gdLst>
                  <a:gd name="T0" fmla="*/ 0 w 475"/>
                  <a:gd name="T1" fmla="*/ 1224 h 1879"/>
                  <a:gd name="T2" fmla="*/ 475 w 475"/>
                  <a:gd name="T3" fmla="*/ 0 h 1879"/>
                  <a:gd name="T4" fmla="*/ 468 w 475"/>
                  <a:gd name="T5" fmla="*/ 1879 h 1879"/>
                  <a:gd name="T6" fmla="*/ 0 w 475"/>
                  <a:gd name="T7" fmla="*/ 1224 h 18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5"/>
                  <a:gd name="T13" fmla="*/ 0 h 1879"/>
                  <a:gd name="T14" fmla="*/ 475 w 475"/>
                  <a:gd name="T15" fmla="*/ 1879 h 18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5" h="1879">
                    <a:moveTo>
                      <a:pt x="0" y="1224"/>
                    </a:moveTo>
                    <a:lnTo>
                      <a:pt x="475" y="0"/>
                    </a:lnTo>
                    <a:lnTo>
                      <a:pt x="468" y="1879"/>
                    </a:lnTo>
                    <a:lnTo>
                      <a:pt x="0" y="1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44" name="Group 347"/>
            <p:cNvGrpSpPr>
              <a:grpSpLocks/>
            </p:cNvGrpSpPr>
            <p:nvPr/>
          </p:nvGrpSpPr>
          <p:grpSpPr bwMode="auto">
            <a:xfrm>
              <a:off x="3570624" y="3685767"/>
              <a:ext cx="544387" cy="333770"/>
              <a:chOff x="1871277" y="1576300"/>
              <a:chExt cx="1128371" cy="437860"/>
            </a:xfrm>
          </p:grpSpPr>
          <p:sp>
            <p:nvSpPr>
              <p:cNvPr id="88" name="Oval 8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89" name="Rectangle 88"/>
              <p:cNvSpPr/>
              <p:nvPr/>
            </p:nvSpPr>
            <p:spPr bwMode="auto">
              <a:xfrm>
                <a:off x="1870583" y="173927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" name="Oval 8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1" name="Freeform 90"/>
              <p:cNvSpPr/>
              <p:nvPr/>
            </p:nvSpPr>
            <p:spPr bwMode="auto">
              <a:xfrm>
                <a:off x="2160144" y="167472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" name="Straight Connector 94"/>
              <p:cNvCxnSpPr>
                <a:cxnSpLocks noChangeShapeType="1"/>
                <a:endCxn id="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" name="Straight Connector 9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5" name="Group 347"/>
            <p:cNvGrpSpPr>
              <a:grpSpLocks/>
            </p:cNvGrpSpPr>
            <p:nvPr/>
          </p:nvGrpSpPr>
          <p:grpSpPr bwMode="auto">
            <a:xfrm>
              <a:off x="2915191" y="3680361"/>
              <a:ext cx="544387" cy="333770"/>
              <a:chOff x="1871277" y="1576300"/>
              <a:chExt cx="1128371" cy="437860"/>
            </a:xfrm>
          </p:grpSpPr>
          <p:sp>
            <p:nvSpPr>
              <p:cNvPr id="98" name="Oval 9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 bwMode="auto">
              <a:xfrm>
                <a:off x="1870156" y="1740124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0" name="Oval 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01" name="Freeform 100"/>
              <p:cNvSpPr/>
              <p:nvPr/>
            </p:nvSpPr>
            <p:spPr bwMode="auto">
              <a:xfrm>
                <a:off x="2159717" y="1673481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5" name="Straight Connector 104"/>
              <p:cNvCxnSpPr>
                <a:cxnSpLocks noChangeShapeType="1"/>
                <a:endCxn id="1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6" name="Straight Connector 1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6" name="Group 347"/>
            <p:cNvGrpSpPr>
              <a:grpSpLocks/>
            </p:cNvGrpSpPr>
            <p:nvPr/>
          </p:nvGrpSpPr>
          <p:grpSpPr bwMode="auto">
            <a:xfrm>
              <a:off x="2256002" y="3682470"/>
              <a:ext cx="544387" cy="333770"/>
              <a:chOff x="1871277" y="1576300"/>
              <a:chExt cx="1128371" cy="437860"/>
            </a:xfrm>
          </p:grpSpPr>
          <p:sp>
            <p:nvSpPr>
              <p:cNvPr id="108" name="Oval 10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 bwMode="auto">
              <a:xfrm>
                <a:off x="1870937" y="173943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60498" y="167488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/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7" name="Group 347"/>
            <p:cNvGrpSpPr>
              <a:grpSpLocks/>
            </p:cNvGrpSpPr>
            <p:nvPr/>
          </p:nvGrpSpPr>
          <p:grpSpPr bwMode="auto">
            <a:xfrm>
              <a:off x="2630086" y="2989478"/>
              <a:ext cx="544387" cy="333770"/>
              <a:chOff x="1871277" y="1576300"/>
              <a:chExt cx="1128371" cy="437860"/>
            </a:xfrm>
          </p:grpSpPr>
          <p:sp>
            <p:nvSpPr>
              <p:cNvPr id="118" name="Oval 11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 bwMode="auto">
              <a:xfrm>
                <a:off x="1872110" y="1738461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" name="Oval 1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2161672" y="1673900"/>
                <a:ext cx="546218" cy="16035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5" name="Straight Connector 124"/>
              <p:cNvCxnSpPr>
                <a:cxnSpLocks noChangeShapeType="1"/>
                <a:endCxn id="1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" name="Straight Connector 1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8" name="Group 347"/>
            <p:cNvGrpSpPr>
              <a:grpSpLocks/>
            </p:cNvGrpSpPr>
            <p:nvPr/>
          </p:nvGrpSpPr>
          <p:grpSpPr bwMode="auto">
            <a:xfrm>
              <a:off x="3244642" y="2991587"/>
              <a:ext cx="544387" cy="333770"/>
              <a:chOff x="1871277" y="1576300"/>
              <a:chExt cx="1128371" cy="437860"/>
            </a:xfrm>
          </p:grpSpPr>
          <p:sp>
            <p:nvSpPr>
              <p:cNvPr id="128" name="Oval 12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29" name="Rectangle 128"/>
              <p:cNvSpPr/>
              <p:nvPr/>
            </p:nvSpPr>
            <p:spPr bwMode="auto">
              <a:xfrm>
                <a:off x="1871708" y="1739859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Oval 12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2161269" y="1673216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" name="Freeform 13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" name="Freeform 13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" name="Straight Connector 134"/>
              <p:cNvCxnSpPr>
                <a:cxnSpLocks noChangeShapeType="1"/>
                <a:endCxn id="1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" name="Straight Connector 13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Kahoot</a:t>
            </a:r>
            <a:r>
              <a:rPr lang="en-US" dirty="0" smtClean="0"/>
              <a:t>!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21483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charset="-128"/>
              </a:rPr>
              <a:t>Outcomes</a:t>
            </a:r>
          </a:p>
        </p:txBody>
      </p:sp>
      <p:sp>
        <p:nvSpPr>
          <p:cNvPr id="31747" name="Rectangle 10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indent="0">
              <a:buNone/>
              <a:defRPr/>
            </a:pPr>
            <a:r>
              <a:rPr lang="en-US" altLang="en-US" dirty="0" smtClean="0"/>
              <a:t>After completing CSCI </a:t>
            </a:r>
            <a:r>
              <a:rPr lang="en-US" altLang="en-US" dirty="0" smtClean="0"/>
              <a:t>44</a:t>
            </a:r>
            <a:r>
              <a:rPr lang="en-US" altLang="en-US" dirty="0" smtClean="0"/>
              <a:t>0 </a:t>
            </a:r>
            <a:r>
              <a:rPr lang="en-US" altLang="en-US" dirty="0" smtClean="0"/>
              <a:t>students will be able to:</a:t>
            </a:r>
          </a:p>
          <a:p>
            <a:pPr>
              <a:defRPr/>
            </a:pPr>
            <a:r>
              <a:rPr lang="en-US" altLang="en-US" dirty="0" smtClean="0"/>
              <a:t>Analyze </a:t>
            </a:r>
            <a:r>
              <a:rPr lang="en-US" altLang="en-US" dirty="0"/>
              <a:t>computer network communication protocols.</a:t>
            </a:r>
          </a:p>
          <a:p>
            <a:pPr>
              <a:defRPr/>
            </a:pPr>
            <a:r>
              <a:rPr lang="en-US" altLang="en-US" dirty="0" smtClean="0"/>
              <a:t>Develop </a:t>
            </a:r>
            <a:r>
              <a:rPr lang="en-US" altLang="en-US" dirty="0"/>
              <a:t>tools and reproduce protocols for network communication.</a:t>
            </a:r>
          </a:p>
          <a:p>
            <a:pPr>
              <a:defRPr/>
            </a:pPr>
            <a:r>
              <a:rPr lang="en-US" altLang="en-US" dirty="0" smtClean="0"/>
              <a:t>Evaluate </a:t>
            </a:r>
            <a:r>
              <a:rPr lang="en-US" altLang="en-US" dirty="0"/>
              <a:t>the performance of a computer network based on queueing theory and statistics.</a:t>
            </a:r>
          </a:p>
          <a:p>
            <a:pPr>
              <a:defRPr/>
            </a:pPr>
            <a:r>
              <a:rPr lang="en-US" altLang="en-US" dirty="0" smtClean="0"/>
              <a:t>Communicate </a:t>
            </a:r>
            <a:r>
              <a:rPr lang="en-US" altLang="en-US" dirty="0"/>
              <a:t>using technical writing.</a:t>
            </a:r>
          </a:p>
        </p:txBody>
      </p:sp>
    </p:spTree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93186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451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Chapter 1: roadmap</a:t>
            </a:r>
          </a:p>
        </p:txBody>
      </p:sp>
      <p:sp>
        <p:nvSpPr>
          <p:cNvPr id="9318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011364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1.1 what </a:t>
            </a:r>
            <a:r>
              <a:rPr lang="en-US" altLang="x-none" sz="2800" i="1">
                <a:solidFill>
                  <a:srgbClr val="000099"/>
                </a:solidFill>
              </a:rPr>
              <a:t>is</a:t>
            </a:r>
            <a:r>
              <a:rPr lang="en-US" altLang="x-none" sz="2800">
                <a:solidFill>
                  <a:srgbClr val="000099"/>
                </a:solidFill>
              </a:rPr>
              <a:t> the Internet?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1.2</a:t>
            </a:r>
            <a:r>
              <a:rPr lang="en-US" altLang="x-none" sz="2800"/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end systems, access networks, links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1.3 </a:t>
            </a:r>
            <a:r>
              <a:rPr lang="en-US" altLang="x-none" sz="2800"/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packet switching, circuit switching, network structure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CC0000"/>
                </a:solidFill>
              </a:rPr>
              <a:t>1.4 delay, loss, throughput in networks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1.5</a:t>
            </a:r>
            <a:r>
              <a:rPr lang="en-US" altLang="x-none" sz="2800"/>
              <a:t> protocol layers, service models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1.6</a:t>
            </a:r>
            <a:r>
              <a:rPr lang="en-US" altLang="x-none" sz="2800"/>
              <a:t> networks under attack: security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1.7</a:t>
            </a:r>
            <a:r>
              <a:rPr lang="en-US" altLang="x-none" sz="2800"/>
              <a:t> history</a:t>
            </a:r>
          </a:p>
          <a:p>
            <a:pPr eaLnBrk="1" hangingPunct="1"/>
            <a:endParaRPr lang="en-US" altLang="x-none">
              <a:ea typeface="ＭＳ Ｐゴシック" charset="-128"/>
            </a:endParaRPr>
          </a:p>
        </p:txBody>
      </p:sp>
      <p:sp>
        <p:nvSpPr>
          <p:cNvPr id="9318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6A9B977-6A5A-0C4C-81EF-50F30663B609}" type="slidenum">
              <a:rPr lang="en-US" altLang="x-none" sz="1200">
                <a:latin typeface="Tahoma" charset="0"/>
              </a:rPr>
              <a:pPr/>
              <a:t>60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Line 24"/>
          <p:cNvSpPr>
            <a:spLocks noChangeShapeType="1"/>
          </p:cNvSpPr>
          <p:nvPr/>
        </p:nvSpPr>
        <p:spPr bwMode="auto">
          <a:xfrm>
            <a:off x="3167063" y="4237038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34" name="Group 347"/>
          <p:cNvGrpSpPr>
            <a:grpSpLocks/>
          </p:cNvGrpSpPr>
          <p:nvPr/>
        </p:nvGrpSpPr>
        <p:grpSpPr bwMode="auto">
          <a:xfrm>
            <a:off x="3883025" y="4284663"/>
            <a:ext cx="1162050" cy="715962"/>
            <a:chOff x="1871277" y="1576300"/>
            <a:chExt cx="1128371" cy="437861"/>
          </a:xfrm>
        </p:grpSpPr>
        <p:sp>
          <p:nvSpPr>
            <p:cNvPr id="106" name="Oval 10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/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35" name="Line 26"/>
          <p:cNvSpPr>
            <a:spLocks noChangeShapeType="1"/>
          </p:cNvSpPr>
          <p:nvPr/>
        </p:nvSpPr>
        <p:spPr bwMode="auto">
          <a:xfrm>
            <a:off x="5091114" y="4656139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6" name="Rectangle 30"/>
          <p:cNvSpPr>
            <a:spLocks noChangeArrowheads="1"/>
          </p:cNvSpPr>
          <p:nvPr/>
        </p:nvSpPr>
        <p:spPr bwMode="auto">
          <a:xfrm>
            <a:off x="4757739" y="4527551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5237" name="Rectangle 31"/>
          <p:cNvSpPr>
            <a:spLocks noChangeArrowheads="1"/>
          </p:cNvSpPr>
          <p:nvPr/>
        </p:nvSpPr>
        <p:spPr bwMode="auto">
          <a:xfrm>
            <a:off x="4913314" y="4527551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5238" name="Rectangle 38"/>
          <p:cNvSpPr>
            <a:spLocks noChangeArrowheads="1"/>
          </p:cNvSpPr>
          <p:nvPr/>
        </p:nvSpPr>
        <p:spPr bwMode="auto">
          <a:xfrm>
            <a:off x="5048250" y="4465639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5239" name="Line 25"/>
          <p:cNvSpPr>
            <a:spLocks noChangeShapeType="1"/>
          </p:cNvSpPr>
          <p:nvPr/>
        </p:nvSpPr>
        <p:spPr bwMode="auto">
          <a:xfrm flipV="1">
            <a:off x="3165476" y="4776788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Rectangle 32"/>
          <p:cNvSpPr>
            <a:spLocks noChangeArrowheads="1"/>
          </p:cNvSpPr>
          <p:nvPr/>
        </p:nvSpPr>
        <p:spPr bwMode="auto">
          <a:xfrm>
            <a:off x="3705225" y="4427539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5241" name="Line 33"/>
          <p:cNvSpPr>
            <a:spLocks noChangeShapeType="1"/>
          </p:cNvSpPr>
          <p:nvPr/>
        </p:nvSpPr>
        <p:spPr bwMode="auto">
          <a:xfrm>
            <a:off x="3656014" y="4364038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2" name="Text Box 36"/>
          <p:cNvSpPr txBox="1">
            <a:spLocks noChangeArrowheads="1"/>
          </p:cNvSpPr>
          <p:nvPr/>
        </p:nvSpPr>
        <p:spPr bwMode="auto">
          <a:xfrm>
            <a:off x="2289176" y="3921126"/>
            <a:ext cx="403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5243" name="Text Box 37"/>
          <p:cNvSpPr txBox="1">
            <a:spLocks noChangeArrowheads="1"/>
          </p:cNvSpPr>
          <p:nvPr/>
        </p:nvSpPr>
        <p:spPr bwMode="auto">
          <a:xfrm>
            <a:off x="2465388" y="4873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/>
              <a:t>B</a:t>
            </a:r>
          </a:p>
        </p:txBody>
      </p:sp>
      <p:grpSp>
        <p:nvGrpSpPr>
          <p:cNvPr id="95244" name="Group 66"/>
          <p:cNvGrpSpPr>
            <a:grpSpLocks/>
          </p:cNvGrpSpPr>
          <p:nvPr/>
        </p:nvGrpSpPr>
        <p:grpSpPr bwMode="auto">
          <a:xfrm>
            <a:off x="2439988" y="3921125"/>
            <a:ext cx="779462" cy="679450"/>
            <a:chOff x="-44" y="1473"/>
            <a:chExt cx="981" cy="1105"/>
          </a:xfrm>
        </p:grpSpPr>
        <p:pic>
          <p:nvPicPr>
            <p:cNvPr id="952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5" name="Group 69"/>
          <p:cNvGrpSpPr>
            <a:grpSpLocks/>
          </p:cNvGrpSpPr>
          <p:nvPr/>
        </p:nvGrpSpPr>
        <p:grpSpPr bwMode="auto">
          <a:xfrm>
            <a:off x="2490788" y="4927600"/>
            <a:ext cx="779462" cy="679450"/>
            <a:chOff x="-44" y="1473"/>
            <a:chExt cx="981" cy="1105"/>
          </a:xfrm>
        </p:grpSpPr>
        <p:pic>
          <p:nvPicPr>
            <p:cNvPr id="952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6" name="Group 347"/>
          <p:cNvGrpSpPr>
            <a:grpSpLocks/>
          </p:cNvGrpSpPr>
          <p:nvPr/>
        </p:nvGrpSpPr>
        <p:grpSpPr bwMode="auto">
          <a:xfrm>
            <a:off x="7021513" y="4329113"/>
            <a:ext cx="1162050" cy="715962"/>
            <a:chOff x="1871277" y="1576300"/>
            <a:chExt cx="1128371" cy="437861"/>
          </a:xfrm>
        </p:grpSpPr>
        <p:sp>
          <p:nvSpPr>
            <p:cNvPr id="93" name="Oval 92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94" name="Rectangle 93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Oval 9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96" name="Freeform 95"/>
            <p:cNvSpPr/>
            <p:nvPr/>
          </p:nvSpPr>
          <p:spPr bwMode="auto">
            <a:xfrm>
              <a:off x="2159535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0" name="Straight Connector 99"/>
            <p:cNvCxnSpPr>
              <a:cxnSpLocks noChangeShapeType="1"/>
              <a:endCxn id="9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0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47" name="Rectangle 31"/>
          <p:cNvSpPr>
            <a:spLocks noChangeArrowheads="1"/>
          </p:cNvSpPr>
          <p:nvPr/>
        </p:nvSpPr>
        <p:spPr bwMode="auto">
          <a:xfrm>
            <a:off x="3268663" y="5083175"/>
            <a:ext cx="139700" cy="1857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5248" name="Line 33"/>
          <p:cNvSpPr>
            <a:spLocks noChangeShapeType="1"/>
          </p:cNvSpPr>
          <p:nvPr/>
        </p:nvSpPr>
        <p:spPr bwMode="auto">
          <a:xfrm flipV="1">
            <a:off x="3443288" y="5053014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Rectangle 89"/>
          <p:cNvSpPr>
            <a:spLocks noChangeArrowheads="1"/>
          </p:cNvSpPr>
          <p:nvPr/>
        </p:nvSpPr>
        <p:spPr bwMode="auto">
          <a:xfrm>
            <a:off x="4605339" y="452913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5250" name="Rectangle 89"/>
          <p:cNvSpPr>
            <a:spLocks noChangeArrowheads="1"/>
          </p:cNvSpPr>
          <p:nvPr/>
        </p:nvSpPr>
        <p:spPr bwMode="auto">
          <a:xfrm>
            <a:off x="4456114" y="4527551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5251" name="Rectangle 89"/>
          <p:cNvSpPr>
            <a:spLocks noChangeArrowheads="1"/>
          </p:cNvSpPr>
          <p:nvPr/>
        </p:nvSpPr>
        <p:spPr bwMode="auto">
          <a:xfrm>
            <a:off x="4303714" y="4530726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525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Introduction</a:t>
            </a:r>
          </a:p>
        </p:txBody>
      </p:sp>
      <p:pic>
        <p:nvPicPr>
          <p:cNvPr id="95253" name="Picture 6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5163" y="890589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71663" y="8096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How do loss and delay occur?</a:t>
            </a:r>
            <a:endParaRPr lang="en-US" altLang="x-none" sz="4800">
              <a:ea typeface="ＭＳ Ｐゴシック" charset="-128"/>
            </a:endParaRPr>
          </a:p>
        </p:txBody>
      </p:sp>
      <p:sp>
        <p:nvSpPr>
          <p:cNvPr id="10854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103438" y="1371600"/>
            <a:ext cx="8564562" cy="21145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/>
              <a:t>packets </a:t>
            </a:r>
            <a:r>
              <a:rPr lang="en-US" i="1" dirty="0"/>
              <a:t>queue</a:t>
            </a:r>
            <a:r>
              <a:rPr lang="en-US" dirty="0"/>
              <a:t> in router buffers</a:t>
            </a:r>
            <a:r>
              <a:rPr lang="en-US" sz="2400" dirty="0"/>
              <a:t> </a:t>
            </a:r>
          </a:p>
          <a:p>
            <a:pPr marL="287338" indent="-287338">
              <a:defRPr/>
            </a:pPr>
            <a:r>
              <a:rPr lang="en-US" sz="2400" dirty="0">
                <a:solidFill>
                  <a:srgbClr val="CC0000"/>
                </a:solidFill>
              </a:rPr>
              <a:t>packet arrival rate to link (temporarily) exceeds output link capacity</a:t>
            </a:r>
          </a:p>
          <a:p>
            <a:pPr marL="287338" indent="-287338">
              <a:defRPr/>
            </a:pPr>
            <a:r>
              <a:rPr lang="en-US" sz="2400" dirty="0"/>
              <a:t>packets queue, wait for turn</a:t>
            </a:r>
          </a:p>
        </p:txBody>
      </p:sp>
      <p:grpSp>
        <p:nvGrpSpPr>
          <p:cNvPr id="5" name="Group 93"/>
          <p:cNvGrpSpPr>
            <a:grpSpLocks/>
          </p:cNvGrpSpPr>
          <p:nvPr/>
        </p:nvGrpSpPr>
        <p:grpSpPr bwMode="auto">
          <a:xfrm>
            <a:off x="5145088" y="2982913"/>
            <a:ext cx="3979862" cy="1454150"/>
            <a:chOff x="2259" y="2090"/>
            <a:chExt cx="2507" cy="916"/>
          </a:xfrm>
        </p:grpSpPr>
        <p:sp>
          <p:nvSpPr>
            <p:cNvPr id="95264" name="Text Box 66"/>
            <p:cNvSpPr txBox="1">
              <a:spLocks noChangeArrowheads="1"/>
            </p:cNvSpPr>
            <p:nvPr/>
          </p:nvSpPr>
          <p:spPr bwMode="auto">
            <a:xfrm>
              <a:off x="2602" y="2090"/>
              <a:ext cx="216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800">
                  <a:solidFill>
                    <a:srgbClr val="000000"/>
                  </a:solidFill>
                </a:rPr>
                <a:t>packet being transmitted </a:t>
              </a:r>
              <a:r>
                <a:rPr lang="en-US" altLang="x-none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5" name="Line 67"/>
            <p:cNvSpPr>
              <a:spLocks noChangeShapeType="1"/>
            </p:cNvSpPr>
            <p:nvPr/>
          </p:nvSpPr>
          <p:spPr bwMode="auto">
            <a:xfrm rot="10800000" flipV="1">
              <a:off x="2259" y="2294"/>
              <a:ext cx="1059" cy="7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94"/>
          <p:cNvGrpSpPr>
            <a:grpSpLocks/>
          </p:cNvGrpSpPr>
          <p:nvPr/>
        </p:nvGrpSpPr>
        <p:grpSpPr bwMode="auto">
          <a:xfrm>
            <a:off x="4862513" y="4802188"/>
            <a:ext cx="3414712" cy="804862"/>
            <a:chOff x="2103" y="3214"/>
            <a:chExt cx="2151" cy="507"/>
          </a:xfrm>
        </p:grpSpPr>
        <p:sp>
          <p:nvSpPr>
            <p:cNvPr id="95262" name="Text Box 72"/>
            <p:cNvSpPr txBox="1">
              <a:spLocks noChangeArrowheads="1"/>
            </p:cNvSpPr>
            <p:nvPr/>
          </p:nvSpPr>
          <p:spPr bwMode="auto">
            <a:xfrm>
              <a:off x="2530" y="3490"/>
              <a:ext cx="172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800">
                  <a:solidFill>
                    <a:srgbClr val="000000"/>
                  </a:solidFill>
                </a:rPr>
                <a:t>packets queueing</a:t>
              </a:r>
              <a:r>
                <a:rPr lang="en-US" altLang="x-none" sz="1800">
                  <a:solidFill>
                    <a:srgbClr val="FF0000"/>
                  </a:solidFill>
                </a:rPr>
                <a:t> </a:t>
              </a:r>
              <a:r>
                <a:rPr lang="en-US" altLang="x-none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3" name="Line 73"/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5"/>
          <p:cNvGrpSpPr>
            <a:grpSpLocks/>
          </p:cNvGrpSpPr>
          <p:nvPr/>
        </p:nvGrpSpPr>
        <p:grpSpPr bwMode="auto">
          <a:xfrm>
            <a:off x="4041775" y="4764088"/>
            <a:ext cx="4248150" cy="1511300"/>
            <a:chOff x="1586" y="3190"/>
            <a:chExt cx="2676" cy="952"/>
          </a:xfrm>
        </p:grpSpPr>
        <p:sp>
          <p:nvSpPr>
            <p:cNvPr id="95260" name="Line 91"/>
            <p:cNvSpPr>
              <a:spLocks noChangeShapeType="1"/>
            </p:cNvSpPr>
            <p:nvPr/>
          </p:nvSpPr>
          <p:spPr bwMode="auto">
            <a:xfrm rot="10800000" flipH="1">
              <a:off x="1798" y="3190"/>
              <a:ext cx="105" cy="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61" name="Text Box 92"/>
            <p:cNvSpPr txBox="1">
              <a:spLocks noChangeArrowheads="1"/>
            </p:cNvSpPr>
            <p:nvPr/>
          </p:nvSpPr>
          <p:spPr bwMode="auto">
            <a:xfrm>
              <a:off x="1586" y="3738"/>
              <a:ext cx="26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800">
                  <a:solidFill>
                    <a:srgbClr val="000000"/>
                  </a:solidFill>
                </a:rPr>
                <a:t>free (available) buffers: arriving packets </a:t>
              </a:r>
            </a:p>
            <a:p>
              <a:r>
                <a:rPr lang="en-US" altLang="x-none" sz="1800">
                  <a:solidFill>
                    <a:srgbClr val="000000"/>
                  </a:solidFill>
                </a:rPr>
                <a:t>dropped (</a:t>
              </a:r>
              <a:r>
                <a:rPr lang="en-US" altLang="x-none" sz="1800">
                  <a:solidFill>
                    <a:srgbClr val="CC0000"/>
                  </a:solidFill>
                </a:rPr>
                <a:t>loss</a:t>
              </a:r>
              <a:r>
                <a:rPr lang="en-US" altLang="x-none" sz="1800">
                  <a:solidFill>
                    <a:srgbClr val="000000"/>
                  </a:solidFill>
                </a:rPr>
                <a:t>) if no free buffers</a:t>
              </a:r>
            </a:p>
          </p:txBody>
        </p:sp>
      </p:grpSp>
      <p:sp>
        <p:nvSpPr>
          <p:cNvPr id="9525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1-</a:t>
            </a:r>
            <a:fld id="{E3F3AEE6-8007-4F4F-A8B0-D513F28D2976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/>
              <a:t>61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Introduction</a:t>
            </a:r>
          </a:p>
        </p:txBody>
      </p:sp>
      <p:pic>
        <p:nvPicPr>
          <p:cNvPr id="97282" name="Picture 6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4063" y="82867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976438" y="200026"/>
            <a:ext cx="7772400" cy="811213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Four sources of packet delay</a:t>
            </a:r>
            <a:endParaRPr lang="en-US" altLang="x-none" sz="4800">
              <a:ea typeface="ＭＳ Ｐゴシック" charset="-128"/>
            </a:endParaRPr>
          </a:p>
        </p:txBody>
      </p:sp>
      <p:sp>
        <p:nvSpPr>
          <p:cNvPr id="11059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386013" y="4491038"/>
            <a:ext cx="3810000" cy="1636712"/>
          </a:xfrm>
        </p:spPr>
        <p:txBody>
          <a:bodyPr>
            <a:normAutofit fontScale="92500" lnSpcReduction="10000"/>
          </a:bodyPr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d</a:t>
            </a:r>
            <a:r>
              <a:rPr lang="en-US" baseline="-25000" dirty="0">
                <a:solidFill>
                  <a:srgbClr val="CC0000"/>
                </a:solidFill>
              </a:rPr>
              <a:t>proc</a:t>
            </a:r>
            <a:r>
              <a:rPr lang="en-US" dirty="0">
                <a:solidFill>
                  <a:srgbClr val="CC0000"/>
                </a:solidFill>
              </a:rPr>
              <a:t>: nodal processing</a:t>
            </a:r>
            <a:r>
              <a:rPr lang="en-US" dirty="0"/>
              <a:t> </a:t>
            </a:r>
          </a:p>
          <a:p>
            <a:pPr marL="231775" indent="-231775">
              <a:buFont typeface="Wingdings" charset="0"/>
              <a:buChar char="§"/>
              <a:defRPr/>
            </a:pPr>
            <a:r>
              <a:rPr lang="en-US" sz="2400" dirty="0"/>
              <a:t>check bit errors</a:t>
            </a:r>
          </a:p>
          <a:p>
            <a:pPr marL="231775" indent="-231775">
              <a:buFont typeface="Wingdings" charset="0"/>
              <a:buChar char="§"/>
              <a:defRPr/>
            </a:pPr>
            <a:r>
              <a:rPr lang="en-US" sz="2400" dirty="0"/>
              <a:t>determine output link</a:t>
            </a:r>
          </a:p>
          <a:p>
            <a:pPr marL="231775" indent="-231775">
              <a:buFont typeface="Wingdings" charset="0"/>
              <a:buChar char="§"/>
              <a:defRPr/>
            </a:pPr>
            <a:r>
              <a:rPr lang="en-US" sz="2400" dirty="0"/>
              <a:t>typically &lt; msec</a:t>
            </a:r>
          </a:p>
        </p:txBody>
      </p:sp>
      <p:sp>
        <p:nvSpPr>
          <p:cNvPr id="110627" name="Rectangle 58"/>
          <p:cNvSpPr>
            <a:spLocks noChangeArrowheads="1"/>
          </p:cNvSpPr>
          <p:nvPr/>
        </p:nvSpPr>
        <p:spPr bwMode="auto">
          <a:xfrm>
            <a:off x="6326188" y="4492626"/>
            <a:ext cx="3810000" cy="218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85000"/>
              </a:lnSpc>
              <a:spcBef>
                <a:spcPct val="20000"/>
              </a:spcBef>
              <a:buClr>
                <a:srgbClr val="3333CC"/>
              </a:buClr>
              <a:buSzPct val="85000"/>
              <a:defRPr/>
            </a:pP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queue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972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1-</a:t>
            </a:r>
            <a:fld id="{43482AD0-BECD-8E40-98BB-5D2371FF46B3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/>
              <a:t>62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grpSp>
        <p:nvGrpSpPr>
          <p:cNvPr id="97287" name="Group 70"/>
          <p:cNvGrpSpPr>
            <a:grpSpLocks/>
          </p:cNvGrpSpPr>
          <p:nvPr/>
        </p:nvGrpSpPr>
        <p:grpSpPr bwMode="auto">
          <a:xfrm>
            <a:off x="3267075" y="1249364"/>
            <a:ext cx="5894388" cy="2935287"/>
            <a:chOff x="1743075" y="1249363"/>
            <a:chExt cx="5894066" cy="2935287"/>
          </a:xfrm>
        </p:grpSpPr>
        <p:sp>
          <p:nvSpPr>
            <p:cNvPr id="97288" name="Line 24"/>
            <p:cNvSpPr>
              <a:spLocks noChangeShapeType="1"/>
            </p:cNvSpPr>
            <p:nvPr/>
          </p:nvSpPr>
          <p:spPr bwMode="auto">
            <a:xfrm>
              <a:off x="2620963" y="1857375"/>
              <a:ext cx="741362" cy="355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289" name="Group 347"/>
            <p:cNvGrpSpPr>
              <a:grpSpLocks/>
            </p:cNvGrpSpPr>
            <p:nvPr/>
          </p:nvGrpSpPr>
          <p:grpSpPr bwMode="auto">
            <a:xfrm>
              <a:off x="3336378" y="1905474"/>
              <a:ext cx="1162562" cy="715538"/>
              <a:chOff x="1871277" y="1576300"/>
              <a:chExt cx="1128371" cy="437861"/>
            </a:xfrm>
          </p:grpSpPr>
          <p:sp>
            <p:nvSpPr>
              <p:cNvPr id="113" name="Oval 11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 bwMode="auto">
              <a:xfrm>
                <a:off x="1871723" y="1739212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" name="Oval 11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2159840" y="1673154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" name="Straight Connector 119"/>
              <p:cNvCxnSpPr>
                <a:cxnSpLocks noChangeShapeType="1"/>
                <a:endCxn id="1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" name="Straight Connector 12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290" name="Line 26"/>
            <p:cNvSpPr>
              <a:spLocks noChangeShapeType="1"/>
            </p:cNvSpPr>
            <p:nvPr/>
          </p:nvSpPr>
          <p:spPr bwMode="auto">
            <a:xfrm>
              <a:off x="4545013" y="2276475"/>
              <a:ext cx="1933575" cy="952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1" name="Rectangle 29"/>
            <p:cNvSpPr>
              <a:spLocks noChangeArrowheads="1"/>
            </p:cNvSpPr>
            <p:nvPr/>
          </p:nvSpPr>
          <p:spPr bwMode="auto">
            <a:xfrm>
              <a:off x="5464175" y="2076450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97292" name="Rectangle 30"/>
            <p:cNvSpPr>
              <a:spLocks noChangeArrowheads="1"/>
            </p:cNvSpPr>
            <p:nvPr/>
          </p:nvSpPr>
          <p:spPr bwMode="auto">
            <a:xfrm>
              <a:off x="4211638" y="2147888"/>
              <a:ext cx="147637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97293" name="Rectangle 31"/>
            <p:cNvSpPr>
              <a:spLocks noChangeArrowheads="1"/>
            </p:cNvSpPr>
            <p:nvPr/>
          </p:nvSpPr>
          <p:spPr bwMode="auto">
            <a:xfrm>
              <a:off x="4373563" y="2147888"/>
              <a:ext cx="147637" cy="20002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97294" name="Line 35"/>
            <p:cNvSpPr>
              <a:spLocks noChangeShapeType="1"/>
            </p:cNvSpPr>
            <p:nvPr/>
          </p:nvSpPr>
          <p:spPr bwMode="auto">
            <a:xfrm flipV="1">
              <a:off x="6235700" y="1876425"/>
              <a:ext cx="36671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5" name="Rectangle 38"/>
            <p:cNvSpPr>
              <a:spLocks noChangeArrowheads="1"/>
            </p:cNvSpPr>
            <p:nvPr/>
          </p:nvSpPr>
          <p:spPr bwMode="auto">
            <a:xfrm>
              <a:off x="4502150" y="20859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97296" name="Text Box 39"/>
            <p:cNvSpPr txBox="1">
              <a:spLocks noChangeArrowheads="1"/>
            </p:cNvSpPr>
            <p:nvPr/>
          </p:nvSpPr>
          <p:spPr bwMode="auto">
            <a:xfrm>
              <a:off x="4891088" y="1689100"/>
              <a:ext cx="1390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800">
                  <a:solidFill>
                    <a:srgbClr val="CC0000"/>
                  </a:solidFill>
                </a:rPr>
                <a:t>propagation</a:t>
              </a:r>
            </a:p>
          </p:txBody>
        </p:sp>
        <p:sp>
          <p:nvSpPr>
            <p:cNvPr id="97297" name="Line 40"/>
            <p:cNvSpPr>
              <a:spLocks noChangeShapeType="1"/>
            </p:cNvSpPr>
            <p:nvPr/>
          </p:nvSpPr>
          <p:spPr bwMode="auto">
            <a:xfrm rot="10800000">
              <a:off x="4645025" y="1876425"/>
              <a:ext cx="3190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8" name="Text Box 43"/>
            <p:cNvSpPr txBox="1">
              <a:spLocks noChangeArrowheads="1"/>
            </p:cNvSpPr>
            <p:nvPr/>
          </p:nvSpPr>
          <p:spPr bwMode="auto">
            <a:xfrm>
              <a:off x="3127375" y="2803525"/>
              <a:ext cx="1289050" cy="64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800">
                  <a:solidFill>
                    <a:srgbClr val="CC0000"/>
                  </a:solidFill>
                </a:rPr>
                <a:t>nodal</a:t>
              </a:r>
            </a:p>
            <a:p>
              <a:pPr algn="ctr"/>
              <a:r>
                <a:rPr lang="en-US" altLang="x-none" sz="1800">
                  <a:solidFill>
                    <a:srgbClr val="CC0000"/>
                  </a:solidFill>
                </a:rPr>
                <a:t>processing</a:t>
              </a:r>
            </a:p>
          </p:txBody>
        </p:sp>
        <p:sp>
          <p:nvSpPr>
            <p:cNvPr id="97299" name="Line 44"/>
            <p:cNvSpPr>
              <a:spLocks noChangeShapeType="1"/>
            </p:cNvSpPr>
            <p:nvPr/>
          </p:nvSpPr>
          <p:spPr bwMode="auto">
            <a:xfrm rot="10800000">
              <a:off x="3378200" y="2847975"/>
              <a:ext cx="8334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0" name="Line 45"/>
            <p:cNvSpPr>
              <a:spLocks noChangeShapeType="1"/>
            </p:cNvSpPr>
            <p:nvPr/>
          </p:nvSpPr>
          <p:spPr bwMode="auto">
            <a:xfrm rot="10800000" flipV="1">
              <a:off x="4187825" y="2609850"/>
              <a:ext cx="3857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1" name="Text Box 46"/>
            <p:cNvSpPr txBox="1">
              <a:spLocks noChangeArrowheads="1"/>
            </p:cNvSpPr>
            <p:nvPr/>
          </p:nvSpPr>
          <p:spPr bwMode="auto">
            <a:xfrm>
              <a:off x="4595813" y="3060700"/>
              <a:ext cx="11239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800">
                  <a:solidFill>
                    <a:srgbClr val="CC0000"/>
                  </a:solidFill>
                </a:rPr>
                <a:t>queueing</a:t>
              </a:r>
            </a:p>
          </p:txBody>
        </p:sp>
        <p:sp>
          <p:nvSpPr>
            <p:cNvPr id="97302" name="Line 47"/>
            <p:cNvSpPr>
              <a:spLocks noChangeShapeType="1"/>
            </p:cNvSpPr>
            <p:nvPr/>
          </p:nvSpPr>
          <p:spPr bwMode="auto">
            <a:xfrm rot="10800000">
              <a:off x="4349750" y="2609850"/>
              <a:ext cx="595313" cy="552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3" name="Rectangle 3"/>
            <p:cNvSpPr>
              <a:spLocks noChangeArrowheads="1"/>
            </p:cNvSpPr>
            <p:nvPr/>
          </p:nvSpPr>
          <p:spPr bwMode="auto">
            <a:xfrm>
              <a:off x="2116138" y="3630613"/>
              <a:ext cx="4943475" cy="554037"/>
            </a:xfrm>
            <a:prstGeom prst="rect">
              <a:avLst/>
            </a:prstGeom>
            <a:noFill/>
            <a:ln w="1905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marL="2857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2"/>
                <a:buNone/>
              </a:pPr>
              <a:r>
                <a:rPr lang="en-US" altLang="x-none" i="1" dirty="0" err="1">
                  <a:solidFill>
                    <a:srgbClr val="000000"/>
                  </a:solidFill>
                  <a:latin typeface="Gill Sans MT" charset="0"/>
                </a:rPr>
                <a:t>d</a:t>
              </a:r>
              <a:r>
                <a:rPr lang="en-US" altLang="x-none" baseline="-25000" dirty="0" err="1">
                  <a:solidFill>
                    <a:srgbClr val="000000"/>
                  </a:solidFill>
                  <a:latin typeface="Gill Sans MT" charset="0"/>
                </a:rPr>
                <a:t>nodal</a:t>
              </a:r>
              <a:r>
                <a:rPr lang="en-US" altLang="x-none" dirty="0">
                  <a:solidFill>
                    <a:srgbClr val="000000"/>
                  </a:solidFill>
                  <a:latin typeface="Gill Sans MT" charset="0"/>
                </a:rPr>
                <a:t> </a:t>
              </a:r>
              <a:r>
                <a:rPr lang="en-US" altLang="x-none" dirty="0" smtClean="0">
                  <a:solidFill>
                    <a:srgbClr val="000000"/>
                  </a:solidFill>
                  <a:latin typeface="Gill Sans MT" charset="0"/>
                </a:rPr>
                <a:t>=</a:t>
              </a:r>
              <a:endParaRPr lang="en-US" altLang="x-none" dirty="0">
                <a:solidFill>
                  <a:srgbClr val="000000"/>
                </a:solidFill>
                <a:latin typeface="Gill Sans MT" charset="0"/>
              </a:endParaRPr>
            </a:p>
          </p:txBody>
        </p:sp>
        <p:sp>
          <p:nvSpPr>
            <p:cNvPr id="97304" name="Line 25"/>
            <p:cNvSpPr>
              <a:spLocks noChangeShapeType="1"/>
            </p:cNvSpPr>
            <p:nvPr/>
          </p:nvSpPr>
          <p:spPr bwMode="auto">
            <a:xfrm flipV="1">
              <a:off x="2619083" y="2397124"/>
              <a:ext cx="735306" cy="54993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5" name="Rectangle 32"/>
            <p:cNvSpPr>
              <a:spLocks noChangeArrowheads="1"/>
            </p:cNvSpPr>
            <p:nvPr/>
          </p:nvSpPr>
          <p:spPr bwMode="auto">
            <a:xfrm>
              <a:off x="3159125" y="20478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97306" name="Line 33"/>
            <p:cNvSpPr>
              <a:spLocks noChangeShapeType="1"/>
            </p:cNvSpPr>
            <p:nvPr/>
          </p:nvSpPr>
          <p:spPr bwMode="auto">
            <a:xfrm>
              <a:off x="3109913" y="1984375"/>
              <a:ext cx="2111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7" name="Text Box 36"/>
            <p:cNvSpPr txBox="1">
              <a:spLocks noChangeArrowheads="1"/>
            </p:cNvSpPr>
            <p:nvPr/>
          </p:nvSpPr>
          <p:spPr bwMode="auto">
            <a:xfrm>
              <a:off x="1743075" y="1541463"/>
              <a:ext cx="4026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97308" name="Text Box 37"/>
            <p:cNvSpPr txBox="1">
              <a:spLocks noChangeArrowheads="1"/>
            </p:cNvSpPr>
            <p:nvPr/>
          </p:nvSpPr>
          <p:spPr bwMode="auto">
            <a:xfrm>
              <a:off x="1919288" y="2493963"/>
              <a:ext cx="3873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/>
                <a:t>B</a:t>
              </a:r>
            </a:p>
          </p:txBody>
        </p:sp>
        <p:grpSp>
          <p:nvGrpSpPr>
            <p:cNvPr id="97309" name="Group 66"/>
            <p:cNvGrpSpPr>
              <a:grpSpLocks/>
            </p:cNvGrpSpPr>
            <p:nvPr/>
          </p:nvGrpSpPr>
          <p:grpSpPr bwMode="auto">
            <a:xfrm>
              <a:off x="1893888" y="1541463"/>
              <a:ext cx="779462" cy="679450"/>
              <a:chOff x="-44" y="1473"/>
              <a:chExt cx="981" cy="1105"/>
            </a:xfrm>
          </p:grpSpPr>
          <p:pic>
            <p:nvPicPr>
              <p:cNvPr id="97327" name="Picture 6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8" name="Freeform 6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7310" name="Group 69"/>
            <p:cNvGrpSpPr>
              <a:grpSpLocks/>
            </p:cNvGrpSpPr>
            <p:nvPr/>
          </p:nvGrpSpPr>
          <p:grpSpPr bwMode="auto">
            <a:xfrm>
              <a:off x="1943685" y="2548431"/>
              <a:ext cx="779463" cy="679450"/>
              <a:chOff x="-44" y="1473"/>
              <a:chExt cx="981" cy="1105"/>
            </a:xfrm>
          </p:grpSpPr>
          <p:pic>
            <p:nvPicPr>
              <p:cNvPr id="97325" name="Picture 7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6" name="Freeform 7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97311" name="Text Box 41"/>
            <p:cNvSpPr txBox="1">
              <a:spLocks noChangeArrowheads="1"/>
            </p:cNvSpPr>
            <p:nvPr/>
          </p:nvSpPr>
          <p:spPr bwMode="auto">
            <a:xfrm>
              <a:off x="2987675" y="1249363"/>
              <a:ext cx="1466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800">
                  <a:solidFill>
                    <a:srgbClr val="CC0000"/>
                  </a:solidFill>
                </a:rPr>
                <a:t>transmission</a:t>
              </a:r>
            </a:p>
          </p:txBody>
        </p:sp>
        <p:sp>
          <p:nvSpPr>
            <p:cNvPr id="97312" name="Line 42"/>
            <p:cNvSpPr>
              <a:spLocks noChangeShapeType="1"/>
            </p:cNvSpPr>
            <p:nvPr/>
          </p:nvSpPr>
          <p:spPr bwMode="auto">
            <a:xfrm rot="10800000" flipH="1" flipV="1">
              <a:off x="4038600" y="1517650"/>
              <a:ext cx="528638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313" name="Group 347"/>
            <p:cNvGrpSpPr>
              <a:grpSpLocks/>
            </p:cNvGrpSpPr>
            <p:nvPr/>
          </p:nvGrpSpPr>
          <p:grpSpPr bwMode="auto">
            <a:xfrm>
              <a:off x="6474579" y="1949848"/>
              <a:ext cx="1162562" cy="715538"/>
              <a:chOff x="1871277" y="1576300"/>
              <a:chExt cx="1128371" cy="437861"/>
            </a:xfrm>
          </p:grpSpPr>
          <p:sp>
            <p:nvSpPr>
              <p:cNvPr id="100" name="Oval 9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01" name="Rectangle 100"/>
              <p:cNvSpPr/>
              <p:nvPr/>
            </p:nvSpPr>
            <p:spPr bwMode="auto">
              <a:xfrm>
                <a:off x="1871836" y="1739259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Oval 10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103" name="Freeform 102"/>
              <p:cNvSpPr/>
              <p:nvPr/>
            </p:nvSpPr>
            <p:spPr bwMode="auto">
              <a:xfrm>
                <a:off x="2159951" y="1673201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7" name="Straight Connector 106"/>
              <p:cNvCxnSpPr>
                <a:cxnSpLocks noChangeShapeType="1"/>
                <a:endCxn id="1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" name="Straight Connector 10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314" name="Rectangle 31"/>
            <p:cNvSpPr>
              <a:spLocks noChangeArrowheads="1"/>
            </p:cNvSpPr>
            <p:nvPr/>
          </p:nvSpPr>
          <p:spPr bwMode="auto">
            <a:xfrm>
              <a:off x="2722387" y="2704007"/>
              <a:ext cx="139765" cy="18519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97315" name="Line 33"/>
            <p:cNvSpPr>
              <a:spLocks noChangeShapeType="1"/>
            </p:cNvSpPr>
            <p:nvPr/>
          </p:nvSpPr>
          <p:spPr bwMode="auto">
            <a:xfrm flipV="1">
              <a:off x="2897708" y="2673625"/>
              <a:ext cx="219668" cy="161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Introduction</a:t>
            </a:r>
          </a:p>
        </p:txBody>
      </p:sp>
      <p:sp>
        <p:nvSpPr>
          <p:cNvPr id="112642" name="Rectangle 3"/>
          <p:cNvSpPr>
            <a:spLocks noChangeArrowheads="1"/>
          </p:cNvSpPr>
          <p:nvPr/>
        </p:nvSpPr>
        <p:spPr bwMode="auto">
          <a:xfrm>
            <a:off x="2151063" y="4459289"/>
            <a:ext cx="381000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link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bandwidth (bps)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 err="1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i="1" baseline="-25000" dirty="0" err="1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000" i="1" dirty="0" smtClean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=</a:t>
            </a:r>
            <a:endParaRPr lang="en-US" sz="2000" i="1" dirty="0">
              <a:solidFill>
                <a:srgbClr val="00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2643" name="Rectangle 4"/>
          <p:cNvSpPr>
            <a:spLocks noChangeArrowheads="1"/>
          </p:cNvSpPr>
          <p:nvPr/>
        </p:nvSpPr>
        <p:spPr bwMode="auto">
          <a:xfrm>
            <a:off x="6259513" y="4467225"/>
            <a:ext cx="4152900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delay: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speed 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(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~2x10</a:t>
            </a:r>
            <a:r>
              <a:rPr lang="en-US" sz="2000" baseline="30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8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=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/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</a:p>
        </p:txBody>
      </p:sp>
      <p:pic>
        <p:nvPicPr>
          <p:cNvPr id="99332" name="Picture 6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4063" y="855664"/>
            <a:ext cx="67373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2"/>
          <p:cNvSpPr>
            <a:spLocks noChangeArrowheads="1"/>
          </p:cNvSpPr>
          <p:nvPr/>
        </p:nvSpPr>
        <p:spPr bwMode="auto">
          <a:xfrm>
            <a:off x="1976438" y="200026"/>
            <a:ext cx="7772400" cy="81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4400">
                <a:solidFill>
                  <a:srgbClr val="000099"/>
                </a:solidFill>
                <a:latin typeface="Gill Sans MT" charset="0"/>
              </a:rPr>
              <a:t>Four sources of packet delay</a:t>
            </a:r>
            <a:endParaRPr lang="en-US" altLang="x-none" sz="4800">
              <a:solidFill>
                <a:srgbClr val="000099"/>
              </a:solidFill>
              <a:latin typeface="Gill Sans MT" charset="0"/>
            </a:endParaRPr>
          </a:p>
        </p:txBody>
      </p:sp>
      <p:sp>
        <p:nvSpPr>
          <p:cNvPr id="9933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solidFill>
                  <a:srgbClr val="000000"/>
                </a:solidFill>
                <a:latin typeface="Tahoma" charset="0"/>
              </a:rPr>
              <a:t>1-</a:t>
            </a:r>
            <a:fld id="{84A30EEB-E3E3-5942-BCBB-CA4B6AD548F5}" type="slidenum">
              <a:rPr lang="en-US" altLang="x-none" sz="1200">
                <a:solidFill>
                  <a:srgbClr val="000000"/>
                </a:solidFill>
                <a:latin typeface="Tahoma" charset="0"/>
              </a:rPr>
              <a:pPr/>
              <a:t>63</a:t>
            </a:fld>
            <a:endParaRPr lang="en-US" altLang="x-none" sz="1200">
              <a:solidFill>
                <a:srgbClr val="000000"/>
              </a:solidFill>
              <a:latin typeface="Tahoma" charset="0"/>
            </a:endParaRPr>
          </a:p>
        </p:txBody>
      </p: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3598863" y="5413376"/>
            <a:ext cx="2692400" cy="701675"/>
            <a:chOff x="2271473" y="5377200"/>
            <a:chExt cx="2692148" cy="701675"/>
          </a:xfrm>
        </p:grpSpPr>
        <p:sp>
          <p:nvSpPr>
            <p:cNvPr id="99388" name="Text Box 62"/>
            <p:cNvSpPr txBox="1">
              <a:spLocks noChangeArrowheads="1"/>
            </p:cNvSpPr>
            <p:nvPr/>
          </p:nvSpPr>
          <p:spPr bwMode="auto">
            <a:xfrm>
              <a:off x="2598578" y="5377200"/>
              <a:ext cx="2105025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2000" i="1">
                  <a:solidFill>
                    <a:srgbClr val="CC0000"/>
                  </a:solidFill>
                </a:rPr>
                <a:t>d</a:t>
              </a:r>
              <a:r>
                <a:rPr lang="en-US" altLang="x-none" sz="2000" baseline="-25000">
                  <a:solidFill>
                    <a:srgbClr val="CC0000"/>
                  </a:solidFill>
                </a:rPr>
                <a:t>trans </a:t>
              </a:r>
              <a:r>
                <a:rPr lang="en-US" altLang="x-none" sz="2000">
                  <a:solidFill>
                    <a:srgbClr val="CC0000"/>
                  </a:solidFill>
                </a:rPr>
                <a:t>and </a:t>
              </a:r>
              <a:r>
                <a:rPr lang="en-US" altLang="x-none" sz="2000" i="1">
                  <a:solidFill>
                    <a:srgbClr val="CC0000"/>
                  </a:solidFill>
                </a:rPr>
                <a:t>d</a:t>
              </a:r>
              <a:r>
                <a:rPr lang="en-US" altLang="x-none" sz="2000" baseline="-25000">
                  <a:solidFill>
                    <a:srgbClr val="CC0000"/>
                  </a:solidFill>
                </a:rPr>
                <a:t>prop</a:t>
              </a:r>
            </a:p>
            <a:p>
              <a:pPr algn="ctr"/>
              <a:r>
                <a:rPr lang="en-US" altLang="x-none" sz="2000" i="1">
                  <a:solidFill>
                    <a:srgbClr val="CC0000"/>
                  </a:solidFill>
                </a:rPr>
                <a:t>very </a:t>
              </a:r>
              <a:r>
                <a:rPr lang="en-US" altLang="x-none" sz="2000">
                  <a:solidFill>
                    <a:srgbClr val="CC0000"/>
                  </a:solidFill>
                </a:rPr>
                <a:t>different</a:t>
              </a:r>
            </a:p>
          </p:txBody>
        </p:sp>
        <p:cxnSp>
          <p:nvCxnSpPr>
            <p:cNvPr id="99389" name="Straight Arrow Connector 3"/>
            <p:cNvCxnSpPr>
              <a:cxnSpLocks noChangeShapeType="1"/>
            </p:cNvCxnSpPr>
            <p:nvPr/>
          </p:nvCxnSpPr>
          <p:spPr bwMode="auto">
            <a:xfrm>
              <a:off x="2271473" y="5616983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390" name="Straight Arrow Connector 72"/>
            <p:cNvCxnSpPr>
              <a:cxnSpLocks noChangeShapeType="1"/>
            </p:cNvCxnSpPr>
            <p:nvPr/>
          </p:nvCxnSpPr>
          <p:spPr bwMode="auto">
            <a:xfrm flipH="1">
              <a:off x="4409173" y="5608388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9338" name="Line 24"/>
          <p:cNvSpPr>
            <a:spLocks noChangeShapeType="1"/>
          </p:cNvSpPr>
          <p:nvPr/>
        </p:nvSpPr>
        <p:spPr bwMode="auto">
          <a:xfrm>
            <a:off x="4144963" y="1857375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39" name="Group 347"/>
          <p:cNvGrpSpPr>
            <a:grpSpLocks/>
          </p:cNvGrpSpPr>
          <p:nvPr/>
        </p:nvGrpSpPr>
        <p:grpSpPr bwMode="auto">
          <a:xfrm>
            <a:off x="4860925" y="1905001"/>
            <a:ext cx="1162050" cy="715963"/>
            <a:chOff x="1871277" y="1576300"/>
            <a:chExt cx="1128371" cy="437861"/>
          </a:xfrm>
        </p:grpSpPr>
        <p:sp>
          <p:nvSpPr>
            <p:cNvPr id="87" name="Oval 8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Oval 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4" name="Straight Connector 93"/>
            <p:cNvCxnSpPr>
              <a:cxnSpLocks noChangeShapeType="1"/>
              <a:endCxn id="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" name="Straight Connector 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40" name="Line 26"/>
          <p:cNvSpPr>
            <a:spLocks noChangeShapeType="1"/>
          </p:cNvSpPr>
          <p:nvPr/>
        </p:nvSpPr>
        <p:spPr bwMode="auto">
          <a:xfrm>
            <a:off x="6069014" y="2276476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Rectangle 29"/>
          <p:cNvSpPr>
            <a:spLocks noChangeArrowheads="1"/>
          </p:cNvSpPr>
          <p:nvPr/>
        </p:nvSpPr>
        <p:spPr bwMode="auto">
          <a:xfrm>
            <a:off x="6988175" y="2076451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9342" name="Rectangle 30"/>
          <p:cNvSpPr>
            <a:spLocks noChangeArrowheads="1"/>
          </p:cNvSpPr>
          <p:nvPr/>
        </p:nvSpPr>
        <p:spPr bwMode="auto">
          <a:xfrm>
            <a:off x="5735639" y="214788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9343" name="Rectangle 31"/>
          <p:cNvSpPr>
            <a:spLocks noChangeArrowheads="1"/>
          </p:cNvSpPr>
          <p:nvPr/>
        </p:nvSpPr>
        <p:spPr bwMode="auto">
          <a:xfrm>
            <a:off x="5897564" y="2147889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9344" name="Line 35"/>
          <p:cNvSpPr>
            <a:spLocks noChangeShapeType="1"/>
          </p:cNvSpPr>
          <p:nvPr/>
        </p:nvSpPr>
        <p:spPr bwMode="auto">
          <a:xfrm flipV="1">
            <a:off x="7759701" y="1876425"/>
            <a:ext cx="366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Rectangle 38"/>
          <p:cNvSpPr>
            <a:spLocks noChangeArrowheads="1"/>
          </p:cNvSpPr>
          <p:nvPr/>
        </p:nvSpPr>
        <p:spPr bwMode="auto">
          <a:xfrm>
            <a:off x="6026150" y="2085976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9346" name="Text Box 39"/>
          <p:cNvSpPr txBox="1">
            <a:spLocks noChangeArrowheads="1"/>
          </p:cNvSpPr>
          <p:nvPr/>
        </p:nvSpPr>
        <p:spPr bwMode="auto">
          <a:xfrm>
            <a:off x="6415088" y="1689101"/>
            <a:ext cx="1390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9347" name="Line 40"/>
          <p:cNvSpPr>
            <a:spLocks noChangeShapeType="1"/>
          </p:cNvSpPr>
          <p:nvPr/>
        </p:nvSpPr>
        <p:spPr bwMode="auto">
          <a:xfrm rot="10800000">
            <a:off x="6169025" y="1876425"/>
            <a:ext cx="319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43"/>
          <p:cNvSpPr txBox="1">
            <a:spLocks noChangeArrowheads="1"/>
          </p:cNvSpPr>
          <p:nvPr/>
        </p:nvSpPr>
        <p:spPr bwMode="auto">
          <a:xfrm>
            <a:off x="4651375" y="2803525"/>
            <a:ext cx="1289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x-none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9349" name="Line 44"/>
          <p:cNvSpPr>
            <a:spLocks noChangeShapeType="1"/>
          </p:cNvSpPr>
          <p:nvPr/>
        </p:nvSpPr>
        <p:spPr bwMode="auto">
          <a:xfrm rot="10800000">
            <a:off x="4902200" y="2847975"/>
            <a:ext cx="833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0" name="Line 45"/>
          <p:cNvSpPr>
            <a:spLocks noChangeShapeType="1"/>
          </p:cNvSpPr>
          <p:nvPr/>
        </p:nvSpPr>
        <p:spPr bwMode="auto">
          <a:xfrm rot="10800000" flipV="1">
            <a:off x="5711826" y="2609850"/>
            <a:ext cx="385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Text Box 46"/>
          <p:cNvSpPr txBox="1">
            <a:spLocks noChangeArrowheads="1"/>
          </p:cNvSpPr>
          <p:nvPr/>
        </p:nvSpPr>
        <p:spPr bwMode="auto">
          <a:xfrm>
            <a:off x="6119813" y="3060701"/>
            <a:ext cx="1123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9352" name="Line 47"/>
          <p:cNvSpPr>
            <a:spLocks noChangeShapeType="1"/>
          </p:cNvSpPr>
          <p:nvPr/>
        </p:nvSpPr>
        <p:spPr bwMode="auto">
          <a:xfrm rot="10800000">
            <a:off x="5873751" y="2609850"/>
            <a:ext cx="595313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Rectangle 3"/>
          <p:cNvSpPr>
            <a:spLocks noChangeArrowheads="1"/>
          </p:cNvSpPr>
          <p:nvPr/>
        </p:nvSpPr>
        <p:spPr bwMode="auto">
          <a:xfrm>
            <a:off x="3640139" y="3630614"/>
            <a:ext cx="4943475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x-none" i="1">
                <a:solidFill>
                  <a:srgbClr val="000000"/>
                </a:solidFill>
                <a:latin typeface="Gill Sans MT" charset="0"/>
              </a:rPr>
              <a:t>d</a:t>
            </a:r>
            <a:r>
              <a:rPr lang="en-US" altLang="x-none" baseline="-25000">
                <a:solidFill>
                  <a:srgbClr val="000000"/>
                </a:solidFill>
                <a:latin typeface="Gill Sans MT" charset="0"/>
              </a:rPr>
              <a:t>nodal</a:t>
            </a:r>
            <a:r>
              <a:rPr lang="en-US" altLang="x-none">
                <a:solidFill>
                  <a:srgbClr val="000000"/>
                </a:solidFill>
                <a:latin typeface="Gill Sans MT" charset="0"/>
              </a:rPr>
              <a:t> = </a:t>
            </a:r>
            <a:r>
              <a:rPr lang="en-US" altLang="x-none" i="1">
                <a:solidFill>
                  <a:srgbClr val="000000"/>
                </a:solidFill>
                <a:latin typeface="Gill Sans MT" charset="0"/>
              </a:rPr>
              <a:t>d</a:t>
            </a:r>
            <a:r>
              <a:rPr lang="en-US" altLang="x-none" baseline="-25000">
                <a:solidFill>
                  <a:srgbClr val="000000"/>
                </a:solidFill>
                <a:latin typeface="Gill Sans MT" charset="0"/>
              </a:rPr>
              <a:t>proc</a:t>
            </a:r>
            <a:r>
              <a:rPr lang="en-US" altLang="x-none">
                <a:solidFill>
                  <a:srgbClr val="000000"/>
                </a:solidFill>
                <a:latin typeface="Gill Sans MT" charset="0"/>
              </a:rPr>
              <a:t> + </a:t>
            </a:r>
            <a:r>
              <a:rPr lang="en-US" altLang="x-none" i="1">
                <a:solidFill>
                  <a:srgbClr val="000000"/>
                </a:solidFill>
                <a:latin typeface="Gill Sans MT" charset="0"/>
              </a:rPr>
              <a:t>d</a:t>
            </a:r>
            <a:r>
              <a:rPr lang="en-US" altLang="x-none" baseline="-25000">
                <a:solidFill>
                  <a:srgbClr val="000000"/>
                </a:solidFill>
                <a:latin typeface="Gill Sans MT" charset="0"/>
              </a:rPr>
              <a:t>queue</a:t>
            </a:r>
            <a:r>
              <a:rPr lang="en-US" altLang="x-none">
                <a:solidFill>
                  <a:srgbClr val="000000"/>
                </a:solidFill>
                <a:latin typeface="Gill Sans MT" charset="0"/>
              </a:rPr>
              <a:t> + </a:t>
            </a:r>
            <a:r>
              <a:rPr lang="en-US" altLang="x-none" i="1">
                <a:solidFill>
                  <a:srgbClr val="000000"/>
                </a:solidFill>
                <a:latin typeface="Gill Sans MT" charset="0"/>
              </a:rPr>
              <a:t>d</a:t>
            </a:r>
            <a:r>
              <a:rPr lang="en-US" altLang="x-none" baseline="-25000">
                <a:solidFill>
                  <a:srgbClr val="000000"/>
                </a:solidFill>
                <a:latin typeface="Gill Sans MT" charset="0"/>
              </a:rPr>
              <a:t>trans</a:t>
            </a:r>
            <a:r>
              <a:rPr lang="en-US" altLang="x-none">
                <a:solidFill>
                  <a:srgbClr val="000000"/>
                </a:solidFill>
                <a:latin typeface="Gill Sans MT" charset="0"/>
              </a:rPr>
              <a:t> +  </a:t>
            </a:r>
            <a:r>
              <a:rPr lang="en-US" altLang="x-none" i="1">
                <a:solidFill>
                  <a:srgbClr val="000000"/>
                </a:solidFill>
                <a:latin typeface="Gill Sans MT" charset="0"/>
              </a:rPr>
              <a:t>d</a:t>
            </a:r>
            <a:r>
              <a:rPr lang="en-US" altLang="x-none" baseline="-25000">
                <a:solidFill>
                  <a:srgbClr val="000000"/>
                </a:solidFill>
                <a:latin typeface="Gill Sans MT" charset="0"/>
              </a:rPr>
              <a:t>prop</a:t>
            </a:r>
            <a:endParaRPr lang="en-US" altLang="x-none">
              <a:solidFill>
                <a:srgbClr val="000000"/>
              </a:solidFill>
              <a:latin typeface="Gill Sans MT" charset="0"/>
            </a:endParaRPr>
          </a:p>
        </p:txBody>
      </p:sp>
      <p:sp>
        <p:nvSpPr>
          <p:cNvPr id="99354" name="Line 25"/>
          <p:cNvSpPr>
            <a:spLocks noChangeShapeType="1"/>
          </p:cNvSpPr>
          <p:nvPr/>
        </p:nvSpPr>
        <p:spPr bwMode="auto">
          <a:xfrm flipV="1">
            <a:off x="4143376" y="2397126"/>
            <a:ext cx="735013" cy="549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Rectangle 32"/>
          <p:cNvSpPr>
            <a:spLocks noChangeArrowheads="1"/>
          </p:cNvSpPr>
          <p:nvPr/>
        </p:nvSpPr>
        <p:spPr bwMode="auto">
          <a:xfrm>
            <a:off x="4683125" y="2047876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9356" name="Line 33"/>
          <p:cNvSpPr>
            <a:spLocks noChangeShapeType="1"/>
          </p:cNvSpPr>
          <p:nvPr/>
        </p:nvSpPr>
        <p:spPr bwMode="auto">
          <a:xfrm>
            <a:off x="4633914" y="1984375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Text Box 36"/>
          <p:cNvSpPr txBox="1">
            <a:spLocks noChangeArrowheads="1"/>
          </p:cNvSpPr>
          <p:nvPr/>
        </p:nvSpPr>
        <p:spPr bwMode="auto">
          <a:xfrm>
            <a:off x="3267076" y="1541463"/>
            <a:ext cx="403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9358" name="Text Box 37"/>
          <p:cNvSpPr txBox="1">
            <a:spLocks noChangeArrowheads="1"/>
          </p:cNvSpPr>
          <p:nvPr/>
        </p:nvSpPr>
        <p:spPr bwMode="auto">
          <a:xfrm>
            <a:off x="3443288" y="24939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/>
              <a:t>B</a:t>
            </a:r>
          </a:p>
        </p:txBody>
      </p:sp>
      <p:grpSp>
        <p:nvGrpSpPr>
          <p:cNvPr id="99359" name="Group 66"/>
          <p:cNvGrpSpPr>
            <a:grpSpLocks/>
          </p:cNvGrpSpPr>
          <p:nvPr/>
        </p:nvGrpSpPr>
        <p:grpSpPr bwMode="auto">
          <a:xfrm>
            <a:off x="3417888" y="1541463"/>
            <a:ext cx="779462" cy="679450"/>
            <a:chOff x="-44" y="1473"/>
            <a:chExt cx="981" cy="1105"/>
          </a:xfrm>
        </p:grpSpPr>
        <p:pic>
          <p:nvPicPr>
            <p:cNvPr id="993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0" name="Group 69"/>
          <p:cNvGrpSpPr>
            <a:grpSpLocks/>
          </p:cNvGrpSpPr>
          <p:nvPr/>
        </p:nvGrpSpPr>
        <p:grpSpPr bwMode="auto">
          <a:xfrm>
            <a:off x="3467101" y="2547938"/>
            <a:ext cx="779463" cy="679450"/>
            <a:chOff x="-44" y="1473"/>
            <a:chExt cx="981" cy="1105"/>
          </a:xfrm>
        </p:grpSpPr>
        <p:pic>
          <p:nvPicPr>
            <p:cNvPr id="993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9361" name="Text Box 41"/>
          <p:cNvSpPr txBox="1">
            <a:spLocks noChangeArrowheads="1"/>
          </p:cNvSpPr>
          <p:nvPr/>
        </p:nvSpPr>
        <p:spPr bwMode="auto">
          <a:xfrm>
            <a:off x="4511675" y="1249363"/>
            <a:ext cx="1466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9362" name="Line 42"/>
          <p:cNvSpPr>
            <a:spLocks noChangeShapeType="1"/>
          </p:cNvSpPr>
          <p:nvPr/>
        </p:nvSpPr>
        <p:spPr bwMode="auto">
          <a:xfrm rot="10800000" flipH="1" flipV="1">
            <a:off x="5562600" y="1517650"/>
            <a:ext cx="528638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63" name="Group 347"/>
          <p:cNvGrpSpPr>
            <a:grpSpLocks/>
          </p:cNvGrpSpPr>
          <p:nvPr/>
        </p:nvGrpSpPr>
        <p:grpSpPr bwMode="auto">
          <a:xfrm>
            <a:off x="7997825" y="1949451"/>
            <a:ext cx="1163638" cy="715963"/>
            <a:chOff x="1871277" y="1576300"/>
            <a:chExt cx="1128371" cy="437860"/>
          </a:xfrm>
        </p:grpSpPr>
        <p:sp>
          <p:nvSpPr>
            <p:cNvPr id="77" name="Oval 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78" name="Rectangle 77"/>
            <p:cNvSpPr/>
            <p:nvPr/>
          </p:nvSpPr>
          <p:spPr bwMode="auto">
            <a:xfrm>
              <a:off x="1871277" y="1739405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80" name="Freeform 79"/>
            <p:cNvSpPr/>
            <p:nvPr/>
          </p:nvSpPr>
          <p:spPr bwMode="auto">
            <a:xfrm>
              <a:off x="2159143" y="1673386"/>
              <a:ext cx="549561" cy="1611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4" name="Straight Connector 83"/>
            <p:cNvCxnSpPr>
              <a:cxnSpLocks noChangeShapeType="1"/>
              <a:endCxn id="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64" name="Rectangle 31"/>
          <p:cNvSpPr>
            <a:spLocks noChangeArrowheads="1"/>
          </p:cNvSpPr>
          <p:nvPr/>
        </p:nvSpPr>
        <p:spPr bwMode="auto">
          <a:xfrm>
            <a:off x="4246563" y="2703514"/>
            <a:ext cx="139700" cy="1857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99365" name="Line 33"/>
          <p:cNvSpPr>
            <a:spLocks noChangeShapeType="1"/>
          </p:cNvSpPr>
          <p:nvPr/>
        </p:nvSpPr>
        <p:spPr bwMode="auto">
          <a:xfrm flipV="1">
            <a:off x="4421188" y="2673351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2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2" grpId="0"/>
      <p:bldP spid="112643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01378" name="Picture 3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9138" y="811214"/>
            <a:ext cx="3986212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89125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Caravan analogy</a:t>
            </a:r>
          </a:p>
        </p:txBody>
      </p:sp>
      <p:sp>
        <p:nvSpPr>
          <p:cNvPr id="11469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65338" y="2927351"/>
            <a:ext cx="4216400" cy="3317875"/>
          </a:xfrm>
        </p:spPr>
        <p:txBody>
          <a:bodyPr>
            <a:normAutofit lnSpcReduction="10000"/>
          </a:bodyPr>
          <a:lstStyle/>
          <a:p>
            <a:pPr marL="287338" indent="-287338"/>
            <a:r>
              <a:rPr lang="en-US" altLang="x-none" sz="2400">
                <a:ea typeface="ＭＳ Ｐゴシック" charset="-128"/>
              </a:rPr>
              <a:t>cars </a:t>
            </a:r>
            <a:r>
              <a:rPr lang="ja-JP" altLang="en-US" sz="2400">
                <a:ea typeface="ＭＳ Ｐゴシック" charset="-128"/>
              </a:rPr>
              <a:t>“</a:t>
            </a:r>
            <a:r>
              <a:rPr lang="en-US" altLang="ja-JP" sz="2400">
                <a:ea typeface="ＭＳ Ｐゴシック" charset="-128"/>
              </a:rPr>
              <a:t>propagate</a:t>
            </a:r>
            <a:r>
              <a:rPr lang="ja-JP" altLang="en-US" sz="2400">
                <a:ea typeface="ＭＳ Ｐゴシック" charset="-128"/>
              </a:rPr>
              <a:t>”</a:t>
            </a:r>
            <a:r>
              <a:rPr lang="en-US" altLang="ja-JP" sz="2400">
                <a:ea typeface="ＭＳ Ｐゴシック" charset="-128"/>
              </a:rPr>
              <a:t> at </a:t>
            </a:r>
            <a:br>
              <a:rPr lang="en-US" altLang="ja-JP" sz="2400">
                <a:ea typeface="ＭＳ Ｐゴシック" charset="-128"/>
              </a:rPr>
            </a:br>
            <a:r>
              <a:rPr lang="en-US" altLang="ja-JP" sz="2400">
                <a:ea typeface="ＭＳ Ｐゴシック" charset="-128"/>
              </a:rPr>
              <a:t>100 km/hr</a:t>
            </a:r>
          </a:p>
          <a:p>
            <a:pPr marL="287338" indent="-287338"/>
            <a:r>
              <a:rPr lang="en-US" altLang="x-none" sz="2400">
                <a:ea typeface="ＭＳ Ｐゴシック" charset="-128"/>
              </a:rPr>
              <a:t>toll booth takes 12 sec to service car (bit transmission time)</a:t>
            </a:r>
          </a:p>
          <a:p>
            <a:pPr marL="287338" indent="-287338"/>
            <a:r>
              <a:rPr lang="en-US" altLang="x-none" sz="2400">
                <a:ea typeface="ＭＳ Ｐゴシック" charset="-128"/>
              </a:rPr>
              <a:t>car ~ bit; caravan ~ packet</a:t>
            </a:r>
          </a:p>
          <a:p>
            <a:pPr marL="287338" indent="-287338"/>
            <a:r>
              <a:rPr lang="en-US" altLang="x-none" sz="2400" i="1">
                <a:solidFill>
                  <a:srgbClr val="CC0000"/>
                </a:solidFill>
                <a:ea typeface="ＭＳ Ｐゴシック" charset="-128"/>
              </a:rPr>
              <a:t>Q:</a:t>
            </a:r>
            <a:r>
              <a:rPr lang="en-US" altLang="x-none" sz="2400">
                <a:solidFill>
                  <a:srgbClr val="CC0000"/>
                </a:solidFill>
                <a:ea typeface="ＭＳ Ｐゴシック" charset="-128"/>
              </a:rPr>
              <a:t> How long until caravan is lined up before 2nd toll booth?</a:t>
            </a:r>
          </a:p>
          <a:p>
            <a:pPr marL="287338" indent="-287338">
              <a:buNone/>
            </a:pPr>
            <a:endParaRPr lang="en-US" altLang="x-none" sz="240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7373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751639" y="2941638"/>
            <a:ext cx="3521075" cy="3365500"/>
          </a:xfrm>
        </p:spPr>
        <p:txBody>
          <a:bodyPr>
            <a:normAutofit lnSpcReduction="10000"/>
          </a:bodyPr>
          <a:lstStyle/>
          <a:p>
            <a:pPr marL="287338" indent="-287338"/>
            <a:r>
              <a:rPr lang="en-US" altLang="x-none" sz="2400">
                <a:ea typeface="ＭＳ Ｐゴシック" charset="-128"/>
              </a:rPr>
              <a:t>time to </a:t>
            </a:r>
            <a:r>
              <a:rPr lang="ja-JP" altLang="en-US" sz="2400">
                <a:ea typeface="ＭＳ Ｐゴシック" charset="-128"/>
              </a:rPr>
              <a:t>“</a:t>
            </a:r>
            <a:r>
              <a:rPr lang="en-US" altLang="ja-JP" sz="2400">
                <a:ea typeface="ＭＳ Ｐゴシック" charset="-128"/>
              </a:rPr>
              <a:t>push</a:t>
            </a:r>
            <a:r>
              <a:rPr lang="ja-JP" altLang="en-US" sz="2400">
                <a:ea typeface="ＭＳ Ｐゴシック" charset="-128"/>
              </a:rPr>
              <a:t>”</a:t>
            </a:r>
            <a:r>
              <a:rPr lang="en-US" altLang="ja-JP" sz="2400">
                <a:ea typeface="ＭＳ Ｐゴシック" charset="-128"/>
              </a:rPr>
              <a:t> entire caravan through toll booth onto highway = 12*10 = 120 sec</a:t>
            </a:r>
          </a:p>
          <a:p>
            <a:pPr marL="287338" indent="-287338"/>
            <a:r>
              <a:rPr lang="en-US" altLang="x-none" sz="2400">
                <a:ea typeface="ＭＳ Ｐゴシック" charset="-128"/>
              </a:rPr>
              <a:t>time for last car to propagate from 1st to 2nd toll both: 100km/(100km/hr)= 1 hr</a:t>
            </a:r>
          </a:p>
          <a:p>
            <a:pPr marL="287338" indent="-287338"/>
            <a:r>
              <a:rPr lang="en-US" altLang="x-none" sz="2400" i="1">
                <a:solidFill>
                  <a:srgbClr val="CC0000"/>
                </a:solidFill>
                <a:ea typeface="ＭＳ Ｐゴシック" charset="-128"/>
              </a:rPr>
              <a:t>A:</a:t>
            </a:r>
            <a:r>
              <a:rPr lang="en-US" altLang="x-none" sz="2400">
                <a:solidFill>
                  <a:srgbClr val="CC0000"/>
                </a:solidFill>
                <a:ea typeface="ＭＳ Ｐゴシック" charset="-128"/>
              </a:rPr>
              <a:t> 62 minutes</a:t>
            </a:r>
          </a:p>
        </p:txBody>
      </p:sp>
      <p:grpSp>
        <p:nvGrpSpPr>
          <p:cNvPr id="101382" name="Group 42"/>
          <p:cNvGrpSpPr>
            <a:grpSpLocks/>
          </p:cNvGrpSpPr>
          <p:nvPr/>
        </p:nvGrpSpPr>
        <p:grpSpPr bwMode="auto">
          <a:xfrm>
            <a:off x="1930401" y="1195389"/>
            <a:ext cx="8043863" cy="1481137"/>
            <a:chOff x="165" y="725"/>
            <a:chExt cx="5067" cy="933"/>
          </a:xfrm>
        </p:grpSpPr>
        <p:grpSp>
          <p:nvGrpSpPr>
            <p:cNvPr id="101384" name="Group 43"/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1408" name="Rectangle 44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01409" name="Text Box 45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2000"/>
                  <a:t>toll </a:t>
                </a:r>
              </a:p>
              <a:p>
                <a:pPr algn="ctr"/>
                <a:r>
                  <a:rPr lang="en-US" altLang="x-none" sz="2000"/>
                  <a:t>booth</a:t>
                </a:r>
              </a:p>
            </p:txBody>
          </p:sp>
        </p:grpSp>
        <p:grpSp>
          <p:nvGrpSpPr>
            <p:cNvPr id="101385" name="Group 46"/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1406" name="Rectangle 47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01407" name="Text Box 48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2000"/>
                  <a:t>toll </a:t>
                </a:r>
              </a:p>
              <a:p>
                <a:pPr algn="ctr"/>
                <a:r>
                  <a:rPr lang="en-US" altLang="x-none" sz="2000"/>
                  <a:t>booth</a:t>
                </a:r>
              </a:p>
            </p:txBody>
          </p:sp>
        </p:grpSp>
        <p:sp>
          <p:nvSpPr>
            <p:cNvPr id="101386" name="AutoShape 49"/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1387" name="Text Box 50"/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000"/>
                <a:t>ten-car </a:t>
              </a:r>
            </a:p>
            <a:p>
              <a:r>
                <a:rPr lang="en-US" altLang="x-none" sz="2000"/>
                <a:t>caravan</a:t>
              </a:r>
            </a:p>
          </p:txBody>
        </p:sp>
        <p:sp>
          <p:nvSpPr>
            <p:cNvPr id="101388" name="Line 51"/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89" name="Text Box 52"/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000"/>
                <a:t>100 km</a:t>
              </a:r>
            </a:p>
          </p:txBody>
        </p:sp>
        <p:sp>
          <p:nvSpPr>
            <p:cNvPr id="101390" name="Line 53"/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1" name="Text Box 54"/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000"/>
                <a:t>100 km</a:t>
              </a:r>
            </a:p>
          </p:txBody>
        </p:sp>
        <p:sp>
          <p:nvSpPr>
            <p:cNvPr id="101392" name="Line 55"/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3" name="Oval 56"/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1394" name="Oval 57"/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1395" name="Oval 58"/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pic>
          <p:nvPicPr>
            <p:cNvPr id="101396" name="Picture 59" descr="MCj03985170000[1]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397" name="Picture 60" descr="MCj03985170000[1]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98" name="Group 61"/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1404" name="Picture 62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5" name="Rectangle 63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pic>
          <p:nvPicPr>
            <p:cNvPr id="101399" name="Picture 64" descr="MCj03985170000[1]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400" name="Group 65"/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1402" name="Picture 66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3" name="Rectangle 67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01401" name="Line 68"/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13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BC6AA210-4499-A646-ABA2-671D4319567F}" type="slidenum">
              <a:rPr lang="en-US" altLang="x-none" sz="1200">
                <a:latin typeface="Tahoma" charset="0"/>
              </a:rPr>
              <a:pPr/>
              <a:t>64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4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03426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2638" y="8032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89125" y="141289"/>
            <a:ext cx="7772400" cy="846137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Caravan analogy (more)</a:t>
            </a: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16126" y="2862264"/>
            <a:ext cx="8323263" cy="3317875"/>
          </a:xfrm>
        </p:spPr>
        <p:txBody>
          <a:bodyPr/>
          <a:lstStyle/>
          <a:p>
            <a:pPr marL="287338" indent="-287338"/>
            <a:r>
              <a:rPr lang="en-US" altLang="x-none" sz="2400">
                <a:ea typeface="ＭＳ Ｐゴシック" charset="-128"/>
              </a:rPr>
              <a:t>suppose cars now </a:t>
            </a:r>
            <a:r>
              <a:rPr lang="ja-JP" altLang="en-US" sz="2400">
                <a:ea typeface="ＭＳ Ｐゴシック" charset="-128"/>
              </a:rPr>
              <a:t>“</a:t>
            </a:r>
            <a:r>
              <a:rPr lang="en-US" altLang="ja-JP" sz="2400">
                <a:ea typeface="ＭＳ Ｐゴシック" charset="-128"/>
              </a:rPr>
              <a:t>propagate</a:t>
            </a:r>
            <a:r>
              <a:rPr lang="ja-JP" altLang="en-US" sz="2400">
                <a:ea typeface="ＭＳ Ｐゴシック" charset="-128"/>
              </a:rPr>
              <a:t>”</a:t>
            </a:r>
            <a:r>
              <a:rPr lang="en-US" altLang="ja-JP" sz="2400">
                <a:ea typeface="ＭＳ Ｐゴシック" charset="-128"/>
              </a:rPr>
              <a:t> at 1000 km/hr</a:t>
            </a:r>
          </a:p>
          <a:p>
            <a:pPr marL="287338" indent="-287338"/>
            <a:r>
              <a:rPr lang="en-US" altLang="x-none" sz="2400">
                <a:ea typeface="ＭＳ Ｐゴシック" charset="-128"/>
              </a:rPr>
              <a:t>and suppose toll booth now takes one min to service a car</a:t>
            </a:r>
            <a:endParaRPr lang="en-US" altLang="x-none" sz="2400">
              <a:solidFill>
                <a:schemeClr val="accent2"/>
              </a:solidFill>
              <a:ea typeface="ＭＳ Ｐゴシック" charset="-128"/>
            </a:endParaRPr>
          </a:p>
          <a:p>
            <a:pPr marL="287338" indent="-287338"/>
            <a:r>
              <a:rPr lang="en-US" altLang="x-none" sz="2400" i="1" u="sng">
                <a:solidFill>
                  <a:srgbClr val="CC0000"/>
                </a:solidFill>
                <a:ea typeface="ＭＳ Ｐゴシック" charset="-128"/>
              </a:rPr>
              <a:t>Q:</a:t>
            </a:r>
            <a:r>
              <a:rPr lang="en-US" altLang="x-none" sz="2400">
                <a:solidFill>
                  <a:srgbClr val="CC0000"/>
                </a:solidFill>
                <a:ea typeface="ＭＳ Ｐゴシック" charset="-128"/>
              </a:rPr>
              <a:t> Will cars arrive to 2nd booth before all cars serviced at first booth?</a:t>
            </a:r>
          </a:p>
          <a:p>
            <a:pPr marL="287338" indent="-287338">
              <a:buNone/>
            </a:pPr>
            <a:endParaRPr lang="en-US" altLang="x-none" sz="240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10342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466975" y="4524376"/>
            <a:ext cx="7989888" cy="1751013"/>
          </a:xfrm>
        </p:spPr>
        <p:txBody>
          <a:bodyPr/>
          <a:lstStyle/>
          <a:p>
            <a:pPr marL="231775" indent="-231775">
              <a:buFont typeface="Arial" charset="0"/>
              <a:buChar char="•"/>
            </a:pPr>
            <a:r>
              <a:rPr lang="en-US" altLang="x-none" sz="2400" i="1" u="sng" dirty="0">
                <a:solidFill>
                  <a:srgbClr val="CC0000"/>
                </a:solidFill>
                <a:ea typeface="ＭＳ Ｐゴシック" charset="-128"/>
              </a:rPr>
              <a:t>A</a:t>
            </a:r>
            <a:r>
              <a:rPr lang="en-US" altLang="x-none" sz="2400" i="1" u="sng" dirty="0" smtClean="0">
                <a:solidFill>
                  <a:srgbClr val="CC0000"/>
                </a:solidFill>
                <a:ea typeface="ＭＳ Ｐゴシック" charset="-128"/>
              </a:rPr>
              <a:t>:</a:t>
            </a:r>
            <a:endParaRPr lang="en-US" altLang="x-none" sz="2400" dirty="0">
              <a:ea typeface="ＭＳ Ｐゴシック" charset="-128"/>
            </a:endParaRPr>
          </a:p>
        </p:txBody>
      </p:sp>
      <p:grpSp>
        <p:nvGrpSpPr>
          <p:cNvPr id="103430" name="Group 49"/>
          <p:cNvGrpSpPr>
            <a:grpSpLocks/>
          </p:cNvGrpSpPr>
          <p:nvPr/>
        </p:nvGrpSpPr>
        <p:grpSpPr bwMode="auto">
          <a:xfrm>
            <a:off x="2208213" y="1150939"/>
            <a:ext cx="8043862" cy="1481137"/>
            <a:chOff x="165" y="725"/>
            <a:chExt cx="5067" cy="933"/>
          </a:xfrm>
        </p:grpSpPr>
        <p:grpSp>
          <p:nvGrpSpPr>
            <p:cNvPr id="103432" name="Group 5"/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3456" name="Rectangle 6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03457" name="Text Box 7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2000"/>
                  <a:t>toll </a:t>
                </a:r>
              </a:p>
              <a:p>
                <a:pPr algn="ctr"/>
                <a:r>
                  <a:rPr lang="en-US" altLang="x-none" sz="2000"/>
                  <a:t>booth</a:t>
                </a:r>
              </a:p>
            </p:txBody>
          </p:sp>
        </p:grpSp>
        <p:grpSp>
          <p:nvGrpSpPr>
            <p:cNvPr id="103433" name="Group 8"/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3454" name="Rectangle 9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03455" name="Text Box 10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2000"/>
                  <a:t>toll </a:t>
                </a:r>
              </a:p>
              <a:p>
                <a:pPr algn="ctr"/>
                <a:r>
                  <a:rPr lang="en-US" altLang="x-none" sz="2000"/>
                  <a:t>booth</a:t>
                </a:r>
              </a:p>
            </p:txBody>
          </p:sp>
        </p:grpSp>
        <p:sp>
          <p:nvSpPr>
            <p:cNvPr id="103434" name="AutoShape 29"/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3435" name="Text Box 30"/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000"/>
                <a:t>ten-car </a:t>
              </a:r>
            </a:p>
            <a:p>
              <a:r>
                <a:rPr lang="en-US" altLang="x-none" sz="2000"/>
                <a:t>caravan</a:t>
              </a:r>
            </a:p>
          </p:txBody>
        </p:sp>
        <p:sp>
          <p:nvSpPr>
            <p:cNvPr id="103436" name="Line 31"/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7" name="Text Box 33"/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000"/>
                <a:t>100 km</a:t>
              </a:r>
            </a:p>
          </p:txBody>
        </p:sp>
        <p:sp>
          <p:nvSpPr>
            <p:cNvPr id="103438" name="Line 34"/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9" name="Text Box 35"/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000"/>
                <a:t>100 km</a:t>
              </a:r>
            </a:p>
          </p:txBody>
        </p:sp>
        <p:sp>
          <p:nvSpPr>
            <p:cNvPr id="103440" name="Line 36"/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41" name="Oval 37"/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3442" name="Oval 38"/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3443" name="Oval 39"/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pic>
          <p:nvPicPr>
            <p:cNvPr id="103444" name="Picture 41" descr="MCj03985170000[1]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5" name="Picture 42" descr="MCj03985170000[1]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6" name="Group 45"/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3452" name="Picture 43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3" name="Rectangle 44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pic>
          <p:nvPicPr>
            <p:cNvPr id="103447" name="Picture 40" descr="MCj03985170000[1]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8" name="Group 46"/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3450" name="Picture 47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1" name="Rectangle 48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03449" name="Line 32"/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94906C8E-5E29-C949-948D-6E490996AF26}" type="slidenum">
              <a:rPr lang="en-US" altLang="x-none" sz="1200">
                <a:latin typeface="Tahoma" charset="0"/>
              </a:rPr>
              <a:pPr/>
              <a:t>65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05474" name="Picture 60" descr="queueDela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7201" y="852489"/>
            <a:ext cx="4968875" cy="305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33588" y="1806576"/>
            <a:ext cx="3810000" cy="1781175"/>
          </a:xfrm>
        </p:spPr>
        <p:txBody>
          <a:bodyPr/>
          <a:lstStyle/>
          <a:p>
            <a:pPr marL="231775" indent="-231775"/>
            <a:r>
              <a:rPr lang="en-US" altLang="x-none" sz="2400" i="1">
                <a:ea typeface="ＭＳ Ｐゴシック" charset="-128"/>
              </a:rPr>
              <a:t>R:</a:t>
            </a:r>
            <a:r>
              <a:rPr lang="en-US" altLang="x-none" sz="2400">
                <a:ea typeface="ＭＳ Ｐゴシック" charset="-128"/>
              </a:rPr>
              <a:t> link bandwidth (bps)</a:t>
            </a:r>
          </a:p>
          <a:p>
            <a:pPr marL="231775" indent="-231775"/>
            <a:r>
              <a:rPr lang="en-US" altLang="x-none" sz="2400" i="1">
                <a:ea typeface="ＭＳ Ｐゴシック" charset="-128"/>
              </a:rPr>
              <a:t>L:</a:t>
            </a:r>
            <a:r>
              <a:rPr lang="en-US" altLang="x-none" sz="2400">
                <a:ea typeface="ＭＳ Ｐゴシック" charset="-128"/>
              </a:rPr>
              <a:t> packet length (bits)</a:t>
            </a:r>
          </a:p>
          <a:p>
            <a:pPr marL="231775" indent="-231775"/>
            <a:r>
              <a:rPr lang="en-US" altLang="x-none" sz="2400">
                <a:ea typeface="ＭＳ Ｐゴシック" charset="-128"/>
              </a:rPr>
              <a:t>a: average packet arrival rate</a:t>
            </a:r>
          </a:p>
        </p:txBody>
      </p:sp>
      <p:sp>
        <p:nvSpPr>
          <p:cNvPr id="105476" name="Rectangle 61"/>
          <p:cNvSpPr>
            <a:spLocks noChangeArrowheads="1"/>
          </p:cNvSpPr>
          <p:nvPr/>
        </p:nvSpPr>
        <p:spPr bwMode="auto">
          <a:xfrm>
            <a:off x="5711825" y="3451226"/>
            <a:ext cx="3810000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charset="2"/>
              <a:buNone/>
            </a:pPr>
            <a:r>
              <a:rPr lang="en-US" altLang="x-none" sz="2000">
                <a:solidFill>
                  <a:srgbClr val="000099"/>
                </a:solidFill>
              </a:rPr>
              <a:t>traffic intensity </a:t>
            </a:r>
          </a:p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charset="2"/>
              <a:buNone/>
            </a:pPr>
            <a:r>
              <a:rPr lang="en-US" altLang="x-none" sz="2000">
                <a:solidFill>
                  <a:srgbClr val="000099"/>
                </a:solidFill>
              </a:rPr>
              <a:t>= </a:t>
            </a:r>
            <a:r>
              <a:rPr lang="en-US" altLang="x-none" sz="2000" i="1">
                <a:solidFill>
                  <a:srgbClr val="000099"/>
                </a:solidFill>
              </a:rPr>
              <a:t>La/R</a:t>
            </a:r>
          </a:p>
        </p:txBody>
      </p:sp>
      <p:sp>
        <p:nvSpPr>
          <p:cNvPr id="118790" name="Rectangle 62"/>
          <p:cNvSpPr>
            <a:spLocks noChangeArrowheads="1"/>
          </p:cNvSpPr>
          <p:nvPr/>
        </p:nvSpPr>
        <p:spPr bwMode="auto">
          <a:xfrm>
            <a:off x="2035175" y="4113214"/>
            <a:ext cx="6972300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 i="1">
                <a:latin typeface="Gill Sans MT" charset="0"/>
              </a:rPr>
              <a:t>La/R</a:t>
            </a:r>
            <a:r>
              <a:rPr lang="en-US" altLang="x-none">
                <a:latin typeface="Gill Sans MT" charset="0"/>
              </a:rPr>
              <a:t> ~ 0: avg. queueing delay small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 i="1">
                <a:latin typeface="Gill Sans MT" charset="0"/>
              </a:rPr>
              <a:t>La/R </a:t>
            </a:r>
            <a:r>
              <a:rPr lang="en-US" altLang="x-none">
                <a:latin typeface="Gill Sans MT" charset="0"/>
              </a:rPr>
              <a:t>-&gt; 1: avg. queueing delay large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 i="1">
                <a:latin typeface="Gill Sans MT" charset="0"/>
              </a:rPr>
              <a:t>La/R </a:t>
            </a:r>
            <a:r>
              <a:rPr lang="en-US" altLang="x-none">
                <a:latin typeface="Gill Sans MT" charset="0"/>
              </a:rPr>
              <a:t>&gt; 1: more </a:t>
            </a:r>
            <a:r>
              <a:rPr lang="ja-JP" altLang="en-US">
                <a:latin typeface="Gill Sans MT" charset="0"/>
              </a:rPr>
              <a:t>“</a:t>
            </a:r>
            <a:r>
              <a:rPr lang="en-US" altLang="ja-JP">
                <a:latin typeface="Gill Sans MT" charset="0"/>
              </a:rPr>
              <a:t>work</a:t>
            </a:r>
            <a:r>
              <a:rPr lang="ja-JP" altLang="en-US">
                <a:latin typeface="Gill Sans MT" charset="0"/>
              </a:rPr>
              <a:t>”</a:t>
            </a:r>
            <a:r>
              <a:rPr lang="en-US" altLang="ja-JP">
                <a:latin typeface="Gill Sans MT" charset="0"/>
              </a:rPr>
              <a:t> arriving 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x-none">
                <a:latin typeface="Gill Sans MT" charset="0"/>
              </a:rPr>
              <a:t>   than can be serviced, average delay infinite!</a:t>
            </a:r>
          </a:p>
        </p:txBody>
      </p:sp>
      <p:sp>
        <p:nvSpPr>
          <p:cNvPr id="105478" name="Rectangle 61"/>
          <p:cNvSpPr>
            <a:spLocks noChangeArrowheads="1"/>
          </p:cNvSpPr>
          <p:nvPr/>
        </p:nvSpPr>
        <p:spPr bwMode="auto">
          <a:xfrm rot="-5400000">
            <a:off x="5120482" y="2180432"/>
            <a:ext cx="2433638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charset="2"/>
              <a:buNone/>
            </a:pPr>
            <a:r>
              <a:rPr lang="en-US" altLang="x-none" sz="2000">
                <a:solidFill>
                  <a:srgbClr val="000099"/>
                </a:solidFill>
              </a:rPr>
              <a:t>average  queueing delay</a:t>
            </a:r>
          </a:p>
        </p:txBody>
      </p:sp>
      <p:pic>
        <p:nvPicPr>
          <p:cNvPr id="105479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07464" y="4935539"/>
            <a:ext cx="1546225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80" name="Picture 1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0800" y="4197350"/>
            <a:ext cx="1481138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1" name="Text Box 15"/>
          <p:cNvSpPr txBox="1">
            <a:spLocks noChangeArrowheads="1"/>
          </p:cNvSpPr>
          <p:nvPr/>
        </p:nvSpPr>
        <p:spPr bwMode="auto">
          <a:xfrm>
            <a:off x="9078914" y="4141789"/>
            <a:ext cx="1074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 i="1"/>
              <a:t>La/R </a:t>
            </a:r>
            <a:r>
              <a:rPr lang="en-US" altLang="x-none" sz="1800"/>
              <a:t>~ 0</a:t>
            </a:r>
          </a:p>
        </p:txBody>
      </p:sp>
      <p:sp>
        <p:nvSpPr>
          <p:cNvPr id="105482" name="Text Box 16"/>
          <p:cNvSpPr txBox="1">
            <a:spLocks noChangeArrowheads="1"/>
          </p:cNvSpPr>
          <p:nvPr/>
        </p:nvSpPr>
        <p:spPr bwMode="auto">
          <a:xfrm>
            <a:off x="9409113" y="6110288"/>
            <a:ext cx="114005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 i="1"/>
              <a:t>La/R -&gt; 1</a:t>
            </a:r>
          </a:p>
        </p:txBody>
      </p:sp>
      <p:sp>
        <p:nvSpPr>
          <p:cNvPr id="1054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D34C7BD5-9BD1-1E45-BF24-456F6144F2A2}" type="slidenum">
              <a:rPr lang="en-US" altLang="x-none" sz="1200">
                <a:latin typeface="Tahoma" charset="0"/>
              </a:rPr>
              <a:pPr/>
              <a:t>66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05484" name="TextBox 1"/>
          <p:cNvSpPr txBox="1">
            <a:spLocks noChangeArrowheads="1"/>
          </p:cNvSpPr>
          <p:nvPr/>
        </p:nvSpPr>
        <p:spPr bwMode="auto">
          <a:xfrm>
            <a:off x="2017714" y="6348414"/>
            <a:ext cx="4695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400"/>
              <a:t>* Check online interactive animation on queuing and loss</a:t>
            </a:r>
          </a:p>
        </p:txBody>
      </p:sp>
      <p:sp>
        <p:nvSpPr>
          <p:cNvPr id="105485" name="Rectangle 11"/>
          <p:cNvSpPr>
            <a:spLocks noChangeArrowheads="1"/>
          </p:cNvSpPr>
          <p:nvPr/>
        </p:nvSpPr>
        <p:spPr bwMode="auto">
          <a:xfrm>
            <a:off x="6024564" y="868364"/>
            <a:ext cx="1271587" cy="4270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pic>
        <p:nvPicPr>
          <p:cNvPr id="105486" name="Picture 18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2151" y="91757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57375" y="12382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 sz="4000">
                <a:ea typeface="ＭＳ Ｐゴシック" charset="-128"/>
              </a:rPr>
              <a:t>Queueing delay (revisited)</a:t>
            </a:r>
            <a:endParaRPr lang="en-US" altLang="x-none"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07522" name="Picture 9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0576" y="9112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00225" y="128588"/>
            <a:ext cx="7772400" cy="1143000"/>
          </a:xfrm>
        </p:spPr>
        <p:txBody>
          <a:bodyPr/>
          <a:lstStyle/>
          <a:p>
            <a:pPr eaLnBrk="1" hangingPunct="1"/>
            <a:r>
              <a:rPr lang="ja-JP" altLang="en-US" sz="4000">
                <a:ea typeface="ＭＳ Ｐゴシック" charset="-128"/>
              </a:rPr>
              <a:t>“</a:t>
            </a:r>
            <a:r>
              <a:rPr lang="en-US" altLang="ja-JP" sz="4000">
                <a:ea typeface="ＭＳ Ｐゴシック" charset="-128"/>
              </a:rPr>
              <a:t>Real</a:t>
            </a:r>
            <a:r>
              <a:rPr lang="ja-JP" altLang="en-US" sz="4000">
                <a:ea typeface="ＭＳ Ｐゴシック" charset="-128"/>
              </a:rPr>
              <a:t>”</a:t>
            </a:r>
            <a:r>
              <a:rPr lang="en-US" altLang="ja-JP" sz="4000">
                <a:ea typeface="ＭＳ Ｐゴシック" charset="-128"/>
              </a:rPr>
              <a:t> Internet delays and routes</a:t>
            </a:r>
            <a:endParaRPr lang="en-US" altLang="x-none" sz="4000">
              <a:ea typeface="ＭＳ Ｐゴシック" charset="-128"/>
            </a:endParaRPr>
          </a:p>
        </p:txBody>
      </p:sp>
      <p:sp>
        <p:nvSpPr>
          <p:cNvPr id="107524" name="Rectangle 5"/>
          <p:cNvSpPr>
            <a:spLocks noGrp="1" noChangeArrowheads="1"/>
          </p:cNvSpPr>
          <p:nvPr>
            <p:ph type="body" idx="4294967295"/>
          </p:nvPr>
        </p:nvSpPr>
        <p:spPr>
          <a:xfrm>
            <a:off x="2024063" y="1270000"/>
            <a:ext cx="7772400" cy="3098800"/>
          </a:xfrm>
        </p:spPr>
        <p:txBody>
          <a:bodyPr>
            <a:normAutofit lnSpcReduction="10000"/>
          </a:bodyPr>
          <a:lstStyle/>
          <a:p>
            <a:pPr marL="287338" indent="-287338"/>
            <a:r>
              <a:rPr lang="en-US" altLang="x-none">
                <a:ea typeface="ＭＳ Ｐゴシック" charset="-128"/>
              </a:rPr>
              <a:t>what do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real</a:t>
            </a:r>
            <a:r>
              <a:rPr lang="ja-JP" altLang="en-US">
                <a:ea typeface="ＭＳ Ｐゴシック" charset="-128"/>
              </a:rPr>
              <a:t>”</a:t>
            </a:r>
            <a:r>
              <a:rPr lang="en-US" altLang="ja-JP">
                <a:ea typeface="ＭＳ Ｐゴシック" charset="-128"/>
              </a:rPr>
              <a:t> Internet delay &amp; loss look like? </a:t>
            </a:r>
          </a:p>
          <a:p>
            <a:pPr marL="287338" indent="-287338"/>
            <a:r>
              <a:rPr lang="en-US" altLang="x-none" sz="2400" b="1">
                <a:solidFill>
                  <a:srgbClr val="FF0000"/>
                </a:solidFill>
                <a:latin typeface="Courier New" charset="0"/>
                <a:ea typeface="ＭＳ Ｐゴシック" charset="-128"/>
              </a:rPr>
              <a:t>traceroute</a:t>
            </a:r>
            <a:r>
              <a:rPr lang="en-US" altLang="x-none">
                <a:solidFill>
                  <a:srgbClr val="FF0000"/>
                </a:solidFill>
                <a:latin typeface="Courier New" charset="0"/>
                <a:ea typeface="ＭＳ Ｐゴシック" charset="-128"/>
              </a:rPr>
              <a:t> </a:t>
            </a:r>
            <a:r>
              <a:rPr lang="en-US" altLang="x-none">
                <a:ea typeface="ＭＳ Ｐゴシック" charset="-128"/>
              </a:rPr>
              <a:t>program: provides delay measurement from source to router along end-end Internet path towards destination.  For all </a:t>
            </a:r>
            <a:r>
              <a:rPr lang="en-US" altLang="x-none" i="1">
                <a:ea typeface="ＭＳ Ｐゴシック" charset="-128"/>
              </a:rPr>
              <a:t>i:</a:t>
            </a:r>
          </a:p>
          <a:p>
            <a:pPr marL="682625" lvl="1" indent="-225425"/>
            <a:r>
              <a:rPr lang="en-US" altLang="x-none"/>
              <a:t>sends three packets that will reach router </a:t>
            </a:r>
            <a:r>
              <a:rPr lang="en-US" altLang="x-none" i="1"/>
              <a:t>i</a:t>
            </a:r>
            <a:r>
              <a:rPr lang="en-US" altLang="x-none"/>
              <a:t> on path towards destination</a:t>
            </a:r>
          </a:p>
          <a:p>
            <a:pPr marL="682625" lvl="1" indent="-225425"/>
            <a:r>
              <a:rPr lang="en-US" altLang="x-none"/>
              <a:t>router </a:t>
            </a:r>
            <a:r>
              <a:rPr lang="en-US" altLang="x-none" i="1"/>
              <a:t>i</a:t>
            </a:r>
            <a:r>
              <a:rPr lang="en-US" altLang="x-none"/>
              <a:t> will return packets to sender</a:t>
            </a:r>
          </a:p>
          <a:p>
            <a:pPr marL="682625" lvl="1" indent="-225425"/>
            <a:r>
              <a:rPr lang="en-US" altLang="x-none"/>
              <a:t>sender times interval between transmission and reply.</a:t>
            </a:r>
            <a:endParaRPr lang="en-US" altLang="x-none" sz="2800"/>
          </a:p>
        </p:txBody>
      </p:sp>
      <p:sp>
        <p:nvSpPr>
          <p:cNvPr id="107525" name="Line 38"/>
          <p:cNvSpPr>
            <a:spLocks noChangeShapeType="1"/>
          </p:cNvSpPr>
          <p:nvPr/>
        </p:nvSpPr>
        <p:spPr bwMode="auto">
          <a:xfrm>
            <a:off x="2809876" y="5319713"/>
            <a:ext cx="288925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6" name="Line 105"/>
          <p:cNvSpPr>
            <a:spLocks noChangeShapeType="1"/>
          </p:cNvSpPr>
          <p:nvPr/>
        </p:nvSpPr>
        <p:spPr bwMode="auto">
          <a:xfrm flipV="1">
            <a:off x="3603625" y="5370513"/>
            <a:ext cx="458788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7" name="Line 106"/>
          <p:cNvSpPr>
            <a:spLocks noChangeShapeType="1"/>
          </p:cNvSpPr>
          <p:nvPr/>
        </p:nvSpPr>
        <p:spPr bwMode="auto">
          <a:xfrm>
            <a:off x="4538664" y="53546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8" name="Line 108"/>
          <p:cNvSpPr>
            <a:spLocks noChangeShapeType="1"/>
          </p:cNvSpPr>
          <p:nvPr/>
        </p:nvSpPr>
        <p:spPr bwMode="auto">
          <a:xfrm flipH="1">
            <a:off x="4300538" y="508635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Line 113"/>
          <p:cNvSpPr>
            <a:spLocks noChangeShapeType="1"/>
          </p:cNvSpPr>
          <p:nvPr/>
        </p:nvSpPr>
        <p:spPr bwMode="auto">
          <a:xfrm flipH="1">
            <a:off x="5514976" y="5414963"/>
            <a:ext cx="620713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Line 260"/>
          <p:cNvSpPr>
            <a:spLocks noChangeShapeType="1"/>
          </p:cNvSpPr>
          <p:nvPr/>
        </p:nvSpPr>
        <p:spPr bwMode="auto">
          <a:xfrm>
            <a:off x="6634164" y="53800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Line 261"/>
          <p:cNvSpPr>
            <a:spLocks noChangeShapeType="1"/>
          </p:cNvSpPr>
          <p:nvPr/>
        </p:nvSpPr>
        <p:spPr bwMode="auto">
          <a:xfrm flipH="1">
            <a:off x="7572376" y="5326063"/>
            <a:ext cx="557213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Line 291"/>
          <p:cNvSpPr>
            <a:spLocks noChangeShapeType="1"/>
          </p:cNvSpPr>
          <p:nvPr/>
        </p:nvSpPr>
        <p:spPr bwMode="auto">
          <a:xfrm>
            <a:off x="4268788" y="548640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3" name="Line 292"/>
          <p:cNvSpPr>
            <a:spLocks noChangeShapeType="1"/>
          </p:cNvSpPr>
          <p:nvPr/>
        </p:nvSpPr>
        <p:spPr bwMode="auto">
          <a:xfrm>
            <a:off x="6192838" y="507365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4" name="Line 294"/>
          <p:cNvSpPr>
            <a:spLocks noChangeShapeType="1"/>
          </p:cNvSpPr>
          <p:nvPr/>
        </p:nvSpPr>
        <p:spPr bwMode="auto">
          <a:xfrm flipH="1">
            <a:off x="4910138" y="567690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5" name="Line 295"/>
          <p:cNvSpPr>
            <a:spLocks noChangeShapeType="1"/>
          </p:cNvSpPr>
          <p:nvPr/>
        </p:nvSpPr>
        <p:spPr bwMode="auto">
          <a:xfrm>
            <a:off x="5265738" y="5181600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4" name="Text Box 300"/>
          <p:cNvSpPr txBox="1">
            <a:spLocks noChangeArrowheads="1"/>
          </p:cNvSpPr>
          <p:nvPr/>
        </p:nvSpPr>
        <p:spPr bwMode="auto">
          <a:xfrm>
            <a:off x="2911475" y="5038726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6" name="Text Box 302"/>
          <p:cNvSpPr txBox="1">
            <a:spLocks noChangeArrowheads="1"/>
          </p:cNvSpPr>
          <p:nvPr/>
        </p:nvSpPr>
        <p:spPr bwMode="auto">
          <a:xfrm>
            <a:off x="3525838" y="559911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8" name="Text Box 304"/>
          <p:cNvSpPr txBox="1">
            <a:spLocks noChangeArrowheads="1"/>
          </p:cNvSpPr>
          <p:nvPr/>
        </p:nvSpPr>
        <p:spPr bwMode="auto">
          <a:xfrm>
            <a:off x="4549775" y="5013326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>
                <a:solidFill>
                  <a:srgbClr val="FF0000"/>
                </a:solidFill>
              </a:rPr>
              <a:t>3 probes</a:t>
            </a:r>
          </a:p>
        </p:txBody>
      </p:sp>
      <p:grpSp>
        <p:nvGrpSpPr>
          <p:cNvPr id="107539" name="Group 100"/>
          <p:cNvGrpSpPr>
            <a:grpSpLocks/>
          </p:cNvGrpSpPr>
          <p:nvPr/>
        </p:nvGrpSpPr>
        <p:grpSpPr bwMode="auto">
          <a:xfrm>
            <a:off x="2041525" y="4975226"/>
            <a:ext cx="820738" cy="688975"/>
            <a:chOff x="-44" y="1473"/>
            <a:chExt cx="981" cy="1105"/>
          </a:xfrm>
        </p:grpSpPr>
        <p:pic>
          <p:nvPicPr>
            <p:cNvPr id="10764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0" name="Group 103"/>
          <p:cNvGrpSpPr>
            <a:grpSpLocks/>
          </p:cNvGrpSpPr>
          <p:nvPr/>
        </p:nvGrpSpPr>
        <p:grpSpPr bwMode="auto">
          <a:xfrm flipH="1">
            <a:off x="8089901" y="5013326"/>
            <a:ext cx="754063" cy="669925"/>
            <a:chOff x="-44" y="1473"/>
            <a:chExt cx="981" cy="1105"/>
          </a:xfrm>
        </p:grpSpPr>
        <p:pic>
          <p:nvPicPr>
            <p:cNvPr id="107640" name="Picture 10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1" name="Freeform 10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1" name="Group 124"/>
          <p:cNvGrpSpPr>
            <a:grpSpLocks/>
          </p:cNvGrpSpPr>
          <p:nvPr/>
        </p:nvGrpSpPr>
        <p:grpSpPr bwMode="auto">
          <a:xfrm>
            <a:off x="7037389" y="5513389"/>
            <a:ext cx="617537" cy="250825"/>
            <a:chOff x="2356" y="1300"/>
            <a:chExt cx="555" cy="194"/>
          </a:xfrm>
        </p:grpSpPr>
        <p:sp>
          <p:nvSpPr>
            <p:cNvPr id="10763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0763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10763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107635" name="Group 128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8" name="Freeform 1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9" name="Freeform 1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36" name="Line 131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7" name="Line 132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2" name="Group 133"/>
          <p:cNvGrpSpPr>
            <a:grpSpLocks/>
          </p:cNvGrpSpPr>
          <p:nvPr/>
        </p:nvGrpSpPr>
        <p:grpSpPr bwMode="auto">
          <a:xfrm>
            <a:off x="6069014" y="5241926"/>
            <a:ext cx="617537" cy="250825"/>
            <a:chOff x="2356" y="1300"/>
            <a:chExt cx="555" cy="194"/>
          </a:xfrm>
        </p:grpSpPr>
        <p:sp>
          <p:nvSpPr>
            <p:cNvPr id="107624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07625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107626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107627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0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1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8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3" name="Group 142"/>
          <p:cNvGrpSpPr>
            <a:grpSpLocks/>
          </p:cNvGrpSpPr>
          <p:nvPr/>
        </p:nvGrpSpPr>
        <p:grpSpPr bwMode="auto">
          <a:xfrm>
            <a:off x="4918075" y="5451476"/>
            <a:ext cx="617538" cy="250825"/>
            <a:chOff x="2356" y="1300"/>
            <a:chExt cx="555" cy="194"/>
          </a:xfrm>
        </p:grpSpPr>
        <p:sp>
          <p:nvSpPr>
            <p:cNvPr id="10761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0761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10761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107619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22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23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0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1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4" name="Group 151"/>
          <p:cNvGrpSpPr>
            <a:grpSpLocks/>
          </p:cNvGrpSpPr>
          <p:nvPr/>
        </p:nvGrpSpPr>
        <p:grpSpPr bwMode="auto">
          <a:xfrm>
            <a:off x="3916364" y="5205414"/>
            <a:ext cx="617537" cy="250825"/>
            <a:chOff x="2356" y="1300"/>
            <a:chExt cx="555" cy="194"/>
          </a:xfrm>
        </p:grpSpPr>
        <p:sp>
          <p:nvSpPr>
            <p:cNvPr id="10760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0760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10761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107611" name="Group 15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14" name="Freeform 15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15" name="Freeform 15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12" name="Line 158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Line 159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5" name="Group 160"/>
          <p:cNvGrpSpPr>
            <a:grpSpLocks/>
          </p:cNvGrpSpPr>
          <p:nvPr/>
        </p:nvGrpSpPr>
        <p:grpSpPr bwMode="auto">
          <a:xfrm>
            <a:off x="3041650" y="5472114"/>
            <a:ext cx="617538" cy="250825"/>
            <a:chOff x="2356" y="1300"/>
            <a:chExt cx="555" cy="194"/>
          </a:xfrm>
        </p:grpSpPr>
        <p:sp>
          <p:nvSpPr>
            <p:cNvPr id="107600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07601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107602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107603" name="Group 16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06" name="Freeform 16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07" name="Freeform 16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04" name="Line 167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5" name="Line 168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4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14A750AB-4618-8A4B-9837-9A40BB3F6799}" type="slidenum">
              <a:rPr lang="en-US" altLang="x-none" sz="1200">
                <a:latin typeface="Tahoma" charset="0"/>
              </a:rPr>
              <a:pPr/>
              <a:t>67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107547" name="Group 347"/>
          <p:cNvGrpSpPr>
            <a:grpSpLocks/>
          </p:cNvGrpSpPr>
          <p:nvPr/>
        </p:nvGrpSpPr>
        <p:grpSpPr bwMode="auto">
          <a:xfrm>
            <a:off x="3028950" y="5454651"/>
            <a:ext cx="649288" cy="303213"/>
            <a:chOff x="1871277" y="1576300"/>
            <a:chExt cx="1128371" cy="437861"/>
          </a:xfrm>
        </p:grpSpPr>
        <p:sp>
          <p:nvSpPr>
            <p:cNvPr id="76" name="Oval 7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77" name="Rectangle 7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79" name="Freeform 78"/>
            <p:cNvSpPr/>
            <p:nvPr/>
          </p:nvSpPr>
          <p:spPr bwMode="auto">
            <a:xfrm>
              <a:off x="2160957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3" name="Straight Connector 82"/>
            <p:cNvCxnSpPr>
              <a:cxnSpLocks noChangeShapeType="1"/>
              <a:endCxn id="7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8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8" name="Group 347"/>
          <p:cNvGrpSpPr>
            <a:grpSpLocks/>
          </p:cNvGrpSpPr>
          <p:nvPr/>
        </p:nvGrpSpPr>
        <p:grpSpPr bwMode="auto">
          <a:xfrm>
            <a:off x="3906839" y="5189539"/>
            <a:ext cx="649287" cy="301625"/>
            <a:chOff x="1871277" y="1576300"/>
            <a:chExt cx="1128371" cy="437861"/>
          </a:xfrm>
        </p:grpSpPr>
        <p:sp>
          <p:nvSpPr>
            <p:cNvPr id="86" name="Oval 8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87" name="Rectangle 86"/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8" name="Oval 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89" name="Freeform 88"/>
            <p:cNvSpPr/>
            <p:nvPr/>
          </p:nvSpPr>
          <p:spPr bwMode="auto">
            <a:xfrm>
              <a:off x="2160956" y="1673090"/>
              <a:ext cx="546253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3" name="Straight Connector 92"/>
            <p:cNvCxnSpPr>
              <a:cxnSpLocks noChangeShapeType="1"/>
              <a:endCxn id="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9" name="Group 347"/>
          <p:cNvGrpSpPr>
            <a:grpSpLocks/>
          </p:cNvGrpSpPr>
          <p:nvPr/>
        </p:nvGrpSpPr>
        <p:grpSpPr bwMode="auto">
          <a:xfrm>
            <a:off x="4895851" y="5438776"/>
            <a:ext cx="650875" cy="303213"/>
            <a:chOff x="1871277" y="1576300"/>
            <a:chExt cx="1128371" cy="437861"/>
          </a:xfrm>
        </p:grpSpPr>
        <p:sp>
          <p:nvSpPr>
            <p:cNvPr id="96" name="Oval 9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97" name="Rectangle 9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8" name="Oval 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2160251" y="1672583"/>
              <a:ext cx="547672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3" name="Straight Connector 102"/>
            <p:cNvCxnSpPr>
              <a:cxnSpLocks noChangeShapeType="1"/>
              <a:endCxn id="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1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0" name="Group 347"/>
          <p:cNvGrpSpPr>
            <a:grpSpLocks/>
          </p:cNvGrpSpPr>
          <p:nvPr/>
        </p:nvGrpSpPr>
        <p:grpSpPr bwMode="auto">
          <a:xfrm>
            <a:off x="6053139" y="5214939"/>
            <a:ext cx="650875" cy="301625"/>
            <a:chOff x="1871277" y="1576300"/>
            <a:chExt cx="1128371" cy="437861"/>
          </a:xfrm>
        </p:grpSpPr>
        <p:sp>
          <p:nvSpPr>
            <p:cNvPr id="106" name="Oval 10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60249" y="1673090"/>
              <a:ext cx="54767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/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1" name="Group 347"/>
          <p:cNvGrpSpPr>
            <a:grpSpLocks/>
          </p:cNvGrpSpPr>
          <p:nvPr/>
        </p:nvGrpSpPr>
        <p:grpSpPr bwMode="auto">
          <a:xfrm>
            <a:off x="7021514" y="5486401"/>
            <a:ext cx="649287" cy="303213"/>
            <a:chOff x="1871277" y="1576300"/>
            <a:chExt cx="1128371" cy="437861"/>
          </a:xfrm>
        </p:grpSpPr>
        <p:sp>
          <p:nvSpPr>
            <p:cNvPr id="116" name="Oval 11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60956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/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3247" name="Freeform 303"/>
          <p:cNvSpPr>
            <a:spLocks/>
          </p:cNvSpPr>
          <p:nvPr/>
        </p:nvSpPr>
        <p:spPr bwMode="auto">
          <a:xfrm>
            <a:off x="2781300" y="5259389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3" name="Freeform 299"/>
          <p:cNvSpPr>
            <a:spLocks/>
          </p:cNvSpPr>
          <p:nvPr/>
        </p:nvSpPr>
        <p:spPr bwMode="auto">
          <a:xfrm>
            <a:off x="2813050" y="5295900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5" name="Freeform 301"/>
          <p:cNvSpPr>
            <a:spLocks/>
          </p:cNvSpPr>
          <p:nvPr/>
        </p:nvSpPr>
        <p:spPr bwMode="auto">
          <a:xfrm>
            <a:off x="2806700" y="5210176"/>
            <a:ext cx="1346200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44" grpId="0"/>
      <p:bldP spid="83246" grpId="0"/>
      <p:bldP spid="83248" grpId="0"/>
      <p:bldP spid="83247" grpId="0" animBg="1"/>
      <p:bldP spid="83243" grpId="0" animBg="1"/>
      <p:bldP spid="83245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347"/>
          <p:cNvGrpSpPr>
            <a:grpSpLocks/>
          </p:cNvGrpSpPr>
          <p:nvPr/>
        </p:nvGrpSpPr>
        <p:grpSpPr bwMode="auto">
          <a:xfrm>
            <a:off x="4551364" y="4803776"/>
            <a:ext cx="1284287" cy="715963"/>
            <a:chOff x="1871277" y="1576300"/>
            <a:chExt cx="1128371" cy="437861"/>
          </a:xfrm>
        </p:grpSpPr>
        <p:sp>
          <p:nvSpPr>
            <p:cNvPr id="49" name="Oval 4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0" name="Rectangle 49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" name="Oval 5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2159995" y="1673387"/>
              <a:ext cx="548146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" name="Straight Connector 55"/>
            <p:cNvCxnSpPr>
              <a:cxnSpLocks noChangeShapeType="1"/>
              <a:endCxn id="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" name="Straight Connector 5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1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11161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85950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Packet loss</a:t>
            </a:r>
          </a:p>
        </p:txBody>
      </p:sp>
      <p:sp>
        <p:nvSpPr>
          <p:cNvPr id="11162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397000" y="1141413"/>
            <a:ext cx="8394700" cy="4648200"/>
          </a:xfrm>
        </p:spPr>
        <p:txBody>
          <a:bodyPr/>
          <a:lstStyle/>
          <a:p>
            <a:pPr marL="287338" indent="-287338"/>
            <a:r>
              <a:rPr lang="en-US" altLang="x-none">
                <a:ea typeface="ＭＳ Ｐゴシック" charset="-128"/>
              </a:rPr>
              <a:t>queue (aka buffer) preceding link in buffer has finite capacity</a:t>
            </a:r>
          </a:p>
          <a:p>
            <a:pPr marL="287338" indent="-287338"/>
            <a:r>
              <a:rPr lang="en-US" altLang="x-none">
                <a:ea typeface="ＭＳ Ｐゴシック" charset="-128"/>
              </a:rPr>
              <a:t>packet arriving to full queue dropped (aka lost)</a:t>
            </a:r>
          </a:p>
          <a:p>
            <a:pPr marL="287338" indent="-287338"/>
            <a:r>
              <a:rPr lang="en-US" altLang="x-none">
                <a:ea typeface="ＭＳ Ｐゴシック" charset="-128"/>
              </a:rPr>
              <a:t>lost packet may be retransmitted by previous node, by source end system, or not at all</a:t>
            </a:r>
          </a:p>
        </p:txBody>
      </p:sp>
      <p:sp>
        <p:nvSpPr>
          <p:cNvPr id="111621" name="Rectangle 7"/>
          <p:cNvSpPr>
            <a:spLocks noChangeArrowheads="1"/>
          </p:cNvSpPr>
          <p:nvPr/>
        </p:nvSpPr>
        <p:spPr bwMode="auto">
          <a:xfrm>
            <a:off x="4616451" y="4999039"/>
            <a:ext cx="1198563" cy="263525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111622" name="Line 23"/>
          <p:cNvSpPr>
            <a:spLocks noChangeShapeType="1"/>
          </p:cNvSpPr>
          <p:nvPr/>
        </p:nvSpPr>
        <p:spPr bwMode="auto">
          <a:xfrm>
            <a:off x="3924300" y="4765676"/>
            <a:ext cx="698500" cy="33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3" name="Line 24"/>
          <p:cNvSpPr>
            <a:spLocks noChangeShapeType="1"/>
          </p:cNvSpPr>
          <p:nvPr/>
        </p:nvSpPr>
        <p:spPr bwMode="auto">
          <a:xfrm flipV="1">
            <a:off x="4213226" y="5159376"/>
            <a:ext cx="411163" cy="525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Line 25"/>
          <p:cNvSpPr>
            <a:spLocks noChangeShapeType="1"/>
          </p:cNvSpPr>
          <p:nvPr/>
        </p:nvSpPr>
        <p:spPr bwMode="auto">
          <a:xfrm>
            <a:off x="5810251" y="5162551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Rectangle 28"/>
          <p:cNvSpPr>
            <a:spLocks noChangeArrowheads="1"/>
          </p:cNvSpPr>
          <p:nvPr/>
        </p:nvSpPr>
        <p:spPr bwMode="auto">
          <a:xfrm>
            <a:off x="6729414" y="4962526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111626" name="Rectangle 29"/>
          <p:cNvSpPr>
            <a:spLocks noChangeArrowheads="1"/>
          </p:cNvSpPr>
          <p:nvPr/>
        </p:nvSpPr>
        <p:spPr bwMode="auto">
          <a:xfrm>
            <a:off x="5476875" y="5033964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111627" name="Rectangle 30"/>
          <p:cNvSpPr>
            <a:spLocks noChangeArrowheads="1"/>
          </p:cNvSpPr>
          <p:nvPr/>
        </p:nvSpPr>
        <p:spPr bwMode="auto">
          <a:xfrm>
            <a:off x="5638800" y="5033964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111628" name="Rectangle 31"/>
          <p:cNvSpPr>
            <a:spLocks noChangeArrowheads="1"/>
          </p:cNvSpPr>
          <p:nvPr/>
        </p:nvSpPr>
        <p:spPr bwMode="auto">
          <a:xfrm>
            <a:off x="4389439" y="5381626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111629" name="Line 33"/>
          <p:cNvSpPr>
            <a:spLocks noChangeShapeType="1"/>
          </p:cNvSpPr>
          <p:nvPr/>
        </p:nvSpPr>
        <p:spPr bwMode="auto">
          <a:xfrm flipV="1">
            <a:off x="4359276" y="5227638"/>
            <a:ext cx="106363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Text Box 35"/>
          <p:cNvSpPr txBox="1">
            <a:spLocks noChangeArrowheads="1"/>
          </p:cNvSpPr>
          <p:nvPr/>
        </p:nvSpPr>
        <p:spPr bwMode="auto">
          <a:xfrm>
            <a:off x="2941638" y="429418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111631" name="Text Box 36"/>
          <p:cNvSpPr txBox="1">
            <a:spLocks noChangeArrowheads="1"/>
          </p:cNvSpPr>
          <p:nvPr/>
        </p:nvSpPr>
        <p:spPr bwMode="auto">
          <a:xfrm>
            <a:off x="3262313" y="5280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111632" name="Text Box 40"/>
          <p:cNvSpPr txBox="1">
            <a:spLocks noChangeArrowheads="1"/>
          </p:cNvSpPr>
          <p:nvPr/>
        </p:nvSpPr>
        <p:spPr bwMode="auto">
          <a:xfrm>
            <a:off x="6289675" y="4203701"/>
            <a:ext cx="2673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>
                <a:solidFill>
                  <a:srgbClr val="CC0000"/>
                </a:solidFill>
              </a:rPr>
              <a:t>packet being transmitted</a:t>
            </a:r>
          </a:p>
        </p:txBody>
      </p:sp>
      <p:sp>
        <p:nvSpPr>
          <p:cNvPr id="111633" name="Line 41"/>
          <p:cNvSpPr>
            <a:spLocks noChangeShapeType="1"/>
          </p:cNvSpPr>
          <p:nvPr/>
        </p:nvSpPr>
        <p:spPr bwMode="auto">
          <a:xfrm rot="10800000" flipV="1">
            <a:off x="5853114" y="4495800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Rectangle 56"/>
          <p:cNvSpPr>
            <a:spLocks noChangeArrowheads="1"/>
          </p:cNvSpPr>
          <p:nvPr/>
        </p:nvSpPr>
        <p:spPr bwMode="auto">
          <a:xfrm>
            <a:off x="5313364" y="5032376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111635" name="Rectangle 57"/>
          <p:cNvSpPr>
            <a:spLocks noChangeArrowheads="1"/>
          </p:cNvSpPr>
          <p:nvPr/>
        </p:nvSpPr>
        <p:spPr bwMode="auto">
          <a:xfrm>
            <a:off x="5151439" y="5035551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111636" name="Rectangle 58"/>
          <p:cNvSpPr>
            <a:spLocks noChangeArrowheads="1"/>
          </p:cNvSpPr>
          <p:nvPr/>
        </p:nvSpPr>
        <p:spPr bwMode="auto">
          <a:xfrm>
            <a:off x="4986339" y="5032376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111637" name="Rectangle 59"/>
          <p:cNvSpPr>
            <a:spLocks noChangeArrowheads="1"/>
          </p:cNvSpPr>
          <p:nvPr/>
        </p:nvSpPr>
        <p:spPr bwMode="auto">
          <a:xfrm>
            <a:off x="4822825" y="5032376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111638" name="Rectangle 61"/>
          <p:cNvSpPr>
            <a:spLocks noChangeArrowheads="1"/>
          </p:cNvSpPr>
          <p:nvPr/>
        </p:nvSpPr>
        <p:spPr bwMode="auto">
          <a:xfrm>
            <a:off x="4657725" y="5033964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111639" name="Rectangle 62"/>
          <p:cNvSpPr>
            <a:spLocks noChangeArrowheads="1"/>
          </p:cNvSpPr>
          <p:nvPr/>
        </p:nvSpPr>
        <p:spPr bwMode="auto">
          <a:xfrm>
            <a:off x="4629151" y="5010150"/>
            <a:ext cx="1171575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CC0000"/>
              </a:solidFill>
            </a:endParaRPr>
          </a:p>
        </p:txBody>
      </p:sp>
      <p:sp>
        <p:nvSpPr>
          <p:cNvPr id="111640" name="Line 63"/>
          <p:cNvSpPr>
            <a:spLocks noChangeShapeType="1"/>
          </p:cNvSpPr>
          <p:nvPr/>
        </p:nvSpPr>
        <p:spPr bwMode="auto">
          <a:xfrm rot="10800000">
            <a:off x="4616450" y="5502275"/>
            <a:ext cx="687388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Text Box 64"/>
          <p:cNvSpPr txBox="1">
            <a:spLocks noChangeArrowheads="1"/>
          </p:cNvSpPr>
          <p:nvPr/>
        </p:nvSpPr>
        <p:spPr bwMode="auto">
          <a:xfrm>
            <a:off x="5232400" y="5661025"/>
            <a:ext cx="1924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800">
                <a:solidFill>
                  <a:srgbClr val="CC0000"/>
                </a:solidFill>
              </a:rPr>
              <a:t>packet arriving to</a:t>
            </a:r>
          </a:p>
          <a:p>
            <a:r>
              <a:rPr lang="en-US" altLang="x-none" sz="1800">
                <a:solidFill>
                  <a:srgbClr val="CC0000"/>
                </a:solidFill>
              </a:rPr>
              <a:t>full buffer is </a:t>
            </a:r>
            <a:r>
              <a:rPr lang="en-US" altLang="x-none" sz="1800" i="1">
                <a:solidFill>
                  <a:srgbClr val="CC0000"/>
                </a:solidFill>
              </a:rPr>
              <a:t>lost</a:t>
            </a:r>
          </a:p>
        </p:txBody>
      </p:sp>
      <p:sp>
        <p:nvSpPr>
          <p:cNvPr id="111642" name="Text Box 65"/>
          <p:cNvSpPr txBox="1">
            <a:spLocks noChangeArrowheads="1"/>
          </p:cNvSpPr>
          <p:nvPr/>
        </p:nvSpPr>
        <p:spPr bwMode="auto">
          <a:xfrm>
            <a:off x="4505325" y="4022725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800">
                <a:solidFill>
                  <a:srgbClr val="CC0000"/>
                </a:solidFill>
              </a:rPr>
              <a:t>buffer </a:t>
            </a:r>
          </a:p>
          <a:p>
            <a:pPr algn="ctr"/>
            <a:r>
              <a:rPr lang="en-US" altLang="x-none" sz="1800">
                <a:solidFill>
                  <a:srgbClr val="CC0000"/>
                </a:solidFill>
              </a:rPr>
              <a:t>(waiting area)</a:t>
            </a:r>
          </a:p>
        </p:txBody>
      </p:sp>
      <p:sp>
        <p:nvSpPr>
          <p:cNvPr id="111643" name="Line 66"/>
          <p:cNvSpPr>
            <a:spLocks noChangeShapeType="1"/>
          </p:cNvSpPr>
          <p:nvPr/>
        </p:nvSpPr>
        <p:spPr bwMode="auto">
          <a:xfrm>
            <a:off x="4762500" y="4630739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1644" name="Picture 4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4213" y="931864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45" name="Group 48"/>
          <p:cNvGrpSpPr>
            <a:grpSpLocks/>
          </p:cNvGrpSpPr>
          <p:nvPr/>
        </p:nvGrpSpPr>
        <p:grpSpPr bwMode="auto">
          <a:xfrm>
            <a:off x="3117850" y="4314826"/>
            <a:ext cx="820738" cy="688975"/>
            <a:chOff x="-44" y="1473"/>
            <a:chExt cx="981" cy="1105"/>
          </a:xfrm>
        </p:grpSpPr>
        <p:pic>
          <p:nvPicPr>
            <p:cNvPr id="111651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2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1646" name="Group 51"/>
          <p:cNvGrpSpPr>
            <a:grpSpLocks/>
          </p:cNvGrpSpPr>
          <p:nvPr/>
        </p:nvGrpSpPr>
        <p:grpSpPr bwMode="auto">
          <a:xfrm>
            <a:off x="3446464" y="5305426"/>
            <a:ext cx="820737" cy="688975"/>
            <a:chOff x="-44" y="1473"/>
            <a:chExt cx="981" cy="1105"/>
          </a:xfrm>
        </p:grpSpPr>
        <p:pic>
          <p:nvPicPr>
            <p:cNvPr id="111649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0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16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EA9E30B7-70CC-694F-A5AF-35FF8729C510}" type="slidenum">
              <a:rPr lang="en-US" altLang="x-none" sz="1200">
                <a:latin typeface="Tahoma" charset="0"/>
              </a:rPr>
              <a:pPr/>
              <a:t>68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11648" name="TextBox 1"/>
          <p:cNvSpPr txBox="1">
            <a:spLocks noChangeArrowheads="1"/>
          </p:cNvSpPr>
          <p:nvPr/>
        </p:nvSpPr>
        <p:spPr bwMode="auto">
          <a:xfrm>
            <a:off x="1985963" y="6402389"/>
            <a:ext cx="6223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400"/>
              <a:t>* Check out the Java applet for an interactive animation on queuing and loss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113666" name="AutoShape 327"/>
          <p:cNvSpPr>
            <a:spLocks noChangeArrowheads="1"/>
          </p:cNvSpPr>
          <p:nvPr/>
        </p:nvSpPr>
        <p:spPr bwMode="auto">
          <a:xfrm>
            <a:off x="1925638" y="3671889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grpSp>
        <p:nvGrpSpPr>
          <p:cNvPr id="113667" name="Group 64"/>
          <p:cNvGrpSpPr>
            <a:grpSpLocks/>
          </p:cNvGrpSpPr>
          <p:nvPr/>
        </p:nvGrpSpPr>
        <p:grpSpPr bwMode="auto">
          <a:xfrm>
            <a:off x="2498726" y="4071938"/>
            <a:ext cx="352425" cy="876300"/>
            <a:chOff x="4140" y="429"/>
            <a:chExt cx="1425" cy="2396"/>
          </a:xfrm>
        </p:grpSpPr>
        <p:sp>
          <p:nvSpPr>
            <p:cNvPr id="113713" name="Freeform 6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Rectangle 6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3715" name="Freeform 6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6" name="Freeform 6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Rectangle 69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3718" name="Group 7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3743" name="AutoShape 71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3744" name="AutoShape 7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3719" name="Rectangle 73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3720" name="Group 7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741" name="AutoShape 7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3742" name="AutoShape 7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3721" name="Rectangle 77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3722" name="Rectangle 78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3723" name="Group 7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3739" name="AutoShape 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3740" name="AutoShape 8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3724" name="Freeform 8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25" name="Group 8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3737" name="AutoShape 84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3738" name="AutoShape 8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3726" name="Rectangle 8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3727" name="Freeform 8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8" name="Freeform 8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9" name="Oval 89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3730" name="Freeform 9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1" name="AutoShape 91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3732" name="AutoShape 92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3733" name="Oval 93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3734" name="Oval 94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113735" name="Oval 95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3736" name="Rectangle 96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113668" name="Group 61"/>
          <p:cNvGrpSpPr>
            <a:grpSpLocks/>
          </p:cNvGrpSpPr>
          <p:nvPr/>
        </p:nvGrpSpPr>
        <p:grpSpPr bwMode="auto">
          <a:xfrm flipH="1">
            <a:off x="9472613" y="4133851"/>
            <a:ext cx="1192212" cy="1171575"/>
            <a:chOff x="-44" y="1473"/>
            <a:chExt cx="981" cy="1105"/>
          </a:xfrm>
        </p:grpSpPr>
        <p:pic>
          <p:nvPicPr>
            <p:cNvPr id="113711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712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366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716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Throughput</a:t>
            </a:r>
          </a:p>
        </p:txBody>
      </p:sp>
      <p:sp>
        <p:nvSpPr>
          <p:cNvPr id="11367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043113" y="1447800"/>
            <a:ext cx="7772400" cy="1779588"/>
          </a:xfrm>
        </p:spPr>
        <p:txBody>
          <a:bodyPr/>
          <a:lstStyle/>
          <a:p>
            <a:pPr marL="287338" indent="-287338"/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throughput:</a:t>
            </a:r>
            <a:r>
              <a:rPr lang="en-US" altLang="x-none">
                <a:ea typeface="ＭＳ Ｐゴシック" charset="-128"/>
              </a:rPr>
              <a:t> rate (bits/time unit) at which bits transferred between sender/receiver</a:t>
            </a:r>
          </a:p>
          <a:p>
            <a:pPr marL="682625" lvl="1" indent="-225425"/>
            <a:r>
              <a:rPr lang="en-US" altLang="x-none" i="1">
                <a:solidFill>
                  <a:srgbClr val="CC0000"/>
                </a:solidFill>
              </a:rPr>
              <a:t>instantaneous:</a:t>
            </a:r>
            <a:r>
              <a:rPr lang="en-US" altLang="x-none"/>
              <a:t> rate at given point in time</a:t>
            </a:r>
          </a:p>
          <a:p>
            <a:pPr marL="682625" lvl="1" indent="-225425"/>
            <a:r>
              <a:rPr lang="en-US" altLang="x-none" i="1">
                <a:solidFill>
                  <a:srgbClr val="CC0000"/>
                </a:solidFill>
              </a:rPr>
              <a:t>average:</a:t>
            </a:r>
            <a:r>
              <a:rPr lang="en-US" altLang="x-none"/>
              <a:t> rate over longer period of time</a:t>
            </a:r>
          </a:p>
        </p:txBody>
      </p:sp>
      <p:sp>
        <p:nvSpPr>
          <p:cNvPr id="113671" name="Text Box 325"/>
          <p:cNvSpPr txBox="1">
            <a:spLocks noChangeArrowheads="1"/>
          </p:cNvSpPr>
          <p:nvPr/>
        </p:nvSpPr>
        <p:spPr bwMode="auto">
          <a:xfrm>
            <a:off x="1883788" y="5043489"/>
            <a:ext cx="1891865" cy="87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x-none" sz="2000">
                <a:latin typeface="Gill Sans MT" charset="0"/>
              </a:rPr>
              <a:t>server, with</a:t>
            </a:r>
          </a:p>
          <a:p>
            <a:pPr algn="ctr">
              <a:lnSpc>
                <a:spcPct val="85000"/>
              </a:lnSpc>
            </a:pPr>
            <a:r>
              <a:rPr lang="en-US" altLang="x-none" sz="2000">
                <a:latin typeface="Gill Sans MT" charset="0"/>
              </a:rPr>
              <a:t>file of F bits </a:t>
            </a:r>
          </a:p>
          <a:p>
            <a:pPr algn="ctr">
              <a:lnSpc>
                <a:spcPct val="85000"/>
              </a:lnSpc>
            </a:pPr>
            <a:r>
              <a:rPr lang="en-US" altLang="x-none" sz="2000">
                <a:latin typeface="Gill Sans MT" charset="0"/>
              </a:rPr>
              <a:t>to send to client</a:t>
            </a:r>
          </a:p>
        </p:txBody>
      </p:sp>
      <p:sp>
        <p:nvSpPr>
          <p:cNvPr id="113672" name="Text Box 328"/>
          <p:cNvSpPr txBox="1">
            <a:spLocks noChangeArrowheads="1"/>
          </p:cNvSpPr>
          <p:nvPr/>
        </p:nvSpPr>
        <p:spPr bwMode="auto">
          <a:xfrm>
            <a:off x="4308475" y="5040313"/>
            <a:ext cx="14303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x-none" sz="2000">
                <a:latin typeface="Gill Sans MT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x-none" sz="2000">
                <a:latin typeface="Gill Sans MT" charset="0"/>
              </a:rPr>
              <a:t> R</a:t>
            </a:r>
            <a:r>
              <a:rPr lang="en-US" altLang="x-none" sz="2800" baseline="-25000">
                <a:latin typeface="Gill Sans MT" charset="0"/>
              </a:rPr>
              <a:t>s</a:t>
            </a:r>
            <a:r>
              <a:rPr lang="en-US" altLang="x-none" sz="2000" baseline="-25000">
                <a:latin typeface="Gill Sans MT" charset="0"/>
              </a:rPr>
              <a:t> </a:t>
            </a:r>
            <a:r>
              <a:rPr lang="en-US" altLang="x-none" sz="2000">
                <a:latin typeface="Gill Sans MT" charset="0"/>
              </a:rPr>
              <a:t>bits/sec</a:t>
            </a:r>
          </a:p>
        </p:txBody>
      </p:sp>
      <p:sp>
        <p:nvSpPr>
          <p:cNvPr id="113673" name="Text Box 329"/>
          <p:cNvSpPr txBox="1">
            <a:spLocks noChangeArrowheads="1"/>
          </p:cNvSpPr>
          <p:nvPr/>
        </p:nvSpPr>
        <p:spPr bwMode="auto">
          <a:xfrm>
            <a:off x="7177089" y="5048250"/>
            <a:ext cx="14303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x-none" sz="2000">
                <a:latin typeface="Gill Sans MT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x-none" sz="2000">
                <a:latin typeface="Gill Sans MT" charset="0"/>
              </a:rPr>
              <a:t> R</a:t>
            </a:r>
            <a:r>
              <a:rPr lang="en-US" altLang="x-none" sz="2800" baseline="-25000">
                <a:latin typeface="Gill Sans MT" charset="0"/>
              </a:rPr>
              <a:t>c</a:t>
            </a:r>
            <a:r>
              <a:rPr lang="en-US" altLang="x-none" sz="2000" baseline="-25000">
                <a:latin typeface="Gill Sans MT" charset="0"/>
              </a:rPr>
              <a:t> </a:t>
            </a:r>
            <a:r>
              <a:rPr lang="en-US" altLang="x-none" sz="2000">
                <a:latin typeface="Gill Sans MT" charset="0"/>
              </a:rPr>
              <a:t>bits/sec</a:t>
            </a:r>
          </a:p>
        </p:txBody>
      </p:sp>
      <p:sp>
        <p:nvSpPr>
          <p:cNvPr id="113674" name="Line 337"/>
          <p:cNvSpPr>
            <a:spLocks noChangeShapeType="1"/>
          </p:cNvSpPr>
          <p:nvPr/>
        </p:nvSpPr>
        <p:spPr bwMode="auto">
          <a:xfrm flipH="1" flipV="1">
            <a:off x="4521201" y="4806951"/>
            <a:ext cx="282575" cy="3032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Line 347"/>
          <p:cNvSpPr>
            <a:spLocks noChangeShapeType="1"/>
          </p:cNvSpPr>
          <p:nvPr/>
        </p:nvSpPr>
        <p:spPr bwMode="auto">
          <a:xfrm flipH="1" flipV="1">
            <a:off x="7643814" y="4876800"/>
            <a:ext cx="193675" cy="203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Line 352"/>
          <p:cNvSpPr>
            <a:spLocks noChangeShapeType="1"/>
          </p:cNvSpPr>
          <p:nvPr/>
        </p:nvSpPr>
        <p:spPr bwMode="auto">
          <a:xfrm flipH="1">
            <a:off x="2325688" y="4716463"/>
            <a:ext cx="11112" cy="4111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Line 321"/>
          <p:cNvSpPr>
            <a:spLocks noChangeShapeType="1"/>
          </p:cNvSpPr>
          <p:nvPr/>
        </p:nvSpPr>
        <p:spPr bwMode="auto">
          <a:xfrm>
            <a:off x="2965451" y="4530725"/>
            <a:ext cx="63166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3678" name="Group 246"/>
          <p:cNvGrpSpPr>
            <a:grpSpLocks/>
          </p:cNvGrpSpPr>
          <p:nvPr/>
        </p:nvGrpSpPr>
        <p:grpSpPr bwMode="auto">
          <a:xfrm>
            <a:off x="5330825" y="4394201"/>
            <a:ext cx="1055688" cy="360363"/>
            <a:chOff x="3600" y="219"/>
            <a:chExt cx="360" cy="175"/>
          </a:xfrm>
        </p:grpSpPr>
        <p:sp>
          <p:nvSpPr>
            <p:cNvPr id="113698" name="Oval 247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13699" name="Line 248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0" name="Line 249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1" name="Rectangle 250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113702" name="Oval 251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113703" name="Group 252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3708" name="Line 25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9" name="Line 25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10" name="Line 25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3704" name="Group 256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3705" name="Line 25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6" name="Line 25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7" name="Line 25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3679" name="AutoShape 350"/>
          <p:cNvSpPr>
            <a:spLocks noChangeArrowheads="1"/>
          </p:cNvSpPr>
          <p:nvPr/>
        </p:nvSpPr>
        <p:spPr bwMode="auto">
          <a:xfrm>
            <a:off x="8810625" y="4325939"/>
            <a:ext cx="889000" cy="485775"/>
          </a:xfrm>
          <a:prstGeom prst="rightArrow">
            <a:avLst>
              <a:gd name="adj1" fmla="val 50000"/>
              <a:gd name="adj2" fmla="val 45752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grpSp>
        <p:nvGrpSpPr>
          <p:cNvPr id="113680" name="Group 335"/>
          <p:cNvGrpSpPr>
            <a:grpSpLocks/>
          </p:cNvGrpSpPr>
          <p:nvPr/>
        </p:nvGrpSpPr>
        <p:grpSpPr bwMode="auto">
          <a:xfrm>
            <a:off x="2928938" y="4360863"/>
            <a:ext cx="2322512" cy="392112"/>
            <a:chOff x="2249" y="3430"/>
            <a:chExt cx="1389" cy="256"/>
          </a:xfrm>
        </p:grpSpPr>
        <p:sp>
          <p:nvSpPr>
            <p:cNvPr id="255309" name="Oval 333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08" name="Rectangle 332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6" name="Oval 331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255310" name="Rectangle 334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3681" name="Group 341"/>
          <p:cNvGrpSpPr>
            <a:grpSpLocks/>
          </p:cNvGrpSpPr>
          <p:nvPr/>
        </p:nvGrpSpPr>
        <p:grpSpPr bwMode="auto">
          <a:xfrm>
            <a:off x="6434139" y="4248151"/>
            <a:ext cx="2801937" cy="581025"/>
            <a:chOff x="2249" y="3430"/>
            <a:chExt cx="1389" cy="256"/>
          </a:xfrm>
        </p:grpSpPr>
        <p:sp>
          <p:nvSpPr>
            <p:cNvPr id="255318" name="Oval 342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19" name="Rectangle 343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2" name="Oval 344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255321" name="Rectangle 345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1763713" y="5111754"/>
            <a:ext cx="8235950" cy="906463"/>
            <a:chOff x="0" y="3803"/>
            <a:chExt cx="5188" cy="571"/>
          </a:xfrm>
        </p:grpSpPr>
        <p:sp>
          <p:nvSpPr>
            <p:cNvPr id="113687" name="Text Box 353"/>
            <p:cNvSpPr txBox="1">
              <a:spLocks noChangeArrowheads="1"/>
            </p:cNvSpPr>
            <p:nvPr/>
          </p:nvSpPr>
          <p:spPr bwMode="auto">
            <a:xfrm>
              <a:off x="0" y="3821"/>
              <a:ext cx="1461" cy="5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x-none" sz="2000">
                  <a:latin typeface="Gill Sans MT" charset="0"/>
                </a:rPr>
                <a:t>server sends bits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x-none" sz="2000">
                  <a:latin typeface="Gill Sans MT" charset="0"/>
                </a:rPr>
                <a:t>(fluid) into pipe</a:t>
              </a:r>
            </a:p>
            <a:p>
              <a:pPr algn="ctr">
                <a:lnSpc>
                  <a:spcPct val="85000"/>
                </a:lnSpc>
              </a:pPr>
              <a:endParaRPr lang="en-US" altLang="x-none" sz="2000">
                <a:latin typeface="Gill Sans MT" charset="0"/>
              </a:endParaRPr>
            </a:p>
          </p:txBody>
        </p:sp>
        <p:sp>
          <p:nvSpPr>
            <p:cNvPr id="113688" name="Text Box 336"/>
            <p:cNvSpPr txBox="1">
              <a:spLocks noChangeArrowheads="1"/>
            </p:cNvSpPr>
            <p:nvPr/>
          </p:nvSpPr>
          <p:spPr bwMode="auto">
            <a:xfrm>
              <a:off x="1573" y="3803"/>
              <a:ext cx="1769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x-none" sz="2000">
                  <a:latin typeface="Gill Sans MT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x-none" sz="2000">
                  <a:latin typeface="Gill Sans MT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x-none" sz="2000">
                  <a:latin typeface="Gill Sans MT" charset="0"/>
                </a:rPr>
                <a:t> </a:t>
              </a:r>
              <a:r>
                <a:rPr lang="en-US" altLang="x-none" sz="2000" i="1">
                  <a:latin typeface="Gill Sans MT" charset="0"/>
                </a:rPr>
                <a:t>R</a:t>
              </a:r>
              <a:r>
                <a:rPr lang="en-US" altLang="x-none" sz="2800" i="1" baseline="-25000">
                  <a:latin typeface="Gill Sans MT" charset="0"/>
                </a:rPr>
                <a:t>s</a:t>
              </a:r>
              <a:r>
                <a:rPr lang="en-US" altLang="x-none" sz="2000" i="1" baseline="-25000">
                  <a:latin typeface="Gill Sans MT" charset="0"/>
                </a:rPr>
                <a:t> </a:t>
              </a:r>
              <a:r>
                <a:rPr lang="en-US" altLang="x-none" sz="2000">
                  <a:latin typeface="Gill Sans MT" charset="0"/>
                </a:rPr>
                <a:t>bits/sec)</a:t>
              </a:r>
            </a:p>
          </p:txBody>
        </p:sp>
        <p:sp>
          <p:nvSpPr>
            <p:cNvPr id="113689" name="Text Box 346"/>
            <p:cNvSpPr txBox="1">
              <a:spLocks noChangeArrowheads="1"/>
            </p:cNvSpPr>
            <p:nvPr/>
          </p:nvSpPr>
          <p:spPr bwMode="auto">
            <a:xfrm>
              <a:off x="3328" y="3812"/>
              <a:ext cx="1860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x-none" sz="2000">
                  <a:latin typeface="Gill Sans MT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x-none" sz="2000">
                  <a:latin typeface="Gill Sans MT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x-none" sz="2000" i="1">
                  <a:latin typeface="Gill Sans MT" charset="0"/>
                </a:rPr>
                <a:t> R</a:t>
              </a:r>
              <a:r>
                <a:rPr lang="en-US" altLang="x-none" sz="2800" i="1" baseline="-25000">
                  <a:latin typeface="Gill Sans MT" charset="0"/>
                </a:rPr>
                <a:t>c</a:t>
              </a:r>
              <a:r>
                <a:rPr lang="en-US" altLang="x-none" sz="2000" i="1" baseline="-25000">
                  <a:latin typeface="Gill Sans MT" charset="0"/>
                </a:rPr>
                <a:t> </a:t>
              </a:r>
              <a:r>
                <a:rPr lang="en-US" altLang="x-none" sz="2000">
                  <a:latin typeface="Gill Sans MT" charset="0"/>
                </a:rPr>
                <a:t>bits/sec)</a:t>
              </a:r>
            </a:p>
          </p:txBody>
        </p:sp>
      </p:grpSp>
      <p:pic>
        <p:nvPicPr>
          <p:cNvPr id="113683" name="Picture 6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4213" y="931864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84" name="AutoShape 351"/>
          <p:cNvSpPr>
            <a:spLocks noChangeArrowheads="1"/>
          </p:cNvSpPr>
          <p:nvPr/>
        </p:nvSpPr>
        <p:spPr bwMode="auto">
          <a:xfrm>
            <a:off x="5256214" y="4308476"/>
            <a:ext cx="1279525" cy="485775"/>
          </a:xfrm>
          <a:prstGeom prst="rightArrow">
            <a:avLst>
              <a:gd name="adj1" fmla="val 50000"/>
              <a:gd name="adj2" fmla="val 6585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113685" name="AutoShape 349"/>
          <p:cNvSpPr>
            <a:spLocks noChangeArrowheads="1"/>
          </p:cNvSpPr>
          <p:nvPr/>
        </p:nvSpPr>
        <p:spPr bwMode="auto">
          <a:xfrm flipV="1">
            <a:off x="2032001" y="4064001"/>
            <a:ext cx="974725" cy="7207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36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5EFA494D-32F9-AF40-8BB3-4CC4750FDC05}" type="slidenum">
              <a:rPr lang="en-US" altLang="x-none" sz="1200">
                <a:latin typeface="Tahoma" charset="0"/>
              </a:rPr>
              <a:pPr/>
              <a:t>69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400">
                <a:ea typeface="ＭＳ Ｐゴシック" charset="-128"/>
              </a:rPr>
              <a:t>Assumptions for this Class</a:t>
            </a:r>
          </a:p>
        </p:txBody>
      </p:sp>
      <p:sp>
        <p:nvSpPr>
          <p:cNvPr id="11266" name="Rectangle 11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dirty="0">
                <a:ea typeface="ＭＳ Ｐゴシック" charset="-128"/>
              </a:rPr>
              <a:t>Assumption: </a:t>
            </a:r>
          </a:p>
          <a:p>
            <a:pPr lvl="1"/>
            <a:r>
              <a:rPr lang="de-DE" altLang="en-US" dirty="0">
                <a:ea typeface="ＭＳ Ｐゴシック" charset="-128"/>
              </a:rPr>
              <a:t>Y</a:t>
            </a:r>
            <a:r>
              <a:rPr lang="en-US" altLang="en-US" dirty="0" err="1">
                <a:ea typeface="ＭＳ Ｐゴシック" charset="-128"/>
              </a:rPr>
              <a:t>ou</a:t>
            </a:r>
            <a:r>
              <a:rPr lang="en-US" altLang="en-US" dirty="0">
                <a:ea typeface="ＭＳ Ｐゴシック" charset="-128"/>
              </a:rPr>
              <a:t> </a:t>
            </a:r>
            <a:r>
              <a:rPr lang="en-US" altLang="en-US" dirty="0" smtClean="0">
                <a:ea typeface="ＭＳ Ｐゴシック" charset="-128"/>
              </a:rPr>
              <a:t>can develop a complete software artifact in Python or Java or C/C++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You understand basic statistics and algebra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You have had practical experience with command </a:t>
            </a:r>
            <a:r>
              <a:rPr lang="en-US" altLang="en-US" dirty="0" smtClean="0">
                <a:ea typeface="ＭＳ Ｐゴシック" charset="-128"/>
              </a:rPr>
              <a:t>line – if not, look at the links webpage and study the recommended tutorials!</a:t>
            </a:r>
            <a:endParaRPr lang="en-US" altLang="en-US" dirty="0">
              <a:ea typeface="ＭＳ Ｐゴシック" charset="-128"/>
            </a:endParaRPr>
          </a:p>
          <a:p>
            <a:r>
              <a:rPr lang="en-US" altLang="en-US" dirty="0">
                <a:ea typeface="ＭＳ Ｐゴシック" charset="-128"/>
              </a:rPr>
              <a:t>Beneficial: 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You understand how an operating system works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347"/>
          <p:cNvGrpSpPr>
            <a:grpSpLocks/>
          </p:cNvGrpSpPr>
          <p:nvPr/>
        </p:nvGrpSpPr>
        <p:grpSpPr bwMode="auto">
          <a:xfrm>
            <a:off x="5829301" y="4449764"/>
            <a:ext cx="912813" cy="415925"/>
            <a:chOff x="1871277" y="1576300"/>
            <a:chExt cx="1128371" cy="437861"/>
          </a:xfrm>
        </p:grpSpPr>
        <p:sp>
          <p:nvSpPr>
            <p:cNvPr id="158" name="Oval 15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59" name="Rectangle 158"/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0" name="Oval 15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61" name="Freeform 160"/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5" name="Straight Connector 164"/>
            <p:cNvCxnSpPr>
              <a:cxnSpLocks noChangeShapeType="1"/>
              <a:endCxn id="16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" name="Straight Connector 16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90" name="Group 347"/>
          <p:cNvGrpSpPr>
            <a:grpSpLocks/>
          </p:cNvGrpSpPr>
          <p:nvPr/>
        </p:nvGrpSpPr>
        <p:grpSpPr bwMode="auto">
          <a:xfrm>
            <a:off x="5783264" y="2581276"/>
            <a:ext cx="911225" cy="415925"/>
            <a:chOff x="1871277" y="1576300"/>
            <a:chExt cx="1128371" cy="437861"/>
          </a:xfrm>
        </p:grpSpPr>
        <p:sp>
          <p:nvSpPr>
            <p:cNvPr id="148" name="Oval 14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49" name="Rectangle 148"/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Oval 14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5" name="Straight Connector 154"/>
            <p:cNvCxnSpPr>
              <a:cxnSpLocks noChangeShapeType="1"/>
              <a:endCxn id="15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15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469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14692" name="Picture 20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8921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4693" name="Group 140"/>
          <p:cNvGrpSpPr>
            <a:grpSpLocks/>
          </p:cNvGrpSpPr>
          <p:nvPr/>
        </p:nvGrpSpPr>
        <p:grpSpPr bwMode="auto">
          <a:xfrm>
            <a:off x="3138489" y="2254250"/>
            <a:ext cx="352425" cy="876300"/>
            <a:chOff x="4140" y="429"/>
            <a:chExt cx="1425" cy="2396"/>
          </a:xfrm>
        </p:grpSpPr>
        <p:sp>
          <p:nvSpPr>
            <p:cNvPr id="114786" name="Freeform 14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7" name="Rectangle 142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4788" name="Freeform 14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Freeform 14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0" name="Rectangle 145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4791" name="Group 14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16" name="AutoShape 147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817" name="AutoShape 148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4792" name="Rectangle 149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4793" name="Group 15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14" name="AutoShape 151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815" name="AutoShape 152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4794" name="Rectangle 153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4795" name="Rectangle 154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4796" name="Group 15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12" name="AutoShape 15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813" name="AutoShape 157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4797" name="Freeform 15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98" name="Group 15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10" name="AutoShape 160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811" name="AutoShape 161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4799" name="Rectangle 162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4800" name="Freeform 16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1" name="Freeform 16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2" name="Oval 165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4803" name="Freeform 16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4" name="AutoShape 167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4805" name="AutoShape 168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4806" name="Oval 169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4807" name="Oval 170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114808" name="Oval 171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4809" name="Rectangle 172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sp>
        <p:nvSpPr>
          <p:cNvPr id="114694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1800225" y="10001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Throughput (more)</a:t>
            </a:r>
          </a:p>
        </p:txBody>
      </p:sp>
      <p:sp>
        <p:nvSpPr>
          <p:cNvPr id="114695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2043114" y="1447800"/>
            <a:ext cx="8150225" cy="554038"/>
          </a:xfrm>
        </p:spPr>
        <p:txBody>
          <a:bodyPr/>
          <a:lstStyle/>
          <a:p>
            <a:pPr eaLnBrk="1" hangingPunct="1"/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R</a:t>
            </a:r>
            <a:r>
              <a:rPr lang="en-US" altLang="x-none" i="1" baseline="-25000">
                <a:solidFill>
                  <a:srgbClr val="CC0000"/>
                </a:solidFill>
                <a:ea typeface="ＭＳ Ｐゴシック" charset="-128"/>
              </a:rPr>
              <a:t>s</a:t>
            </a: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 &lt; R</a:t>
            </a:r>
            <a:r>
              <a:rPr lang="en-US" altLang="x-none" i="1" baseline="-25000">
                <a:solidFill>
                  <a:srgbClr val="CC0000"/>
                </a:solidFill>
                <a:ea typeface="ＭＳ Ｐゴシック" charset="-128"/>
              </a:rPr>
              <a:t>c</a:t>
            </a:r>
            <a:r>
              <a:rPr lang="en-US" altLang="x-none" i="1">
                <a:solidFill>
                  <a:srgbClr val="FF3300"/>
                </a:solidFill>
                <a:ea typeface="ＭＳ Ｐゴシック" charset="-128"/>
              </a:rPr>
              <a:t>  </a:t>
            </a:r>
            <a:r>
              <a:rPr lang="en-US" altLang="x-none">
                <a:ea typeface="ＭＳ Ｐゴシック" charset="-128"/>
              </a:rPr>
              <a:t>What is average end-end throughput?</a:t>
            </a:r>
          </a:p>
        </p:txBody>
      </p:sp>
      <p:grpSp>
        <p:nvGrpSpPr>
          <p:cNvPr id="114696" name="Group 34"/>
          <p:cNvGrpSpPr>
            <a:grpSpLocks/>
          </p:cNvGrpSpPr>
          <p:nvPr/>
        </p:nvGrpSpPr>
        <p:grpSpPr bwMode="auto">
          <a:xfrm>
            <a:off x="3590926" y="2606676"/>
            <a:ext cx="2136775" cy="307975"/>
            <a:chOff x="2249" y="3430"/>
            <a:chExt cx="1389" cy="256"/>
          </a:xfrm>
        </p:grpSpPr>
        <p:sp>
          <p:nvSpPr>
            <p:cNvPr id="256035" name="Oval 35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6036" name="Rectangle 36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4784" name="Oval 37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256038" name="Rectangle 38"/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4697" name="Text Box 39"/>
          <p:cNvSpPr txBox="1">
            <a:spLocks noChangeArrowheads="1"/>
          </p:cNvSpPr>
          <p:nvPr/>
        </p:nvSpPr>
        <p:spPr bwMode="auto">
          <a:xfrm>
            <a:off x="3379789" y="2562226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2000"/>
              <a:t>  R</a:t>
            </a:r>
            <a:r>
              <a:rPr lang="en-US" altLang="x-none" sz="2800" baseline="-25000"/>
              <a:t>s</a:t>
            </a:r>
            <a:r>
              <a:rPr lang="en-US" altLang="x-none" sz="2000" baseline="-25000"/>
              <a:t> </a:t>
            </a:r>
            <a:r>
              <a:rPr lang="en-US" altLang="x-none" sz="2000"/>
              <a:t>bits/sec</a:t>
            </a:r>
          </a:p>
        </p:txBody>
      </p:sp>
      <p:sp>
        <p:nvSpPr>
          <p:cNvPr id="114698" name="AutoShape 42"/>
          <p:cNvSpPr>
            <a:spLocks noChangeArrowheads="1"/>
          </p:cNvSpPr>
          <p:nvPr/>
        </p:nvSpPr>
        <p:spPr bwMode="auto">
          <a:xfrm flipV="1">
            <a:off x="2779713" y="237490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4699" name="AutoShape 43"/>
          <p:cNvSpPr>
            <a:spLocks noChangeArrowheads="1"/>
          </p:cNvSpPr>
          <p:nvPr/>
        </p:nvSpPr>
        <p:spPr bwMode="auto">
          <a:xfrm>
            <a:off x="9013826" y="2581276"/>
            <a:ext cx="817563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grpSp>
        <p:nvGrpSpPr>
          <p:cNvPr id="114700" name="Group 54"/>
          <p:cNvGrpSpPr>
            <a:grpSpLocks/>
          </p:cNvGrpSpPr>
          <p:nvPr/>
        </p:nvGrpSpPr>
        <p:grpSpPr bwMode="auto">
          <a:xfrm>
            <a:off x="6964364" y="2473326"/>
            <a:ext cx="2790825" cy="569913"/>
            <a:chOff x="3130" y="3069"/>
            <a:chExt cx="1911" cy="366"/>
          </a:xfrm>
        </p:grpSpPr>
        <p:grpSp>
          <p:nvGrpSpPr>
            <p:cNvPr id="114776" name="Group 45"/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256046" name="Oval 46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47" name="Rectangle 47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80" name="Oval 48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56049" name="Rectangle 49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77" name="Text Box 50"/>
            <p:cNvSpPr txBox="1">
              <a:spLocks noChangeArrowheads="1"/>
            </p:cNvSpPr>
            <p:nvPr/>
          </p:nvSpPr>
          <p:spPr bwMode="auto">
            <a:xfrm>
              <a:off x="3181" y="3135"/>
              <a:ext cx="1860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2000"/>
                <a:t>R</a:t>
              </a:r>
              <a:r>
                <a:rPr lang="en-US" altLang="x-none" sz="2800" baseline="-25000"/>
                <a:t>c</a:t>
              </a:r>
              <a:r>
                <a:rPr lang="en-US" altLang="x-none" sz="2000" baseline="-25000"/>
                <a:t> </a:t>
              </a:r>
              <a:r>
                <a:rPr lang="en-US" altLang="x-none" sz="2000"/>
                <a:t>bits/sec</a:t>
              </a:r>
            </a:p>
          </p:txBody>
        </p:sp>
      </p:grpSp>
      <p:sp>
        <p:nvSpPr>
          <p:cNvPr id="25623" name="Rectangle 56"/>
          <p:cNvSpPr>
            <a:spLocks noChangeArrowheads="1"/>
          </p:cNvSpPr>
          <p:nvPr/>
        </p:nvSpPr>
        <p:spPr bwMode="auto">
          <a:xfrm>
            <a:off x="2079626" y="3330575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x-none" sz="2800" i="1">
                <a:solidFill>
                  <a:srgbClr val="CC0000"/>
                </a:solidFill>
                <a:latin typeface="Gill Sans MT" charset="0"/>
              </a:rPr>
              <a:t>R</a:t>
            </a:r>
            <a:r>
              <a:rPr lang="en-US" altLang="x-none" sz="2800" i="1" baseline="-25000">
                <a:solidFill>
                  <a:srgbClr val="CC0000"/>
                </a:solidFill>
                <a:latin typeface="Gill Sans MT" charset="0"/>
              </a:rPr>
              <a:t>s</a:t>
            </a:r>
            <a:r>
              <a:rPr lang="en-US" altLang="x-none" sz="2800" i="1">
                <a:solidFill>
                  <a:srgbClr val="CC0000"/>
                </a:solidFill>
                <a:latin typeface="Gill Sans MT" charset="0"/>
              </a:rPr>
              <a:t> &gt; R</a:t>
            </a:r>
            <a:r>
              <a:rPr lang="en-US" altLang="x-none" sz="2800" i="1" baseline="-25000">
                <a:solidFill>
                  <a:srgbClr val="CC0000"/>
                </a:solidFill>
                <a:latin typeface="Gill Sans MT" charset="0"/>
              </a:rPr>
              <a:t>c</a:t>
            </a:r>
            <a:r>
              <a:rPr lang="en-US" altLang="x-none" sz="2800" i="1">
                <a:solidFill>
                  <a:srgbClr val="FF3300"/>
                </a:solidFill>
                <a:latin typeface="Gill Sans MT" charset="0"/>
              </a:rPr>
              <a:t>  </a:t>
            </a:r>
            <a:r>
              <a:rPr lang="en-US" altLang="x-none" sz="2800">
                <a:latin typeface="Gill Sans MT" charset="0"/>
              </a:rPr>
              <a:t>What is average end-end throughput?</a:t>
            </a:r>
          </a:p>
        </p:txBody>
      </p:sp>
      <p:grpSp>
        <p:nvGrpSpPr>
          <p:cNvPr id="13" name="Group 209"/>
          <p:cNvGrpSpPr>
            <a:grpSpLocks/>
          </p:cNvGrpSpPr>
          <p:nvPr/>
        </p:nvGrpSpPr>
        <p:grpSpPr bwMode="auto">
          <a:xfrm>
            <a:off x="1819276" y="5167313"/>
            <a:ext cx="8577263" cy="1211262"/>
            <a:chOff x="186" y="3255"/>
            <a:chExt cx="5403" cy="763"/>
          </a:xfrm>
        </p:grpSpPr>
        <p:sp>
          <p:nvSpPr>
            <p:cNvPr id="114773" name="Rectangle 102"/>
            <p:cNvSpPr>
              <a:spLocks noChangeArrowheads="1"/>
            </p:cNvSpPr>
            <p:nvPr/>
          </p:nvSpPr>
          <p:spPr bwMode="auto">
            <a:xfrm>
              <a:off x="186" y="3378"/>
              <a:ext cx="5403" cy="64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Gill Sans MT" charset="0"/>
              </a:endParaRPr>
            </a:p>
          </p:txBody>
        </p:sp>
        <p:sp>
          <p:nvSpPr>
            <p:cNvPr id="114774" name="Text Box 101"/>
            <p:cNvSpPr txBox="1">
              <a:spLocks noChangeArrowheads="1"/>
            </p:cNvSpPr>
            <p:nvPr/>
          </p:nvSpPr>
          <p:spPr bwMode="auto">
            <a:xfrm>
              <a:off x="231" y="3549"/>
              <a:ext cx="534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800">
                  <a:latin typeface="Gill Sans MT" charset="0"/>
                </a:rPr>
                <a:t>link on end-end path that constrains  end-end throughput</a:t>
              </a:r>
            </a:p>
          </p:txBody>
        </p:sp>
        <p:sp>
          <p:nvSpPr>
            <p:cNvPr id="114775" name="Text Box 104"/>
            <p:cNvSpPr txBox="1">
              <a:spLocks noChangeArrowheads="1"/>
            </p:cNvSpPr>
            <p:nvPr/>
          </p:nvSpPr>
          <p:spPr bwMode="auto">
            <a:xfrm>
              <a:off x="466" y="3255"/>
              <a:ext cx="1403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2800" i="1">
                  <a:solidFill>
                    <a:srgbClr val="CC0000"/>
                  </a:solidFill>
                  <a:latin typeface="Gill Sans MT" charset="0"/>
                </a:rPr>
                <a:t>bottleneck link</a:t>
              </a:r>
            </a:p>
          </p:txBody>
        </p:sp>
      </p:grpSp>
      <p:sp>
        <p:nvSpPr>
          <p:cNvPr id="114703" name="AutoShape 51"/>
          <p:cNvSpPr>
            <a:spLocks noChangeArrowheads="1"/>
          </p:cNvSpPr>
          <p:nvPr/>
        </p:nvSpPr>
        <p:spPr bwMode="auto">
          <a:xfrm>
            <a:off x="5729288" y="257492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grpSp>
        <p:nvGrpSpPr>
          <p:cNvPr id="114704" name="Group 132"/>
          <p:cNvGrpSpPr>
            <a:grpSpLocks/>
          </p:cNvGrpSpPr>
          <p:nvPr/>
        </p:nvGrpSpPr>
        <p:grpSpPr bwMode="auto">
          <a:xfrm flipH="1">
            <a:off x="9756775" y="2420939"/>
            <a:ext cx="871538" cy="885825"/>
            <a:chOff x="-44" y="1473"/>
            <a:chExt cx="981" cy="1105"/>
          </a:xfrm>
        </p:grpSpPr>
        <p:pic>
          <p:nvPicPr>
            <p:cNvPr id="114771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72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5" name="AutoShape 327"/>
          <p:cNvSpPr>
            <a:spLocks noChangeArrowheads="1"/>
          </p:cNvSpPr>
          <p:nvPr/>
        </p:nvSpPr>
        <p:spPr bwMode="auto">
          <a:xfrm>
            <a:off x="2692400" y="211772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grpSp>
        <p:nvGrpSpPr>
          <p:cNvPr id="15" name="Group 206"/>
          <p:cNvGrpSpPr>
            <a:grpSpLocks/>
          </p:cNvGrpSpPr>
          <p:nvPr/>
        </p:nvGrpSpPr>
        <p:grpSpPr bwMode="auto">
          <a:xfrm>
            <a:off x="2754313" y="3927476"/>
            <a:ext cx="7935912" cy="1166813"/>
            <a:chOff x="775" y="2474"/>
            <a:chExt cx="4999" cy="735"/>
          </a:xfrm>
        </p:grpSpPr>
        <p:grpSp>
          <p:nvGrpSpPr>
            <p:cNvPr id="114708" name="Group 173"/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114739" name="Freeform 17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Rectangle 175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741" name="Freeform 17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17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Rectangle 178"/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114744" name="Group 17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14769" name="AutoShape 180"/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70" name="AutoShape 181"/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114745" name="Rectangle 182"/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114746" name="Group 18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14767" name="AutoShape 184"/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68" name="AutoShape 185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114747" name="Rectangle 186"/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748" name="Rectangle 187"/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114749" name="Group 18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4765" name="AutoShape 18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66" name="AutoShape 190"/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114750" name="Freeform 19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751" name="Group 19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4763" name="AutoShape 193"/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64" name="AutoShape 194"/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114752" name="Rectangle 19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753" name="Freeform 19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4" name="Freeform 19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5" name="Oval 198"/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756" name="Freeform 19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7" name="AutoShape 200"/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758" name="AutoShape 201"/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759" name="Oval 202"/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760" name="Oval 203"/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4761" name="Oval 204"/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4762" name="Rectangle 205"/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4709" name="Line 57"/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0" name="Group 58"/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114730" name="Line 60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1" name="Line 61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2" name="Rectangle 62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x-none" altLang="x-none"/>
              </a:p>
            </p:txBody>
          </p:sp>
          <p:grpSp>
            <p:nvGrpSpPr>
              <p:cNvPr id="114733" name="Group 64"/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114737" name="Line 6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8" name="Line 6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734" name="Group 68"/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114735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6" name="Line 7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14711" name="AutoShape 90"/>
            <p:cNvSpPr>
              <a:spLocks noChangeArrowheads="1"/>
            </p:cNvSpPr>
            <p:nvPr/>
          </p:nvSpPr>
          <p:spPr bwMode="auto">
            <a:xfrm>
              <a:off x="4741" y="2812"/>
              <a:ext cx="515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4712" name="Group 92"/>
            <p:cNvGrpSpPr>
              <a:grpSpLocks/>
            </p:cNvGrpSpPr>
            <p:nvPr/>
          </p:nvGrpSpPr>
          <p:grpSpPr bwMode="auto">
            <a:xfrm>
              <a:off x="1328" y="2707"/>
              <a:ext cx="1347" cy="359"/>
              <a:chOff x="2249" y="3430"/>
              <a:chExt cx="1389" cy="256"/>
            </a:xfrm>
          </p:grpSpPr>
          <p:sp>
            <p:nvSpPr>
              <p:cNvPr id="256093" name="Oval 93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94" name="Rectangle 94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8" name="Oval 95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56096" name="Rectangle 96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3" name="Text Box 97"/>
            <p:cNvSpPr txBox="1">
              <a:spLocks noChangeArrowheads="1"/>
            </p:cNvSpPr>
            <p:nvPr/>
          </p:nvSpPr>
          <p:spPr bwMode="auto">
            <a:xfrm>
              <a:off x="1313" y="278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2000"/>
                <a:t>R</a:t>
              </a:r>
              <a:r>
                <a:rPr lang="en-US" altLang="x-none" sz="2800" baseline="-25000"/>
                <a:t>s</a:t>
              </a:r>
              <a:r>
                <a:rPr lang="en-US" altLang="x-none" sz="2000" baseline="-25000"/>
                <a:t> </a:t>
              </a:r>
              <a:r>
                <a:rPr lang="en-US" altLang="x-none" sz="2000"/>
                <a:t>bits/sec</a:t>
              </a:r>
            </a:p>
          </p:txBody>
        </p:sp>
        <p:grpSp>
          <p:nvGrpSpPr>
            <p:cNvPr id="114714" name="Group 83"/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256084" name="Oval 84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85" name="Rectangle 85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4" name="Oval 86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256087" name="Rectangle 87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5" name="Text Box 88"/>
            <p:cNvSpPr txBox="1">
              <a:spLocks noChangeArrowheads="1"/>
            </p:cNvSpPr>
            <p:nvPr/>
          </p:nvSpPr>
          <p:spPr bwMode="auto">
            <a:xfrm>
              <a:off x="3475" y="280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2000"/>
                <a:t>  R</a:t>
              </a:r>
              <a:r>
                <a:rPr lang="en-US" altLang="x-none" sz="2800" baseline="-25000"/>
                <a:t>c</a:t>
              </a:r>
              <a:r>
                <a:rPr lang="en-US" altLang="x-none" sz="2000" baseline="-25000"/>
                <a:t> </a:t>
              </a:r>
              <a:r>
                <a:rPr lang="en-US" altLang="x-none" sz="2000"/>
                <a:t>bits/sec</a:t>
              </a:r>
            </a:p>
          </p:txBody>
        </p:sp>
        <p:sp>
          <p:nvSpPr>
            <p:cNvPr id="114716" name="AutoShape 98"/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4717" name="AutoShape 89"/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endParaRPr lang="en-US"/>
            </a:p>
          </p:txBody>
        </p:sp>
        <p:grpSp>
          <p:nvGrpSpPr>
            <p:cNvPr id="114718" name="Group 135"/>
            <p:cNvGrpSpPr>
              <a:grpSpLocks/>
            </p:cNvGrpSpPr>
            <p:nvPr/>
          </p:nvGrpSpPr>
          <p:grpSpPr bwMode="auto">
            <a:xfrm flipH="1">
              <a:off x="5225" y="2651"/>
              <a:ext cx="549" cy="558"/>
              <a:chOff x="-44" y="1473"/>
              <a:chExt cx="981" cy="1105"/>
            </a:xfrm>
          </p:grpSpPr>
          <p:pic>
            <p:nvPicPr>
              <p:cNvPr id="114720" name="Picture 13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21" name="Freeform 13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4719" name="AutoShape 327"/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sp>
        <p:nvSpPr>
          <p:cNvPr id="11470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3F7AD1F1-B67F-ED43-8878-190846B10DE6}" type="slidenum">
              <a:rPr lang="en-US" altLang="x-none" sz="1200">
                <a:latin typeface="Tahoma" charset="0"/>
              </a:rPr>
              <a:pPr/>
              <a:t>70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20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850900"/>
            <a:ext cx="6351588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11571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00225" y="125414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x-none" sz="4000">
                <a:ea typeface="ＭＳ Ｐゴシック" charset="-128"/>
              </a:rPr>
              <a:t>Throughput: Internet scenario</a:t>
            </a:r>
          </a:p>
        </p:txBody>
      </p:sp>
      <p:sp>
        <p:nvSpPr>
          <p:cNvPr id="115716" name="Text Box 44"/>
          <p:cNvSpPr txBox="1">
            <a:spLocks noChangeArrowheads="1"/>
          </p:cNvSpPr>
          <p:nvPr/>
        </p:nvSpPr>
        <p:spPr bwMode="auto">
          <a:xfrm>
            <a:off x="6051550" y="5635626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2000"/>
              <a:t>10 connections (fairly) share backbone bottleneck link </a:t>
            </a:r>
            <a:r>
              <a:rPr lang="en-US" altLang="x-none" sz="2000" i="1"/>
              <a:t>R</a:t>
            </a:r>
            <a:r>
              <a:rPr lang="en-US" altLang="x-none" sz="2000" baseline="-25000"/>
              <a:t> </a:t>
            </a:r>
            <a:r>
              <a:rPr lang="en-US" altLang="x-none" sz="2000"/>
              <a:t>bits/sec</a:t>
            </a:r>
          </a:p>
        </p:txBody>
      </p:sp>
      <p:sp>
        <p:nvSpPr>
          <p:cNvPr id="115717" name="Freeform 296"/>
          <p:cNvSpPr>
            <a:spLocks/>
          </p:cNvSpPr>
          <p:nvPr/>
        </p:nvSpPr>
        <p:spPr bwMode="auto">
          <a:xfrm>
            <a:off x="6407151" y="2720975"/>
            <a:ext cx="3127375" cy="1498600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8" name="Text Box 35"/>
          <p:cNvSpPr txBox="1">
            <a:spLocks noChangeArrowheads="1"/>
          </p:cNvSpPr>
          <p:nvPr/>
        </p:nvSpPr>
        <p:spPr bwMode="auto">
          <a:xfrm>
            <a:off x="6270626" y="2344738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2000"/>
              <a:t>R</a:t>
            </a:r>
            <a:r>
              <a:rPr lang="en-US" altLang="x-none" sz="2800" baseline="-25000"/>
              <a:t>s</a:t>
            </a:r>
            <a:endParaRPr lang="en-US" altLang="x-none" sz="2000"/>
          </a:p>
        </p:txBody>
      </p:sp>
      <p:sp>
        <p:nvSpPr>
          <p:cNvPr id="257064" name="Oval 40"/>
          <p:cNvSpPr>
            <a:spLocks noChangeArrowheads="1"/>
          </p:cNvSpPr>
          <p:nvPr/>
        </p:nvSpPr>
        <p:spPr bwMode="auto">
          <a:xfrm rot="5400000">
            <a:off x="8135144" y="3772694"/>
            <a:ext cx="50800" cy="525462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065" name="Rectangle 41"/>
          <p:cNvSpPr>
            <a:spLocks noChangeArrowheads="1"/>
          </p:cNvSpPr>
          <p:nvPr/>
        </p:nvSpPr>
        <p:spPr bwMode="auto">
          <a:xfrm rot="5400000">
            <a:off x="7668419" y="3278982"/>
            <a:ext cx="984250" cy="52546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21" name="Oval 42"/>
          <p:cNvSpPr>
            <a:spLocks noChangeArrowheads="1"/>
          </p:cNvSpPr>
          <p:nvPr/>
        </p:nvSpPr>
        <p:spPr bwMode="auto">
          <a:xfrm rot="5400000">
            <a:off x="8139114" y="2794001"/>
            <a:ext cx="52387" cy="525463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257067" name="Rectangle 43"/>
          <p:cNvSpPr>
            <a:spLocks noChangeArrowheads="1"/>
          </p:cNvSpPr>
          <p:nvPr/>
        </p:nvSpPr>
        <p:spPr bwMode="auto">
          <a:xfrm rot="5400000">
            <a:off x="8139113" y="3765551"/>
            <a:ext cx="31750" cy="5111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055" name="Oval 31"/>
          <p:cNvSpPr>
            <a:spLocks noChangeArrowheads="1"/>
          </p:cNvSpPr>
          <p:nvPr/>
        </p:nvSpPr>
        <p:spPr bwMode="auto">
          <a:xfrm rot="1792560">
            <a:off x="7145338" y="2668588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056" name="Rectangle 32"/>
          <p:cNvSpPr>
            <a:spLocks noChangeArrowheads="1"/>
          </p:cNvSpPr>
          <p:nvPr/>
        </p:nvSpPr>
        <p:spPr bwMode="auto">
          <a:xfrm rot="1792560">
            <a:off x="6480175" y="2465388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25" name="Oval 33"/>
          <p:cNvSpPr>
            <a:spLocks noChangeArrowheads="1"/>
          </p:cNvSpPr>
          <p:nvPr/>
        </p:nvSpPr>
        <p:spPr bwMode="auto">
          <a:xfrm rot="1792560">
            <a:off x="6515100" y="22653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257058" name="Rectangle 34"/>
          <p:cNvSpPr>
            <a:spLocks noChangeArrowheads="1"/>
          </p:cNvSpPr>
          <p:nvPr/>
        </p:nvSpPr>
        <p:spPr bwMode="auto">
          <a:xfrm rot="1792560">
            <a:off x="7142163" y="2665414"/>
            <a:ext cx="23812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27" name="Line 456"/>
          <p:cNvSpPr>
            <a:spLocks noChangeShapeType="1"/>
          </p:cNvSpPr>
          <p:nvPr/>
        </p:nvSpPr>
        <p:spPr bwMode="auto">
          <a:xfrm rot="1792560">
            <a:off x="6351589" y="2536825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3" name="Oval 469"/>
          <p:cNvSpPr>
            <a:spLocks noChangeArrowheads="1"/>
          </p:cNvSpPr>
          <p:nvPr/>
        </p:nvSpPr>
        <p:spPr bwMode="auto">
          <a:xfrm rot="2768172">
            <a:off x="7654926" y="2671764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494" name="Rectangle 470"/>
          <p:cNvSpPr>
            <a:spLocks noChangeArrowheads="1"/>
          </p:cNvSpPr>
          <p:nvPr/>
        </p:nvSpPr>
        <p:spPr bwMode="auto">
          <a:xfrm rot="2768172">
            <a:off x="6933407" y="2339182"/>
            <a:ext cx="915988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0" name="Oval 471"/>
          <p:cNvSpPr>
            <a:spLocks noChangeArrowheads="1"/>
          </p:cNvSpPr>
          <p:nvPr/>
        </p:nvSpPr>
        <p:spPr bwMode="auto">
          <a:xfrm rot="2768172">
            <a:off x="7085014" y="2012951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257496" name="Rectangle 472"/>
          <p:cNvSpPr>
            <a:spLocks noChangeArrowheads="1"/>
          </p:cNvSpPr>
          <p:nvPr/>
        </p:nvSpPr>
        <p:spPr bwMode="auto">
          <a:xfrm rot="2768172">
            <a:off x="7654926" y="2663826"/>
            <a:ext cx="30163" cy="138113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2" name="Line 473"/>
          <p:cNvSpPr>
            <a:spLocks noChangeShapeType="1"/>
          </p:cNvSpPr>
          <p:nvPr/>
        </p:nvSpPr>
        <p:spPr bwMode="auto">
          <a:xfrm rot="2768172">
            <a:off x="6777038" y="2395538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0" name="Oval 476"/>
          <p:cNvSpPr>
            <a:spLocks noChangeArrowheads="1"/>
          </p:cNvSpPr>
          <p:nvPr/>
        </p:nvSpPr>
        <p:spPr bwMode="auto">
          <a:xfrm rot="19807440" flipH="1">
            <a:off x="6608763" y="4521200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01" name="Rectangle 477"/>
          <p:cNvSpPr>
            <a:spLocks noChangeArrowheads="1"/>
          </p:cNvSpPr>
          <p:nvPr/>
        </p:nvSpPr>
        <p:spPr bwMode="auto">
          <a:xfrm rot="19807440" flipH="1">
            <a:off x="6581775" y="4318000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5" name="Oval 478"/>
          <p:cNvSpPr>
            <a:spLocks noChangeArrowheads="1"/>
          </p:cNvSpPr>
          <p:nvPr/>
        </p:nvSpPr>
        <p:spPr bwMode="auto">
          <a:xfrm rot="19807440" flipH="1">
            <a:off x="7240588" y="4117975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257503" name="Rectangle 479"/>
          <p:cNvSpPr>
            <a:spLocks noChangeArrowheads="1"/>
          </p:cNvSpPr>
          <p:nvPr/>
        </p:nvSpPr>
        <p:spPr bwMode="auto">
          <a:xfrm rot="19807440" flipH="1">
            <a:off x="6624638" y="4518025"/>
            <a:ext cx="23812" cy="153988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7" name="Line 480"/>
          <p:cNvSpPr>
            <a:spLocks noChangeShapeType="1"/>
          </p:cNvSpPr>
          <p:nvPr/>
        </p:nvSpPr>
        <p:spPr bwMode="auto">
          <a:xfrm rot="19807440" flipH="1">
            <a:off x="6486526" y="4389438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7" name="Oval 483"/>
          <p:cNvSpPr>
            <a:spLocks noChangeArrowheads="1"/>
          </p:cNvSpPr>
          <p:nvPr/>
        </p:nvSpPr>
        <p:spPr bwMode="auto">
          <a:xfrm rot="18831828" flipV="1">
            <a:off x="7862889" y="4294189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08" name="Rectangle 484"/>
          <p:cNvSpPr>
            <a:spLocks noChangeArrowheads="1"/>
          </p:cNvSpPr>
          <p:nvPr/>
        </p:nvSpPr>
        <p:spPr bwMode="auto">
          <a:xfrm rot="18831828" flipV="1">
            <a:off x="7140576" y="4625976"/>
            <a:ext cx="917575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0" name="Oval 485"/>
          <p:cNvSpPr>
            <a:spLocks noChangeArrowheads="1"/>
          </p:cNvSpPr>
          <p:nvPr/>
        </p:nvSpPr>
        <p:spPr bwMode="auto">
          <a:xfrm rot="18831828" flipV="1">
            <a:off x="7294564" y="4953001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257510" name="Rectangle 486"/>
          <p:cNvSpPr>
            <a:spLocks noChangeArrowheads="1"/>
          </p:cNvSpPr>
          <p:nvPr/>
        </p:nvSpPr>
        <p:spPr bwMode="auto">
          <a:xfrm rot="18831828" flipV="1">
            <a:off x="7862888" y="4303713"/>
            <a:ext cx="30162" cy="13811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2" name="Line 487"/>
          <p:cNvSpPr>
            <a:spLocks noChangeShapeType="1"/>
          </p:cNvSpPr>
          <p:nvPr/>
        </p:nvSpPr>
        <p:spPr bwMode="auto">
          <a:xfrm rot="18831828" flipV="1">
            <a:off x="6985001" y="4711701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4" name="Oval 500"/>
          <p:cNvSpPr>
            <a:spLocks noChangeArrowheads="1"/>
          </p:cNvSpPr>
          <p:nvPr/>
        </p:nvSpPr>
        <p:spPr bwMode="auto">
          <a:xfrm rot="19807440" flipH="1">
            <a:off x="8815388" y="2640013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25" name="Rectangle 501"/>
          <p:cNvSpPr>
            <a:spLocks noChangeArrowheads="1"/>
          </p:cNvSpPr>
          <p:nvPr/>
        </p:nvSpPr>
        <p:spPr bwMode="auto">
          <a:xfrm rot="19807440" flipH="1">
            <a:off x="8788400" y="2436813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5" name="Oval 502"/>
          <p:cNvSpPr>
            <a:spLocks noChangeArrowheads="1"/>
          </p:cNvSpPr>
          <p:nvPr/>
        </p:nvSpPr>
        <p:spPr bwMode="auto">
          <a:xfrm rot="19807440" flipH="1">
            <a:off x="9447213" y="2236788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257527" name="Rectangle 503"/>
          <p:cNvSpPr>
            <a:spLocks noChangeArrowheads="1"/>
          </p:cNvSpPr>
          <p:nvPr/>
        </p:nvSpPr>
        <p:spPr bwMode="auto">
          <a:xfrm rot="19807440" flipH="1">
            <a:off x="8831263" y="2636839"/>
            <a:ext cx="25400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7" name="Line 504"/>
          <p:cNvSpPr>
            <a:spLocks noChangeShapeType="1"/>
          </p:cNvSpPr>
          <p:nvPr/>
        </p:nvSpPr>
        <p:spPr bwMode="auto">
          <a:xfrm rot="19807440" flipH="1">
            <a:off x="8693151" y="2508250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1" name="Oval 507"/>
          <p:cNvSpPr>
            <a:spLocks noChangeArrowheads="1"/>
          </p:cNvSpPr>
          <p:nvPr/>
        </p:nvSpPr>
        <p:spPr bwMode="auto">
          <a:xfrm rot="1792560">
            <a:off x="9572625" y="4600575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32" name="Rectangle 508"/>
          <p:cNvSpPr>
            <a:spLocks noChangeArrowheads="1"/>
          </p:cNvSpPr>
          <p:nvPr/>
        </p:nvSpPr>
        <p:spPr bwMode="auto">
          <a:xfrm rot="1792560">
            <a:off x="8905875" y="4395788"/>
            <a:ext cx="731838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50" name="Oval 509"/>
          <p:cNvSpPr>
            <a:spLocks noChangeArrowheads="1"/>
          </p:cNvSpPr>
          <p:nvPr/>
        </p:nvSpPr>
        <p:spPr bwMode="auto">
          <a:xfrm rot="1792560">
            <a:off x="8940800" y="41957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257534" name="Rectangle 510"/>
          <p:cNvSpPr>
            <a:spLocks noChangeArrowheads="1"/>
          </p:cNvSpPr>
          <p:nvPr/>
        </p:nvSpPr>
        <p:spPr bwMode="auto">
          <a:xfrm rot="1792560">
            <a:off x="9567863" y="4597400"/>
            <a:ext cx="25400" cy="1524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52" name="Line 511"/>
          <p:cNvSpPr>
            <a:spLocks noChangeShapeType="1"/>
          </p:cNvSpPr>
          <p:nvPr/>
        </p:nvSpPr>
        <p:spPr bwMode="auto">
          <a:xfrm rot="1792560">
            <a:off x="8767764" y="4495800"/>
            <a:ext cx="1062037" cy="12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3" name="Text Box 513"/>
          <p:cNvSpPr txBox="1">
            <a:spLocks noChangeArrowheads="1"/>
          </p:cNvSpPr>
          <p:nvPr/>
        </p:nvSpPr>
        <p:spPr bwMode="auto">
          <a:xfrm>
            <a:off x="7240589" y="1903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2000"/>
              <a:t>R</a:t>
            </a:r>
            <a:r>
              <a:rPr lang="en-US" altLang="x-none" sz="2800" baseline="-25000"/>
              <a:t>s</a:t>
            </a:r>
            <a:endParaRPr lang="en-US" altLang="x-none" sz="2000"/>
          </a:p>
        </p:txBody>
      </p:sp>
      <p:sp>
        <p:nvSpPr>
          <p:cNvPr id="115754" name="Text Box 514"/>
          <p:cNvSpPr txBox="1">
            <a:spLocks noChangeArrowheads="1"/>
          </p:cNvSpPr>
          <p:nvPr/>
        </p:nvSpPr>
        <p:spPr bwMode="auto">
          <a:xfrm>
            <a:off x="9067801" y="2411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2000"/>
              <a:t>R</a:t>
            </a:r>
            <a:r>
              <a:rPr lang="en-US" altLang="x-none" sz="2800" baseline="-25000"/>
              <a:t>s</a:t>
            </a:r>
            <a:endParaRPr lang="en-US" altLang="x-none" sz="2000"/>
          </a:p>
        </p:txBody>
      </p:sp>
      <p:sp>
        <p:nvSpPr>
          <p:cNvPr id="115755" name="Freeform 515"/>
          <p:cNvSpPr>
            <a:spLocks/>
          </p:cNvSpPr>
          <p:nvPr/>
        </p:nvSpPr>
        <p:spPr bwMode="auto">
          <a:xfrm>
            <a:off x="7234238" y="2771776"/>
            <a:ext cx="800100" cy="1381125"/>
          </a:xfrm>
          <a:custGeom>
            <a:avLst/>
            <a:gdLst>
              <a:gd name="T0" fmla="*/ 0 w 504"/>
              <a:gd name="T1" fmla="*/ 0 h 870"/>
              <a:gd name="T2" fmla="*/ 2147483647 w 504"/>
              <a:gd name="T3" fmla="*/ 2147483647 h 870"/>
              <a:gd name="T4" fmla="*/ 2147483647 w 504"/>
              <a:gd name="T5" fmla="*/ 2147483647 h 870"/>
              <a:gd name="T6" fmla="*/ 2147483647 w 504"/>
              <a:gd name="T7" fmla="*/ 2147483647 h 870"/>
              <a:gd name="T8" fmla="*/ 2147483647 w 504"/>
              <a:gd name="T9" fmla="*/ 2147483647 h 870"/>
              <a:gd name="T10" fmla="*/ 2147483647 w 504"/>
              <a:gd name="T11" fmla="*/ 2147483647 h 870"/>
              <a:gd name="T12" fmla="*/ 2147483647 w 504"/>
              <a:gd name="T13" fmla="*/ 2147483647 h 870"/>
              <a:gd name="T14" fmla="*/ 2147483647 w 504"/>
              <a:gd name="T15" fmla="*/ 2147483647 h 870"/>
              <a:gd name="T16" fmla="*/ 2147483647 w 504"/>
              <a:gd name="T17" fmla="*/ 2147483647 h 870"/>
              <a:gd name="T18" fmla="*/ 2147483647 w 504"/>
              <a:gd name="T19" fmla="*/ 2147483647 h 8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4"/>
              <a:gd name="T31" fmla="*/ 0 h 870"/>
              <a:gd name="T32" fmla="*/ 504 w 504"/>
              <a:gd name="T33" fmla="*/ 870 h 87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4" h="870">
                <a:moveTo>
                  <a:pt x="0" y="0"/>
                </a:moveTo>
                <a:cubicBezTo>
                  <a:pt x="21" y="11"/>
                  <a:pt x="79" y="44"/>
                  <a:pt x="129" y="63"/>
                </a:cubicBezTo>
                <a:cubicBezTo>
                  <a:pt x="179" y="82"/>
                  <a:pt x="255" y="102"/>
                  <a:pt x="299" y="112"/>
                </a:cubicBezTo>
                <a:cubicBezTo>
                  <a:pt x="343" y="122"/>
                  <a:pt x="362" y="116"/>
                  <a:pt x="392" y="121"/>
                </a:cubicBezTo>
                <a:cubicBezTo>
                  <a:pt x="417" y="124"/>
                  <a:pt x="469" y="100"/>
                  <a:pt x="479" y="145"/>
                </a:cubicBezTo>
                <a:cubicBezTo>
                  <a:pt x="490" y="191"/>
                  <a:pt x="504" y="700"/>
                  <a:pt x="490" y="772"/>
                </a:cubicBezTo>
                <a:cubicBezTo>
                  <a:pt x="477" y="845"/>
                  <a:pt x="447" y="842"/>
                  <a:pt x="406" y="839"/>
                </a:cubicBezTo>
                <a:cubicBezTo>
                  <a:pt x="365" y="836"/>
                  <a:pt x="323" y="835"/>
                  <a:pt x="286" y="833"/>
                </a:cubicBezTo>
                <a:cubicBezTo>
                  <a:pt x="250" y="831"/>
                  <a:pt x="226" y="822"/>
                  <a:pt x="192" y="828"/>
                </a:cubicBezTo>
                <a:cubicBezTo>
                  <a:pt x="158" y="834"/>
                  <a:pt x="107" y="861"/>
                  <a:pt x="84" y="87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6" name="Text Box 516"/>
          <p:cNvSpPr txBox="1">
            <a:spLocks noChangeArrowheads="1"/>
          </p:cNvSpPr>
          <p:nvPr/>
        </p:nvSpPr>
        <p:spPr bwMode="auto">
          <a:xfrm>
            <a:off x="6248400" y="39608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2000"/>
              <a:t>R</a:t>
            </a:r>
            <a:r>
              <a:rPr lang="en-US" altLang="x-none" sz="2800" baseline="-25000"/>
              <a:t>c</a:t>
            </a:r>
            <a:endParaRPr lang="en-US" altLang="x-none" sz="2000"/>
          </a:p>
        </p:txBody>
      </p:sp>
      <p:sp>
        <p:nvSpPr>
          <p:cNvPr id="115757" name="Freeform 517"/>
          <p:cNvSpPr>
            <a:spLocks/>
          </p:cNvSpPr>
          <p:nvPr/>
        </p:nvSpPr>
        <p:spPr bwMode="auto">
          <a:xfrm>
            <a:off x="7697788" y="2749550"/>
            <a:ext cx="431800" cy="1570038"/>
          </a:xfrm>
          <a:custGeom>
            <a:avLst/>
            <a:gdLst>
              <a:gd name="T0" fmla="*/ 0 w 272"/>
              <a:gd name="T1" fmla="*/ 0 h 989"/>
              <a:gd name="T2" fmla="*/ 2147483647 w 272"/>
              <a:gd name="T3" fmla="*/ 2147483647 h 989"/>
              <a:gd name="T4" fmla="*/ 2147483647 w 272"/>
              <a:gd name="T5" fmla="*/ 2147483647 h 989"/>
              <a:gd name="T6" fmla="*/ 2147483647 w 272"/>
              <a:gd name="T7" fmla="*/ 2147483647 h 989"/>
              <a:gd name="T8" fmla="*/ 2147483647 w 272"/>
              <a:gd name="T9" fmla="*/ 2147483647 h 989"/>
              <a:gd name="T10" fmla="*/ 2147483647 w 272"/>
              <a:gd name="T11" fmla="*/ 2147483647 h 989"/>
              <a:gd name="T12" fmla="*/ 2147483647 w 272"/>
              <a:gd name="T13" fmla="*/ 2147483647 h 9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989"/>
              <a:gd name="T23" fmla="*/ 272 w 272"/>
              <a:gd name="T24" fmla="*/ 989 h 9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989">
                <a:moveTo>
                  <a:pt x="0" y="0"/>
                </a:moveTo>
                <a:cubicBezTo>
                  <a:pt x="15" y="13"/>
                  <a:pt x="49" y="56"/>
                  <a:pt x="92" y="80"/>
                </a:cubicBezTo>
                <a:cubicBezTo>
                  <a:pt x="231" y="84"/>
                  <a:pt x="204" y="89"/>
                  <a:pt x="257" y="147"/>
                </a:cubicBezTo>
                <a:cubicBezTo>
                  <a:pt x="270" y="295"/>
                  <a:pt x="272" y="652"/>
                  <a:pt x="268" y="774"/>
                </a:cubicBezTo>
                <a:cubicBezTo>
                  <a:pt x="268" y="895"/>
                  <a:pt x="261" y="853"/>
                  <a:pt x="257" y="875"/>
                </a:cubicBezTo>
                <a:cubicBezTo>
                  <a:pt x="251" y="894"/>
                  <a:pt x="257" y="889"/>
                  <a:pt x="242" y="908"/>
                </a:cubicBezTo>
                <a:cubicBezTo>
                  <a:pt x="227" y="927"/>
                  <a:pt x="183" y="972"/>
                  <a:pt x="167" y="98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8" name="Freeform 518"/>
          <p:cNvSpPr>
            <a:spLocks/>
          </p:cNvSpPr>
          <p:nvPr/>
        </p:nvSpPr>
        <p:spPr bwMode="auto">
          <a:xfrm>
            <a:off x="8281989" y="2733675"/>
            <a:ext cx="638175" cy="1538288"/>
          </a:xfrm>
          <a:custGeom>
            <a:avLst/>
            <a:gdLst>
              <a:gd name="T0" fmla="*/ 2147483647 w 402"/>
              <a:gd name="T1" fmla="*/ 0 h 969"/>
              <a:gd name="T2" fmla="*/ 2147483647 w 402"/>
              <a:gd name="T3" fmla="*/ 2147483647 h 969"/>
              <a:gd name="T4" fmla="*/ 2147483647 w 402"/>
              <a:gd name="T5" fmla="*/ 2147483647 h 969"/>
              <a:gd name="T6" fmla="*/ 2147483647 w 402"/>
              <a:gd name="T7" fmla="*/ 2147483647 h 969"/>
              <a:gd name="T8" fmla="*/ 2147483647 w 402"/>
              <a:gd name="T9" fmla="*/ 2147483647 h 969"/>
              <a:gd name="T10" fmla="*/ 2147483647 w 402"/>
              <a:gd name="T11" fmla="*/ 2147483647 h 969"/>
              <a:gd name="T12" fmla="*/ 2147483647 w 402"/>
              <a:gd name="T13" fmla="*/ 2147483647 h 969"/>
              <a:gd name="T14" fmla="*/ 2147483647 w 402"/>
              <a:gd name="T15" fmla="*/ 2147483647 h 969"/>
              <a:gd name="T16" fmla="*/ 2147483647 w 402"/>
              <a:gd name="T17" fmla="*/ 2147483647 h 9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2"/>
              <a:gd name="T28" fmla="*/ 0 h 969"/>
              <a:gd name="T29" fmla="*/ 402 w 402"/>
              <a:gd name="T30" fmla="*/ 969 h 9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2" h="969">
                <a:moveTo>
                  <a:pt x="306" y="0"/>
                </a:moveTo>
                <a:cubicBezTo>
                  <a:pt x="295" y="5"/>
                  <a:pt x="262" y="24"/>
                  <a:pt x="240" y="36"/>
                </a:cubicBezTo>
                <a:cubicBezTo>
                  <a:pt x="218" y="48"/>
                  <a:pt x="199" y="58"/>
                  <a:pt x="174" y="72"/>
                </a:cubicBezTo>
                <a:cubicBezTo>
                  <a:pt x="149" y="86"/>
                  <a:pt x="115" y="101"/>
                  <a:pt x="90" y="119"/>
                </a:cubicBezTo>
                <a:cubicBezTo>
                  <a:pt x="64" y="136"/>
                  <a:pt x="72" y="127"/>
                  <a:pt x="25" y="178"/>
                </a:cubicBezTo>
                <a:cubicBezTo>
                  <a:pt x="14" y="223"/>
                  <a:pt x="0" y="732"/>
                  <a:pt x="14" y="804"/>
                </a:cubicBezTo>
                <a:cubicBezTo>
                  <a:pt x="27" y="877"/>
                  <a:pt x="53" y="854"/>
                  <a:pt x="98" y="871"/>
                </a:cubicBezTo>
                <a:cubicBezTo>
                  <a:pt x="144" y="888"/>
                  <a:pt x="209" y="884"/>
                  <a:pt x="261" y="900"/>
                </a:cubicBezTo>
                <a:cubicBezTo>
                  <a:pt x="312" y="916"/>
                  <a:pt x="373" y="955"/>
                  <a:pt x="402" y="96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9" name="Text Box 519"/>
          <p:cNvSpPr txBox="1">
            <a:spLocks noChangeArrowheads="1"/>
          </p:cNvSpPr>
          <p:nvPr/>
        </p:nvSpPr>
        <p:spPr bwMode="auto">
          <a:xfrm>
            <a:off x="7507289" y="4498976"/>
            <a:ext cx="676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2000"/>
              <a:t>R</a:t>
            </a:r>
            <a:r>
              <a:rPr lang="en-US" altLang="x-none" sz="2800" baseline="-25000"/>
              <a:t>c</a:t>
            </a:r>
            <a:endParaRPr lang="en-US" altLang="x-none" sz="2000"/>
          </a:p>
        </p:txBody>
      </p:sp>
      <p:sp>
        <p:nvSpPr>
          <p:cNvPr id="115760" name="Text Box 520"/>
          <p:cNvSpPr txBox="1">
            <a:spLocks noChangeArrowheads="1"/>
          </p:cNvSpPr>
          <p:nvPr/>
        </p:nvSpPr>
        <p:spPr bwMode="auto">
          <a:xfrm>
            <a:off x="9194800" y="39862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2000"/>
              <a:t>R</a:t>
            </a:r>
            <a:r>
              <a:rPr lang="en-US" altLang="x-none" sz="2800" baseline="-25000"/>
              <a:t>c</a:t>
            </a:r>
            <a:endParaRPr lang="en-US" altLang="x-none" sz="2000"/>
          </a:p>
        </p:txBody>
      </p:sp>
      <p:sp>
        <p:nvSpPr>
          <p:cNvPr id="115761" name="Text Box 521"/>
          <p:cNvSpPr txBox="1">
            <a:spLocks noChangeArrowheads="1"/>
          </p:cNvSpPr>
          <p:nvPr/>
        </p:nvSpPr>
        <p:spPr bwMode="auto">
          <a:xfrm>
            <a:off x="8223251" y="3357564"/>
            <a:ext cx="676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2000"/>
              <a:t>R</a:t>
            </a:r>
          </a:p>
        </p:txBody>
      </p:sp>
      <p:sp>
        <p:nvSpPr>
          <p:cNvPr id="115762" name="Rectangle 523"/>
          <p:cNvSpPr>
            <a:spLocks noGrp="1" noChangeArrowheads="1"/>
          </p:cNvSpPr>
          <p:nvPr>
            <p:ph type="body" idx="4294967295"/>
          </p:nvPr>
        </p:nvSpPr>
        <p:spPr>
          <a:xfrm>
            <a:off x="2003426" y="1593850"/>
            <a:ext cx="3597275" cy="41148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per-connection end-end throughput: </a:t>
            </a:r>
            <a:r>
              <a:rPr lang="en-US" altLang="x-none" i="1">
                <a:ea typeface="ＭＳ Ｐゴシック" charset="-128"/>
              </a:rPr>
              <a:t>min(R</a:t>
            </a:r>
            <a:r>
              <a:rPr lang="en-US" altLang="x-none" i="1" baseline="-25000">
                <a:ea typeface="ＭＳ Ｐゴシック" charset="-128"/>
              </a:rPr>
              <a:t>c</a:t>
            </a:r>
            <a:r>
              <a:rPr lang="en-US" altLang="x-none" i="1">
                <a:ea typeface="ＭＳ Ｐゴシック" charset="-128"/>
              </a:rPr>
              <a:t>,R</a:t>
            </a:r>
            <a:r>
              <a:rPr lang="en-US" altLang="x-none" i="1" baseline="-25000">
                <a:ea typeface="ＭＳ Ｐゴシック" charset="-128"/>
              </a:rPr>
              <a:t>s</a:t>
            </a:r>
            <a:r>
              <a:rPr lang="en-US" altLang="x-none" i="1">
                <a:ea typeface="ＭＳ Ｐゴシック" charset="-128"/>
              </a:rPr>
              <a:t>,R/10)</a:t>
            </a:r>
          </a:p>
          <a:p>
            <a:pPr eaLnBrk="1" hangingPunct="1"/>
            <a:r>
              <a:rPr lang="en-US" altLang="x-none">
                <a:ea typeface="ＭＳ Ｐゴシック" charset="-128"/>
              </a:rPr>
              <a:t>in practice: </a:t>
            </a:r>
            <a:r>
              <a:rPr lang="en-US" altLang="x-none" i="1">
                <a:ea typeface="ＭＳ Ｐゴシック" charset="-128"/>
              </a:rPr>
              <a:t>R</a:t>
            </a:r>
            <a:r>
              <a:rPr lang="en-US" altLang="x-none" i="1" baseline="-25000">
                <a:ea typeface="ＭＳ Ｐゴシック" charset="-128"/>
              </a:rPr>
              <a:t>c</a:t>
            </a:r>
            <a:r>
              <a:rPr lang="en-US" altLang="x-none">
                <a:ea typeface="ＭＳ Ｐゴシック" charset="-128"/>
              </a:rPr>
              <a:t> or </a:t>
            </a:r>
            <a:r>
              <a:rPr lang="en-US" altLang="x-none" i="1">
                <a:ea typeface="ＭＳ Ｐゴシック" charset="-128"/>
              </a:rPr>
              <a:t>R</a:t>
            </a:r>
            <a:r>
              <a:rPr lang="en-US" altLang="x-none" i="1" baseline="-25000">
                <a:ea typeface="ＭＳ Ｐゴシック" charset="-128"/>
              </a:rPr>
              <a:t>s</a:t>
            </a:r>
            <a:r>
              <a:rPr lang="en-US" altLang="x-none">
                <a:ea typeface="ＭＳ Ｐゴシック" charset="-128"/>
              </a:rPr>
              <a:t> is often bottleneck</a:t>
            </a:r>
          </a:p>
        </p:txBody>
      </p:sp>
      <p:grpSp>
        <p:nvGrpSpPr>
          <p:cNvPr id="115763" name="Group 81"/>
          <p:cNvGrpSpPr>
            <a:grpSpLocks/>
          </p:cNvGrpSpPr>
          <p:nvPr/>
        </p:nvGrpSpPr>
        <p:grpSpPr bwMode="auto">
          <a:xfrm>
            <a:off x="6100764" y="1784350"/>
            <a:ext cx="352425" cy="660400"/>
            <a:chOff x="4140" y="429"/>
            <a:chExt cx="1425" cy="2396"/>
          </a:xfrm>
        </p:grpSpPr>
        <p:sp>
          <p:nvSpPr>
            <p:cNvPr id="115841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2" name="Rectangle 83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43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4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5" name="Rectangle 86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5846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71" name="AutoShape 88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72" name="AutoShape 89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847" name="Rectangle 90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5848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69" name="AutoShape 92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70" name="AutoShape 93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849" name="Rectangle 94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50" name="Rectangle 95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5851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67" name="AutoShape 9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68" name="AutoShape 98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852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53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65" name="AutoShape 10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66" name="AutoShape 102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854" name="Rectangle 103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55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6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7" name="Oval 106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58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9" name="AutoShape 108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60" name="AutoShape 109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61" name="Oval 110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62" name="Oval 111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115863" name="Oval 112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64" name="Rectangle 113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115764" name="Group 114"/>
          <p:cNvGrpSpPr>
            <a:grpSpLocks/>
          </p:cNvGrpSpPr>
          <p:nvPr/>
        </p:nvGrpSpPr>
        <p:grpSpPr bwMode="auto">
          <a:xfrm>
            <a:off x="6675439" y="1444625"/>
            <a:ext cx="352425" cy="660400"/>
            <a:chOff x="4140" y="429"/>
            <a:chExt cx="1425" cy="2396"/>
          </a:xfrm>
        </p:grpSpPr>
        <p:sp>
          <p:nvSpPr>
            <p:cNvPr id="115809" name="Freeform 11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0" name="Rectangle 11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11" name="Freeform 11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2" name="Freeform 11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3" name="Rectangle 119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5814" name="Group 12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39" name="AutoShape 121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40" name="AutoShape 122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815" name="Rectangle 123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5816" name="Group 12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37" name="AutoShape 12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38" name="AutoShape 12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817" name="Rectangle 127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18" name="Rectangle 128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5819" name="Group 12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35" name="AutoShape 13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36" name="AutoShape 13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820" name="Freeform 13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21" name="Group 13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33" name="AutoShape 134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34" name="AutoShape 13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822" name="Rectangle 13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23" name="Freeform 13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4" name="Freeform 13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5" name="Oval 139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26" name="Freeform 14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7" name="AutoShape 14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28" name="AutoShape 142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29" name="Oval 143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30" name="Oval 144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115831" name="Oval 145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32" name="Rectangle 146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115765" name="Group 147"/>
          <p:cNvGrpSpPr>
            <a:grpSpLocks/>
          </p:cNvGrpSpPr>
          <p:nvPr/>
        </p:nvGrpSpPr>
        <p:grpSpPr bwMode="auto">
          <a:xfrm>
            <a:off x="9526589" y="1700213"/>
            <a:ext cx="352425" cy="660400"/>
            <a:chOff x="4140" y="429"/>
            <a:chExt cx="1425" cy="2396"/>
          </a:xfrm>
        </p:grpSpPr>
        <p:sp>
          <p:nvSpPr>
            <p:cNvPr id="115777" name="Freeform 1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Rectangle 149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779" name="Freeform 1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Freeform 1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152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5782" name="Group 1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07" name="AutoShape 154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08" name="AutoShape 155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783" name="Rectangle 156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5784" name="Group 1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05" name="AutoShape 158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06" name="AutoShape 159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785" name="Rectangle 160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786" name="Rectangle 161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15787" name="Group 1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03" name="AutoShape 16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04" name="AutoShape 164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788" name="Freeform 1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89" name="Group 1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01" name="AutoShape 167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15802" name="AutoShape 168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15790" name="Rectangle 169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791" name="Freeform 1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1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Oval 172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794" name="Freeform 1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AutoShape 174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796" name="AutoShape 175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797" name="Oval 176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798" name="Oval 177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115799" name="Oval 178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15800" name="Rectangle 179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115766" name="Group 180"/>
          <p:cNvGrpSpPr>
            <a:grpSpLocks/>
          </p:cNvGrpSpPr>
          <p:nvPr/>
        </p:nvGrpSpPr>
        <p:grpSpPr bwMode="auto">
          <a:xfrm flipH="1">
            <a:off x="9675814" y="4489451"/>
            <a:ext cx="803275" cy="771525"/>
            <a:chOff x="-44" y="1473"/>
            <a:chExt cx="981" cy="1105"/>
          </a:xfrm>
        </p:grpSpPr>
        <p:pic>
          <p:nvPicPr>
            <p:cNvPr id="115775" name="Picture 18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6" name="Freeform 1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7" name="Group 183"/>
          <p:cNvGrpSpPr>
            <a:grpSpLocks/>
          </p:cNvGrpSpPr>
          <p:nvPr/>
        </p:nvGrpSpPr>
        <p:grpSpPr bwMode="auto">
          <a:xfrm>
            <a:off x="5761039" y="4470401"/>
            <a:ext cx="803275" cy="771525"/>
            <a:chOff x="-44" y="1473"/>
            <a:chExt cx="981" cy="1105"/>
          </a:xfrm>
        </p:grpSpPr>
        <p:pic>
          <p:nvPicPr>
            <p:cNvPr id="115773" name="Picture 18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4" name="Freeform 1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8" name="Group 186"/>
          <p:cNvGrpSpPr>
            <a:grpSpLocks/>
          </p:cNvGrpSpPr>
          <p:nvPr/>
        </p:nvGrpSpPr>
        <p:grpSpPr bwMode="auto">
          <a:xfrm>
            <a:off x="6383339" y="4919664"/>
            <a:ext cx="803275" cy="771525"/>
            <a:chOff x="-44" y="1473"/>
            <a:chExt cx="981" cy="1105"/>
          </a:xfrm>
        </p:grpSpPr>
        <p:pic>
          <p:nvPicPr>
            <p:cNvPr id="115771" name="Picture 18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2" name="Freeform 1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576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A5D4F533-3B5D-3446-8135-6A326347982D}" type="slidenum">
              <a:rPr lang="en-US" altLang="x-none" sz="1200">
                <a:latin typeface="Tahoma" charset="0"/>
              </a:rPr>
              <a:pPr/>
              <a:t>71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15770" name="TextBox 1"/>
          <p:cNvSpPr txBox="1">
            <a:spLocks noChangeArrowheads="1"/>
          </p:cNvSpPr>
          <p:nvPr/>
        </p:nvSpPr>
        <p:spPr bwMode="auto">
          <a:xfrm>
            <a:off x="1093788" y="5815012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400"/>
              <a:t>* Check out the online interactive exercises for more examples: h</a:t>
            </a:r>
            <a:r>
              <a:rPr lang="en-US" altLang="x-none" sz="1200"/>
              <a:t>ttp://</a:t>
            </a:r>
            <a:r>
              <a:rPr lang="en-US" altLang="x-none" sz="1200" dirty="0" err="1"/>
              <a:t>gaia.cs.umass.edu</a:t>
            </a:r>
            <a:r>
              <a:rPr lang="en-US" altLang="x-none" sz="1200" dirty="0"/>
              <a:t>/</a:t>
            </a:r>
            <a:r>
              <a:rPr lang="en-US" altLang="x-none" sz="1200" dirty="0" err="1"/>
              <a:t>kurose_ross</a:t>
            </a:r>
            <a:r>
              <a:rPr lang="en-US" altLang="x-none" sz="1200" dirty="0"/>
              <a:t>/interactive/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16738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451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Chapter 1: roadmap</a:t>
            </a: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011364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1.1 what </a:t>
            </a:r>
            <a:r>
              <a:rPr lang="en-US" altLang="x-none" sz="2800" i="1">
                <a:solidFill>
                  <a:srgbClr val="000099"/>
                </a:solidFill>
              </a:rPr>
              <a:t>is</a:t>
            </a:r>
            <a:r>
              <a:rPr lang="en-US" altLang="x-none" sz="2800">
                <a:solidFill>
                  <a:srgbClr val="000099"/>
                </a:solidFill>
              </a:rPr>
              <a:t> the Internet?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1.2</a:t>
            </a:r>
            <a:r>
              <a:rPr lang="en-US" altLang="x-none" sz="2800"/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end systems, access networks, links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1.3 </a:t>
            </a:r>
            <a:r>
              <a:rPr lang="en-US" altLang="x-none" sz="2800"/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packet switching, circuit switching, network structure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1.4 </a:t>
            </a:r>
            <a:r>
              <a:rPr lang="en-US" altLang="x-none" sz="2800"/>
              <a:t>delay, loss, throughput in networks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CC0000"/>
                </a:solidFill>
              </a:rPr>
              <a:t>1.5 protocol layers, service models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1.6</a:t>
            </a:r>
            <a:r>
              <a:rPr lang="en-US" altLang="x-none" sz="2800"/>
              <a:t> networks under attack: security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1.7</a:t>
            </a:r>
            <a:r>
              <a:rPr lang="en-US" altLang="x-none" sz="2800"/>
              <a:t> history</a:t>
            </a:r>
          </a:p>
          <a:p>
            <a:pPr eaLnBrk="1" hangingPunct="1"/>
            <a:endParaRPr lang="en-US" altLang="x-none">
              <a:ea typeface="ＭＳ Ｐゴシック" charset="-128"/>
            </a:endParaRPr>
          </a:p>
        </p:txBody>
      </p:sp>
      <p:sp>
        <p:nvSpPr>
          <p:cNvPr id="11674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EB7EA721-CB94-6047-A36E-6538BA360EA6}" type="slidenum">
              <a:rPr lang="en-US" altLang="x-none" sz="1200">
                <a:latin typeface="Tahoma" charset="0"/>
              </a:rPr>
              <a:pPr/>
              <a:t>72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18786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4213" y="9366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57375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Protocol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layers</a:t>
            </a:r>
            <a:r>
              <a:rPr lang="ja-JP" altLang="en-US">
                <a:ea typeface="ＭＳ Ｐゴシック" charset="-128"/>
              </a:rPr>
              <a:t>”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11878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57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75000"/>
              </a:lnSpc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with many </a:t>
            </a:r>
            <a:r>
              <a:rPr lang="ja-JP" altLang="en-US" i="1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i="1">
                <a:solidFill>
                  <a:srgbClr val="CC0000"/>
                </a:solidFill>
                <a:ea typeface="ＭＳ Ｐゴシック" charset="-128"/>
              </a:rPr>
              <a:t>pieces</a:t>
            </a:r>
            <a:r>
              <a:rPr lang="ja-JP" altLang="en-US" i="1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i="1">
                <a:solidFill>
                  <a:srgbClr val="CC0000"/>
                </a:solidFill>
                <a:ea typeface="ＭＳ Ｐゴシック" charset="-128"/>
              </a:rPr>
              <a:t>: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x-none" sz="2800"/>
              <a:t>hosts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x-none" sz="2800"/>
              <a:t>routers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x-none" sz="2800"/>
              <a:t>links of various media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x-none" sz="2800"/>
              <a:t>applications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x-none" sz="2800"/>
              <a:t>protocols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x-none" sz="2800"/>
              <a:t>hardware, software</a:t>
            </a:r>
          </a:p>
        </p:txBody>
      </p:sp>
      <p:sp>
        <p:nvSpPr>
          <p:cNvPr id="11878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076950" y="2266951"/>
            <a:ext cx="4057650" cy="2619375"/>
          </a:xfrm>
        </p:spPr>
        <p:txBody>
          <a:bodyPr>
            <a:normAutofit fontScale="92500" lnSpcReduction="20000"/>
          </a:bodyPr>
          <a:lstStyle/>
          <a:p>
            <a:pPr algn="ctr" eaLnBrk="1" hangingPunct="1">
              <a:buFont typeface="Wingdings" charset="2"/>
              <a:buNone/>
            </a:pPr>
            <a:r>
              <a:rPr lang="en-US" altLang="x-none" sz="3200" i="1">
                <a:solidFill>
                  <a:srgbClr val="CC0000"/>
                </a:solidFill>
                <a:ea typeface="ＭＳ Ｐゴシック" charset="-128"/>
              </a:rPr>
              <a:t>Question:</a:t>
            </a:r>
            <a:r>
              <a:rPr lang="en-US" altLang="x-none" sz="2400" u="sng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algn="ctr" eaLnBrk="1" hangingPunct="1">
              <a:buFont typeface="Wingdings" charset="2"/>
              <a:buNone/>
            </a:pPr>
            <a:r>
              <a:rPr lang="en-US" altLang="x-none">
                <a:ea typeface="ＭＳ Ｐゴシック" charset="-128"/>
              </a:rPr>
              <a:t>is there any hope of </a:t>
            </a:r>
            <a:r>
              <a:rPr lang="en-US" altLang="x-none" i="1">
                <a:ea typeface="ＭＳ Ｐゴシック" charset="-128"/>
              </a:rPr>
              <a:t>organizing</a:t>
            </a:r>
            <a:r>
              <a:rPr lang="en-US" altLang="x-none">
                <a:ea typeface="ＭＳ Ｐゴシック" charset="-128"/>
              </a:rPr>
              <a:t> structure of network?</a:t>
            </a:r>
          </a:p>
          <a:p>
            <a:pPr algn="ctr" eaLnBrk="1" hangingPunct="1">
              <a:buFont typeface="Wingdings" charset="2"/>
              <a:buNone/>
            </a:pPr>
            <a:endParaRPr lang="en-US" altLang="x-none">
              <a:ea typeface="ＭＳ Ｐゴシック" charset="-128"/>
            </a:endParaRPr>
          </a:p>
          <a:p>
            <a:pPr algn="ctr" eaLnBrk="1" hangingPunct="1">
              <a:buFont typeface="Wingdings" charset="2"/>
              <a:buNone/>
            </a:pPr>
            <a:r>
              <a:rPr lang="en-US" altLang="x-none">
                <a:ea typeface="ＭＳ Ｐゴシック" charset="-128"/>
              </a:rPr>
              <a:t>…. or at least our discussion of networks?</a:t>
            </a:r>
          </a:p>
        </p:txBody>
      </p:sp>
      <p:sp>
        <p:nvSpPr>
          <p:cNvPr id="11879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FB14D27-8483-794D-80D9-21946E80536A}" type="slidenum">
              <a:rPr lang="en-US" altLang="x-none" sz="1200">
                <a:latin typeface="Tahoma" charset="0"/>
              </a:rPr>
              <a:pPr/>
              <a:t>73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20834" name="Picture 1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738" y="928689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00225" y="1428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 sz="4000">
                <a:ea typeface="ＭＳ Ｐゴシック" charset="-128"/>
              </a:rPr>
              <a:t>Organization of air travel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12083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362200" y="5489576"/>
            <a:ext cx="7772400" cy="542925"/>
          </a:xfrm>
        </p:spPr>
        <p:txBody>
          <a:bodyPr/>
          <a:lstStyle/>
          <a:p>
            <a:pPr marL="287338" indent="-287338"/>
            <a:r>
              <a:rPr lang="en-US" altLang="x-none">
                <a:ea typeface="ＭＳ Ｐゴシック" charset="-128"/>
              </a:rPr>
              <a:t>a series of steps</a:t>
            </a:r>
          </a:p>
        </p:txBody>
      </p:sp>
      <p:grpSp>
        <p:nvGrpSpPr>
          <p:cNvPr id="120837" name="Group 4"/>
          <p:cNvGrpSpPr>
            <a:grpSpLocks/>
          </p:cNvGrpSpPr>
          <p:nvPr/>
        </p:nvGrpSpPr>
        <p:grpSpPr bwMode="auto">
          <a:xfrm>
            <a:off x="2635250" y="1587501"/>
            <a:ext cx="6508750" cy="3294063"/>
            <a:chOff x="700" y="1000"/>
            <a:chExt cx="4100" cy="2075"/>
          </a:xfrm>
        </p:grpSpPr>
        <p:sp>
          <p:nvSpPr>
            <p:cNvPr id="120839" name="Text Box 5"/>
            <p:cNvSpPr txBox="1">
              <a:spLocks noChangeArrowheads="1"/>
            </p:cNvSpPr>
            <p:nvPr/>
          </p:nvSpPr>
          <p:spPr bwMode="auto">
            <a:xfrm>
              <a:off x="846" y="1007"/>
              <a:ext cx="1307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000">
                  <a:solidFill>
                    <a:srgbClr val="000099"/>
                  </a:solidFill>
                </a:rPr>
                <a:t>ticket (purchase)</a:t>
              </a:r>
            </a:p>
            <a:p>
              <a:endParaRPr lang="en-US" altLang="x-none" sz="2000">
                <a:solidFill>
                  <a:srgbClr val="000099"/>
                </a:solidFill>
              </a:endParaRPr>
            </a:p>
            <a:p>
              <a:r>
                <a:rPr lang="en-US" altLang="x-none" sz="2000">
                  <a:solidFill>
                    <a:srgbClr val="000099"/>
                  </a:solidFill>
                </a:rPr>
                <a:t>baggage (check)</a:t>
              </a:r>
            </a:p>
            <a:p>
              <a:endParaRPr lang="en-US" altLang="x-none" sz="2000">
                <a:solidFill>
                  <a:srgbClr val="000099"/>
                </a:solidFill>
              </a:endParaRPr>
            </a:p>
            <a:p>
              <a:r>
                <a:rPr lang="en-US" altLang="x-none" sz="2000">
                  <a:solidFill>
                    <a:srgbClr val="000099"/>
                  </a:solidFill>
                </a:rPr>
                <a:t>gates (load)</a:t>
              </a:r>
            </a:p>
            <a:p>
              <a:endParaRPr lang="en-US" altLang="x-none" sz="2000">
                <a:solidFill>
                  <a:srgbClr val="000099"/>
                </a:solidFill>
              </a:endParaRPr>
            </a:p>
            <a:p>
              <a:r>
                <a:rPr lang="en-US" altLang="x-none" sz="2000">
                  <a:solidFill>
                    <a:srgbClr val="000099"/>
                  </a:solidFill>
                </a:rPr>
                <a:t>runway takeoff</a:t>
              </a:r>
            </a:p>
            <a:p>
              <a:endParaRPr lang="en-US" altLang="x-none" sz="2000">
                <a:solidFill>
                  <a:srgbClr val="000099"/>
                </a:solidFill>
              </a:endParaRPr>
            </a:p>
            <a:p>
              <a:r>
                <a:rPr lang="en-US" altLang="x-none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0" name="Text Box 6"/>
            <p:cNvSpPr txBox="1">
              <a:spLocks noChangeArrowheads="1"/>
            </p:cNvSpPr>
            <p:nvPr/>
          </p:nvSpPr>
          <p:spPr bwMode="auto">
            <a:xfrm>
              <a:off x="3242" y="1001"/>
              <a:ext cx="1280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000">
                  <a:solidFill>
                    <a:srgbClr val="000099"/>
                  </a:solidFill>
                </a:rPr>
                <a:t>ticket (complain)</a:t>
              </a:r>
            </a:p>
            <a:p>
              <a:endParaRPr lang="en-US" altLang="x-none" sz="2000">
                <a:solidFill>
                  <a:srgbClr val="000099"/>
                </a:solidFill>
              </a:endParaRPr>
            </a:p>
            <a:p>
              <a:r>
                <a:rPr lang="en-US" altLang="x-none" sz="2000">
                  <a:solidFill>
                    <a:srgbClr val="000099"/>
                  </a:solidFill>
                </a:rPr>
                <a:t>baggage (claim)</a:t>
              </a:r>
            </a:p>
            <a:p>
              <a:endParaRPr lang="en-US" altLang="x-none" sz="2000">
                <a:solidFill>
                  <a:srgbClr val="000099"/>
                </a:solidFill>
              </a:endParaRPr>
            </a:p>
            <a:p>
              <a:r>
                <a:rPr lang="en-US" altLang="x-none" sz="2000">
                  <a:solidFill>
                    <a:srgbClr val="000099"/>
                  </a:solidFill>
                </a:rPr>
                <a:t>gates (unload)</a:t>
              </a:r>
            </a:p>
            <a:p>
              <a:endParaRPr lang="en-US" altLang="x-none" sz="2000">
                <a:solidFill>
                  <a:srgbClr val="000099"/>
                </a:solidFill>
              </a:endParaRPr>
            </a:p>
            <a:p>
              <a:r>
                <a:rPr lang="en-US" altLang="x-none" sz="2000">
                  <a:solidFill>
                    <a:srgbClr val="000099"/>
                  </a:solidFill>
                </a:rPr>
                <a:t>runway landing</a:t>
              </a:r>
            </a:p>
            <a:p>
              <a:endParaRPr lang="en-US" altLang="x-none" sz="2000">
                <a:solidFill>
                  <a:srgbClr val="000099"/>
                </a:solidFill>
              </a:endParaRPr>
            </a:p>
            <a:p>
              <a:r>
                <a:rPr lang="en-US" altLang="x-none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1" name="Text Box 7"/>
            <p:cNvSpPr txBox="1">
              <a:spLocks noChangeArrowheads="1"/>
            </p:cNvSpPr>
            <p:nvPr/>
          </p:nvSpPr>
          <p:spPr bwMode="auto">
            <a:xfrm>
              <a:off x="2074" y="2825"/>
              <a:ext cx="12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2" name="Freeform 8"/>
            <p:cNvSpPr>
              <a:spLocks/>
            </p:cNvSpPr>
            <p:nvPr/>
          </p:nvSpPr>
          <p:spPr bwMode="auto">
            <a:xfrm>
              <a:off x="700" y="1000"/>
              <a:ext cx="4100" cy="2072"/>
            </a:xfrm>
            <a:custGeom>
              <a:avLst/>
              <a:gdLst>
                <a:gd name="T0" fmla="*/ 0 w 4100"/>
                <a:gd name="T1" fmla="*/ 0 h 2072"/>
                <a:gd name="T2" fmla="*/ 4 w 4100"/>
                <a:gd name="T3" fmla="*/ 1736 h 2072"/>
                <a:gd name="T4" fmla="*/ 804 w 4100"/>
                <a:gd name="T5" fmla="*/ 2064 h 2072"/>
                <a:gd name="T6" fmla="*/ 3468 w 4100"/>
                <a:gd name="T7" fmla="*/ 2072 h 2072"/>
                <a:gd name="T8" fmla="*/ 4100 w 4100"/>
                <a:gd name="T9" fmla="*/ 1736 h 2072"/>
                <a:gd name="T10" fmla="*/ 4100 w 4100"/>
                <a:gd name="T11" fmla="*/ 96 h 20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00"/>
                <a:gd name="T19" fmla="*/ 0 h 2072"/>
                <a:gd name="T20" fmla="*/ 4100 w 4100"/>
                <a:gd name="T21" fmla="*/ 2072 h 20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00" h="2072">
                  <a:moveTo>
                    <a:pt x="0" y="0"/>
                  </a:moveTo>
                  <a:lnTo>
                    <a:pt x="4" y="1736"/>
                  </a:lnTo>
                  <a:lnTo>
                    <a:pt x="804" y="2064"/>
                  </a:lnTo>
                  <a:lnTo>
                    <a:pt x="3468" y="2072"/>
                  </a:lnTo>
                  <a:lnTo>
                    <a:pt x="4100" y="1736"/>
                  </a:lnTo>
                  <a:lnTo>
                    <a:pt x="4100" y="96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81D2DA15-2EF6-A14A-84D7-11DAEAC517BB}" type="slidenum">
              <a:rPr lang="en-US" altLang="x-none" sz="1200">
                <a:latin typeface="Tahoma" charset="0"/>
              </a:rPr>
              <a:pPr/>
              <a:t>74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22882" name="Picture 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1988" y="819150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3" name="Group 38"/>
          <p:cNvGrpSpPr>
            <a:grpSpLocks/>
          </p:cNvGrpSpPr>
          <p:nvPr/>
        </p:nvGrpSpPr>
        <p:grpSpPr bwMode="auto">
          <a:xfrm>
            <a:off x="1958976" y="1314451"/>
            <a:ext cx="8418513" cy="2835275"/>
            <a:chOff x="258" y="1214"/>
            <a:chExt cx="5303" cy="1786"/>
          </a:xfrm>
        </p:grpSpPr>
        <p:sp>
          <p:nvSpPr>
            <p:cNvPr id="122887" name="Rectangle 2"/>
            <p:cNvSpPr>
              <a:spLocks noChangeArrowheads="1"/>
            </p:cNvSpPr>
            <p:nvPr/>
          </p:nvSpPr>
          <p:spPr bwMode="auto">
            <a:xfrm>
              <a:off x="264" y="1544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22888" name="Text Box 3"/>
            <p:cNvSpPr txBox="1">
              <a:spLocks noChangeArrowheads="1"/>
            </p:cNvSpPr>
            <p:nvPr/>
          </p:nvSpPr>
          <p:spPr bwMode="auto">
            <a:xfrm>
              <a:off x="258" y="1597"/>
              <a:ext cx="1071" cy="1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x-none" sz="1400"/>
                <a:t>ticket (purchase)</a:t>
              </a:r>
            </a:p>
            <a:p>
              <a:pPr algn="ctr">
                <a:lnSpc>
                  <a:spcPct val="80000"/>
                </a:lnSpc>
              </a:pPr>
              <a:endParaRPr lang="en-US" altLang="x-none" sz="1400"/>
            </a:p>
            <a:p>
              <a:pPr algn="ctr">
                <a:lnSpc>
                  <a:spcPct val="80000"/>
                </a:lnSpc>
              </a:pPr>
              <a:r>
                <a:rPr lang="en-US" altLang="x-none" sz="1400"/>
                <a:t>baggage (check)</a:t>
              </a:r>
            </a:p>
            <a:p>
              <a:pPr algn="ctr">
                <a:lnSpc>
                  <a:spcPct val="80000"/>
                </a:lnSpc>
              </a:pPr>
              <a:endParaRPr lang="en-US" altLang="x-none" sz="1400"/>
            </a:p>
            <a:p>
              <a:pPr algn="ctr">
                <a:lnSpc>
                  <a:spcPct val="80000"/>
                </a:lnSpc>
              </a:pPr>
              <a:r>
                <a:rPr lang="en-US" altLang="x-none" sz="1400"/>
                <a:t>gates (load)</a:t>
              </a:r>
            </a:p>
            <a:p>
              <a:pPr algn="ctr">
                <a:lnSpc>
                  <a:spcPct val="80000"/>
                </a:lnSpc>
              </a:pPr>
              <a:endParaRPr lang="en-US" altLang="x-none" sz="1400"/>
            </a:p>
            <a:p>
              <a:pPr algn="ctr">
                <a:lnSpc>
                  <a:spcPct val="80000"/>
                </a:lnSpc>
              </a:pPr>
              <a:r>
                <a:rPr lang="en-US" altLang="x-none" sz="1400"/>
                <a:t>runway (takeoff)</a:t>
              </a:r>
            </a:p>
            <a:p>
              <a:pPr algn="ctr">
                <a:lnSpc>
                  <a:spcPct val="80000"/>
                </a:lnSpc>
              </a:pPr>
              <a:endParaRPr lang="en-US" altLang="x-none" sz="1400"/>
            </a:p>
            <a:p>
              <a:pPr algn="ctr">
                <a:lnSpc>
                  <a:spcPct val="80000"/>
                </a:lnSpc>
              </a:pPr>
              <a:r>
                <a:rPr lang="en-US" altLang="x-none" sz="1400"/>
                <a:t>airplane routing</a:t>
              </a:r>
            </a:p>
          </p:txBody>
        </p:sp>
        <p:sp>
          <p:nvSpPr>
            <p:cNvPr id="122889" name="Line 4"/>
            <p:cNvSpPr>
              <a:spLocks noChangeShapeType="1"/>
            </p:cNvSpPr>
            <p:nvPr/>
          </p:nvSpPr>
          <p:spPr bwMode="auto">
            <a:xfrm>
              <a:off x="271" y="1770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0" name="Line 5"/>
            <p:cNvSpPr>
              <a:spLocks noChangeShapeType="1"/>
            </p:cNvSpPr>
            <p:nvPr/>
          </p:nvSpPr>
          <p:spPr bwMode="auto">
            <a:xfrm>
              <a:off x="275" y="1989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1" name="Line 6"/>
            <p:cNvSpPr>
              <a:spLocks noChangeShapeType="1"/>
            </p:cNvSpPr>
            <p:nvPr/>
          </p:nvSpPr>
          <p:spPr bwMode="auto">
            <a:xfrm>
              <a:off x="271" y="220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2" name="Line 7"/>
            <p:cNvSpPr>
              <a:spLocks noChangeShapeType="1"/>
            </p:cNvSpPr>
            <p:nvPr/>
          </p:nvSpPr>
          <p:spPr bwMode="auto">
            <a:xfrm>
              <a:off x="279" y="242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Text Box 8"/>
            <p:cNvSpPr txBox="1">
              <a:spLocks noChangeArrowheads="1"/>
            </p:cNvSpPr>
            <p:nvPr/>
          </p:nvSpPr>
          <p:spPr bwMode="auto">
            <a:xfrm>
              <a:off x="493" y="2706"/>
              <a:ext cx="52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200"/>
                <a:t>departure</a:t>
              </a:r>
            </a:p>
            <a:p>
              <a:pPr algn="ctr" eaLnBrk="1" hangingPunct="1"/>
              <a:r>
                <a:rPr lang="en-US" altLang="x-none" sz="1200"/>
                <a:t>airport</a:t>
              </a:r>
            </a:p>
          </p:txBody>
        </p:sp>
        <p:sp>
          <p:nvSpPr>
            <p:cNvPr id="122894" name="Text Box 9"/>
            <p:cNvSpPr txBox="1">
              <a:spLocks noChangeArrowheads="1"/>
            </p:cNvSpPr>
            <p:nvPr/>
          </p:nvSpPr>
          <p:spPr bwMode="auto">
            <a:xfrm>
              <a:off x="3756" y="2712"/>
              <a:ext cx="38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200"/>
                <a:t>arrival</a:t>
              </a:r>
            </a:p>
            <a:p>
              <a:pPr algn="ctr" eaLnBrk="1" hangingPunct="1"/>
              <a:r>
                <a:rPr lang="en-US" altLang="x-none" sz="1200"/>
                <a:t>airport</a:t>
              </a:r>
            </a:p>
          </p:txBody>
        </p:sp>
        <p:sp>
          <p:nvSpPr>
            <p:cNvPr id="122895" name="Text Box 10"/>
            <p:cNvSpPr txBox="1">
              <a:spLocks noChangeArrowheads="1"/>
            </p:cNvSpPr>
            <p:nvPr/>
          </p:nvSpPr>
          <p:spPr bwMode="auto">
            <a:xfrm>
              <a:off x="1859" y="2709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200"/>
                <a:t>intermediate air-traffic</a:t>
              </a:r>
            </a:p>
            <a:p>
              <a:pPr algn="ctr" eaLnBrk="1" hangingPunct="1"/>
              <a:r>
                <a:rPr lang="en-US" altLang="x-none" sz="1200"/>
                <a:t>control centers</a:t>
              </a:r>
            </a:p>
          </p:txBody>
        </p:sp>
        <p:pic>
          <p:nvPicPr>
            <p:cNvPr id="122896" name="Picture 11" descr="yylgaifm[1]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30" y="1315"/>
              <a:ext cx="963" cy="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897" name="Line 12"/>
            <p:cNvSpPr>
              <a:spLocks noChangeShapeType="1"/>
            </p:cNvSpPr>
            <p:nvPr/>
          </p:nvSpPr>
          <p:spPr bwMode="auto">
            <a:xfrm>
              <a:off x="2133" y="1214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8" name="Line 13"/>
            <p:cNvSpPr>
              <a:spLocks noChangeShapeType="1"/>
            </p:cNvSpPr>
            <p:nvPr/>
          </p:nvSpPr>
          <p:spPr bwMode="auto">
            <a:xfrm>
              <a:off x="2229" y="1310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Line 14"/>
            <p:cNvSpPr>
              <a:spLocks noChangeShapeType="1"/>
            </p:cNvSpPr>
            <p:nvPr/>
          </p:nvSpPr>
          <p:spPr bwMode="auto">
            <a:xfrm>
              <a:off x="2325" y="1406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00" name="Group 15"/>
            <p:cNvGrpSpPr>
              <a:grpSpLocks/>
            </p:cNvGrpSpPr>
            <p:nvPr/>
          </p:nvGrpSpPr>
          <p:grpSpPr bwMode="auto">
            <a:xfrm>
              <a:off x="1436" y="2441"/>
              <a:ext cx="1071" cy="186"/>
              <a:chOff x="1813" y="2187"/>
              <a:chExt cx="1071" cy="186"/>
            </a:xfrm>
          </p:grpSpPr>
          <p:sp>
            <p:nvSpPr>
              <p:cNvPr id="122920" name="Rectangle 16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122921" name="Text Box 17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x-none" sz="1400"/>
                  <a:t>airplane routing</a:t>
                </a:r>
              </a:p>
            </p:txBody>
          </p:sp>
        </p:grpSp>
        <p:grpSp>
          <p:nvGrpSpPr>
            <p:cNvPr id="122901" name="Group 18"/>
            <p:cNvGrpSpPr>
              <a:grpSpLocks/>
            </p:cNvGrpSpPr>
            <p:nvPr/>
          </p:nvGrpSpPr>
          <p:grpSpPr bwMode="auto">
            <a:xfrm>
              <a:off x="2417" y="2441"/>
              <a:ext cx="1071" cy="186"/>
              <a:chOff x="1813" y="2187"/>
              <a:chExt cx="1071" cy="186"/>
            </a:xfrm>
          </p:grpSpPr>
          <p:sp>
            <p:nvSpPr>
              <p:cNvPr id="122918" name="Rectangle 19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>
                  <a:latin typeface="Times New Roman" charset="0"/>
                </a:endParaRPr>
              </a:p>
            </p:txBody>
          </p:sp>
          <p:sp>
            <p:nvSpPr>
              <p:cNvPr id="122919" name="Text Box 20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x-none" sz="1400"/>
                  <a:t>airplane routing</a:t>
                </a:r>
              </a:p>
            </p:txBody>
          </p:sp>
        </p:grpSp>
        <p:sp>
          <p:nvSpPr>
            <p:cNvPr id="122902" name="Rectangle 21"/>
            <p:cNvSpPr>
              <a:spLocks noChangeArrowheads="1"/>
            </p:cNvSpPr>
            <p:nvPr/>
          </p:nvSpPr>
          <p:spPr bwMode="auto">
            <a:xfrm>
              <a:off x="3446" y="1551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22903" name="Text Box 22"/>
            <p:cNvSpPr txBox="1">
              <a:spLocks noChangeArrowheads="1"/>
            </p:cNvSpPr>
            <p:nvPr/>
          </p:nvSpPr>
          <p:spPr bwMode="auto">
            <a:xfrm>
              <a:off x="3412" y="1598"/>
              <a:ext cx="1071" cy="1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x-none" sz="1400"/>
                <a:t>ticket (complain)</a:t>
              </a:r>
            </a:p>
            <a:p>
              <a:pPr algn="ctr">
                <a:lnSpc>
                  <a:spcPct val="80000"/>
                </a:lnSpc>
              </a:pPr>
              <a:endParaRPr lang="en-US" altLang="x-none" sz="1400"/>
            </a:p>
            <a:p>
              <a:pPr algn="ctr">
                <a:lnSpc>
                  <a:spcPct val="80000"/>
                </a:lnSpc>
              </a:pPr>
              <a:r>
                <a:rPr lang="en-US" altLang="x-none" sz="1400"/>
                <a:t>baggage (claim</a:t>
              </a:r>
            </a:p>
            <a:p>
              <a:pPr algn="ctr">
                <a:lnSpc>
                  <a:spcPct val="80000"/>
                </a:lnSpc>
              </a:pPr>
              <a:endParaRPr lang="en-US" altLang="x-none" sz="1400"/>
            </a:p>
            <a:p>
              <a:pPr algn="ctr">
                <a:lnSpc>
                  <a:spcPct val="80000"/>
                </a:lnSpc>
              </a:pPr>
              <a:r>
                <a:rPr lang="en-US" altLang="x-none" sz="1400"/>
                <a:t>gates (unload)</a:t>
              </a:r>
            </a:p>
            <a:p>
              <a:pPr algn="ctr">
                <a:lnSpc>
                  <a:spcPct val="80000"/>
                </a:lnSpc>
              </a:pPr>
              <a:endParaRPr lang="en-US" altLang="x-none" sz="1400"/>
            </a:p>
            <a:p>
              <a:pPr algn="ctr">
                <a:lnSpc>
                  <a:spcPct val="80000"/>
                </a:lnSpc>
              </a:pPr>
              <a:r>
                <a:rPr lang="en-US" altLang="x-none" sz="1400"/>
                <a:t>runway (land)</a:t>
              </a:r>
            </a:p>
            <a:p>
              <a:pPr algn="ctr">
                <a:lnSpc>
                  <a:spcPct val="80000"/>
                </a:lnSpc>
              </a:pPr>
              <a:endParaRPr lang="en-US" altLang="x-none" sz="1400"/>
            </a:p>
            <a:p>
              <a:pPr algn="ctr">
                <a:lnSpc>
                  <a:spcPct val="80000"/>
                </a:lnSpc>
              </a:pPr>
              <a:r>
                <a:rPr lang="en-US" altLang="x-none" sz="1400"/>
                <a:t>airplane routing</a:t>
              </a:r>
            </a:p>
          </p:txBody>
        </p:sp>
        <p:sp>
          <p:nvSpPr>
            <p:cNvPr id="122904" name="Line 23"/>
            <p:cNvSpPr>
              <a:spLocks noChangeShapeType="1"/>
            </p:cNvSpPr>
            <p:nvPr/>
          </p:nvSpPr>
          <p:spPr bwMode="auto">
            <a:xfrm>
              <a:off x="3453" y="177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Line 24"/>
            <p:cNvSpPr>
              <a:spLocks noChangeShapeType="1"/>
            </p:cNvSpPr>
            <p:nvPr/>
          </p:nvSpPr>
          <p:spPr bwMode="auto">
            <a:xfrm>
              <a:off x="3457" y="199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Line 25"/>
            <p:cNvSpPr>
              <a:spLocks noChangeShapeType="1"/>
            </p:cNvSpPr>
            <p:nvPr/>
          </p:nvSpPr>
          <p:spPr bwMode="auto">
            <a:xfrm>
              <a:off x="3453" y="2214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Line 26"/>
            <p:cNvSpPr>
              <a:spLocks noChangeShapeType="1"/>
            </p:cNvSpPr>
            <p:nvPr/>
          </p:nvSpPr>
          <p:spPr bwMode="auto">
            <a:xfrm>
              <a:off x="3461" y="2433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Rectangle 27"/>
            <p:cNvSpPr>
              <a:spLocks noChangeArrowheads="1"/>
            </p:cNvSpPr>
            <p:nvPr/>
          </p:nvSpPr>
          <p:spPr bwMode="auto">
            <a:xfrm>
              <a:off x="268" y="2476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22909" name="Rectangle 28"/>
            <p:cNvSpPr>
              <a:spLocks noChangeArrowheads="1"/>
            </p:cNvSpPr>
            <p:nvPr/>
          </p:nvSpPr>
          <p:spPr bwMode="auto">
            <a:xfrm>
              <a:off x="268" y="2256"/>
              <a:ext cx="5293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22910" name="Rectangle 29"/>
            <p:cNvSpPr>
              <a:spLocks noChangeArrowheads="1"/>
            </p:cNvSpPr>
            <p:nvPr/>
          </p:nvSpPr>
          <p:spPr bwMode="auto">
            <a:xfrm>
              <a:off x="268" y="2050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22911" name="Rectangle 30"/>
            <p:cNvSpPr>
              <a:spLocks noChangeArrowheads="1"/>
            </p:cNvSpPr>
            <p:nvPr/>
          </p:nvSpPr>
          <p:spPr bwMode="auto">
            <a:xfrm>
              <a:off x="268" y="1830"/>
              <a:ext cx="5286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22912" name="Rectangle 31"/>
            <p:cNvSpPr>
              <a:spLocks noChangeArrowheads="1"/>
            </p:cNvSpPr>
            <p:nvPr/>
          </p:nvSpPr>
          <p:spPr bwMode="auto">
            <a:xfrm>
              <a:off x="268" y="1617"/>
              <a:ext cx="5287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22913" name="Text Box 32"/>
            <p:cNvSpPr txBox="1">
              <a:spLocks noChangeArrowheads="1"/>
            </p:cNvSpPr>
            <p:nvPr/>
          </p:nvSpPr>
          <p:spPr bwMode="auto">
            <a:xfrm>
              <a:off x="4776" y="1588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200"/>
                <a:t>ticket</a:t>
              </a:r>
            </a:p>
          </p:txBody>
        </p:sp>
        <p:sp>
          <p:nvSpPr>
            <p:cNvPr id="122914" name="Text Box 33"/>
            <p:cNvSpPr txBox="1">
              <a:spLocks noChangeArrowheads="1"/>
            </p:cNvSpPr>
            <p:nvPr/>
          </p:nvSpPr>
          <p:spPr bwMode="auto">
            <a:xfrm>
              <a:off x="4774" y="1801"/>
              <a:ext cx="48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200"/>
                <a:t>baggage</a:t>
              </a:r>
            </a:p>
          </p:txBody>
        </p:sp>
        <p:sp>
          <p:nvSpPr>
            <p:cNvPr id="122915" name="Text Box 34"/>
            <p:cNvSpPr txBox="1">
              <a:spLocks noChangeArrowheads="1"/>
            </p:cNvSpPr>
            <p:nvPr/>
          </p:nvSpPr>
          <p:spPr bwMode="auto">
            <a:xfrm>
              <a:off x="4772" y="2013"/>
              <a:ext cx="3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200"/>
                <a:t>gate</a:t>
              </a:r>
            </a:p>
          </p:txBody>
        </p:sp>
        <p:sp>
          <p:nvSpPr>
            <p:cNvPr id="122916" name="Text Box 35"/>
            <p:cNvSpPr txBox="1">
              <a:spLocks noChangeArrowheads="1"/>
            </p:cNvSpPr>
            <p:nvPr/>
          </p:nvSpPr>
          <p:spPr bwMode="auto">
            <a:xfrm>
              <a:off x="4767" y="2225"/>
              <a:ext cx="7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200"/>
                <a:t>takeoff/landing</a:t>
              </a:r>
            </a:p>
          </p:txBody>
        </p:sp>
        <p:sp>
          <p:nvSpPr>
            <p:cNvPr id="122917" name="Text Box 36"/>
            <p:cNvSpPr txBox="1">
              <a:spLocks noChangeArrowheads="1"/>
            </p:cNvSpPr>
            <p:nvPr/>
          </p:nvSpPr>
          <p:spPr bwMode="auto">
            <a:xfrm>
              <a:off x="4769" y="2444"/>
              <a:ext cx="7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x-none" sz="1200"/>
                <a:t>airplane routing</a:t>
              </a:r>
            </a:p>
          </p:txBody>
        </p:sp>
      </p:grpSp>
      <p:sp>
        <p:nvSpPr>
          <p:cNvPr id="122884" name="Rectangle 39"/>
          <p:cNvSpPr>
            <a:spLocks noGrp="1" noChangeArrowheads="1"/>
          </p:cNvSpPr>
          <p:nvPr>
            <p:ph type="title" idx="4294967295"/>
          </p:nvPr>
        </p:nvSpPr>
        <p:spPr>
          <a:xfrm>
            <a:off x="1843088" y="31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Layering of airline functionality</a:t>
            </a:r>
          </a:p>
        </p:txBody>
      </p:sp>
      <p:sp>
        <p:nvSpPr>
          <p:cNvPr id="122885" name="Rectangle 40"/>
          <p:cNvSpPr>
            <a:spLocks noGrp="1" noChangeArrowheads="1"/>
          </p:cNvSpPr>
          <p:nvPr>
            <p:ph type="body" idx="4294967295"/>
          </p:nvPr>
        </p:nvSpPr>
        <p:spPr>
          <a:xfrm>
            <a:off x="2057400" y="4441826"/>
            <a:ext cx="7613650" cy="1763713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layers:</a:t>
            </a:r>
            <a:r>
              <a:rPr lang="en-US" altLang="x-none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x-none">
                <a:ea typeface="ＭＳ Ｐゴシック" charset="-128"/>
              </a:rPr>
              <a:t>each layer implements a service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x-none" sz="2800"/>
              <a:t>via its own internal-layer actions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x-none" sz="2800"/>
              <a:t>relying on services provided by layer below</a:t>
            </a:r>
          </a:p>
          <a:p>
            <a:pPr eaLnBrk="1" hangingPunct="1">
              <a:buFont typeface="Wingdings" charset="2"/>
              <a:buNone/>
            </a:pPr>
            <a:endParaRPr lang="en-US" altLang="x-none">
              <a:ea typeface="ＭＳ Ｐゴシック" charset="-128"/>
            </a:endParaRPr>
          </a:p>
        </p:txBody>
      </p:sp>
      <p:sp>
        <p:nvSpPr>
          <p:cNvPr id="1228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D33B7212-4D36-AF42-8E07-A165CFDB7CBE}" type="slidenum">
              <a:rPr lang="en-US" altLang="x-none" sz="1200">
                <a:latin typeface="Tahoma" charset="0"/>
              </a:rPr>
              <a:pPr/>
              <a:t>75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24930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1701" y="1022351"/>
            <a:ext cx="329882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Why layering?</a:t>
            </a:r>
          </a:p>
        </p:txBody>
      </p:sp>
      <p:sp>
        <p:nvSpPr>
          <p:cNvPr id="13824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070100" y="1435100"/>
            <a:ext cx="7772400" cy="4648200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charset="2"/>
              <a:buNone/>
            </a:pPr>
            <a:r>
              <a:rPr lang="en-US" altLang="x-none" sz="3200">
                <a:ea typeface="ＭＳ Ｐゴシック" charset="-128"/>
              </a:rPr>
              <a:t>dealing with complex systems:</a:t>
            </a:r>
          </a:p>
          <a:p>
            <a:pPr eaLnBrk="1" hangingPunct="1"/>
            <a:r>
              <a:rPr lang="en-US" altLang="x-none">
                <a:ea typeface="ＭＳ Ｐゴシック" charset="-128"/>
              </a:rPr>
              <a:t>explicit structure allows identification, relationship of complex system</a:t>
            </a:r>
            <a:r>
              <a:rPr lang="ja-JP" altLang="en-US">
                <a:ea typeface="ＭＳ Ｐゴシック" charset="-128"/>
              </a:rPr>
              <a:t>’</a:t>
            </a:r>
            <a:r>
              <a:rPr lang="en-US" altLang="ja-JP">
                <a:ea typeface="ＭＳ Ｐゴシック" charset="-128"/>
              </a:rPr>
              <a:t>s pieces</a:t>
            </a:r>
          </a:p>
          <a:p>
            <a:pPr marL="682625" lvl="1" indent="-225425"/>
            <a:r>
              <a:rPr lang="en-US" altLang="x-none"/>
              <a:t>layered </a:t>
            </a:r>
            <a:r>
              <a:rPr lang="en-US" altLang="x-none" i="1">
                <a:solidFill>
                  <a:srgbClr val="CC0000"/>
                </a:solidFill>
              </a:rPr>
              <a:t>reference model</a:t>
            </a:r>
            <a:r>
              <a:rPr lang="en-US" altLang="x-none"/>
              <a:t> for discussion</a:t>
            </a:r>
          </a:p>
          <a:p>
            <a:pPr eaLnBrk="1" hangingPunct="1"/>
            <a:r>
              <a:rPr lang="en-US" altLang="x-none">
                <a:ea typeface="ＭＳ Ｐゴシック" charset="-128"/>
              </a:rPr>
              <a:t>modularization eases maintenance, updating of system</a:t>
            </a:r>
          </a:p>
          <a:p>
            <a:pPr marL="682625" lvl="1" indent="-225425"/>
            <a:r>
              <a:rPr lang="en-US" altLang="x-none"/>
              <a:t>change of implementation of layer</a:t>
            </a:r>
            <a:r>
              <a:rPr lang="ja-JP" altLang="en-US">
                <a:ea typeface="ＭＳ Ｐゴシック" charset="-128"/>
              </a:rPr>
              <a:t>’</a:t>
            </a:r>
            <a:r>
              <a:rPr lang="en-US" altLang="ja-JP">
                <a:ea typeface="ＭＳ Ｐゴシック" charset="-128"/>
              </a:rPr>
              <a:t>s service transparent to rest of system</a:t>
            </a:r>
          </a:p>
          <a:p>
            <a:pPr marL="682625" lvl="1" indent="-225425"/>
            <a:r>
              <a:rPr lang="en-US" altLang="x-none"/>
              <a:t>e.g., change in gate procedure doesn</a:t>
            </a:r>
            <a:r>
              <a:rPr lang="en-US" altLang="en-US">
                <a:ea typeface="ＭＳ Ｐゴシック" charset="-128"/>
              </a:rPr>
              <a:t>’</a:t>
            </a:r>
            <a:r>
              <a:rPr lang="en-US" altLang="ja-JP">
                <a:ea typeface="ＭＳ Ｐゴシック" charset="-128"/>
              </a:rPr>
              <a:t>t affect rest of system</a:t>
            </a:r>
          </a:p>
          <a:p>
            <a:pPr eaLnBrk="1" hangingPunct="1"/>
            <a:r>
              <a:rPr lang="en-US" altLang="x-none">
                <a:ea typeface="ＭＳ Ｐゴシック" charset="-128"/>
              </a:rPr>
              <a:t>layering considered harmful?</a:t>
            </a:r>
          </a:p>
        </p:txBody>
      </p:sp>
      <p:sp>
        <p:nvSpPr>
          <p:cNvPr id="12493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9CB98701-F50C-234C-AA32-87117BD9C802}" type="slidenum">
              <a:rPr lang="en-US" altLang="x-none" sz="1200">
                <a:latin typeface="Tahoma" charset="0"/>
              </a:rPr>
              <a:pPr/>
              <a:t>76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26978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2638" y="87312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9" name="Rectangle 2"/>
          <p:cNvSpPr>
            <a:spLocks noChangeArrowheads="1"/>
          </p:cNvSpPr>
          <p:nvPr/>
        </p:nvSpPr>
        <p:spPr bwMode="auto">
          <a:xfrm>
            <a:off x="8099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126980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1957388" y="114300"/>
            <a:ext cx="7772400" cy="10287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Internet protocol stack</a:t>
            </a:r>
          </a:p>
        </p:txBody>
      </p:sp>
      <p:sp>
        <p:nvSpPr>
          <p:cNvPr id="1402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51051" y="1333500"/>
            <a:ext cx="5554663" cy="4648200"/>
          </a:xfrm>
        </p:spPr>
        <p:txBody>
          <a:bodyPr>
            <a:normAutofit lnSpcReduction="10000"/>
          </a:bodyPr>
          <a:lstStyle/>
          <a:p>
            <a:pPr marL="287338" indent="-287338">
              <a:lnSpc>
                <a:spcPct val="80000"/>
              </a:lnSpc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application:</a:t>
            </a:r>
            <a:r>
              <a:rPr lang="en-US" altLang="x-none">
                <a:ea typeface="ＭＳ Ｐゴシック" charset="-128"/>
              </a:rPr>
              <a:t> supporting network applications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x-none"/>
              <a:t>FTP, SMTP, HTTP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transport:</a:t>
            </a:r>
            <a:r>
              <a:rPr lang="en-US" altLang="x-none">
                <a:ea typeface="ＭＳ Ｐゴシック" charset="-128"/>
              </a:rPr>
              <a:t> process-process data transfer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x-none"/>
              <a:t>TCP, UDP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network:</a:t>
            </a:r>
            <a:r>
              <a:rPr lang="en-US" altLang="x-none">
                <a:ea typeface="ＭＳ Ｐゴシック" charset="-128"/>
              </a:rPr>
              <a:t> routing of datagrams from source to destination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x-none"/>
              <a:t>IP, routing protocols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link:</a:t>
            </a:r>
            <a:r>
              <a:rPr lang="en-US" altLang="x-none">
                <a:ea typeface="ＭＳ Ｐゴシック" charset="-128"/>
              </a:rPr>
              <a:t> data transfer between neighboring  network elements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x-none"/>
              <a:t>Ethernet, 802.111 (WiFi), PPP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physical:</a:t>
            </a:r>
            <a:r>
              <a:rPr lang="en-US" altLang="x-none">
                <a:ea typeface="ＭＳ Ｐゴシック" charset="-128"/>
              </a:rPr>
              <a:t> bits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on the wire</a:t>
            </a:r>
            <a:r>
              <a:rPr lang="ja-JP" altLang="en-US">
                <a:ea typeface="ＭＳ Ｐゴシック" charset="-128"/>
              </a:rPr>
              <a:t>”</a:t>
            </a:r>
            <a:endParaRPr lang="en-US" altLang="ja-JP">
              <a:ea typeface="ＭＳ Ｐゴシック" charset="-128"/>
            </a:endParaRPr>
          </a:p>
          <a:p>
            <a:pPr marL="287338" indent="-287338">
              <a:lnSpc>
                <a:spcPct val="80000"/>
              </a:lnSpc>
            </a:pPr>
            <a:endParaRPr lang="en-US" altLang="x-none">
              <a:ea typeface="ＭＳ Ｐゴシック" charset="-128"/>
            </a:endParaRPr>
          </a:p>
        </p:txBody>
      </p:sp>
      <p:sp>
        <p:nvSpPr>
          <p:cNvPr id="126982" name="Rectangle 6"/>
          <p:cNvSpPr>
            <a:spLocks noChangeArrowheads="1"/>
          </p:cNvSpPr>
          <p:nvPr/>
        </p:nvSpPr>
        <p:spPr bwMode="auto">
          <a:xfrm>
            <a:off x="7981950" y="1824038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126983" name="Text Box 7"/>
          <p:cNvSpPr txBox="1">
            <a:spLocks noChangeArrowheads="1"/>
          </p:cNvSpPr>
          <p:nvPr/>
        </p:nvSpPr>
        <p:spPr bwMode="auto">
          <a:xfrm>
            <a:off x="8079337" y="1920875"/>
            <a:ext cx="1659429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/>
              <a:t>application</a:t>
            </a:r>
          </a:p>
          <a:p>
            <a:pPr algn="ctr"/>
            <a:endParaRPr lang="en-US" altLang="x-none"/>
          </a:p>
          <a:p>
            <a:pPr algn="ctr"/>
            <a:r>
              <a:rPr lang="en-US" altLang="x-none"/>
              <a:t>transport</a:t>
            </a:r>
          </a:p>
          <a:p>
            <a:pPr algn="ctr"/>
            <a:endParaRPr lang="en-US" altLang="x-none"/>
          </a:p>
          <a:p>
            <a:pPr algn="ctr"/>
            <a:r>
              <a:rPr lang="en-US" altLang="x-none"/>
              <a:t>network</a:t>
            </a:r>
          </a:p>
          <a:p>
            <a:pPr algn="ctr"/>
            <a:endParaRPr lang="en-US" altLang="x-none"/>
          </a:p>
          <a:p>
            <a:pPr algn="ctr"/>
            <a:r>
              <a:rPr lang="en-US" altLang="x-none"/>
              <a:t>link</a:t>
            </a:r>
          </a:p>
          <a:p>
            <a:pPr algn="ctr"/>
            <a:endParaRPr lang="en-US" altLang="x-none"/>
          </a:p>
          <a:p>
            <a:pPr algn="ctr"/>
            <a:r>
              <a:rPr lang="en-US" altLang="x-none"/>
              <a:t>physical</a:t>
            </a:r>
          </a:p>
        </p:txBody>
      </p:sp>
      <p:sp>
        <p:nvSpPr>
          <p:cNvPr id="126984" name="Line 8"/>
          <p:cNvSpPr>
            <a:spLocks noChangeShapeType="1"/>
          </p:cNvSpPr>
          <p:nvPr/>
        </p:nvSpPr>
        <p:spPr bwMode="auto">
          <a:xfrm>
            <a:off x="7975600" y="2516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5" name="Line 9"/>
          <p:cNvSpPr>
            <a:spLocks noChangeShapeType="1"/>
          </p:cNvSpPr>
          <p:nvPr/>
        </p:nvSpPr>
        <p:spPr bwMode="auto">
          <a:xfrm>
            <a:off x="7975600" y="32210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6" name="Line 10"/>
          <p:cNvSpPr>
            <a:spLocks noChangeShapeType="1"/>
          </p:cNvSpPr>
          <p:nvPr/>
        </p:nvSpPr>
        <p:spPr bwMode="auto">
          <a:xfrm>
            <a:off x="7975600" y="39322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7" name="Line 11"/>
          <p:cNvSpPr>
            <a:spLocks noChangeShapeType="1"/>
          </p:cNvSpPr>
          <p:nvPr/>
        </p:nvSpPr>
        <p:spPr bwMode="auto">
          <a:xfrm>
            <a:off x="7975600" y="46434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B1A29BD-798F-6641-A867-C266B2047485}" type="slidenum">
              <a:rPr lang="en-US" altLang="x-none" sz="1200">
                <a:latin typeface="Tahoma" charset="0"/>
              </a:rPr>
              <a:pPr/>
              <a:t>77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129026" name="Rectangle 2"/>
          <p:cNvSpPr>
            <a:spLocks noChangeArrowheads="1"/>
          </p:cNvSpPr>
          <p:nvPr/>
        </p:nvSpPr>
        <p:spPr bwMode="auto">
          <a:xfrm>
            <a:off x="8029575" y="16383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129027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1924050" y="85725"/>
            <a:ext cx="6503988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ISO/OSI reference model</a:t>
            </a:r>
          </a:p>
        </p:txBody>
      </p:sp>
      <p:sp>
        <p:nvSpPr>
          <p:cNvPr id="129028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108201" y="1422400"/>
            <a:ext cx="5154613" cy="4648200"/>
          </a:xfrm>
        </p:spPr>
        <p:txBody>
          <a:bodyPr>
            <a:normAutofit lnSpcReduction="10000"/>
          </a:bodyPr>
          <a:lstStyle/>
          <a:p>
            <a:pPr marL="287338" indent="-287338"/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presentation:</a:t>
            </a:r>
            <a:r>
              <a:rPr lang="en-US" altLang="x-none">
                <a:ea typeface="ＭＳ Ｐゴシック" charset="-128"/>
              </a:rPr>
              <a:t> 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session:</a:t>
            </a:r>
            <a:r>
              <a:rPr lang="en-US" altLang="x-none">
                <a:ea typeface="ＭＳ Ｐゴシック" charset="-128"/>
              </a:rPr>
              <a:t> synchronization, checkpointing, recovery of data exchange</a:t>
            </a:r>
          </a:p>
          <a:p>
            <a:pPr marL="287338" indent="-287338"/>
            <a:r>
              <a:rPr lang="en-US" altLang="x-none">
                <a:ea typeface="ＭＳ Ｐゴシック" charset="-128"/>
              </a:rPr>
              <a:t>Internet stack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missing</a:t>
            </a:r>
            <a:r>
              <a:rPr lang="ja-JP" altLang="en-US">
                <a:ea typeface="ＭＳ Ｐゴシック" charset="-128"/>
              </a:rPr>
              <a:t>”</a:t>
            </a:r>
            <a:r>
              <a:rPr lang="en-US" altLang="ja-JP">
                <a:ea typeface="ＭＳ Ｐゴシック" charset="-128"/>
              </a:rPr>
              <a:t> these layers!</a:t>
            </a:r>
          </a:p>
          <a:p>
            <a:pPr marL="682625" lvl="1" indent="-225425"/>
            <a:r>
              <a:rPr lang="en-US" altLang="x-none"/>
              <a:t>these services, </a:t>
            </a:r>
            <a:r>
              <a:rPr lang="en-US" altLang="x-none" i="1"/>
              <a:t>if needed,</a:t>
            </a:r>
            <a:r>
              <a:rPr lang="en-US" altLang="x-none"/>
              <a:t> must be implemented in application</a:t>
            </a:r>
          </a:p>
          <a:p>
            <a:pPr marL="682625" lvl="1" indent="-225425"/>
            <a:r>
              <a:rPr lang="en-US" altLang="x-none"/>
              <a:t>needed?</a:t>
            </a:r>
          </a:p>
        </p:txBody>
      </p:sp>
      <p:sp>
        <p:nvSpPr>
          <p:cNvPr id="129029" name="Rectangle 6"/>
          <p:cNvSpPr>
            <a:spLocks noChangeArrowheads="1"/>
          </p:cNvSpPr>
          <p:nvPr/>
        </p:nvSpPr>
        <p:spPr bwMode="auto">
          <a:xfrm>
            <a:off x="7915275" y="1774826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129030" name="Text Box 7"/>
          <p:cNvSpPr txBox="1">
            <a:spLocks noChangeArrowheads="1"/>
          </p:cNvSpPr>
          <p:nvPr/>
        </p:nvSpPr>
        <p:spPr bwMode="auto">
          <a:xfrm>
            <a:off x="7872414" y="1946276"/>
            <a:ext cx="1982787" cy="3453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x-none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x-none"/>
          </a:p>
          <a:p>
            <a:pPr algn="ctr">
              <a:lnSpc>
                <a:spcPct val="70000"/>
              </a:lnSpc>
            </a:pPr>
            <a:r>
              <a:rPr lang="en-US" altLang="x-none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x-none"/>
          </a:p>
          <a:p>
            <a:pPr algn="ctr">
              <a:lnSpc>
                <a:spcPct val="70000"/>
              </a:lnSpc>
            </a:pPr>
            <a:r>
              <a:rPr lang="en-US" altLang="x-none"/>
              <a:t>session</a:t>
            </a:r>
          </a:p>
          <a:p>
            <a:pPr algn="ctr">
              <a:lnSpc>
                <a:spcPct val="70000"/>
              </a:lnSpc>
            </a:pPr>
            <a:endParaRPr lang="en-US" altLang="x-none"/>
          </a:p>
          <a:p>
            <a:pPr algn="ctr">
              <a:lnSpc>
                <a:spcPct val="70000"/>
              </a:lnSpc>
            </a:pPr>
            <a:r>
              <a:rPr lang="en-US" altLang="x-none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x-none"/>
          </a:p>
          <a:p>
            <a:pPr algn="ctr">
              <a:lnSpc>
                <a:spcPct val="70000"/>
              </a:lnSpc>
            </a:pPr>
            <a:r>
              <a:rPr lang="en-US" altLang="x-none"/>
              <a:t>network</a:t>
            </a:r>
          </a:p>
          <a:p>
            <a:pPr algn="ctr">
              <a:lnSpc>
                <a:spcPct val="70000"/>
              </a:lnSpc>
            </a:pPr>
            <a:endParaRPr lang="en-US" altLang="x-none"/>
          </a:p>
          <a:p>
            <a:pPr algn="ctr">
              <a:lnSpc>
                <a:spcPct val="70000"/>
              </a:lnSpc>
            </a:pPr>
            <a:r>
              <a:rPr lang="en-US" altLang="x-none"/>
              <a:t>link</a:t>
            </a:r>
          </a:p>
          <a:p>
            <a:pPr algn="ctr">
              <a:lnSpc>
                <a:spcPct val="70000"/>
              </a:lnSpc>
            </a:pPr>
            <a:endParaRPr lang="en-US" altLang="x-none"/>
          </a:p>
          <a:p>
            <a:pPr algn="ctr">
              <a:lnSpc>
                <a:spcPct val="70000"/>
              </a:lnSpc>
            </a:pPr>
            <a:r>
              <a:rPr lang="en-US" altLang="x-none"/>
              <a:t>physical</a:t>
            </a:r>
          </a:p>
        </p:txBody>
      </p:sp>
      <p:sp>
        <p:nvSpPr>
          <p:cNvPr id="129031" name="Line 8"/>
          <p:cNvSpPr>
            <a:spLocks noChangeShapeType="1"/>
          </p:cNvSpPr>
          <p:nvPr/>
        </p:nvSpPr>
        <p:spPr bwMode="auto">
          <a:xfrm>
            <a:off x="7894638" y="236696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2" name="Line 9"/>
          <p:cNvSpPr>
            <a:spLocks noChangeShapeType="1"/>
          </p:cNvSpPr>
          <p:nvPr/>
        </p:nvSpPr>
        <p:spPr bwMode="auto">
          <a:xfrm>
            <a:off x="7908925" y="33432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3" name="Line 10"/>
          <p:cNvSpPr>
            <a:spLocks noChangeShapeType="1"/>
          </p:cNvSpPr>
          <p:nvPr/>
        </p:nvSpPr>
        <p:spPr bwMode="auto">
          <a:xfrm>
            <a:off x="7908925" y="3883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4" name="Line 11"/>
          <p:cNvSpPr>
            <a:spLocks noChangeShapeType="1"/>
          </p:cNvSpPr>
          <p:nvPr/>
        </p:nvSpPr>
        <p:spPr bwMode="auto">
          <a:xfrm>
            <a:off x="7910513" y="4899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5" name="Line 12"/>
          <p:cNvSpPr>
            <a:spLocks noChangeShapeType="1"/>
          </p:cNvSpPr>
          <p:nvPr/>
        </p:nvSpPr>
        <p:spPr bwMode="auto">
          <a:xfrm>
            <a:off x="7894638" y="44164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6" name="Line 13"/>
          <p:cNvSpPr>
            <a:spLocks noChangeShapeType="1"/>
          </p:cNvSpPr>
          <p:nvPr/>
        </p:nvSpPr>
        <p:spPr bwMode="auto">
          <a:xfrm>
            <a:off x="7893050" y="28860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037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4538" y="895350"/>
            <a:ext cx="59880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D5E2449-5612-D349-B66F-6BDA4D4F7E5E}" type="slidenum">
              <a:rPr lang="en-US" altLang="x-none" sz="1200">
                <a:latin typeface="Tahoma" charset="0"/>
              </a:rPr>
              <a:pPr/>
              <a:t>78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Freeform 99"/>
          <p:cNvSpPr>
            <a:spLocks/>
          </p:cNvSpPr>
          <p:nvPr/>
        </p:nvSpPr>
        <p:spPr bwMode="auto">
          <a:xfrm>
            <a:off x="8502650" y="4156076"/>
            <a:ext cx="655638" cy="1135063"/>
          </a:xfrm>
          <a:custGeom>
            <a:avLst/>
            <a:gdLst>
              <a:gd name="T0" fmla="*/ 2147483647 w 413"/>
              <a:gd name="T1" fmla="*/ 2147483647 h 715"/>
              <a:gd name="T2" fmla="*/ 2147483647 w 413"/>
              <a:gd name="T3" fmla="*/ 0 h 715"/>
              <a:gd name="T4" fmla="*/ 0 w 413"/>
              <a:gd name="T5" fmla="*/ 2147483647 h 715"/>
              <a:gd name="T6" fmla="*/ 2147483647 w 413"/>
              <a:gd name="T7" fmla="*/ 2147483647 h 715"/>
              <a:gd name="T8" fmla="*/ 2147483647 w 413"/>
              <a:gd name="T9" fmla="*/ 2147483647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4" name="Group 347"/>
          <p:cNvGrpSpPr>
            <a:grpSpLocks/>
          </p:cNvGrpSpPr>
          <p:nvPr/>
        </p:nvGrpSpPr>
        <p:grpSpPr bwMode="auto">
          <a:xfrm>
            <a:off x="9104313" y="4918076"/>
            <a:ext cx="984250" cy="600075"/>
            <a:chOff x="1871277" y="1576300"/>
            <a:chExt cx="1128371" cy="437861"/>
          </a:xfrm>
        </p:grpSpPr>
        <p:sp>
          <p:nvSpPr>
            <p:cNvPr id="146" name="Oval 14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47" name="Rectangle 146"/>
            <p:cNvSpPr/>
            <p:nvPr/>
          </p:nvSpPr>
          <p:spPr bwMode="auto">
            <a:xfrm>
              <a:off x="1871277" y="1739629"/>
              <a:ext cx="1128371" cy="1158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8" name="Oval 14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49" name="Freeform 148"/>
            <p:cNvSpPr/>
            <p:nvPr/>
          </p:nvSpPr>
          <p:spPr bwMode="auto">
            <a:xfrm>
              <a:off x="2158830" y="1673602"/>
              <a:ext cx="549626" cy="16101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3" name="Straight Connector 152"/>
            <p:cNvCxnSpPr>
              <a:cxnSpLocks noChangeShapeType="1"/>
              <a:endCxn id="14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" name="Straight Connector 15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107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31076" name="Picture 19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7176" y="795338"/>
            <a:ext cx="3370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7" name="Freeform 3"/>
          <p:cNvSpPr>
            <a:spLocks/>
          </p:cNvSpPr>
          <p:nvPr/>
        </p:nvSpPr>
        <p:spPr bwMode="auto">
          <a:xfrm>
            <a:off x="8653464" y="2246314"/>
            <a:ext cx="638175" cy="852487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8" name="Group 180"/>
          <p:cNvGrpSpPr>
            <a:grpSpLocks/>
          </p:cNvGrpSpPr>
          <p:nvPr/>
        </p:nvGrpSpPr>
        <p:grpSpPr bwMode="auto">
          <a:xfrm>
            <a:off x="8853488" y="2754313"/>
            <a:ext cx="1052512" cy="355600"/>
            <a:chOff x="4410" y="1365"/>
            <a:chExt cx="663" cy="224"/>
          </a:xfrm>
        </p:grpSpPr>
        <p:sp>
          <p:nvSpPr>
            <p:cNvPr id="131205" name="Rectangle 181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206" name="AutoShape 182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207" name="Freeform 183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208" name="Freeform 184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1209" name="Freeform 185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079" name="Freeform 2"/>
          <p:cNvSpPr>
            <a:spLocks/>
          </p:cNvSpPr>
          <p:nvPr/>
        </p:nvSpPr>
        <p:spPr bwMode="auto">
          <a:xfrm>
            <a:off x="5341939" y="1447801"/>
            <a:ext cx="4048125" cy="3833813"/>
          </a:xfrm>
          <a:custGeom>
            <a:avLst/>
            <a:gdLst>
              <a:gd name="T0" fmla="*/ 2147483647 w 2550"/>
              <a:gd name="T1" fmla="*/ 0 h 2415"/>
              <a:gd name="T2" fmla="*/ 2147483647 w 2550"/>
              <a:gd name="T3" fmla="*/ 0 h 2415"/>
              <a:gd name="T4" fmla="*/ 2147483647 w 2550"/>
              <a:gd name="T5" fmla="*/ 2147483647 h 2415"/>
              <a:gd name="T6" fmla="*/ 0 w 2550"/>
              <a:gd name="T7" fmla="*/ 2147483647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0" name="Text Box 8"/>
          <p:cNvSpPr txBox="1">
            <a:spLocks noChangeArrowheads="1"/>
          </p:cNvSpPr>
          <p:nvPr/>
        </p:nvSpPr>
        <p:spPr bwMode="auto">
          <a:xfrm>
            <a:off x="4240214" y="22383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>
                <a:solidFill>
                  <a:srgbClr val="000099"/>
                </a:solidFill>
              </a:rPr>
              <a:t>source</a:t>
            </a:r>
          </a:p>
        </p:txBody>
      </p:sp>
      <p:sp>
        <p:nvSpPr>
          <p:cNvPr id="131081" name="Freeform 10"/>
          <p:cNvSpPr>
            <a:spLocks/>
          </p:cNvSpPr>
          <p:nvPr/>
        </p:nvSpPr>
        <p:spPr bwMode="auto">
          <a:xfrm>
            <a:off x="5392738" y="650876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2" name="Rectangle 23"/>
          <p:cNvSpPr>
            <a:spLocks noChangeArrowheads="1"/>
          </p:cNvSpPr>
          <p:nvPr/>
        </p:nvSpPr>
        <p:spPr bwMode="auto">
          <a:xfrm>
            <a:off x="4168775" y="660401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131083" name="Rectangle 24"/>
          <p:cNvSpPr>
            <a:spLocks noChangeArrowheads="1"/>
          </p:cNvSpPr>
          <p:nvPr/>
        </p:nvSpPr>
        <p:spPr bwMode="auto">
          <a:xfrm>
            <a:off x="4121151" y="7318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131084" name="Line 25"/>
          <p:cNvSpPr>
            <a:spLocks noChangeShapeType="1"/>
          </p:cNvSpPr>
          <p:nvPr/>
        </p:nvSpPr>
        <p:spPr bwMode="auto">
          <a:xfrm>
            <a:off x="4121150" y="104933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5" name="Text Box 26"/>
          <p:cNvSpPr txBox="1">
            <a:spLocks noChangeArrowheads="1"/>
          </p:cNvSpPr>
          <p:nvPr/>
        </p:nvSpPr>
        <p:spPr bwMode="auto">
          <a:xfrm>
            <a:off x="4078289" y="6985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x-none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x-none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x-none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x-none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x-none" sz="1800"/>
              <a:t>physical</a:t>
            </a:r>
          </a:p>
        </p:txBody>
      </p:sp>
      <p:sp>
        <p:nvSpPr>
          <p:cNvPr id="131086" name="Line 27"/>
          <p:cNvSpPr>
            <a:spLocks noChangeShapeType="1"/>
          </p:cNvSpPr>
          <p:nvPr/>
        </p:nvSpPr>
        <p:spPr bwMode="auto">
          <a:xfrm>
            <a:off x="4129088" y="137001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7" name="Line 28"/>
          <p:cNvSpPr>
            <a:spLocks noChangeShapeType="1"/>
          </p:cNvSpPr>
          <p:nvPr/>
        </p:nvSpPr>
        <p:spPr bwMode="auto">
          <a:xfrm>
            <a:off x="4133850" y="165100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8" name="Line 29"/>
          <p:cNvSpPr>
            <a:spLocks noChangeShapeType="1"/>
          </p:cNvSpPr>
          <p:nvPr/>
        </p:nvSpPr>
        <p:spPr bwMode="auto">
          <a:xfrm>
            <a:off x="4133850" y="192722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2743200" y="1368426"/>
            <a:ext cx="1208088" cy="303213"/>
            <a:chOff x="501" y="1990"/>
            <a:chExt cx="761" cy="191"/>
          </a:xfrm>
        </p:grpSpPr>
        <p:sp>
          <p:nvSpPr>
            <p:cNvPr id="131199" name="Rectangle 40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200" name="Rectangle 41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H</a:t>
              </a:r>
              <a:r>
                <a:rPr lang="en-US" altLang="x-none" sz="1800" baseline="-25000"/>
                <a:t>t</a:t>
              </a:r>
            </a:p>
          </p:txBody>
        </p:sp>
        <p:sp>
          <p:nvSpPr>
            <p:cNvPr id="131201" name="Rectangle 42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H</a:t>
              </a:r>
              <a:r>
                <a:rPr lang="en-US" altLang="x-none" sz="1800" baseline="-25000"/>
                <a:t>n</a:t>
              </a:r>
            </a:p>
          </p:txBody>
        </p:sp>
        <p:sp>
          <p:nvSpPr>
            <p:cNvPr id="131202" name="Rectangle 43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M</a:t>
              </a:r>
            </a:p>
          </p:txBody>
        </p:sp>
        <p:sp>
          <p:nvSpPr>
            <p:cNvPr id="131203" name="Line 44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4" name="Line 45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1919288" y="996950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>
                <a:solidFill>
                  <a:srgbClr val="CC0000"/>
                </a:solidFill>
              </a:rPr>
              <a:t>segment</a:t>
            </a:r>
          </a:p>
        </p:txBody>
      </p:sp>
      <p:grpSp>
        <p:nvGrpSpPr>
          <p:cNvPr id="6" name="Group 178"/>
          <p:cNvGrpSpPr>
            <a:grpSpLocks/>
          </p:cNvGrpSpPr>
          <p:nvPr/>
        </p:nvGrpSpPr>
        <p:grpSpPr bwMode="auto">
          <a:xfrm>
            <a:off x="3057526" y="1033463"/>
            <a:ext cx="301625" cy="292100"/>
            <a:chOff x="1962" y="2058"/>
            <a:chExt cx="190" cy="184"/>
          </a:xfrm>
        </p:grpSpPr>
        <p:sp>
          <p:nvSpPr>
            <p:cNvPr id="131197" name="Rectangle 47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198" name="Rectangle 48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H</a:t>
              </a:r>
              <a:r>
                <a:rPr lang="en-US" altLang="x-none" sz="1800" baseline="-25000"/>
                <a:t>t</a:t>
              </a:r>
            </a:p>
          </p:txBody>
        </p:sp>
      </p:grpSp>
      <p:sp>
        <p:nvSpPr>
          <p:cNvPr id="112644" name="Text Box 4"/>
          <p:cNvSpPr txBox="1">
            <a:spLocks noChangeArrowheads="1"/>
          </p:cNvSpPr>
          <p:nvPr/>
        </p:nvSpPr>
        <p:spPr bwMode="auto">
          <a:xfrm>
            <a:off x="1719264" y="1336675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>
                <a:solidFill>
                  <a:srgbClr val="CC0000"/>
                </a:solidFill>
              </a:rPr>
              <a:t>datagram</a:t>
            </a:r>
          </a:p>
        </p:txBody>
      </p:sp>
      <p:sp>
        <p:nvSpPr>
          <p:cNvPr id="131093" name="Text Box 54"/>
          <p:cNvSpPr txBox="1">
            <a:spLocks noChangeArrowheads="1"/>
          </p:cNvSpPr>
          <p:nvPr/>
        </p:nvSpPr>
        <p:spPr bwMode="auto">
          <a:xfrm>
            <a:off x="3071814" y="4157664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000" i="1">
                <a:solidFill>
                  <a:srgbClr val="000099"/>
                </a:solidFill>
              </a:rPr>
              <a:t>destination</a:t>
            </a:r>
          </a:p>
        </p:txBody>
      </p:sp>
      <p:sp>
        <p:nvSpPr>
          <p:cNvPr id="131094" name="Freeform 56"/>
          <p:cNvSpPr>
            <a:spLocks/>
          </p:cNvSpPr>
          <p:nvPr/>
        </p:nvSpPr>
        <p:spPr bwMode="auto">
          <a:xfrm>
            <a:off x="4503738" y="4540251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5" name="Rectangle 57"/>
          <p:cNvSpPr>
            <a:spLocks noChangeArrowheads="1"/>
          </p:cNvSpPr>
          <p:nvPr/>
        </p:nvSpPr>
        <p:spPr bwMode="auto">
          <a:xfrm>
            <a:off x="3279775" y="4546601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131096" name="Rectangle 58"/>
          <p:cNvSpPr>
            <a:spLocks noChangeArrowheads="1"/>
          </p:cNvSpPr>
          <p:nvPr/>
        </p:nvSpPr>
        <p:spPr bwMode="auto">
          <a:xfrm>
            <a:off x="3232151" y="46180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/>
          </a:p>
        </p:txBody>
      </p:sp>
      <p:sp>
        <p:nvSpPr>
          <p:cNvPr id="131097" name="Line 59"/>
          <p:cNvSpPr>
            <a:spLocks noChangeShapeType="1"/>
          </p:cNvSpPr>
          <p:nvPr/>
        </p:nvSpPr>
        <p:spPr bwMode="auto">
          <a:xfrm>
            <a:off x="3232150" y="493553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8" name="Text Box 60"/>
          <p:cNvSpPr txBox="1">
            <a:spLocks noChangeArrowheads="1"/>
          </p:cNvSpPr>
          <p:nvPr/>
        </p:nvSpPr>
        <p:spPr bwMode="auto">
          <a:xfrm>
            <a:off x="3189289" y="45847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x-none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x-none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x-none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x-none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x-none" sz="1800"/>
              <a:t>physical</a:t>
            </a:r>
          </a:p>
        </p:txBody>
      </p:sp>
      <p:sp>
        <p:nvSpPr>
          <p:cNvPr id="131099" name="Line 61"/>
          <p:cNvSpPr>
            <a:spLocks noChangeShapeType="1"/>
          </p:cNvSpPr>
          <p:nvPr/>
        </p:nvSpPr>
        <p:spPr bwMode="auto">
          <a:xfrm>
            <a:off x="3240088" y="525621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0" name="Line 62"/>
          <p:cNvSpPr>
            <a:spLocks noChangeShapeType="1"/>
          </p:cNvSpPr>
          <p:nvPr/>
        </p:nvSpPr>
        <p:spPr bwMode="auto">
          <a:xfrm>
            <a:off x="3244850" y="553720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Line 63"/>
          <p:cNvSpPr>
            <a:spLocks noChangeShapeType="1"/>
          </p:cNvSpPr>
          <p:nvPr/>
        </p:nvSpPr>
        <p:spPr bwMode="auto">
          <a:xfrm>
            <a:off x="3244850" y="581342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676400" y="4610100"/>
            <a:ext cx="1479550" cy="1220788"/>
            <a:chOff x="152400" y="4610100"/>
            <a:chExt cx="1479550" cy="1220788"/>
          </a:xfrm>
        </p:grpSpPr>
        <p:grpSp>
          <p:nvGrpSpPr>
            <p:cNvPr id="131173" name="Group 64"/>
            <p:cNvGrpSpPr>
              <a:grpSpLocks/>
            </p:cNvGrpSpPr>
            <p:nvPr/>
          </p:nvGrpSpPr>
          <p:grpSpPr bwMode="auto">
            <a:xfrm>
              <a:off x="152400" y="5527675"/>
              <a:ext cx="1479550" cy="303213"/>
              <a:chOff x="332" y="2224"/>
              <a:chExt cx="932" cy="191"/>
            </a:xfrm>
          </p:grpSpPr>
          <p:sp>
            <p:nvSpPr>
              <p:cNvPr id="131189" name="Rectangle 65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1190" name="Rectangle 66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t</a:t>
                </a:r>
              </a:p>
            </p:txBody>
          </p:sp>
          <p:sp>
            <p:nvSpPr>
              <p:cNvPr id="131191" name="Rectangle 67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n</a:t>
                </a:r>
              </a:p>
            </p:txBody>
          </p:sp>
          <p:sp>
            <p:nvSpPr>
              <p:cNvPr id="131192" name="Rectangle 68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l</a:t>
                </a:r>
              </a:p>
            </p:txBody>
          </p:sp>
          <p:sp>
            <p:nvSpPr>
              <p:cNvPr id="131193" name="Rectangle 69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M</a:t>
                </a:r>
              </a:p>
            </p:txBody>
          </p:sp>
          <p:sp>
            <p:nvSpPr>
              <p:cNvPr id="131194" name="Line 70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5" name="Line 71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6" name="Line 72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4" name="Group 73"/>
            <p:cNvGrpSpPr>
              <a:grpSpLocks/>
            </p:cNvGrpSpPr>
            <p:nvPr/>
          </p:nvGrpSpPr>
          <p:grpSpPr bwMode="auto">
            <a:xfrm>
              <a:off x="420688" y="5229225"/>
              <a:ext cx="1208087" cy="303213"/>
              <a:chOff x="501" y="1990"/>
              <a:chExt cx="761" cy="191"/>
            </a:xfrm>
          </p:grpSpPr>
          <p:sp>
            <p:nvSpPr>
              <p:cNvPr id="131183" name="Rectangle 74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1184" name="Rectangle 75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t</a:t>
                </a:r>
              </a:p>
            </p:txBody>
          </p:sp>
          <p:sp>
            <p:nvSpPr>
              <p:cNvPr id="131185" name="Rectangle 76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n</a:t>
                </a:r>
              </a:p>
            </p:txBody>
          </p:sp>
          <p:sp>
            <p:nvSpPr>
              <p:cNvPr id="131186" name="Rectangle 77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M</a:t>
                </a:r>
              </a:p>
            </p:txBody>
          </p:sp>
          <p:sp>
            <p:nvSpPr>
              <p:cNvPr id="131187" name="Line 78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88" name="Line 79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5" name="Group 80"/>
            <p:cNvGrpSpPr>
              <a:grpSpLocks/>
            </p:cNvGrpSpPr>
            <p:nvPr/>
          </p:nvGrpSpPr>
          <p:grpSpPr bwMode="auto">
            <a:xfrm>
              <a:off x="723900" y="4921250"/>
              <a:ext cx="890588" cy="303213"/>
              <a:chOff x="645" y="1734"/>
              <a:chExt cx="561" cy="191"/>
            </a:xfrm>
          </p:grpSpPr>
          <p:sp>
            <p:nvSpPr>
              <p:cNvPr id="131179" name="Rectangle 81"/>
              <p:cNvSpPr>
                <a:spLocks noChangeArrowheads="1"/>
              </p:cNvSpPr>
              <p:nvPr/>
            </p:nvSpPr>
            <p:spPr bwMode="auto">
              <a:xfrm>
                <a:off x="645" y="1751"/>
                <a:ext cx="4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1180" name="Rectangle 82"/>
              <p:cNvSpPr>
                <a:spLocks noChangeArrowheads="1"/>
              </p:cNvSpPr>
              <p:nvPr/>
            </p:nvSpPr>
            <p:spPr bwMode="auto">
              <a:xfrm>
                <a:off x="648" y="173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t</a:t>
                </a:r>
              </a:p>
            </p:txBody>
          </p:sp>
          <p:sp>
            <p:nvSpPr>
              <p:cNvPr id="131181" name="Rectangle 83"/>
              <p:cNvSpPr>
                <a:spLocks noChangeArrowheads="1"/>
              </p:cNvSpPr>
              <p:nvPr/>
            </p:nvSpPr>
            <p:spPr bwMode="auto">
              <a:xfrm>
                <a:off x="778" y="173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M</a:t>
                </a:r>
              </a:p>
            </p:txBody>
          </p:sp>
          <p:sp>
            <p:nvSpPr>
              <p:cNvPr id="131182" name="Line 84"/>
              <p:cNvSpPr>
                <a:spLocks noChangeShapeType="1"/>
              </p:cNvSpPr>
              <p:nvPr/>
            </p:nvSpPr>
            <p:spPr bwMode="auto">
              <a:xfrm>
                <a:off x="824" y="175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6" name="Group 85"/>
            <p:cNvGrpSpPr>
              <a:grpSpLocks/>
            </p:cNvGrpSpPr>
            <p:nvPr/>
          </p:nvGrpSpPr>
          <p:grpSpPr bwMode="auto">
            <a:xfrm>
              <a:off x="930275" y="4610100"/>
              <a:ext cx="679450" cy="301625"/>
              <a:chOff x="780" y="1553"/>
              <a:chExt cx="428" cy="190"/>
            </a:xfrm>
          </p:grpSpPr>
          <p:sp>
            <p:nvSpPr>
              <p:cNvPr id="131177" name="Rectangle 86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1178" name="Rectangle 87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M</a:t>
                </a:r>
              </a:p>
            </p:txBody>
          </p:sp>
        </p:grpSp>
      </p:grpSp>
      <p:grpSp>
        <p:nvGrpSpPr>
          <p:cNvPr id="131103" name="Group 88"/>
          <p:cNvGrpSpPr>
            <a:grpSpLocks/>
          </p:cNvGrpSpPr>
          <p:nvPr/>
        </p:nvGrpSpPr>
        <p:grpSpPr bwMode="auto">
          <a:xfrm>
            <a:off x="7178676" y="4164013"/>
            <a:ext cx="1387475" cy="1035050"/>
            <a:chOff x="3601" y="168"/>
            <a:chExt cx="874" cy="652"/>
          </a:xfrm>
        </p:grpSpPr>
        <p:sp>
          <p:nvSpPr>
            <p:cNvPr id="131168" name="Rectangle 89"/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169" name="Rectangle 90"/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170" name="Line 91"/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71" name="Text Box 92"/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x-none" sz="1800"/>
                <a:t>network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x-none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x-none" sz="1800"/>
                <a:t>physical</a:t>
              </a:r>
            </a:p>
          </p:txBody>
        </p:sp>
        <p:sp>
          <p:nvSpPr>
            <p:cNvPr id="131172" name="Line 93"/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1104" name="Group 94"/>
          <p:cNvGrpSpPr>
            <a:grpSpLocks/>
          </p:cNvGrpSpPr>
          <p:nvPr/>
        </p:nvGrpSpPr>
        <p:grpSpPr bwMode="auto">
          <a:xfrm>
            <a:off x="7345364" y="2271714"/>
            <a:ext cx="1387475" cy="733425"/>
            <a:chOff x="4696" y="597"/>
            <a:chExt cx="874" cy="462"/>
          </a:xfrm>
        </p:grpSpPr>
        <p:sp>
          <p:nvSpPr>
            <p:cNvPr id="131164" name="Rectangle 95"/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165" name="Rectangle 96"/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166" name="Line 97"/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67" name="Text Box 98"/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x-none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x-none" sz="1800"/>
                <a:t>physical</a:t>
              </a:r>
            </a:p>
          </p:txBody>
        </p:sp>
      </p:grpSp>
      <p:sp>
        <p:nvSpPr>
          <p:cNvPr id="131105" name="Freeform 114"/>
          <p:cNvSpPr>
            <a:spLocks/>
          </p:cNvSpPr>
          <p:nvPr/>
        </p:nvSpPr>
        <p:spPr bwMode="auto">
          <a:xfrm>
            <a:off x="3352800" y="533400"/>
            <a:ext cx="5264150" cy="5494338"/>
          </a:xfrm>
          <a:custGeom>
            <a:avLst/>
            <a:gdLst>
              <a:gd name="T0" fmla="*/ 2147483647 w 3316"/>
              <a:gd name="T1" fmla="*/ 0 h 3461"/>
              <a:gd name="T2" fmla="*/ 2147483647 w 3316"/>
              <a:gd name="T3" fmla="*/ 2147483647 h 3461"/>
              <a:gd name="T4" fmla="*/ 2147483647 w 3316"/>
              <a:gd name="T5" fmla="*/ 2147483647 h 3461"/>
              <a:gd name="T6" fmla="*/ 2147483647 w 3316"/>
              <a:gd name="T7" fmla="*/ 2147483647 h 3461"/>
              <a:gd name="T8" fmla="*/ 2147483647 w 3316"/>
              <a:gd name="T9" fmla="*/ 2147483647 h 3461"/>
              <a:gd name="T10" fmla="*/ 2147483647 w 3316"/>
              <a:gd name="T11" fmla="*/ 2147483647 h 3461"/>
              <a:gd name="T12" fmla="*/ 2147483647 w 3316"/>
              <a:gd name="T13" fmla="*/ 2147483647 h 3461"/>
              <a:gd name="T14" fmla="*/ 2147483647 w 3316"/>
              <a:gd name="T15" fmla="*/ 2147483647 h 3461"/>
              <a:gd name="T16" fmla="*/ 2147483647 w 3316"/>
              <a:gd name="T17" fmla="*/ 2147483647 h 3461"/>
              <a:gd name="T18" fmla="*/ 2147483647 w 3316"/>
              <a:gd name="T19" fmla="*/ 2147483647 h 3461"/>
              <a:gd name="T20" fmla="*/ 2147483647 w 3316"/>
              <a:gd name="T21" fmla="*/ 2147483647 h 3461"/>
              <a:gd name="T22" fmla="*/ 0 w 3316"/>
              <a:gd name="T23" fmla="*/ 2147483647 h 3461"/>
              <a:gd name="T24" fmla="*/ 0 w 3316"/>
              <a:gd name="T25" fmla="*/ 2147483647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762625" y="4240213"/>
            <a:ext cx="1479550" cy="609600"/>
            <a:chOff x="4238625" y="4240213"/>
            <a:chExt cx="1479550" cy="609600"/>
          </a:xfrm>
        </p:grpSpPr>
        <p:grpSp>
          <p:nvGrpSpPr>
            <p:cNvPr id="131148" name="Group 115"/>
            <p:cNvGrpSpPr>
              <a:grpSpLocks/>
            </p:cNvGrpSpPr>
            <p:nvPr/>
          </p:nvGrpSpPr>
          <p:grpSpPr bwMode="auto">
            <a:xfrm>
              <a:off x="4238625" y="4546600"/>
              <a:ext cx="1479550" cy="303213"/>
              <a:chOff x="332" y="2224"/>
              <a:chExt cx="932" cy="191"/>
            </a:xfrm>
          </p:grpSpPr>
          <p:sp>
            <p:nvSpPr>
              <p:cNvPr id="131156" name="Rectangle 116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1157" name="Rectangle 117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t</a:t>
                </a:r>
              </a:p>
            </p:txBody>
          </p:sp>
          <p:sp>
            <p:nvSpPr>
              <p:cNvPr id="131158" name="Rectangle 118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n</a:t>
                </a:r>
              </a:p>
            </p:txBody>
          </p:sp>
          <p:sp>
            <p:nvSpPr>
              <p:cNvPr id="131159" name="Rectangle 119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l</a:t>
                </a:r>
              </a:p>
            </p:txBody>
          </p:sp>
          <p:sp>
            <p:nvSpPr>
              <p:cNvPr id="131160" name="Rectangle 120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M</a:t>
                </a:r>
              </a:p>
            </p:txBody>
          </p:sp>
          <p:sp>
            <p:nvSpPr>
              <p:cNvPr id="131161" name="Line 121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2" name="Line 122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3" name="Line 123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49" name="Group 124"/>
            <p:cNvGrpSpPr>
              <a:grpSpLocks/>
            </p:cNvGrpSpPr>
            <p:nvPr/>
          </p:nvGrpSpPr>
          <p:grpSpPr bwMode="auto">
            <a:xfrm>
              <a:off x="4497388" y="4240213"/>
              <a:ext cx="1208087" cy="303212"/>
              <a:chOff x="501" y="1990"/>
              <a:chExt cx="761" cy="191"/>
            </a:xfrm>
          </p:grpSpPr>
          <p:sp>
            <p:nvSpPr>
              <p:cNvPr id="131150" name="Rectangle 125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1151" name="Rectangle 126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t</a:t>
                </a:r>
              </a:p>
            </p:txBody>
          </p:sp>
          <p:sp>
            <p:nvSpPr>
              <p:cNvPr id="131152" name="Rectangle 127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n</a:t>
                </a:r>
              </a:p>
            </p:txBody>
          </p:sp>
          <p:sp>
            <p:nvSpPr>
              <p:cNvPr id="131153" name="Rectangle 128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M</a:t>
                </a:r>
              </a:p>
            </p:txBody>
          </p:sp>
          <p:sp>
            <p:nvSpPr>
              <p:cNvPr id="131154" name="Line 129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55" name="Line 130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" name="Group 140"/>
          <p:cNvGrpSpPr>
            <a:grpSpLocks/>
          </p:cNvGrpSpPr>
          <p:nvPr/>
        </p:nvGrpSpPr>
        <p:grpSpPr bwMode="auto">
          <a:xfrm>
            <a:off x="8793164" y="4606926"/>
            <a:ext cx="1208087" cy="303213"/>
            <a:chOff x="501" y="1990"/>
            <a:chExt cx="761" cy="191"/>
          </a:xfrm>
        </p:grpSpPr>
        <p:sp>
          <p:nvSpPr>
            <p:cNvPr id="131142" name="Rectangle 141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143" name="Rectangle 142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H</a:t>
              </a:r>
              <a:r>
                <a:rPr lang="en-US" altLang="x-none" sz="1800" baseline="-25000"/>
                <a:t>t</a:t>
              </a:r>
            </a:p>
          </p:txBody>
        </p:sp>
        <p:sp>
          <p:nvSpPr>
            <p:cNvPr id="131144" name="Rectangle 143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H</a:t>
              </a:r>
              <a:r>
                <a:rPr lang="en-US" altLang="x-none" sz="1800" baseline="-25000"/>
                <a:t>n</a:t>
              </a:r>
            </a:p>
          </p:txBody>
        </p:sp>
        <p:sp>
          <p:nvSpPr>
            <p:cNvPr id="131145" name="Rectangle 144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M</a:t>
              </a:r>
            </a:p>
          </p:txBody>
        </p:sp>
        <p:sp>
          <p:nvSpPr>
            <p:cNvPr id="131146" name="Line 145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Line 146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156"/>
          <p:cNvGrpSpPr>
            <a:grpSpLocks/>
          </p:cNvGrpSpPr>
          <p:nvPr/>
        </p:nvGrpSpPr>
        <p:grpSpPr bwMode="auto">
          <a:xfrm>
            <a:off x="2462213" y="1665288"/>
            <a:ext cx="1479550" cy="303212"/>
            <a:chOff x="332" y="2224"/>
            <a:chExt cx="932" cy="191"/>
          </a:xfrm>
        </p:grpSpPr>
        <p:sp>
          <p:nvSpPr>
            <p:cNvPr id="131134" name="Rectangle 157"/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135" name="Rectangle 158"/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H</a:t>
              </a:r>
              <a:r>
                <a:rPr lang="en-US" altLang="x-none" sz="1800" baseline="-25000"/>
                <a:t>t</a:t>
              </a:r>
            </a:p>
          </p:txBody>
        </p:sp>
        <p:sp>
          <p:nvSpPr>
            <p:cNvPr id="131136" name="Rectangle 159"/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H</a:t>
              </a:r>
              <a:r>
                <a:rPr lang="en-US" altLang="x-none" sz="1800" baseline="-25000"/>
                <a:t>n</a:t>
              </a:r>
            </a:p>
          </p:txBody>
        </p:sp>
        <p:sp>
          <p:nvSpPr>
            <p:cNvPr id="131137" name="Rectangle 160"/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H</a:t>
              </a:r>
              <a:r>
                <a:rPr lang="en-US" altLang="x-none" sz="1800" baseline="-25000"/>
                <a:t>l</a:t>
              </a:r>
            </a:p>
          </p:txBody>
        </p:sp>
        <p:sp>
          <p:nvSpPr>
            <p:cNvPr id="131138" name="Rectangle 161"/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M</a:t>
              </a:r>
            </a:p>
          </p:txBody>
        </p:sp>
        <p:sp>
          <p:nvSpPr>
            <p:cNvPr id="131139" name="Line 162"/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0" name="Line 163"/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1" name="Line 164"/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109" name="Text Box 166"/>
          <p:cNvSpPr txBox="1">
            <a:spLocks noChangeArrowheads="1"/>
          </p:cNvSpPr>
          <p:nvPr/>
        </p:nvSpPr>
        <p:spPr bwMode="auto">
          <a:xfrm>
            <a:off x="9445625" y="5411788"/>
            <a:ext cx="844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1800" b="1"/>
              <a:t>router</a:t>
            </a:r>
          </a:p>
        </p:txBody>
      </p:sp>
      <p:sp>
        <p:nvSpPr>
          <p:cNvPr id="131110" name="Text Box 167"/>
          <p:cNvSpPr txBox="1">
            <a:spLocks noChangeArrowheads="1"/>
          </p:cNvSpPr>
          <p:nvPr/>
        </p:nvSpPr>
        <p:spPr bwMode="auto">
          <a:xfrm>
            <a:off x="9459913" y="3098801"/>
            <a:ext cx="895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1800" b="1"/>
              <a:t>switch</a:t>
            </a:r>
          </a:p>
        </p:txBody>
      </p:sp>
      <p:sp>
        <p:nvSpPr>
          <p:cNvPr id="131111" name="Rectangle 168"/>
          <p:cNvSpPr>
            <a:spLocks noGrp="1" noChangeArrowheads="1"/>
          </p:cNvSpPr>
          <p:nvPr>
            <p:ph type="title" idx="4294967295"/>
          </p:nvPr>
        </p:nvSpPr>
        <p:spPr>
          <a:xfrm>
            <a:off x="6519864" y="0"/>
            <a:ext cx="3805237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Encapsulation</a:t>
            </a:r>
          </a:p>
        </p:txBody>
      </p:sp>
      <p:sp>
        <p:nvSpPr>
          <p:cNvPr id="112814" name="Text Box 174"/>
          <p:cNvSpPr txBox="1">
            <a:spLocks noChangeArrowheads="1"/>
          </p:cNvSpPr>
          <p:nvPr/>
        </p:nvSpPr>
        <p:spPr bwMode="auto">
          <a:xfrm>
            <a:off x="2227263" y="692150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>
                <a:solidFill>
                  <a:srgbClr val="CC0000"/>
                </a:solidFill>
              </a:rPr>
              <a:t>message</a:t>
            </a:r>
          </a:p>
        </p:txBody>
      </p:sp>
      <p:grpSp>
        <p:nvGrpSpPr>
          <p:cNvPr id="17" name="Group 175"/>
          <p:cNvGrpSpPr>
            <a:grpSpLocks/>
          </p:cNvGrpSpPr>
          <p:nvPr/>
        </p:nvGrpSpPr>
        <p:grpSpPr bwMode="auto">
          <a:xfrm>
            <a:off x="3287713" y="719139"/>
            <a:ext cx="679450" cy="301625"/>
            <a:chOff x="780" y="1553"/>
            <a:chExt cx="428" cy="190"/>
          </a:xfrm>
        </p:grpSpPr>
        <p:sp>
          <p:nvSpPr>
            <p:cNvPr id="131132" name="Rectangle 176"/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133" name="Rectangle 177"/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M</a:t>
              </a:r>
            </a:p>
          </p:txBody>
        </p:sp>
      </p:grpSp>
      <p:grpSp>
        <p:nvGrpSpPr>
          <p:cNvPr id="18" name="Group 185"/>
          <p:cNvGrpSpPr>
            <a:grpSpLocks/>
          </p:cNvGrpSpPr>
          <p:nvPr/>
        </p:nvGrpSpPr>
        <p:grpSpPr bwMode="auto">
          <a:xfrm>
            <a:off x="3052764" y="1039814"/>
            <a:ext cx="903287" cy="301625"/>
            <a:chOff x="1851" y="2046"/>
            <a:chExt cx="569" cy="190"/>
          </a:xfrm>
        </p:grpSpPr>
        <p:grpSp>
          <p:nvGrpSpPr>
            <p:cNvPr id="131126" name="Group 179"/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131130" name="Rectangle 180"/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1131" name="Rectangle 181"/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H</a:t>
                </a:r>
                <a:r>
                  <a:rPr lang="en-US" altLang="x-none" sz="1800" baseline="-25000"/>
                  <a:t>t</a:t>
                </a:r>
              </a:p>
            </p:txBody>
          </p:sp>
        </p:grpSp>
        <p:grpSp>
          <p:nvGrpSpPr>
            <p:cNvPr id="131127" name="Group 182"/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1128" name="Rectangle 183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1129" name="Rectangle 184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400"/>
                  <a:t>M</a:t>
                </a:r>
              </a:p>
            </p:txBody>
          </p:sp>
        </p:grpSp>
      </p:grpSp>
      <p:grpSp>
        <p:nvGrpSpPr>
          <p:cNvPr id="21" name="Group 187"/>
          <p:cNvGrpSpPr>
            <a:grpSpLocks/>
          </p:cNvGrpSpPr>
          <p:nvPr/>
        </p:nvGrpSpPr>
        <p:grpSpPr bwMode="auto">
          <a:xfrm>
            <a:off x="2759076" y="1363663"/>
            <a:ext cx="301625" cy="292100"/>
            <a:chOff x="1962" y="2058"/>
            <a:chExt cx="190" cy="184"/>
          </a:xfrm>
        </p:grpSpPr>
        <p:sp>
          <p:nvSpPr>
            <p:cNvPr id="131124" name="Rectangle 188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1125" name="Rectangle 189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H</a:t>
              </a:r>
              <a:r>
                <a:rPr lang="en-US" altLang="x-none" sz="1800" baseline="-25000"/>
                <a:t>n</a:t>
              </a:r>
            </a:p>
          </p:txBody>
        </p:sp>
      </p:grpSp>
      <p:sp>
        <p:nvSpPr>
          <p:cNvPr id="112647" name="Text Box 7"/>
          <p:cNvSpPr txBox="1">
            <a:spLocks noChangeArrowheads="1"/>
          </p:cNvSpPr>
          <p:nvPr/>
        </p:nvSpPr>
        <p:spPr bwMode="auto">
          <a:xfrm>
            <a:off x="1681163" y="1643063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>
                <a:solidFill>
                  <a:srgbClr val="CC0000"/>
                </a:solidFill>
              </a:rPr>
              <a:t>frame</a:t>
            </a:r>
          </a:p>
        </p:txBody>
      </p:sp>
      <p:grpSp>
        <p:nvGrpSpPr>
          <p:cNvPr id="131117" name="Group 187"/>
          <p:cNvGrpSpPr>
            <a:grpSpLocks/>
          </p:cNvGrpSpPr>
          <p:nvPr/>
        </p:nvGrpSpPr>
        <p:grpSpPr bwMode="auto">
          <a:xfrm flipH="1">
            <a:off x="4702176" y="4970464"/>
            <a:ext cx="803275" cy="771525"/>
            <a:chOff x="-44" y="1473"/>
            <a:chExt cx="981" cy="1105"/>
          </a:xfrm>
        </p:grpSpPr>
        <p:pic>
          <p:nvPicPr>
            <p:cNvPr id="131122" name="Picture 18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3" name="Freeform 1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1118" name="Group 190"/>
          <p:cNvGrpSpPr>
            <a:grpSpLocks/>
          </p:cNvGrpSpPr>
          <p:nvPr/>
        </p:nvGrpSpPr>
        <p:grpSpPr bwMode="auto">
          <a:xfrm flipH="1">
            <a:off x="5664201" y="1087439"/>
            <a:ext cx="803275" cy="771525"/>
            <a:chOff x="-44" y="1473"/>
            <a:chExt cx="981" cy="1105"/>
          </a:xfrm>
        </p:grpSpPr>
        <p:pic>
          <p:nvPicPr>
            <p:cNvPr id="131120" name="Picture 19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1" name="Freeform 1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11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E4A8B605-5FC3-9242-A123-BE828A1D9405}" type="slidenum">
              <a:rPr lang="en-US" altLang="x-none" sz="1200">
                <a:latin typeface="Tahoma" charset="0"/>
              </a:rPr>
              <a:pPr/>
              <a:t>79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128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-3.05556E-6 0.04213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3.05556E-6 0.13889 L 0.40295 0.13889 L 0.40295 0.09885 L 0.57152 0.10093 L 0.57152 0.57709 L 0.66371 0.50857 L 0.66371 0.42848 " pathEditMode="relative" rAng="0" ptsTypes="AAAAAAAA">
                                      <p:cBhvr>
                                        <p:cTn id="61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177" y="288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5" grpId="0"/>
      <p:bldP spid="112645" grpId="1"/>
      <p:bldP spid="112644" grpId="0"/>
      <p:bldP spid="112644" grpId="1"/>
      <p:bldP spid="112814" grpId="0"/>
      <p:bldP spid="112647" grpId="0"/>
      <p:bldP spid="112647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charset="-128"/>
              </a:rPr>
              <a:t>Grading Criteria</a:t>
            </a:r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79772414"/>
              </p:ext>
            </p:extLst>
          </p:nvPr>
        </p:nvGraphicFramePr>
        <p:xfrm>
          <a:off x="2057400" y="2060575"/>
          <a:ext cx="8001000" cy="2700709"/>
        </p:xfrm>
        <a:graphic>
          <a:graphicData uri="http://schemas.openxmlformats.org/drawingml/2006/table">
            <a:tbl>
              <a:tblPr firstRow="1" bandRow="1">
                <a:tableStyleId>{8A107856-5554-42FB-B03E-39F5DBC370BA}</a:tableStyleId>
              </a:tblPr>
              <a:tblGrid>
                <a:gridCol w="4000500"/>
                <a:gridCol w="4000500"/>
              </a:tblGrid>
              <a:tr h="559057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b="0" dirty="0" smtClean="0">
                          <a:effectLst/>
                        </a:rPr>
                        <a:t>Midterm</a:t>
                      </a:r>
                      <a:endParaRPr lang="en-US" sz="2800" b="0" dirty="0"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明朝" charset="-128"/>
                        <a:cs typeface="Times New Roman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b="0" dirty="0">
                          <a:effectLst/>
                        </a:rPr>
                        <a:t>2</a:t>
                      </a:r>
                      <a:r>
                        <a:rPr lang="en-US" sz="2800" b="0" dirty="0" smtClean="0">
                          <a:effectLst/>
                        </a:rPr>
                        <a:t>0</a:t>
                      </a:r>
                      <a:r>
                        <a:rPr lang="en-US" sz="2800" b="0" dirty="0">
                          <a:effectLst/>
                        </a:rPr>
                        <a:t>%</a:t>
                      </a:r>
                      <a:endParaRPr lang="en-US" sz="2800" b="0" dirty="0"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明朝" charset="-128"/>
                        <a:cs typeface="Times New Roman" charset="0"/>
                      </a:endParaRPr>
                    </a:p>
                  </a:txBody>
                  <a:tcPr marL="68580" marR="68580" marT="0" marB="0"/>
                </a:tc>
              </a:tr>
              <a:tr h="434560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b="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Final</a:t>
                      </a:r>
                      <a:endParaRPr lang="en-US" sz="2800" b="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b="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  <a:endParaRPr lang="en-US" sz="2800" b="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/>
                </a:tc>
              </a:tr>
              <a:tr h="426773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</a:rPr>
                        <a:t>Project</a:t>
                      </a:r>
                      <a:endParaRPr lang="en-US" sz="2800" dirty="0">
                        <a:effectLst/>
                        <a:latin typeface="Times New Roman" charset="0"/>
                        <a:ea typeface="ＭＳ Ｐ明朝" charset="-128"/>
                        <a:cs typeface="Times New Roman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</a:rPr>
                        <a:t>30%</a:t>
                      </a:r>
                      <a:endParaRPr lang="en-US" sz="2800" dirty="0">
                        <a:effectLst/>
                        <a:latin typeface="Times New Roman" charset="0"/>
                        <a:ea typeface="ＭＳ Ｐ明朝" charset="-128"/>
                        <a:cs typeface="Times New Roman" charset="0"/>
                      </a:endParaRPr>
                    </a:p>
                  </a:txBody>
                  <a:tcPr marL="68580" marR="68580" marT="0" marB="0"/>
                </a:tc>
              </a:tr>
              <a:tr h="426773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Homework</a:t>
                      </a:r>
                      <a:endParaRPr lang="en-US" sz="2800" dirty="0">
                        <a:effectLst/>
                        <a:latin typeface="Times New Roman" charset="0"/>
                        <a:ea typeface="ＭＳ Ｐ明朝" charset="-128"/>
                        <a:cs typeface="Times New Roman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smtClean="0">
                          <a:effectLst/>
                        </a:rPr>
                        <a:t>20%</a:t>
                      </a:r>
                      <a:endParaRPr lang="en-US" sz="2800" dirty="0">
                        <a:effectLst/>
                        <a:latin typeface="Times New Roman" charset="0"/>
                        <a:ea typeface="ＭＳ Ｐ明朝" charset="-128"/>
                        <a:cs typeface="Times New Roman" charset="0"/>
                      </a:endParaRPr>
                    </a:p>
                  </a:txBody>
                  <a:tcPr marL="68580" marR="68580" marT="0" marB="0"/>
                </a:tc>
              </a:tr>
              <a:tr h="426773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smtClean="0">
                          <a:effectLst/>
                        </a:rPr>
                        <a:t>Participation</a:t>
                      </a:r>
                      <a:endParaRPr lang="en-US" sz="2800" dirty="0">
                        <a:effectLst/>
                        <a:latin typeface="Times New Roman" charset="0"/>
                        <a:ea typeface="ＭＳ Ｐ明朝" charset="-128"/>
                        <a:cs typeface="Times New Roman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smtClean="0">
                          <a:effectLst/>
                        </a:rPr>
                        <a:t>10%</a:t>
                      </a:r>
                      <a:endParaRPr lang="en-US" sz="2800" dirty="0">
                        <a:effectLst/>
                        <a:latin typeface="Times New Roman" charset="0"/>
                        <a:ea typeface="ＭＳ Ｐ明朝" charset="-128"/>
                        <a:cs typeface="Times New Roman" charset="0"/>
                      </a:endParaRPr>
                    </a:p>
                  </a:txBody>
                  <a:tcPr marL="68580" marR="68580" marT="0" marB="0"/>
                </a:tc>
              </a:tr>
              <a:tr h="426773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</a:rPr>
                        <a:t>Total</a:t>
                      </a:r>
                      <a:endParaRPr lang="en-US" sz="2800" dirty="0">
                        <a:effectLst/>
                        <a:latin typeface="Times New Roman" charset="0"/>
                        <a:ea typeface="ＭＳ Ｐ明朝" charset="-128"/>
                        <a:cs typeface="Times New Roman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>
                          <a:effectLst/>
                        </a:rPr>
                        <a:t>100%</a:t>
                      </a:r>
                      <a:endParaRPr lang="en-US" sz="2800" dirty="0">
                        <a:effectLst/>
                        <a:latin typeface="Times New Roman" charset="0"/>
                        <a:ea typeface="ＭＳ Ｐ明朝" charset="-128"/>
                        <a:cs typeface="Times New Roman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33122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451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Chapter 1: roadmap</a:t>
            </a:r>
          </a:p>
        </p:txBody>
      </p:sp>
      <p:sp>
        <p:nvSpPr>
          <p:cNvPr id="13312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011364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1.1 what </a:t>
            </a:r>
            <a:r>
              <a:rPr lang="en-US" altLang="x-none" sz="2800" i="1">
                <a:solidFill>
                  <a:srgbClr val="000099"/>
                </a:solidFill>
              </a:rPr>
              <a:t>is</a:t>
            </a:r>
            <a:r>
              <a:rPr lang="en-US" altLang="x-none" sz="2800">
                <a:solidFill>
                  <a:srgbClr val="000099"/>
                </a:solidFill>
              </a:rPr>
              <a:t> the Internet?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1.2</a:t>
            </a:r>
            <a:r>
              <a:rPr lang="en-US" altLang="x-none" sz="2800"/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end systems, access networks, links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1.3 </a:t>
            </a:r>
            <a:r>
              <a:rPr lang="en-US" altLang="x-none" sz="2800"/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packet switching, circuit switching, network structure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1.4 </a:t>
            </a:r>
            <a:r>
              <a:rPr lang="en-US" altLang="x-none" sz="2800"/>
              <a:t>delay, loss, throughput in networks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1.5</a:t>
            </a:r>
            <a:r>
              <a:rPr lang="en-US" altLang="x-none" sz="2800"/>
              <a:t> protocol layers, service models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CC0000"/>
                </a:solidFill>
              </a:rPr>
              <a:t>1.6 networks under attack: security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1.7</a:t>
            </a:r>
            <a:r>
              <a:rPr lang="en-US" altLang="x-none" sz="2800"/>
              <a:t> history</a:t>
            </a:r>
          </a:p>
          <a:p>
            <a:pPr eaLnBrk="1" hangingPunct="1"/>
            <a:endParaRPr lang="en-US" altLang="x-none">
              <a:ea typeface="ＭＳ Ｐゴシック" charset="-128"/>
            </a:endParaRPr>
          </a:p>
        </p:txBody>
      </p:sp>
      <p:sp>
        <p:nvSpPr>
          <p:cNvPr id="13312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B7B6A7B6-7111-614B-BDCC-21CA82F3026E}" type="slidenum">
              <a:rPr lang="en-US" altLang="x-none" sz="1200">
                <a:latin typeface="Tahoma" charset="0"/>
              </a:rPr>
              <a:pPr/>
              <a:t>80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35170" name="Picture 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8651" y="89217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57375" y="777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Network security</a:t>
            </a:r>
          </a:p>
        </p:txBody>
      </p:sp>
      <p:sp>
        <p:nvSpPr>
          <p:cNvPr id="14848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057400" y="1365250"/>
            <a:ext cx="7772400" cy="5119688"/>
          </a:xfrm>
        </p:spPr>
        <p:txBody>
          <a:bodyPr/>
          <a:lstStyle/>
          <a:p>
            <a:pPr marL="287338" indent="-287338"/>
            <a:r>
              <a:rPr lang="en-US" altLang="x-none">
                <a:solidFill>
                  <a:srgbClr val="CC0000"/>
                </a:solidFill>
                <a:ea typeface="ＭＳ Ｐゴシック" charset="-128"/>
              </a:rPr>
              <a:t>field of network security:</a:t>
            </a:r>
          </a:p>
          <a:p>
            <a:pPr marL="682625" lvl="1" indent="-225425"/>
            <a:r>
              <a:rPr lang="en-US" altLang="x-none"/>
              <a:t>how bad guys can attack computer networks</a:t>
            </a:r>
          </a:p>
          <a:p>
            <a:pPr marL="682625" lvl="1" indent="-225425"/>
            <a:r>
              <a:rPr lang="en-US" altLang="x-none"/>
              <a:t>how we can defend networks against attacks</a:t>
            </a:r>
          </a:p>
          <a:p>
            <a:pPr marL="682625" lvl="1" indent="-225425"/>
            <a:r>
              <a:rPr lang="en-US" altLang="x-none"/>
              <a:t>how to design architectures that are immune to attacks</a:t>
            </a:r>
          </a:p>
          <a:p>
            <a:pPr marL="287338" indent="-287338"/>
            <a:r>
              <a:rPr lang="en-US" altLang="x-none">
                <a:solidFill>
                  <a:srgbClr val="CC0000"/>
                </a:solidFill>
                <a:ea typeface="ＭＳ Ｐゴシック" charset="-128"/>
              </a:rPr>
              <a:t>Internet not originally designed with (much) security in mind</a:t>
            </a:r>
          </a:p>
          <a:p>
            <a:pPr marL="682625" lvl="1" indent="-225425"/>
            <a:r>
              <a:rPr lang="en-US" altLang="x-none" i="1"/>
              <a:t>original vision:</a:t>
            </a:r>
            <a:r>
              <a:rPr lang="en-US" altLang="x-none"/>
              <a:t>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a group of mutually trusting users attached to a transparent network</a:t>
            </a:r>
            <a:r>
              <a:rPr lang="ja-JP" altLang="en-US">
                <a:ea typeface="ＭＳ Ｐゴシック" charset="-128"/>
              </a:rPr>
              <a:t>”</a:t>
            </a:r>
            <a:r>
              <a:rPr lang="en-US" altLang="ja-JP">
                <a:ea typeface="ＭＳ Ｐゴシック" charset="-128"/>
              </a:rPr>
              <a:t> </a:t>
            </a:r>
            <a:r>
              <a:rPr lang="en-US" altLang="ja-JP">
                <a:ea typeface="ＭＳ Ｐゴシック" charset="-128"/>
                <a:sym typeface="Wingdings" charset="2"/>
              </a:rPr>
              <a:t></a:t>
            </a:r>
            <a:endParaRPr lang="en-US" altLang="ja-JP">
              <a:ea typeface="ＭＳ Ｐゴシック" charset="-128"/>
            </a:endParaRPr>
          </a:p>
          <a:p>
            <a:pPr marL="682625" lvl="1" indent="-225425"/>
            <a:r>
              <a:rPr lang="en-US" altLang="x-none"/>
              <a:t>Internet protocol designers playing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catch-up</a:t>
            </a:r>
            <a:r>
              <a:rPr lang="ja-JP" altLang="en-US">
                <a:ea typeface="ＭＳ Ｐゴシック" charset="-128"/>
              </a:rPr>
              <a:t>”</a:t>
            </a:r>
            <a:endParaRPr lang="en-US" altLang="ja-JP">
              <a:ea typeface="ＭＳ Ｐゴシック" charset="-128"/>
            </a:endParaRPr>
          </a:p>
          <a:p>
            <a:pPr marL="682625" lvl="1" indent="-225425"/>
            <a:r>
              <a:rPr lang="en-US" altLang="x-none"/>
              <a:t>security considerations in all layers!</a:t>
            </a:r>
          </a:p>
          <a:p>
            <a:pPr marL="287338" indent="-287338"/>
            <a:endParaRPr lang="en-US" altLang="x-none">
              <a:ea typeface="ＭＳ Ｐゴシック" charset="-128"/>
            </a:endParaRPr>
          </a:p>
        </p:txBody>
      </p:sp>
      <p:sp>
        <p:nvSpPr>
          <p:cNvPr id="13517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CDB8E247-9985-AB48-92BF-954DDE8ACDAC}" type="slidenum">
              <a:rPr lang="en-US" altLang="x-none" sz="1200">
                <a:latin typeface="Tahoma" charset="0"/>
              </a:rPr>
              <a:pPr/>
              <a:t>81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36194" name="Picture 8" descr="underline_ba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5775" y="879475"/>
            <a:ext cx="85486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693863" y="95250"/>
            <a:ext cx="8996362" cy="1143000"/>
          </a:xfrm>
        </p:spPr>
        <p:txBody>
          <a:bodyPr/>
          <a:lstStyle/>
          <a:p>
            <a:pPr eaLnBrk="1" hangingPunct="1"/>
            <a:r>
              <a:rPr lang="en-US" altLang="x-none" sz="3600">
                <a:ea typeface="ＭＳ Ｐゴシック" charset="-128"/>
              </a:rPr>
              <a:t>Bad guys: put malware into hosts via Internet</a:t>
            </a:r>
          </a:p>
        </p:txBody>
      </p:sp>
      <p:sp>
        <p:nvSpPr>
          <p:cNvPr id="13619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98675" y="1406526"/>
            <a:ext cx="7710488" cy="4772025"/>
          </a:xfrm>
        </p:spPr>
        <p:txBody>
          <a:bodyPr/>
          <a:lstStyle/>
          <a:p>
            <a:pPr marL="287338" indent="-287338">
              <a:spcBef>
                <a:spcPct val="50000"/>
              </a:spcBef>
            </a:pPr>
            <a:r>
              <a:rPr lang="en-US" altLang="x-none">
                <a:ea typeface="ＭＳ Ｐゴシック" charset="-128"/>
              </a:rPr>
              <a:t>malware can get in host from:</a:t>
            </a:r>
            <a:endParaRPr lang="en-US" altLang="x-none">
              <a:solidFill>
                <a:srgbClr val="000099"/>
              </a:solidFill>
              <a:ea typeface="ＭＳ Ｐゴシック" charset="-128"/>
            </a:endParaRPr>
          </a:p>
          <a:p>
            <a:pPr marL="682625" lvl="1" indent="-225425">
              <a:spcBef>
                <a:spcPct val="50000"/>
              </a:spcBef>
            </a:pPr>
            <a:r>
              <a:rPr lang="en-US" altLang="x-none" i="1">
                <a:solidFill>
                  <a:srgbClr val="000099"/>
                </a:solidFill>
              </a:rPr>
              <a:t>virus: </a:t>
            </a:r>
            <a:r>
              <a:rPr lang="en-US" altLang="x-none"/>
              <a:t>self-replicating infection by receiving/executing  object (e.g., e-mail attachment)</a:t>
            </a:r>
          </a:p>
          <a:p>
            <a:pPr marL="682625" lvl="1" indent="-225425">
              <a:spcBef>
                <a:spcPct val="50000"/>
              </a:spcBef>
            </a:pPr>
            <a:r>
              <a:rPr lang="en-US" altLang="x-none" i="1">
                <a:solidFill>
                  <a:srgbClr val="000099"/>
                </a:solidFill>
              </a:rPr>
              <a:t>worm: </a:t>
            </a:r>
            <a:r>
              <a:rPr lang="en-US" altLang="x-none"/>
              <a:t>self-replicating infection by passively receiving object that gets itself executed</a:t>
            </a:r>
          </a:p>
          <a:p>
            <a:pPr marL="287338" indent="-287338">
              <a:spcBef>
                <a:spcPct val="50000"/>
              </a:spcBef>
            </a:pPr>
            <a:r>
              <a:rPr lang="en-US" altLang="x-none">
                <a:solidFill>
                  <a:srgbClr val="000099"/>
                </a:solidFill>
                <a:ea typeface="ＭＳ Ｐゴシック" charset="-128"/>
              </a:rPr>
              <a:t>spyware malware</a:t>
            </a:r>
            <a:r>
              <a:rPr lang="en-US" altLang="x-none">
                <a:ea typeface="ＭＳ Ｐゴシック" charset="-128"/>
              </a:rPr>
              <a:t> can record keystrokes, web sites visited, upload info to collection site</a:t>
            </a:r>
          </a:p>
          <a:p>
            <a:pPr marL="287338" indent="-287338">
              <a:spcBef>
                <a:spcPct val="50000"/>
              </a:spcBef>
            </a:pPr>
            <a:r>
              <a:rPr lang="en-US" altLang="x-none">
                <a:ea typeface="ＭＳ Ｐゴシック" charset="-128"/>
              </a:rPr>
              <a:t>infected host can be enrolled in  </a:t>
            </a:r>
            <a:r>
              <a:rPr lang="en-US" altLang="x-none">
                <a:solidFill>
                  <a:srgbClr val="000099"/>
                </a:solidFill>
                <a:ea typeface="ＭＳ Ｐゴシック" charset="-128"/>
              </a:rPr>
              <a:t>botnet,</a:t>
            </a:r>
            <a:r>
              <a:rPr lang="en-US" altLang="x-none">
                <a:ea typeface="ＭＳ Ｐゴシック" charset="-128"/>
              </a:rPr>
              <a:t> used for spam. DDoS attacks</a:t>
            </a:r>
          </a:p>
        </p:txBody>
      </p:sp>
      <p:sp>
        <p:nvSpPr>
          <p:cNvPr id="13619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92119B68-D22D-3B4B-AFFA-FDD4F720EBE0}" type="slidenum">
              <a:rPr lang="en-US" altLang="x-none" sz="1200">
                <a:latin typeface="Tahoma" charset="0"/>
              </a:rPr>
              <a:pPr/>
              <a:t>82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grpSp>
        <p:nvGrpSpPr>
          <p:cNvPr id="137218" name="Group 131"/>
          <p:cNvGrpSpPr>
            <a:grpSpLocks/>
          </p:cNvGrpSpPr>
          <p:nvPr/>
        </p:nvGrpSpPr>
        <p:grpSpPr bwMode="auto">
          <a:xfrm flipH="1">
            <a:off x="7240588" y="3614739"/>
            <a:ext cx="735012" cy="681037"/>
            <a:chOff x="-44" y="1473"/>
            <a:chExt cx="981" cy="1105"/>
          </a:xfrm>
        </p:grpSpPr>
        <p:pic>
          <p:nvPicPr>
            <p:cNvPr id="137319" name="Picture 132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320" name="Freeform 13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" name="Group 186"/>
          <p:cNvGrpSpPr>
            <a:grpSpLocks/>
          </p:cNvGrpSpPr>
          <p:nvPr/>
        </p:nvGrpSpPr>
        <p:grpSpPr bwMode="auto">
          <a:xfrm>
            <a:off x="7781925" y="3857626"/>
            <a:ext cx="831850" cy="1260475"/>
            <a:chOff x="5069" y="1396"/>
            <a:chExt cx="524" cy="794"/>
          </a:xfrm>
        </p:grpSpPr>
        <p:sp>
          <p:nvSpPr>
            <p:cNvPr id="137285" name="Text Box 21"/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2000"/>
                <a:t>target</a:t>
              </a:r>
            </a:p>
          </p:txBody>
        </p:sp>
        <p:grpSp>
          <p:nvGrpSpPr>
            <p:cNvPr id="137286" name="Group 153"/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37287" name="Freeform 15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88" name="Rectangle 155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7289" name="Freeform 15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0" name="Freeform 15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1" name="Rectangle 158"/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137292" name="Group 15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37317" name="AutoShape 160"/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37318" name="AutoShape 161"/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137293" name="Rectangle 162"/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137294" name="Group 16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37315" name="AutoShape 164"/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37316" name="AutoShape 165"/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137295" name="Rectangle 166"/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7296" name="Rectangle 167"/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grpSp>
            <p:nvGrpSpPr>
              <p:cNvPr id="137297" name="Group 16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7313" name="AutoShape 16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37314" name="AutoShape 170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137298" name="Freeform 17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7299" name="Group 17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311" name="AutoShape 173"/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37312" name="AutoShape 174"/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sp>
            <p:nvSpPr>
              <p:cNvPr id="137300" name="Rectangle 17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7301" name="Freeform 17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2" name="Freeform 17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3" name="Oval 178"/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7304" name="Freeform 17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5" name="AutoShape 180"/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7306" name="AutoShape 181"/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7307" name="Oval 182"/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7308" name="Oval 183"/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x-none" altLang="x-none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7309" name="Oval 184"/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7310" name="Rectangle 185"/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</p:grpSp>
      <p:sp>
        <p:nvSpPr>
          <p:cNvPr id="13722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911351" y="1212851"/>
            <a:ext cx="8132763" cy="1171575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Denial of Service (DoS):</a:t>
            </a:r>
            <a:r>
              <a:rPr lang="en-US" altLang="x-none">
                <a:ea typeface="ＭＳ Ｐゴシック" charset="-128"/>
              </a:rPr>
              <a:t> attackers make resources (server, bandwidth) unavailable to legitimate traffic by overwhelming resource with bogus traffic</a:t>
            </a:r>
          </a:p>
        </p:txBody>
      </p:sp>
      <p:sp>
        <p:nvSpPr>
          <p:cNvPr id="281604" name="Rectangle 4"/>
          <p:cNvSpPr>
            <a:spLocks noChangeArrowheads="1"/>
          </p:cNvSpPr>
          <p:nvPr/>
        </p:nvSpPr>
        <p:spPr bwMode="auto">
          <a:xfrm>
            <a:off x="1878013" y="265271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>
                <a:solidFill>
                  <a:srgbClr val="000099"/>
                </a:solidFill>
                <a:latin typeface="Gill Sans MT" charset="0"/>
              </a:rPr>
              <a:t>1.</a:t>
            </a:r>
            <a:r>
              <a:rPr lang="en-US" altLang="x-none">
                <a:latin typeface="Gill Sans MT" charset="0"/>
              </a:rPr>
              <a:t> select target</a:t>
            </a:r>
          </a:p>
        </p:txBody>
      </p:sp>
      <p:sp>
        <p:nvSpPr>
          <p:cNvPr id="281605" name="Rectangle 5"/>
          <p:cNvSpPr>
            <a:spLocks noChangeArrowheads="1"/>
          </p:cNvSpPr>
          <p:nvPr/>
        </p:nvSpPr>
        <p:spPr bwMode="auto">
          <a:xfrm>
            <a:off x="1905001" y="317182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>
                <a:solidFill>
                  <a:srgbClr val="000099"/>
                </a:solidFill>
                <a:latin typeface="Gill Sans MT" charset="0"/>
              </a:rPr>
              <a:t>2.</a:t>
            </a:r>
            <a:r>
              <a:rPr lang="en-US" altLang="x-none">
                <a:latin typeface="Gill Sans MT" charset="0"/>
              </a:rPr>
              <a:t> break into hosts around the network (see botnet)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AutoNum type="arabicPeriod" startAt="2"/>
            </a:pPr>
            <a:endParaRPr lang="en-US" altLang="x-none">
              <a:latin typeface="Gill Sans MT" charset="0"/>
            </a:endParaRPr>
          </a:p>
        </p:txBody>
      </p:sp>
      <p:sp>
        <p:nvSpPr>
          <p:cNvPr id="281606" name="Rectangle 6"/>
          <p:cNvSpPr>
            <a:spLocks noChangeArrowheads="1"/>
          </p:cNvSpPr>
          <p:nvPr/>
        </p:nvSpPr>
        <p:spPr bwMode="auto">
          <a:xfrm>
            <a:off x="1897063" y="4040188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x-none">
                <a:solidFill>
                  <a:srgbClr val="000099"/>
                </a:solidFill>
                <a:latin typeface="Gill Sans MT" charset="0"/>
              </a:rPr>
              <a:t>3.</a:t>
            </a:r>
            <a:r>
              <a:rPr lang="en-US" altLang="x-none">
                <a:latin typeface="Gill Sans MT" charset="0"/>
              </a:rPr>
              <a:t> send packets to target from compromised hosts</a:t>
            </a:r>
          </a:p>
        </p:txBody>
      </p:sp>
      <p:sp>
        <p:nvSpPr>
          <p:cNvPr id="137224" name="Rectangle 2"/>
          <p:cNvSpPr>
            <a:spLocks noChangeArrowheads="1"/>
          </p:cNvSpPr>
          <p:nvPr/>
        </p:nvSpPr>
        <p:spPr bwMode="auto">
          <a:xfrm>
            <a:off x="1812926" y="146050"/>
            <a:ext cx="8435975" cy="83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3600">
                <a:solidFill>
                  <a:srgbClr val="000099"/>
                </a:solidFill>
                <a:latin typeface="Gill Sans MT" charset="0"/>
              </a:rPr>
              <a:t>Bad guys: </a:t>
            </a:r>
            <a:r>
              <a:rPr lang="en-US" altLang="x-none" sz="3200">
                <a:solidFill>
                  <a:srgbClr val="000099"/>
                </a:solidFill>
                <a:latin typeface="Gill Sans MT" charset="0"/>
              </a:rPr>
              <a:t>attack server, network infrastructure</a:t>
            </a:r>
          </a:p>
        </p:txBody>
      </p:sp>
      <p:grpSp>
        <p:nvGrpSpPr>
          <p:cNvPr id="9" name="Group 152"/>
          <p:cNvGrpSpPr>
            <a:grpSpLocks/>
          </p:cNvGrpSpPr>
          <p:nvPr/>
        </p:nvGrpSpPr>
        <p:grpSpPr bwMode="auto">
          <a:xfrm>
            <a:off x="6570664" y="3152775"/>
            <a:ext cx="2720975" cy="2674938"/>
            <a:chOff x="-262" y="2555"/>
            <a:chExt cx="1714" cy="1685"/>
          </a:xfrm>
        </p:grpSpPr>
        <p:sp>
          <p:nvSpPr>
            <p:cNvPr id="137275" name="Line 63"/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6" name="Line 64"/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7" name="Line 65"/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8" name="Line 66"/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9" name="Line 67"/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Line 68"/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1" name="Line 69"/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Line 70"/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Line 71"/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4" name="Line 72"/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7226" name="Picture 112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9289" y="763588"/>
            <a:ext cx="7729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227" name="Group 113"/>
          <p:cNvGrpSpPr>
            <a:grpSpLocks/>
          </p:cNvGrpSpPr>
          <p:nvPr/>
        </p:nvGrpSpPr>
        <p:grpSpPr bwMode="auto">
          <a:xfrm flipH="1">
            <a:off x="8736013" y="2792414"/>
            <a:ext cx="735012" cy="681037"/>
            <a:chOff x="-44" y="1473"/>
            <a:chExt cx="981" cy="1105"/>
          </a:xfrm>
        </p:grpSpPr>
        <p:pic>
          <p:nvPicPr>
            <p:cNvPr id="137273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4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8" name="Group 116"/>
          <p:cNvGrpSpPr>
            <a:grpSpLocks/>
          </p:cNvGrpSpPr>
          <p:nvPr/>
        </p:nvGrpSpPr>
        <p:grpSpPr bwMode="auto">
          <a:xfrm flipH="1">
            <a:off x="9023351" y="3629025"/>
            <a:ext cx="735013" cy="681038"/>
            <a:chOff x="-44" y="1473"/>
            <a:chExt cx="981" cy="1105"/>
          </a:xfrm>
        </p:grpSpPr>
        <p:pic>
          <p:nvPicPr>
            <p:cNvPr id="137271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2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9" name="Group 119"/>
          <p:cNvGrpSpPr>
            <a:grpSpLocks/>
          </p:cNvGrpSpPr>
          <p:nvPr/>
        </p:nvGrpSpPr>
        <p:grpSpPr bwMode="auto">
          <a:xfrm flipH="1">
            <a:off x="9082088" y="4330700"/>
            <a:ext cx="735012" cy="681038"/>
            <a:chOff x="-44" y="1473"/>
            <a:chExt cx="981" cy="1105"/>
          </a:xfrm>
        </p:grpSpPr>
        <p:pic>
          <p:nvPicPr>
            <p:cNvPr id="137269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0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0" name="Group 122"/>
          <p:cNvGrpSpPr>
            <a:grpSpLocks/>
          </p:cNvGrpSpPr>
          <p:nvPr/>
        </p:nvGrpSpPr>
        <p:grpSpPr bwMode="auto">
          <a:xfrm flipH="1">
            <a:off x="9118601" y="5111750"/>
            <a:ext cx="735013" cy="681038"/>
            <a:chOff x="-44" y="1473"/>
            <a:chExt cx="981" cy="1105"/>
          </a:xfrm>
        </p:grpSpPr>
        <p:pic>
          <p:nvPicPr>
            <p:cNvPr id="137267" name="Picture 123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8" name="Freeform 12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1" name="Group 125"/>
          <p:cNvGrpSpPr>
            <a:grpSpLocks/>
          </p:cNvGrpSpPr>
          <p:nvPr/>
        </p:nvGrpSpPr>
        <p:grpSpPr bwMode="auto">
          <a:xfrm flipH="1">
            <a:off x="7773988" y="2921000"/>
            <a:ext cx="735012" cy="681038"/>
            <a:chOff x="-44" y="1473"/>
            <a:chExt cx="981" cy="1105"/>
          </a:xfrm>
        </p:grpSpPr>
        <p:pic>
          <p:nvPicPr>
            <p:cNvPr id="137265" name="Picture 126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6" name="Freeform 12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2" name="Group 128"/>
          <p:cNvGrpSpPr>
            <a:grpSpLocks/>
          </p:cNvGrpSpPr>
          <p:nvPr/>
        </p:nvGrpSpPr>
        <p:grpSpPr bwMode="auto">
          <a:xfrm flipH="1">
            <a:off x="6769101" y="2982914"/>
            <a:ext cx="735013" cy="681037"/>
            <a:chOff x="-44" y="1473"/>
            <a:chExt cx="981" cy="1105"/>
          </a:xfrm>
        </p:grpSpPr>
        <p:pic>
          <p:nvPicPr>
            <p:cNvPr id="137263" name="Picture 129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4" name="Freeform 13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3" name="Group 134"/>
          <p:cNvGrpSpPr>
            <a:grpSpLocks/>
          </p:cNvGrpSpPr>
          <p:nvPr/>
        </p:nvGrpSpPr>
        <p:grpSpPr bwMode="auto">
          <a:xfrm flipH="1">
            <a:off x="6053138" y="3687764"/>
            <a:ext cx="735012" cy="681037"/>
            <a:chOff x="-44" y="1473"/>
            <a:chExt cx="981" cy="1105"/>
          </a:xfrm>
        </p:grpSpPr>
        <p:pic>
          <p:nvPicPr>
            <p:cNvPr id="137261" name="Picture 135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2" name="Freeform 13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4" name="Group 137"/>
          <p:cNvGrpSpPr>
            <a:grpSpLocks/>
          </p:cNvGrpSpPr>
          <p:nvPr/>
        </p:nvGrpSpPr>
        <p:grpSpPr bwMode="auto">
          <a:xfrm flipH="1">
            <a:off x="6684963" y="4422775"/>
            <a:ext cx="735012" cy="681038"/>
            <a:chOff x="-44" y="1473"/>
            <a:chExt cx="981" cy="1105"/>
          </a:xfrm>
        </p:grpSpPr>
        <p:pic>
          <p:nvPicPr>
            <p:cNvPr id="137259" name="Picture 138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0" name="Freeform 13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5" name="Group 140"/>
          <p:cNvGrpSpPr>
            <a:grpSpLocks/>
          </p:cNvGrpSpPr>
          <p:nvPr/>
        </p:nvGrpSpPr>
        <p:grpSpPr bwMode="auto">
          <a:xfrm flipH="1">
            <a:off x="7215188" y="5032375"/>
            <a:ext cx="735012" cy="681038"/>
            <a:chOff x="-44" y="1473"/>
            <a:chExt cx="981" cy="1105"/>
          </a:xfrm>
        </p:grpSpPr>
        <p:pic>
          <p:nvPicPr>
            <p:cNvPr id="137257" name="Picture 14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8" name="Freeform 1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6" name="Group 143"/>
          <p:cNvGrpSpPr>
            <a:grpSpLocks/>
          </p:cNvGrpSpPr>
          <p:nvPr/>
        </p:nvGrpSpPr>
        <p:grpSpPr bwMode="auto">
          <a:xfrm flipH="1">
            <a:off x="6292851" y="5322889"/>
            <a:ext cx="735013" cy="681037"/>
            <a:chOff x="-44" y="1473"/>
            <a:chExt cx="981" cy="1105"/>
          </a:xfrm>
        </p:grpSpPr>
        <p:pic>
          <p:nvPicPr>
            <p:cNvPr id="137255" name="Picture 14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6" name="Freeform 1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7" name="Group 146"/>
          <p:cNvGrpSpPr>
            <a:grpSpLocks/>
          </p:cNvGrpSpPr>
          <p:nvPr/>
        </p:nvGrpSpPr>
        <p:grpSpPr bwMode="auto">
          <a:xfrm flipH="1">
            <a:off x="7485063" y="5829300"/>
            <a:ext cx="735012" cy="681038"/>
            <a:chOff x="-44" y="1473"/>
            <a:chExt cx="981" cy="1105"/>
          </a:xfrm>
        </p:grpSpPr>
        <p:pic>
          <p:nvPicPr>
            <p:cNvPr id="137253" name="Picture 14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4" name="Freeform 14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8" name="Group 149"/>
          <p:cNvGrpSpPr>
            <a:grpSpLocks/>
          </p:cNvGrpSpPr>
          <p:nvPr/>
        </p:nvGrpSpPr>
        <p:grpSpPr bwMode="auto">
          <a:xfrm flipH="1">
            <a:off x="8229601" y="5440364"/>
            <a:ext cx="735013" cy="681037"/>
            <a:chOff x="-44" y="1473"/>
            <a:chExt cx="981" cy="1105"/>
          </a:xfrm>
        </p:grpSpPr>
        <p:pic>
          <p:nvPicPr>
            <p:cNvPr id="137251" name="Picture 150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2" name="Freeform 15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2" name="Group 89"/>
          <p:cNvGrpSpPr>
            <a:grpSpLocks/>
          </p:cNvGrpSpPr>
          <p:nvPr/>
        </p:nvGrpSpPr>
        <p:grpSpPr bwMode="auto">
          <a:xfrm>
            <a:off x="6078539" y="2860676"/>
            <a:ext cx="3525837" cy="3408363"/>
            <a:chOff x="2920" y="1824"/>
            <a:chExt cx="2221" cy="2147"/>
          </a:xfrm>
        </p:grpSpPr>
        <p:pic>
          <p:nvPicPr>
            <p:cNvPr id="137241" name="Picture 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2" name="Picture 5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3" name="Picture 5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4" name="Picture 5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5" name="Picture 5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6" name="Picture 5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7" name="Picture 5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8" name="Picture 60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9" name="Picture 6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50" name="Picture 6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724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EAE301FC-F985-2C43-97DF-6DCEAD483A39}" type="slidenum">
              <a:rPr lang="en-US" altLang="x-none" sz="1200">
                <a:latin typeface="Tahoma" charset="0"/>
              </a:rPr>
              <a:pPr/>
              <a:t>83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604" grpId="0" build="p" autoUpdateAnimBg="0"/>
      <p:bldP spid="281605" grpId="0" autoUpdateAnimBg="0"/>
      <p:bldP spid="281606" grpId="0" autoUpdateAnimBg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grpSp>
        <p:nvGrpSpPr>
          <p:cNvPr id="138242" name="Group 90"/>
          <p:cNvGrpSpPr>
            <a:grpSpLocks/>
          </p:cNvGrpSpPr>
          <p:nvPr/>
        </p:nvGrpSpPr>
        <p:grpSpPr bwMode="auto">
          <a:xfrm flipH="1">
            <a:off x="6034088" y="3351214"/>
            <a:ext cx="735012" cy="681037"/>
            <a:chOff x="-44" y="1473"/>
            <a:chExt cx="981" cy="1105"/>
          </a:xfrm>
        </p:grpSpPr>
        <p:pic>
          <p:nvPicPr>
            <p:cNvPr id="138319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320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824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984375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Bad guys can sniff packets</a:t>
            </a:r>
          </a:p>
        </p:txBody>
      </p:sp>
      <p:sp>
        <p:nvSpPr>
          <p:cNvPr id="138244" name="Rectangle 17"/>
          <p:cNvSpPr>
            <a:spLocks noGrp="1" noChangeArrowheads="1"/>
          </p:cNvSpPr>
          <p:nvPr>
            <p:ph type="body" idx="4294967295"/>
          </p:nvPr>
        </p:nvSpPr>
        <p:spPr>
          <a:xfrm>
            <a:off x="2017713" y="1355726"/>
            <a:ext cx="8077200" cy="1484313"/>
          </a:xfrm>
          <a:noFill/>
        </p:spPr>
        <p:txBody>
          <a:bodyPr>
            <a:normAutofit fontScale="92500" lnSpcReduction="10000"/>
          </a:bodyPr>
          <a:lstStyle/>
          <a:p>
            <a:pPr eaLnBrk="1" hangingPunct="1">
              <a:buFont typeface="Wingdings" charset="2"/>
              <a:buNone/>
            </a:pPr>
            <a:r>
              <a:rPr lang="en-US" altLang="x-none" sz="3200" i="1">
                <a:solidFill>
                  <a:srgbClr val="CC0000"/>
                </a:solidFill>
                <a:ea typeface="ＭＳ Ｐゴシック" charset="-128"/>
              </a:rPr>
              <a:t>packet </a:t>
            </a:r>
            <a:r>
              <a:rPr lang="ja-JP" altLang="en-US" sz="3200" i="1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3200" i="1">
                <a:solidFill>
                  <a:srgbClr val="CC0000"/>
                </a:solidFill>
                <a:ea typeface="ＭＳ Ｐゴシック" charset="-128"/>
              </a:rPr>
              <a:t>sniffing</a:t>
            </a:r>
            <a:r>
              <a:rPr lang="ja-JP" altLang="en-US" sz="3200" i="1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sz="3200" i="1">
                <a:solidFill>
                  <a:srgbClr val="CC0000"/>
                </a:solidFill>
                <a:ea typeface="ＭＳ Ｐゴシック" charset="-128"/>
              </a:rPr>
              <a:t>:</a:t>
            </a:r>
            <a:r>
              <a:rPr lang="en-US" altLang="ja-JP" i="1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x-none"/>
              <a:t>broadcast media (shared Ethernet, wireless)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x-none"/>
              <a:t>promiscuous network interface reads/records all packets (e.g., including passwords!) passing by</a:t>
            </a:r>
          </a:p>
        </p:txBody>
      </p:sp>
      <p:sp>
        <p:nvSpPr>
          <p:cNvPr id="138245" name="Freeform 43"/>
          <p:cNvSpPr>
            <a:spLocks/>
          </p:cNvSpPr>
          <p:nvPr/>
        </p:nvSpPr>
        <p:spPr bwMode="auto">
          <a:xfrm>
            <a:off x="3529014" y="408622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6" name="Freeform 44"/>
          <p:cNvSpPr>
            <a:spLocks/>
          </p:cNvSpPr>
          <p:nvPr/>
        </p:nvSpPr>
        <p:spPr bwMode="auto">
          <a:xfrm>
            <a:off x="6361113" y="3956050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7" name="Line 45"/>
          <p:cNvSpPr>
            <a:spLocks noChangeShapeType="1"/>
          </p:cNvSpPr>
          <p:nvPr/>
        </p:nvSpPr>
        <p:spPr bwMode="auto">
          <a:xfrm flipV="1">
            <a:off x="4703763" y="44783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8" name="Line 46"/>
          <p:cNvSpPr>
            <a:spLocks noChangeShapeType="1"/>
          </p:cNvSpPr>
          <p:nvPr/>
        </p:nvSpPr>
        <p:spPr bwMode="auto">
          <a:xfrm flipV="1">
            <a:off x="4722813" y="51895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9" name="Text Box 47"/>
          <p:cNvSpPr txBox="1">
            <a:spLocks noChangeArrowheads="1"/>
          </p:cNvSpPr>
          <p:nvPr/>
        </p:nvSpPr>
        <p:spPr bwMode="auto">
          <a:xfrm>
            <a:off x="2986088" y="3375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/>
              <a:t>A</a:t>
            </a:r>
          </a:p>
        </p:txBody>
      </p:sp>
      <p:sp>
        <p:nvSpPr>
          <p:cNvPr id="138250" name="Text Box 48"/>
          <p:cNvSpPr txBox="1">
            <a:spLocks noChangeArrowheads="1"/>
          </p:cNvSpPr>
          <p:nvPr/>
        </p:nvSpPr>
        <p:spPr bwMode="auto">
          <a:xfrm>
            <a:off x="8455025" y="483870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/>
              <a:t>B</a:t>
            </a:r>
          </a:p>
        </p:txBody>
      </p:sp>
      <p:sp>
        <p:nvSpPr>
          <p:cNvPr id="138251" name="Text Box 49"/>
          <p:cNvSpPr txBox="1">
            <a:spLocks noChangeArrowheads="1"/>
          </p:cNvSpPr>
          <p:nvPr/>
        </p:nvSpPr>
        <p:spPr bwMode="auto">
          <a:xfrm>
            <a:off x="6553201" y="3352800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/>
              <a:t>C</a:t>
            </a:r>
          </a:p>
        </p:txBody>
      </p:sp>
      <p:grpSp>
        <p:nvGrpSpPr>
          <p:cNvPr id="138252" name="Group 50"/>
          <p:cNvGrpSpPr>
            <a:grpSpLocks/>
          </p:cNvGrpSpPr>
          <p:nvPr/>
        </p:nvGrpSpPr>
        <p:grpSpPr bwMode="auto">
          <a:xfrm>
            <a:off x="5357814" y="4605338"/>
            <a:ext cx="2295525" cy="336550"/>
            <a:chOff x="2418" y="3342"/>
            <a:chExt cx="1446" cy="212"/>
          </a:xfrm>
        </p:grpSpPr>
        <p:sp>
          <p:nvSpPr>
            <p:cNvPr id="138314" name="Rectangle 51"/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38315" name="Line 52"/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6" name="Line 53"/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7" name="Line 54"/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8" name="Text Box 55"/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600"/>
                <a:t>src:B dest:A     payload</a:t>
              </a:r>
              <a:endParaRPr lang="en-US" altLang="x-none" sz="1600">
                <a:latin typeface="Times New Roman" charset="0"/>
              </a:endParaRPr>
            </a:p>
          </p:txBody>
        </p:sp>
      </p:grpSp>
      <p:sp>
        <p:nvSpPr>
          <p:cNvPr id="138253" name="Freeform 56"/>
          <p:cNvSpPr>
            <a:spLocks/>
          </p:cNvSpPr>
          <p:nvPr/>
        </p:nvSpPr>
        <p:spPr bwMode="auto">
          <a:xfrm>
            <a:off x="5326063" y="4560888"/>
            <a:ext cx="2635250" cy="241300"/>
          </a:xfrm>
          <a:custGeom>
            <a:avLst/>
            <a:gdLst>
              <a:gd name="T0" fmla="*/ 2147483647 w 1660"/>
              <a:gd name="T1" fmla="*/ 2147483647 h 152"/>
              <a:gd name="T2" fmla="*/ 2147483647 w 1660"/>
              <a:gd name="T3" fmla="*/ 0 h 152"/>
              <a:gd name="T4" fmla="*/ 0 w 1660"/>
              <a:gd name="T5" fmla="*/ 2147483647 h 152"/>
              <a:gd name="T6" fmla="*/ 0 60000 65536"/>
              <a:gd name="T7" fmla="*/ 0 60000 65536"/>
              <a:gd name="T8" fmla="*/ 0 60000 65536"/>
              <a:gd name="T9" fmla="*/ 0 w 1660"/>
              <a:gd name="T10" fmla="*/ 0 h 152"/>
              <a:gd name="T11" fmla="*/ 1660 w 1660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0" h="152">
                <a:moveTo>
                  <a:pt x="1660" y="152"/>
                </a:moveTo>
                <a:lnTo>
                  <a:pt x="1660" y="0"/>
                </a:lnTo>
                <a:lnTo>
                  <a:pt x="0" y="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54" name="Line 57"/>
          <p:cNvSpPr>
            <a:spLocks noChangeShapeType="1"/>
          </p:cNvSpPr>
          <p:nvPr/>
        </p:nvSpPr>
        <p:spPr bwMode="auto">
          <a:xfrm flipV="1">
            <a:off x="6469063" y="3957638"/>
            <a:ext cx="0" cy="6032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7" name="Rectangle 59"/>
          <p:cNvSpPr>
            <a:spLocks noChangeArrowheads="1"/>
          </p:cNvSpPr>
          <p:nvPr/>
        </p:nvSpPr>
        <p:spPr bwMode="auto">
          <a:xfrm>
            <a:off x="2120900" y="5480050"/>
            <a:ext cx="77724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>
              <a:spcBef>
                <a:spcPct val="20000"/>
              </a:spcBef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wireshark software used for end-of-chapter labs is a (free) packet-sniffer</a:t>
            </a:r>
          </a:p>
          <a:p>
            <a:pPr marL="742950" lvl="1" indent="-285750">
              <a:spcBef>
                <a:spcPct val="20000"/>
              </a:spcBef>
              <a:buClr>
                <a:schemeClr val="accent2"/>
              </a:buClr>
              <a:buSzPct val="75000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38256" name="Picture 6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1075" y="341947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57" name="Picture 51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0900" y="898525"/>
            <a:ext cx="5976938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8258" name="Group 54"/>
          <p:cNvGrpSpPr>
            <a:grpSpLocks/>
          </p:cNvGrpSpPr>
          <p:nvPr/>
        </p:nvGrpSpPr>
        <p:grpSpPr bwMode="auto">
          <a:xfrm>
            <a:off x="3354389" y="3413125"/>
            <a:ext cx="365125" cy="712788"/>
            <a:chOff x="4140" y="429"/>
            <a:chExt cx="1425" cy="2396"/>
          </a:xfrm>
        </p:grpSpPr>
        <p:sp>
          <p:nvSpPr>
            <p:cNvPr id="138282" name="Freeform 5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3" name="Rectangle 56"/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8284" name="Freeform 5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5" name="Freeform 5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6" name="Rectangle 59"/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38287" name="Group 6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8312" name="AutoShape 6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8313" name="AutoShape 62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38288" name="Rectangle 63"/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38289" name="Group 6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8310" name="AutoShape 65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8311" name="AutoShape 6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38290" name="Rectangle 67"/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8291" name="Rectangle 68"/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38292" name="Group 6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8308" name="AutoShape 70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8309" name="AutoShape 71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38293" name="Freeform 7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294" name="Group 7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8306" name="AutoShape 74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8307" name="AutoShape 75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38295" name="Rectangle 76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8296" name="Freeform 7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7" name="Freeform 7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8" name="Oval 79"/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8299" name="Freeform 8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0" name="AutoShape 81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8301" name="AutoShape 82"/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8302" name="Oval 83"/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8303" name="Oval 84"/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138304" name="Oval 85"/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8305" name="Rectangle 86"/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138259" name="Group 87"/>
          <p:cNvGrpSpPr>
            <a:grpSpLocks/>
          </p:cNvGrpSpPr>
          <p:nvPr/>
        </p:nvGrpSpPr>
        <p:grpSpPr bwMode="auto">
          <a:xfrm flipH="1">
            <a:off x="7847013" y="4730750"/>
            <a:ext cx="735012" cy="681038"/>
            <a:chOff x="-44" y="1473"/>
            <a:chExt cx="981" cy="1105"/>
          </a:xfrm>
        </p:grpSpPr>
        <p:pic>
          <p:nvPicPr>
            <p:cNvPr id="138280" name="Picture 88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81" name="Freeform 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8260" name="Group 102"/>
          <p:cNvGrpSpPr>
            <a:grpSpLocks/>
          </p:cNvGrpSpPr>
          <p:nvPr/>
        </p:nvGrpSpPr>
        <p:grpSpPr bwMode="auto">
          <a:xfrm>
            <a:off x="4271963" y="4849814"/>
            <a:ext cx="881062" cy="365125"/>
            <a:chOff x="2356" y="1300"/>
            <a:chExt cx="555" cy="194"/>
          </a:xfrm>
        </p:grpSpPr>
        <p:sp>
          <p:nvSpPr>
            <p:cNvPr id="1382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382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1382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138275" name="Group 10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8278" name="Freeform 10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79" name="Freeform 10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8276" name="Line 10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7" name="Line 11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2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CE45FA18-5930-CA48-B0FD-419675D23090}" type="slidenum">
              <a:rPr lang="en-US" altLang="x-none" sz="1200">
                <a:latin typeface="Tahoma" charset="0"/>
              </a:rPr>
              <a:pPr/>
              <a:t>84</a:t>
            </a:fld>
            <a:endParaRPr lang="en-US" altLang="x-none" sz="1200">
              <a:latin typeface="Tahoma" charset="0"/>
            </a:endParaRPr>
          </a:p>
        </p:txBody>
      </p:sp>
      <p:grpSp>
        <p:nvGrpSpPr>
          <p:cNvPr id="138262" name="Group 347"/>
          <p:cNvGrpSpPr>
            <a:grpSpLocks/>
          </p:cNvGrpSpPr>
          <p:nvPr/>
        </p:nvGrpSpPr>
        <p:grpSpPr bwMode="auto">
          <a:xfrm>
            <a:off x="4264025" y="4810125"/>
            <a:ext cx="895350" cy="450850"/>
            <a:chOff x="1871277" y="1576300"/>
            <a:chExt cx="1128371" cy="437861"/>
          </a:xfrm>
        </p:grpSpPr>
        <p:sp>
          <p:nvSpPr>
            <p:cNvPr id="73" name="Oval 72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74" name="Rectangle 73"/>
            <p:cNvSpPr/>
            <p:nvPr/>
          </p:nvSpPr>
          <p:spPr bwMode="auto">
            <a:xfrm>
              <a:off x="1871277" y="1739727"/>
              <a:ext cx="1128371" cy="1156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5" name="Oval 7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76" name="Freeform 75"/>
            <p:cNvSpPr/>
            <p:nvPr/>
          </p:nvSpPr>
          <p:spPr bwMode="auto">
            <a:xfrm>
              <a:off x="2159372" y="1673432"/>
              <a:ext cx="548180" cy="1603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0" name="Straight Connector 79"/>
            <p:cNvCxnSpPr>
              <a:cxnSpLocks noChangeShapeType="1"/>
              <a:endCxn id="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8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39266" name="Picture 9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7239" y="954089"/>
            <a:ext cx="7381875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67" name="Group 51"/>
          <p:cNvGrpSpPr>
            <a:grpSpLocks/>
          </p:cNvGrpSpPr>
          <p:nvPr/>
        </p:nvGrpSpPr>
        <p:grpSpPr bwMode="auto">
          <a:xfrm flipH="1">
            <a:off x="6316663" y="2470150"/>
            <a:ext cx="735012" cy="681038"/>
            <a:chOff x="-44" y="1473"/>
            <a:chExt cx="981" cy="1105"/>
          </a:xfrm>
        </p:grpSpPr>
        <p:pic>
          <p:nvPicPr>
            <p:cNvPr id="139342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43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926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012950" y="252414"/>
            <a:ext cx="7772400" cy="947737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Bad guys can use fake addresses</a:t>
            </a:r>
          </a:p>
        </p:txBody>
      </p:sp>
      <p:sp>
        <p:nvSpPr>
          <p:cNvPr id="13926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120900" y="1662113"/>
            <a:ext cx="8077200" cy="1484312"/>
          </a:xfrm>
          <a:noFill/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x-none" sz="3200" i="1">
                <a:solidFill>
                  <a:srgbClr val="CC0000"/>
                </a:solidFill>
                <a:ea typeface="ＭＳ Ｐゴシック" charset="-128"/>
              </a:rPr>
              <a:t>IP spoofing:</a:t>
            </a:r>
            <a:r>
              <a:rPr lang="en-US" altLang="x-none" i="1">
                <a:solidFill>
                  <a:srgbClr val="FF3300"/>
                </a:solidFill>
                <a:ea typeface="ＭＳ Ｐゴシック" charset="-128"/>
              </a:rPr>
              <a:t> </a:t>
            </a:r>
            <a:r>
              <a:rPr lang="en-US" altLang="x-none">
                <a:ea typeface="ＭＳ Ｐゴシック" charset="-128"/>
              </a:rPr>
              <a:t>send packet with false source address</a:t>
            </a:r>
          </a:p>
        </p:txBody>
      </p:sp>
      <p:sp>
        <p:nvSpPr>
          <p:cNvPr id="139270" name="Freeform 70"/>
          <p:cNvSpPr>
            <a:spLocks/>
          </p:cNvSpPr>
          <p:nvPr/>
        </p:nvSpPr>
        <p:spPr bwMode="auto">
          <a:xfrm>
            <a:off x="3749676" y="317182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1" name="Freeform 71"/>
          <p:cNvSpPr>
            <a:spLocks/>
          </p:cNvSpPr>
          <p:nvPr/>
        </p:nvSpPr>
        <p:spPr bwMode="auto">
          <a:xfrm>
            <a:off x="6581776" y="3041650"/>
            <a:ext cx="4763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2" name="Line 72"/>
          <p:cNvSpPr>
            <a:spLocks noChangeShapeType="1"/>
          </p:cNvSpPr>
          <p:nvPr/>
        </p:nvSpPr>
        <p:spPr bwMode="auto">
          <a:xfrm flipV="1">
            <a:off x="4924425" y="35639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73"/>
          <p:cNvSpPr>
            <a:spLocks noChangeShapeType="1"/>
          </p:cNvSpPr>
          <p:nvPr/>
        </p:nvSpPr>
        <p:spPr bwMode="auto">
          <a:xfrm flipV="1">
            <a:off x="4943475" y="42751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Text Box 74"/>
          <p:cNvSpPr txBox="1">
            <a:spLocks noChangeArrowheads="1"/>
          </p:cNvSpPr>
          <p:nvPr/>
        </p:nvSpPr>
        <p:spPr bwMode="auto">
          <a:xfrm>
            <a:off x="3206750" y="2460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/>
              <a:t>A</a:t>
            </a:r>
          </a:p>
        </p:txBody>
      </p:sp>
      <p:sp>
        <p:nvSpPr>
          <p:cNvPr id="139275" name="Text Box 75"/>
          <p:cNvSpPr txBox="1">
            <a:spLocks noChangeArrowheads="1"/>
          </p:cNvSpPr>
          <p:nvPr/>
        </p:nvSpPr>
        <p:spPr bwMode="auto">
          <a:xfrm>
            <a:off x="8610600" y="38798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/>
              <a:t>B</a:t>
            </a:r>
          </a:p>
        </p:txBody>
      </p:sp>
      <p:sp>
        <p:nvSpPr>
          <p:cNvPr id="139276" name="Text Box 76"/>
          <p:cNvSpPr txBox="1">
            <a:spLocks noChangeArrowheads="1"/>
          </p:cNvSpPr>
          <p:nvPr/>
        </p:nvSpPr>
        <p:spPr bwMode="auto">
          <a:xfrm>
            <a:off x="6773863" y="2438400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/>
              <a:t>C</a:t>
            </a:r>
          </a:p>
        </p:txBody>
      </p:sp>
      <p:sp>
        <p:nvSpPr>
          <p:cNvPr id="139277" name="Freeform 77"/>
          <p:cNvSpPr>
            <a:spLocks/>
          </p:cNvSpPr>
          <p:nvPr/>
        </p:nvSpPr>
        <p:spPr bwMode="auto">
          <a:xfrm>
            <a:off x="3759200" y="3019425"/>
            <a:ext cx="2967038" cy="704850"/>
          </a:xfrm>
          <a:custGeom>
            <a:avLst/>
            <a:gdLst>
              <a:gd name="T0" fmla="*/ 2147483647 w 1869"/>
              <a:gd name="T1" fmla="*/ 0 h 444"/>
              <a:gd name="T2" fmla="*/ 2147483647 w 1869"/>
              <a:gd name="T3" fmla="*/ 2147483647 h 444"/>
              <a:gd name="T4" fmla="*/ 0 w 1869"/>
              <a:gd name="T5" fmla="*/ 2147483647 h 444"/>
              <a:gd name="T6" fmla="*/ 0 60000 65536"/>
              <a:gd name="T7" fmla="*/ 0 60000 65536"/>
              <a:gd name="T8" fmla="*/ 0 60000 65536"/>
              <a:gd name="T9" fmla="*/ 0 w 1869"/>
              <a:gd name="T10" fmla="*/ 0 h 444"/>
              <a:gd name="T11" fmla="*/ 1869 w 1869"/>
              <a:gd name="T12" fmla="*/ 444 h 4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9" h="444">
                <a:moveTo>
                  <a:pt x="1869" y="0"/>
                </a:moveTo>
                <a:lnTo>
                  <a:pt x="1869" y="444"/>
                </a:lnTo>
                <a:lnTo>
                  <a:pt x="0" y="44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9278" name="Group 78"/>
          <p:cNvGrpSpPr>
            <a:grpSpLocks/>
          </p:cNvGrpSpPr>
          <p:nvPr/>
        </p:nvGrpSpPr>
        <p:grpSpPr bwMode="auto">
          <a:xfrm>
            <a:off x="4225926" y="3502025"/>
            <a:ext cx="2295525" cy="336550"/>
            <a:chOff x="2418" y="3342"/>
            <a:chExt cx="1446" cy="212"/>
          </a:xfrm>
        </p:grpSpPr>
        <p:sp>
          <p:nvSpPr>
            <p:cNvPr id="139337" name="Rectangle 79"/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39338" name="Line 80"/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39" name="Line 81"/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0" name="Line 82"/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1" name="Text Box 83"/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600">
                  <a:solidFill>
                    <a:srgbClr val="CC0000"/>
                  </a:solidFill>
                </a:rPr>
                <a:t>src:B</a:t>
              </a:r>
              <a:r>
                <a:rPr lang="en-US" altLang="x-none" sz="1600"/>
                <a:t> dest:A     payload</a:t>
              </a:r>
              <a:endParaRPr lang="en-US" altLang="x-none" sz="1600">
                <a:latin typeface="Times New Roman" charset="0"/>
              </a:endParaRPr>
            </a:p>
          </p:txBody>
        </p:sp>
      </p:grpSp>
      <p:pic>
        <p:nvPicPr>
          <p:cNvPr id="139279" name="Picture 8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7939" y="2533651"/>
            <a:ext cx="4714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80" name="Group 48"/>
          <p:cNvGrpSpPr>
            <a:grpSpLocks/>
          </p:cNvGrpSpPr>
          <p:nvPr/>
        </p:nvGrpSpPr>
        <p:grpSpPr bwMode="auto">
          <a:xfrm flipH="1">
            <a:off x="8099426" y="3886200"/>
            <a:ext cx="735013" cy="681038"/>
            <a:chOff x="-44" y="1473"/>
            <a:chExt cx="981" cy="1105"/>
          </a:xfrm>
        </p:grpSpPr>
        <p:pic>
          <p:nvPicPr>
            <p:cNvPr id="139335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36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9281" name="Group 54"/>
          <p:cNvGrpSpPr>
            <a:grpSpLocks/>
          </p:cNvGrpSpPr>
          <p:nvPr/>
        </p:nvGrpSpPr>
        <p:grpSpPr bwMode="auto">
          <a:xfrm>
            <a:off x="3608389" y="2544764"/>
            <a:ext cx="365125" cy="712787"/>
            <a:chOff x="4140" y="429"/>
            <a:chExt cx="1425" cy="2396"/>
          </a:xfrm>
        </p:grpSpPr>
        <p:sp>
          <p:nvSpPr>
            <p:cNvPr id="139303" name="Freeform 5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4" name="Rectangle 56"/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9305" name="Freeform 5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6" name="Freeform 5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7" name="Rectangle 59"/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39308" name="Group 6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9333" name="AutoShape 6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9334" name="AutoShape 62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39309" name="Rectangle 63"/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39310" name="Group 6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9331" name="AutoShape 65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9332" name="AutoShape 6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39311" name="Rectangle 67"/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9312" name="Rectangle 68"/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grpSp>
          <p:nvGrpSpPr>
            <p:cNvPr id="139313" name="Group 6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9329" name="AutoShape 70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9330" name="AutoShape 71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39314" name="Freeform 7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15" name="Group 7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9327" name="AutoShape 7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39328" name="AutoShape 75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</p:grpSp>
        <p:sp>
          <p:nvSpPr>
            <p:cNvPr id="139316" name="Rectangle 76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9317" name="Freeform 7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8" name="Freeform 7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9" name="Oval 79"/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9320" name="Freeform 8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1" name="AutoShape 81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9322" name="AutoShape 82"/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9323" name="Oval 83"/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9324" name="Oval 84"/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x-none" altLang="x-none" sz="1800">
                <a:solidFill>
                  <a:srgbClr val="FF0000"/>
                </a:solidFill>
              </a:endParaRPr>
            </a:p>
          </p:txBody>
        </p:sp>
        <p:sp>
          <p:nvSpPr>
            <p:cNvPr id="139325" name="Oval 85"/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39326" name="Rectangle 86"/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grpSp>
        <p:nvGrpSpPr>
          <p:cNvPr id="139282" name="Group 87"/>
          <p:cNvGrpSpPr>
            <a:grpSpLocks/>
          </p:cNvGrpSpPr>
          <p:nvPr/>
        </p:nvGrpSpPr>
        <p:grpSpPr bwMode="auto">
          <a:xfrm>
            <a:off x="4535488" y="3946526"/>
            <a:ext cx="881062" cy="365125"/>
            <a:chOff x="2356" y="1300"/>
            <a:chExt cx="555" cy="194"/>
          </a:xfrm>
        </p:grpSpPr>
        <p:sp>
          <p:nvSpPr>
            <p:cNvPr id="139295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sp>
          <p:nvSpPr>
            <p:cNvPr id="139296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Times New Roman" charset="0"/>
              </a:endParaRPr>
            </a:p>
          </p:txBody>
        </p:sp>
        <p:sp>
          <p:nvSpPr>
            <p:cNvPr id="139297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latin typeface="Times New Roman" charset="0"/>
              </a:endParaRPr>
            </a:p>
          </p:txBody>
        </p:sp>
        <p:grpSp>
          <p:nvGrpSpPr>
            <p:cNvPr id="139298" name="Group 9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9301" name="Freeform 9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2" name="Freeform 9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9299" name="Line 9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0" name="Line 9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92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7B5CA8E5-E6DD-A749-B3A7-18714F0AE0EF}" type="slidenum">
              <a:rPr lang="en-US" altLang="x-none" sz="1200">
                <a:latin typeface="Tahoma" charset="0"/>
              </a:rPr>
              <a:pPr/>
              <a:t>85</a:t>
            </a:fld>
            <a:endParaRPr lang="en-US" altLang="x-none" sz="1200">
              <a:latin typeface="Tahoma" charset="0"/>
            </a:endParaRPr>
          </a:p>
        </p:txBody>
      </p:sp>
      <p:sp>
        <p:nvSpPr>
          <p:cNvPr id="139284" name="Text Box 50"/>
          <p:cNvSpPr txBox="1">
            <a:spLocks noChangeArrowheads="1"/>
          </p:cNvSpPr>
          <p:nvPr/>
        </p:nvSpPr>
        <p:spPr bwMode="auto">
          <a:xfrm>
            <a:off x="2470151" y="5562601"/>
            <a:ext cx="66706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 i="1">
                <a:latin typeface="Gill Sans MT" charset="0"/>
              </a:rPr>
              <a:t>… lots more on security (throughout, Chapter 8)</a:t>
            </a:r>
          </a:p>
        </p:txBody>
      </p:sp>
      <p:grpSp>
        <p:nvGrpSpPr>
          <p:cNvPr id="139285" name="Group 347"/>
          <p:cNvGrpSpPr>
            <a:grpSpLocks/>
          </p:cNvGrpSpPr>
          <p:nvPr/>
        </p:nvGrpSpPr>
        <p:grpSpPr bwMode="auto">
          <a:xfrm>
            <a:off x="4535488" y="3917950"/>
            <a:ext cx="893762" cy="452438"/>
            <a:chOff x="1871277" y="1576300"/>
            <a:chExt cx="1128371" cy="437861"/>
          </a:xfrm>
        </p:grpSpPr>
        <p:sp>
          <p:nvSpPr>
            <p:cNvPr id="72" name="Oval 7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73" name="Rectangle 72"/>
            <p:cNvSpPr/>
            <p:nvPr/>
          </p:nvSpPr>
          <p:spPr bwMode="auto">
            <a:xfrm>
              <a:off x="1871277" y="1739153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4" name="Oval 7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75" name="Freeform 74"/>
            <p:cNvSpPr/>
            <p:nvPr/>
          </p:nvSpPr>
          <p:spPr bwMode="auto">
            <a:xfrm>
              <a:off x="2159884" y="1673091"/>
              <a:ext cx="54915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79" name="Straight Connector 78"/>
            <p:cNvCxnSpPr>
              <a:cxnSpLocks noChangeShapeType="1"/>
              <a:endCxn id="7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" name="Straight Connector 7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40290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451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Chapter 1: roadmap</a:t>
            </a:r>
          </a:p>
        </p:txBody>
      </p:sp>
      <p:sp>
        <p:nvSpPr>
          <p:cNvPr id="14029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011364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1.1 what </a:t>
            </a:r>
            <a:r>
              <a:rPr lang="en-US" altLang="x-none" sz="2800" i="1">
                <a:solidFill>
                  <a:srgbClr val="000099"/>
                </a:solidFill>
              </a:rPr>
              <a:t>is</a:t>
            </a:r>
            <a:r>
              <a:rPr lang="en-US" altLang="x-none" sz="2800">
                <a:solidFill>
                  <a:srgbClr val="000099"/>
                </a:solidFill>
              </a:rPr>
              <a:t> the Internet?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1.2</a:t>
            </a:r>
            <a:r>
              <a:rPr lang="en-US" altLang="x-none" sz="2800"/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end systems, access networks, links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1.3 </a:t>
            </a:r>
            <a:r>
              <a:rPr lang="en-US" altLang="x-none" sz="2800"/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x-none" sz="2400">
                <a:latin typeface="Gill Sans MT" charset="0"/>
              </a:rPr>
              <a:t>packet switching, circuit switching, network structure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1.4 </a:t>
            </a:r>
            <a:r>
              <a:rPr lang="en-US" altLang="x-none" sz="2800"/>
              <a:t>delay, loss, throughput in networks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1.5</a:t>
            </a:r>
            <a:r>
              <a:rPr lang="en-US" altLang="x-none" sz="2800"/>
              <a:t> protocol layers, service models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000099"/>
                </a:solidFill>
              </a:rPr>
              <a:t>1.6</a:t>
            </a:r>
            <a:r>
              <a:rPr lang="en-US" altLang="x-none" sz="2800"/>
              <a:t> networks under attack: security</a:t>
            </a:r>
          </a:p>
          <a:p>
            <a:pPr lvl="1" eaLnBrk="1" hangingPunct="1">
              <a:buFont typeface="Wingdings" charset="2"/>
              <a:buNone/>
            </a:pPr>
            <a:r>
              <a:rPr lang="en-US" altLang="x-none" sz="2800">
                <a:solidFill>
                  <a:srgbClr val="CC0000"/>
                </a:solidFill>
              </a:rPr>
              <a:t>1.7 history</a:t>
            </a:r>
          </a:p>
          <a:p>
            <a:pPr eaLnBrk="1" hangingPunct="1"/>
            <a:endParaRPr lang="en-US" altLang="x-none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1402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0A7014A1-4763-8C4F-B5C3-F89111ACBAA1}" type="slidenum">
              <a:rPr lang="en-US" altLang="x-none" sz="1200">
                <a:latin typeface="Tahoma" charset="0"/>
              </a:rPr>
              <a:pPr/>
              <a:t>86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42338" name="Picture 6" descr="arpanet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6019801" y="4222750"/>
            <a:ext cx="2716213" cy="263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901825" y="252413"/>
            <a:ext cx="7772400" cy="647700"/>
          </a:xfrm>
        </p:spPr>
        <p:txBody>
          <a:bodyPr/>
          <a:lstStyle/>
          <a:p>
            <a:pPr eaLnBrk="1" hangingPunct="1"/>
            <a:r>
              <a:rPr lang="en-US" altLang="x-none" sz="4000">
                <a:ea typeface="ＭＳ Ｐゴシック" charset="-128"/>
              </a:rPr>
              <a:t>Internet history</a:t>
            </a:r>
            <a:endParaRPr lang="en-US" altLang="x-none">
              <a:ea typeface="ＭＳ Ｐゴシック" charset="-128"/>
            </a:endParaRPr>
          </a:p>
        </p:txBody>
      </p:sp>
      <p:sp>
        <p:nvSpPr>
          <p:cNvPr id="15565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159000" y="1725613"/>
            <a:ext cx="3657600" cy="4419600"/>
          </a:xfrm>
        </p:spPr>
        <p:txBody>
          <a:bodyPr/>
          <a:lstStyle/>
          <a:p>
            <a:pPr marL="287338" indent="-287338">
              <a:defRPr/>
            </a:pPr>
            <a:r>
              <a:rPr lang="en-US" sz="2400" dirty="0">
                <a:solidFill>
                  <a:srgbClr val="000099"/>
                </a:solidFill>
              </a:rPr>
              <a:t>1961:</a:t>
            </a:r>
            <a:r>
              <a:rPr lang="en-US" sz="2400" dirty="0"/>
              <a:t> Kleinrock - queueing theory shows effectiveness of packet-switching</a:t>
            </a:r>
          </a:p>
          <a:p>
            <a:pPr marL="287338" indent="-287338">
              <a:defRPr/>
            </a:pPr>
            <a:r>
              <a:rPr lang="en-US" sz="2400" dirty="0">
                <a:solidFill>
                  <a:srgbClr val="000099"/>
                </a:solidFill>
              </a:rPr>
              <a:t>1964:</a:t>
            </a:r>
            <a:r>
              <a:rPr lang="en-US" sz="2400" dirty="0"/>
              <a:t> Baran - packet-switching in military nets</a:t>
            </a:r>
          </a:p>
          <a:p>
            <a:pPr marL="287338" indent="-287338">
              <a:defRPr/>
            </a:pPr>
            <a:r>
              <a:rPr lang="en-US" sz="2400" dirty="0">
                <a:solidFill>
                  <a:srgbClr val="000099"/>
                </a:solidFill>
              </a:rPr>
              <a:t>1967:</a:t>
            </a:r>
            <a:r>
              <a:rPr lang="en-US" sz="2400" dirty="0"/>
              <a:t> ARPAnet conceived by Advanced Research Projects Agency</a:t>
            </a:r>
          </a:p>
          <a:p>
            <a:pPr marL="287338" indent="-287338">
              <a:defRPr/>
            </a:pPr>
            <a:r>
              <a:rPr lang="en-US" sz="2400" dirty="0">
                <a:solidFill>
                  <a:srgbClr val="000099"/>
                </a:solidFill>
              </a:rPr>
              <a:t>1969:</a:t>
            </a:r>
            <a:r>
              <a:rPr lang="en-US" sz="2400" dirty="0"/>
              <a:t> first ARPAnet node operational</a:t>
            </a:r>
          </a:p>
          <a:p>
            <a:pPr eaLnBrk="1" hangingPunct="1">
              <a:buSzPct val="75000"/>
              <a:defRPr/>
            </a:pPr>
            <a:endParaRPr lang="en-US" sz="2400" dirty="0"/>
          </a:p>
        </p:txBody>
      </p:sp>
      <p:sp>
        <p:nvSpPr>
          <p:cNvPr id="142341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80088" y="1722439"/>
            <a:ext cx="4786312" cy="2871787"/>
          </a:xfrm>
        </p:spPr>
        <p:txBody>
          <a:bodyPr/>
          <a:lstStyle/>
          <a:p>
            <a:pPr marL="287338" indent="-287338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1972:</a:t>
            </a:r>
            <a:r>
              <a:rPr lang="en-US" altLang="x-none" sz="2400">
                <a:ea typeface="ＭＳ Ｐゴシック" charset="-128"/>
              </a:rPr>
              <a:t> </a:t>
            </a:r>
          </a:p>
          <a:p>
            <a:pPr marL="628650" lvl="1" indent="-233363"/>
            <a:r>
              <a:rPr lang="en-US" altLang="x-none"/>
              <a:t>ARPAnet public demo</a:t>
            </a:r>
          </a:p>
          <a:p>
            <a:pPr marL="628650" lvl="1" indent="-233363"/>
            <a:r>
              <a:rPr lang="en-US" altLang="x-none"/>
              <a:t>NCP (Network Control Protocol) first host-host protocol </a:t>
            </a:r>
          </a:p>
          <a:p>
            <a:pPr marL="628650" lvl="1" indent="-233363"/>
            <a:r>
              <a:rPr lang="en-US" altLang="x-none"/>
              <a:t>first e-mail program</a:t>
            </a:r>
          </a:p>
          <a:p>
            <a:pPr marL="628650" lvl="1" indent="-233363"/>
            <a:r>
              <a:rPr lang="en-US" altLang="x-none"/>
              <a:t>ARPAnet has 15 nodes</a:t>
            </a:r>
          </a:p>
        </p:txBody>
      </p:sp>
      <p:sp>
        <p:nvSpPr>
          <p:cNvPr id="142342" name="Rectangle 5"/>
          <p:cNvSpPr>
            <a:spLocks noChangeArrowheads="1"/>
          </p:cNvSpPr>
          <p:nvPr/>
        </p:nvSpPr>
        <p:spPr bwMode="auto">
          <a:xfrm>
            <a:off x="2047875" y="1028700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 i="1">
                <a:solidFill>
                  <a:srgbClr val="CC0000"/>
                </a:solidFill>
                <a:latin typeface="Comic Sans MS" charset="0"/>
              </a:rPr>
              <a:t>1961-1972: Early packet-switching principles</a:t>
            </a:r>
            <a:endParaRPr lang="en-US" altLang="x-none" sz="2800" u="sng">
              <a:solidFill>
                <a:srgbClr val="CC0000"/>
              </a:solidFill>
              <a:latin typeface="Comic Sans MS" charset="0"/>
            </a:endParaRPr>
          </a:p>
        </p:txBody>
      </p:sp>
      <p:pic>
        <p:nvPicPr>
          <p:cNvPr id="142343" name="Picture 11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1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2345D760-4517-9D4C-8B89-01D356D10CF5}" type="slidenum">
              <a:rPr lang="en-US" altLang="x-none" sz="1200">
                <a:latin typeface="Tahoma" charset="0"/>
              </a:rPr>
              <a:pPr/>
              <a:t>87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14438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822451" y="1795463"/>
            <a:ext cx="4506913" cy="4457700"/>
          </a:xfrm>
        </p:spPr>
        <p:txBody>
          <a:bodyPr/>
          <a:lstStyle/>
          <a:p>
            <a:pPr eaLnBrk="1" hangingPunct="1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1970:</a:t>
            </a:r>
            <a:r>
              <a:rPr lang="en-US" altLang="x-none" sz="2400">
                <a:ea typeface="ＭＳ Ｐゴシック" charset="-128"/>
              </a:rPr>
              <a:t> ALOHAnet satellite network in Hawaii</a:t>
            </a:r>
          </a:p>
          <a:p>
            <a:pPr eaLnBrk="1" hangingPunct="1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1974:</a:t>
            </a:r>
            <a:r>
              <a:rPr lang="en-US" altLang="x-none" sz="2400">
                <a:ea typeface="ＭＳ Ｐゴシック" charset="-128"/>
              </a:rPr>
              <a:t> Cerf and Kahn - architecture for interconnecting networks</a:t>
            </a:r>
          </a:p>
          <a:p>
            <a:pPr eaLnBrk="1" hangingPunct="1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1976:</a:t>
            </a:r>
            <a:r>
              <a:rPr lang="en-US" altLang="x-none" sz="2400">
                <a:ea typeface="ＭＳ Ｐゴシック" charset="-128"/>
              </a:rPr>
              <a:t> Ethernet at Xerox PARC</a:t>
            </a:r>
          </a:p>
          <a:p>
            <a:pPr eaLnBrk="1" hangingPunct="1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late70</a:t>
            </a:r>
            <a:r>
              <a:rPr lang="ja-JP" altLang="en-US" sz="2400">
                <a:solidFill>
                  <a:srgbClr val="000099"/>
                </a:solidFill>
                <a:ea typeface="ＭＳ Ｐゴシック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charset="-128"/>
              </a:rPr>
              <a:t>s:</a:t>
            </a:r>
            <a:r>
              <a:rPr lang="en-US" altLang="ja-JP" sz="2400">
                <a:ea typeface="ＭＳ Ｐゴシック" charset="-128"/>
              </a:rPr>
              <a:t> proprietary architectures: DECnet, SNA, XNA</a:t>
            </a:r>
          </a:p>
          <a:p>
            <a:pPr eaLnBrk="1" hangingPunct="1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late 70</a:t>
            </a:r>
            <a:r>
              <a:rPr lang="ja-JP" altLang="en-US" sz="2400">
                <a:solidFill>
                  <a:srgbClr val="000099"/>
                </a:solidFill>
                <a:ea typeface="ＭＳ Ｐゴシック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charset="-128"/>
              </a:rPr>
              <a:t>s:</a:t>
            </a:r>
            <a:r>
              <a:rPr lang="en-US" altLang="ja-JP" sz="2400">
                <a:ea typeface="ＭＳ Ｐゴシック" charset="-128"/>
              </a:rPr>
              <a:t> switching fixed length packets (ATM precursor)</a:t>
            </a:r>
          </a:p>
          <a:p>
            <a:pPr eaLnBrk="1" hangingPunct="1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1979:</a:t>
            </a:r>
            <a:r>
              <a:rPr lang="en-US" altLang="x-none" sz="2400">
                <a:ea typeface="ＭＳ Ｐゴシック" charset="-128"/>
              </a:rPr>
              <a:t> ARPAnet has 200 nodes</a:t>
            </a:r>
          </a:p>
        </p:txBody>
      </p:sp>
      <p:sp>
        <p:nvSpPr>
          <p:cNvPr id="14438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523038" y="2155825"/>
            <a:ext cx="3924300" cy="3487738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2"/>
              <a:buNone/>
            </a:pPr>
            <a:r>
              <a:rPr lang="en-US" altLang="x-none" sz="2400">
                <a:solidFill>
                  <a:srgbClr val="000090"/>
                </a:solidFill>
                <a:ea typeface="ＭＳ Ｐゴシック" charset="-128"/>
              </a:rPr>
              <a:t>Cerf and Kahn</a:t>
            </a:r>
            <a:r>
              <a:rPr lang="ja-JP" altLang="en-US" sz="2400">
                <a:solidFill>
                  <a:srgbClr val="000090"/>
                </a:solidFill>
                <a:ea typeface="ＭＳ Ｐゴシック" charset="-128"/>
              </a:rPr>
              <a:t>’</a:t>
            </a:r>
            <a:r>
              <a:rPr lang="en-US" altLang="ja-JP" sz="2400">
                <a:solidFill>
                  <a:srgbClr val="000090"/>
                </a:solidFill>
                <a:ea typeface="ＭＳ Ｐゴシック" charset="-128"/>
              </a:rPr>
              <a:t>s internetworking principles: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x-none" sz="2000"/>
              <a:t>minimalism, autonomy - no internal changes required to interconnect networks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x-none" sz="2000"/>
              <a:t>best effort service model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x-none" sz="2000"/>
              <a:t>stateless routers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x-none" sz="2000"/>
              <a:t>decentralized control</a:t>
            </a:r>
          </a:p>
          <a:p>
            <a:pPr eaLnBrk="1" hangingPunct="1">
              <a:lnSpc>
                <a:spcPct val="90000"/>
              </a:lnSpc>
              <a:buFont typeface="Wingdings" charset="2"/>
              <a:buNone/>
            </a:pPr>
            <a:r>
              <a:rPr lang="en-US" altLang="x-none" sz="2400">
                <a:solidFill>
                  <a:srgbClr val="000090"/>
                </a:solidFill>
                <a:ea typeface="ＭＳ Ｐゴシック" charset="-128"/>
              </a:rPr>
              <a:t>define today</a:t>
            </a:r>
            <a:r>
              <a:rPr lang="ja-JP" altLang="en-US" sz="2400">
                <a:solidFill>
                  <a:srgbClr val="000090"/>
                </a:solidFill>
                <a:ea typeface="ＭＳ Ｐゴシック" charset="-128"/>
              </a:rPr>
              <a:t>’</a:t>
            </a:r>
            <a:r>
              <a:rPr lang="en-US" altLang="ja-JP" sz="2400">
                <a:solidFill>
                  <a:srgbClr val="000090"/>
                </a:solidFill>
                <a:ea typeface="ＭＳ Ｐゴシック" charset="-128"/>
              </a:rPr>
              <a:t>s Internet architecture</a:t>
            </a:r>
            <a:endParaRPr lang="en-US" altLang="x-none" sz="2400">
              <a:solidFill>
                <a:srgbClr val="000090"/>
              </a:solidFill>
              <a:ea typeface="ＭＳ Ｐゴシック" charset="-128"/>
            </a:endParaRPr>
          </a:p>
        </p:txBody>
      </p:sp>
      <p:sp>
        <p:nvSpPr>
          <p:cNvPr id="144388" name="Rectangle 5"/>
          <p:cNvSpPr>
            <a:spLocks noChangeArrowheads="1"/>
          </p:cNvSpPr>
          <p:nvPr/>
        </p:nvSpPr>
        <p:spPr bwMode="auto">
          <a:xfrm>
            <a:off x="2047876" y="1028700"/>
            <a:ext cx="79724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>
                <a:solidFill>
                  <a:srgbClr val="CC0000"/>
                </a:solidFill>
                <a:latin typeface="Comic Sans MS" charset="0"/>
              </a:rPr>
              <a:t>1972-1980: Internetworking, new and proprietary nets</a:t>
            </a:r>
            <a:endParaRPr lang="en-US" altLang="x-none" sz="4000" u="sng">
              <a:solidFill>
                <a:srgbClr val="CC0000"/>
              </a:solidFill>
              <a:latin typeface="Comic Sans MS" charset="0"/>
            </a:endParaRPr>
          </a:p>
        </p:txBody>
      </p:sp>
      <p:sp>
        <p:nvSpPr>
          <p:cNvPr id="144389" name="Rectangle 6"/>
          <p:cNvSpPr>
            <a:spLocks noChangeArrowheads="1"/>
          </p:cNvSpPr>
          <p:nvPr/>
        </p:nvSpPr>
        <p:spPr bwMode="auto">
          <a:xfrm>
            <a:off x="6494463" y="1982788"/>
            <a:ext cx="3878262" cy="3619500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Times New Roman" charset="0"/>
            </a:endParaRPr>
          </a:p>
        </p:txBody>
      </p:sp>
      <p:sp>
        <p:nvSpPr>
          <p:cNvPr id="144390" name="Rectangle 2"/>
          <p:cNvSpPr>
            <a:spLocks noChangeArrowheads="1"/>
          </p:cNvSpPr>
          <p:nvPr/>
        </p:nvSpPr>
        <p:spPr bwMode="auto">
          <a:xfrm>
            <a:off x="1901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4000">
                <a:solidFill>
                  <a:srgbClr val="000099"/>
                </a:solidFill>
                <a:latin typeface="Gill Sans MT" charset="0"/>
              </a:rPr>
              <a:t>Internet history</a:t>
            </a:r>
            <a:endParaRPr lang="en-US" altLang="x-none" sz="440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144391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1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9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4CC05C46-2B4A-7C4F-8F6C-CD515EFA9B37}" type="slidenum">
              <a:rPr lang="en-US" altLang="x-none" sz="1200">
                <a:latin typeface="Tahoma" charset="0"/>
              </a:rPr>
              <a:pPr/>
              <a:t>88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14643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57400" y="1801813"/>
            <a:ext cx="3810000" cy="4457700"/>
          </a:xfrm>
        </p:spPr>
        <p:txBody>
          <a:bodyPr/>
          <a:lstStyle/>
          <a:p>
            <a:pPr marL="287338" indent="-287338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1983:</a:t>
            </a:r>
            <a:r>
              <a:rPr lang="en-US" altLang="x-none" sz="2400">
                <a:ea typeface="ＭＳ Ｐゴシック" charset="-128"/>
              </a:rPr>
              <a:t> deployment of TCP/IP</a:t>
            </a:r>
          </a:p>
          <a:p>
            <a:pPr marL="287338" indent="-287338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1982:</a:t>
            </a:r>
            <a:r>
              <a:rPr lang="en-US" altLang="x-none" sz="2400">
                <a:ea typeface="ＭＳ Ｐゴシック" charset="-128"/>
              </a:rPr>
              <a:t> smtp e-mail protocol defined </a:t>
            </a:r>
          </a:p>
          <a:p>
            <a:pPr marL="287338" indent="-287338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1983:</a:t>
            </a:r>
            <a:r>
              <a:rPr lang="en-US" altLang="x-none" sz="2400">
                <a:ea typeface="ＭＳ Ｐゴシック" charset="-128"/>
              </a:rPr>
              <a:t> DNS defined for name-to-IP-address translation</a:t>
            </a:r>
          </a:p>
          <a:p>
            <a:pPr marL="287338" indent="-287338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1985:</a:t>
            </a:r>
            <a:r>
              <a:rPr lang="en-US" altLang="x-none" sz="2400">
                <a:ea typeface="ＭＳ Ｐゴシック" charset="-128"/>
              </a:rPr>
              <a:t> ftp protocol defined</a:t>
            </a:r>
          </a:p>
          <a:p>
            <a:pPr marL="287338" indent="-287338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1988:</a:t>
            </a:r>
            <a:r>
              <a:rPr lang="en-US" altLang="x-none" sz="2400">
                <a:ea typeface="ＭＳ Ｐゴシック" charset="-128"/>
              </a:rPr>
              <a:t> TCP congestion control</a:t>
            </a:r>
          </a:p>
        </p:txBody>
      </p:sp>
      <p:sp>
        <p:nvSpPr>
          <p:cNvPr id="15974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019800" y="1811339"/>
            <a:ext cx="3810000" cy="4448175"/>
          </a:xfrm>
        </p:spPr>
        <p:txBody>
          <a:bodyPr/>
          <a:lstStyle/>
          <a:p>
            <a:pPr marL="287338" indent="-287338">
              <a:defRPr/>
            </a:pPr>
            <a:r>
              <a:rPr lang="en-US" sz="2400" dirty="0"/>
              <a:t>new national networks: CSnet, BITnet, NSFnet, Minitel</a:t>
            </a:r>
          </a:p>
          <a:p>
            <a:pPr marL="287338" indent="-287338">
              <a:defRPr/>
            </a:pPr>
            <a:r>
              <a:rPr lang="en-US" sz="2400" dirty="0"/>
              <a:t>100,000 hosts connected to confederation of networks</a:t>
            </a:r>
          </a:p>
          <a:p>
            <a:pPr eaLnBrk="1" hangingPunct="1">
              <a:buSzPct val="75000"/>
              <a:defRPr/>
            </a:pPr>
            <a:endParaRPr lang="en-US" sz="2400" dirty="0"/>
          </a:p>
        </p:txBody>
      </p:sp>
      <p:sp>
        <p:nvSpPr>
          <p:cNvPr id="146436" name="Rectangle 5"/>
          <p:cNvSpPr>
            <a:spLocks noChangeArrowheads="1"/>
          </p:cNvSpPr>
          <p:nvPr/>
        </p:nvSpPr>
        <p:spPr bwMode="auto">
          <a:xfrm>
            <a:off x="2047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i="1">
                <a:solidFill>
                  <a:srgbClr val="CC0000"/>
                </a:solidFill>
                <a:latin typeface="Comic Sans MS" charset="0"/>
              </a:rPr>
              <a:t>1980-1990: new protocols, a proliferation of networks</a:t>
            </a:r>
            <a:endParaRPr lang="en-US" altLang="x-none" sz="4000" u="sng">
              <a:solidFill>
                <a:srgbClr val="CC0000"/>
              </a:solidFill>
              <a:latin typeface="Comic Sans MS" charset="0"/>
            </a:endParaRPr>
          </a:p>
        </p:txBody>
      </p:sp>
      <p:sp>
        <p:nvSpPr>
          <p:cNvPr id="146437" name="Rectangle 2"/>
          <p:cNvSpPr>
            <a:spLocks noChangeArrowheads="1"/>
          </p:cNvSpPr>
          <p:nvPr/>
        </p:nvSpPr>
        <p:spPr bwMode="auto">
          <a:xfrm>
            <a:off x="1901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4000">
                <a:solidFill>
                  <a:srgbClr val="000099"/>
                </a:solidFill>
                <a:latin typeface="Gill Sans MT" charset="0"/>
              </a:rPr>
              <a:t>Internet history</a:t>
            </a:r>
            <a:endParaRPr lang="en-US" altLang="x-none" sz="440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146438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1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7167BCFE-0FE6-4B4E-B05C-272D9F60540F}" type="slidenum">
              <a:rPr lang="en-US" altLang="x-none" sz="1200">
                <a:latin typeface="Tahoma" charset="0"/>
              </a:rPr>
              <a:pPr/>
              <a:t>89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Lectures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b="1" dirty="0" smtClean="0"/>
              <a:t>Slides</a:t>
            </a:r>
            <a:r>
              <a:rPr lang="en-US" dirty="0" smtClean="0"/>
              <a:t>: will not substitute for your reading</a:t>
            </a:r>
          </a:p>
          <a:p>
            <a:r>
              <a:rPr lang="en-US" b="1" dirty="0" smtClean="0"/>
              <a:t>Discussion</a:t>
            </a:r>
            <a:r>
              <a:rPr lang="en-US" dirty="0" smtClean="0"/>
              <a:t>: answer </a:t>
            </a:r>
            <a:r>
              <a:rPr lang="en-US" dirty="0" smtClean="0"/>
              <a:t>questions, some </a:t>
            </a:r>
            <a:r>
              <a:rPr lang="en-US" dirty="0" err="1" smtClean="0"/>
              <a:t>kahoot</a:t>
            </a:r>
            <a:r>
              <a:rPr lang="en-US" dirty="0" smtClean="0"/>
              <a:t> quizzes </a:t>
            </a:r>
            <a:r>
              <a:rPr lang="en-US" dirty="0" smtClean="0"/>
              <a:t>(participation grade)</a:t>
            </a:r>
          </a:p>
          <a:p>
            <a:r>
              <a:rPr lang="en-US" b="1" dirty="0" smtClean="0"/>
              <a:t>Labs/Exercises</a:t>
            </a:r>
          </a:p>
          <a:p>
            <a:pPr lvl="1"/>
            <a:r>
              <a:rPr lang="en-US" dirty="0" smtClean="0"/>
              <a:t>Wireshark – packet of the week lab</a:t>
            </a:r>
          </a:p>
          <a:p>
            <a:pPr lvl="1"/>
            <a:r>
              <a:rPr lang="en-US" dirty="0" smtClean="0"/>
              <a:t>GENI labs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96797888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16179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943100" y="1790700"/>
            <a:ext cx="4470400" cy="4457700"/>
          </a:xfrm>
        </p:spPr>
        <p:txBody>
          <a:bodyPr>
            <a:normAutofit lnSpcReduction="10000"/>
          </a:bodyPr>
          <a:lstStyle/>
          <a:p>
            <a:pPr marL="287338" indent="-287338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early 1990</a:t>
            </a:r>
            <a:r>
              <a:rPr lang="ja-JP" altLang="en-US" sz="2400">
                <a:solidFill>
                  <a:srgbClr val="000099"/>
                </a:solidFill>
                <a:ea typeface="ＭＳ Ｐゴシック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charset="-128"/>
              </a:rPr>
              <a:t>s:</a:t>
            </a:r>
            <a:r>
              <a:rPr lang="en-US" altLang="ja-JP" sz="2400">
                <a:solidFill>
                  <a:schemeClr val="accent2"/>
                </a:solidFill>
                <a:ea typeface="ＭＳ Ｐゴシック" charset="-128"/>
              </a:rPr>
              <a:t> </a:t>
            </a:r>
            <a:r>
              <a:rPr lang="en-US" altLang="ja-JP" sz="2400">
                <a:ea typeface="ＭＳ Ｐゴシック" charset="-128"/>
              </a:rPr>
              <a:t>ARPAnet decommissioned</a:t>
            </a:r>
          </a:p>
          <a:p>
            <a:pPr marL="287338" indent="-287338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1991:</a:t>
            </a:r>
            <a:r>
              <a:rPr lang="en-US" altLang="x-none" sz="2400">
                <a:solidFill>
                  <a:schemeClr val="accent2"/>
                </a:solidFill>
                <a:ea typeface="ＭＳ Ｐゴシック" charset="-128"/>
              </a:rPr>
              <a:t> </a:t>
            </a:r>
            <a:r>
              <a:rPr lang="en-US" altLang="x-none" sz="2400">
                <a:ea typeface="ＭＳ Ｐゴシック" charset="-128"/>
              </a:rPr>
              <a:t>NSF lifts restrictions on commercial use of NSFnet (decommissioned, 1995)</a:t>
            </a:r>
          </a:p>
          <a:p>
            <a:pPr marL="287338" indent="-287338"/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early 1990s:</a:t>
            </a:r>
            <a:r>
              <a:rPr lang="en-US" altLang="x-none" sz="2400">
                <a:ea typeface="ＭＳ Ｐゴシック" charset="-128"/>
              </a:rPr>
              <a:t> Web</a:t>
            </a:r>
          </a:p>
          <a:p>
            <a:pPr marL="569913" lvl="1" indent="-225425"/>
            <a:r>
              <a:rPr lang="en-US" altLang="x-none"/>
              <a:t>hypertext [Bush 1945, Nelson 1960</a:t>
            </a:r>
            <a:r>
              <a:rPr lang="ja-JP" altLang="en-US">
                <a:ea typeface="ＭＳ Ｐゴシック" charset="-128"/>
              </a:rPr>
              <a:t>’</a:t>
            </a:r>
            <a:r>
              <a:rPr lang="en-US" altLang="ja-JP">
                <a:ea typeface="ＭＳ Ｐゴシック" charset="-128"/>
              </a:rPr>
              <a:t>s]</a:t>
            </a:r>
          </a:p>
          <a:p>
            <a:pPr marL="569913" lvl="1" indent="-225425"/>
            <a:r>
              <a:rPr lang="en-US" altLang="x-none"/>
              <a:t>HTML, HTTP: Berners-Lee</a:t>
            </a:r>
          </a:p>
          <a:p>
            <a:pPr marL="569913" lvl="1" indent="-225425"/>
            <a:r>
              <a:rPr lang="en-US" altLang="x-none"/>
              <a:t>1994: Mosaic, later Netscape</a:t>
            </a:r>
          </a:p>
          <a:p>
            <a:pPr marL="569913" lvl="1" indent="-225425"/>
            <a:r>
              <a:rPr lang="en-US" altLang="x-none"/>
              <a:t>late 1990</a:t>
            </a:r>
            <a:r>
              <a:rPr lang="ja-JP" altLang="en-US">
                <a:ea typeface="ＭＳ Ｐゴシック" charset="-128"/>
              </a:rPr>
              <a:t>’</a:t>
            </a:r>
            <a:r>
              <a:rPr lang="en-US" altLang="ja-JP">
                <a:ea typeface="ＭＳ Ｐゴシック" charset="-128"/>
              </a:rPr>
              <a:t>s: commercialization</a:t>
            </a:r>
            <a:r>
              <a:rPr lang="en-US" altLang="ja-JP" sz="2000">
                <a:ea typeface="ＭＳ Ｐゴシック" charset="-128"/>
              </a:rPr>
              <a:t> of the Web</a:t>
            </a:r>
          </a:p>
          <a:p>
            <a:pPr marL="287338" indent="-287338"/>
            <a:endParaRPr lang="en-US" altLang="x-none" sz="2400">
              <a:ea typeface="ＭＳ Ｐゴシック" charset="-128"/>
            </a:endParaRPr>
          </a:p>
          <a:p>
            <a:pPr marL="287338" indent="-287338"/>
            <a:endParaRPr lang="en-US" altLang="x-none" sz="2400">
              <a:ea typeface="ＭＳ Ｐゴシック" charset="-128"/>
            </a:endParaRPr>
          </a:p>
        </p:txBody>
      </p:sp>
      <p:sp>
        <p:nvSpPr>
          <p:cNvPr id="161795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413501" y="1800226"/>
            <a:ext cx="3965575" cy="4448175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x-none" sz="2400">
                <a:solidFill>
                  <a:srgbClr val="000099"/>
                </a:solidFill>
                <a:ea typeface="ＭＳ Ｐゴシック" charset="-128"/>
              </a:rPr>
              <a:t>late 1990</a:t>
            </a:r>
            <a:r>
              <a:rPr lang="ja-JP" altLang="en-US" sz="2400">
                <a:solidFill>
                  <a:srgbClr val="000099"/>
                </a:solidFill>
                <a:ea typeface="ＭＳ Ｐゴシック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charset="-128"/>
              </a:rPr>
              <a:t>s – 2000</a:t>
            </a:r>
            <a:r>
              <a:rPr lang="ja-JP" altLang="en-US" sz="2400">
                <a:solidFill>
                  <a:srgbClr val="000099"/>
                </a:solidFill>
                <a:ea typeface="ＭＳ Ｐゴシック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charset="-128"/>
              </a:rPr>
              <a:t>s: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more killer apps: instant messaging, P2P file sharing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network security to forefront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est. 50 million host, 100 million+ users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backbone links running at Gbps</a:t>
            </a:r>
          </a:p>
          <a:p>
            <a:pPr eaLnBrk="1" hangingPunct="1"/>
            <a:endParaRPr lang="en-US" altLang="x-none" sz="2000">
              <a:ea typeface="ＭＳ Ｐゴシック" charset="-128"/>
            </a:endParaRPr>
          </a:p>
        </p:txBody>
      </p:sp>
      <p:sp>
        <p:nvSpPr>
          <p:cNvPr id="148484" name="Rectangle 5"/>
          <p:cNvSpPr>
            <a:spLocks noChangeArrowheads="1"/>
          </p:cNvSpPr>
          <p:nvPr/>
        </p:nvSpPr>
        <p:spPr bwMode="auto">
          <a:xfrm>
            <a:off x="2047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800" i="1">
                <a:solidFill>
                  <a:srgbClr val="CC0000"/>
                </a:solidFill>
                <a:latin typeface="Gill Sans MT" charset="0"/>
              </a:rPr>
              <a:t>1990, 2000</a:t>
            </a:r>
            <a:r>
              <a:rPr lang="ja-JP" altLang="en-US" sz="2800" i="1">
                <a:solidFill>
                  <a:srgbClr val="CC0000"/>
                </a:solidFill>
                <a:latin typeface="Gill Sans MT" charset="0"/>
              </a:rPr>
              <a:t>’</a:t>
            </a:r>
            <a:r>
              <a:rPr lang="en-US" altLang="ja-JP" sz="2800" i="1">
                <a:solidFill>
                  <a:srgbClr val="CC0000"/>
                </a:solidFill>
                <a:latin typeface="Gill Sans MT" charset="0"/>
              </a:rPr>
              <a:t>s: commercialization, the Web, new apps</a:t>
            </a:r>
            <a:endParaRPr lang="en-US" altLang="x-none" sz="2800" u="sng">
              <a:solidFill>
                <a:srgbClr val="CC0000"/>
              </a:solidFill>
              <a:latin typeface="Gill Sans MT" charset="0"/>
            </a:endParaRPr>
          </a:p>
        </p:txBody>
      </p:sp>
      <p:sp>
        <p:nvSpPr>
          <p:cNvPr id="148485" name="Rectangle 2"/>
          <p:cNvSpPr>
            <a:spLocks noChangeArrowheads="1"/>
          </p:cNvSpPr>
          <p:nvPr/>
        </p:nvSpPr>
        <p:spPr bwMode="auto">
          <a:xfrm>
            <a:off x="1901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4000">
                <a:solidFill>
                  <a:srgbClr val="000099"/>
                </a:solidFill>
                <a:latin typeface="Gill Sans MT" charset="0"/>
              </a:rPr>
              <a:t>Internet history</a:t>
            </a:r>
            <a:endParaRPr lang="en-US" altLang="x-none" sz="440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148486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1513" y="785814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16801C84-DB19-B44D-806C-2CD126231498}" type="slidenum">
              <a:rPr lang="en-US" altLang="x-none" sz="1200">
                <a:latin typeface="Tahoma" charset="0"/>
              </a:rPr>
              <a:pPr/>
              <a:t>90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sp>
        <p:nvSpPr>
          <p:cNvPr id="16384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16126" y="1209675"/>
            <a:ext cx="7502525" cy="4457700"/>
          </a:xfrm>
        </p:spPr>
        <p:txBody>
          <a:bodyPr>
            <a:normAutofit fontScale="92500" lnSpcReduction="20000"/>
          </a:bodyPr>
          <a:lstStyle/>
          <a:p>
            <a:pPr eaLnBrk="1" hangingPunct="1">
              <a:buFont typeface="Wingdings" charset="2"/>
              <a:buNone/>
            </a:pPr>
            <a:r>
              <a:rPr lang="en-US" altLang="x-none" i="1">
                <a:solidFill>
                  <a:srgbClr val="C00000"/>
                </a:solidFill>
                <a:ea typeface="ＭＳ Ｐゴシック" charset="-128"/>
              </a:rPr>
              <a:t>2005-present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~5B devices attached to Internet </a:t>
            </a:r>
            <a:r>
              <a:rPr lang="en-US" altLang="x-none" sz="1800">
                <a:ea typeface="ＭＳ Ｐゴシック" charset="-128"/>
              </a:rPr>
              <a:t>(2016)</a:t>
            </a:r>
          </a:p>
          <a:p>
            <a:pPr marL="682625" lvl="1" indent="-225425"/>
            <a:r>
              <a:rPr lang="en-US" altLang="x-none" sz="2000">
                <a:ea typeface="ＭＳ Ｐゴシック" charset="-128"/>
              </a:rPr>
              <a:t>smartphones and tablets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aggressive deployment of broadband access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increasing ubiquity of high-speed wireless access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emergence of online social networks: </a:t>
            </a:r>
          </a:p>
          <a:p>
            <a:pPr marL="682625" lvl="1" indent="-225425"/>
            <a:r>
              <a:rPr lang="en-US" altLang="x-none" sz="2000">
                <a:ea typeface="ＭＳ Ｐゴシック" charset="-128"/>
              </a:rPr>
              <a:t>Facebook: ~ one billion users</a:t>
            </a:r>
            <a:endParaRPr lang="en-US" altLang="x-none">
              <a:ea typeface="ＭＳ Ｐゴシック" charset="-128"/>
            </a:endParaRP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service providers (Google, Microsoft) create their own networks</a:t>
            </a:r>
          </a:p>
          <a:p>
            <a:pPr marL="682625" lvl="1" indent="-225425"/>
            <a:r>
              <a:rPr lang="en-US" altLang="x-none">
                <a:ea typeface="ＭＳ Ｐゴシック" charset="-128"/>
              </a:rPr>
              <a:t>bypass  Internet, providing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instantaneous</a:t>
            </a:r>
            <a:r>
              <a:rPr lang="ja-JP" altLang="en-US">
                <a:ea typeface="ＭＳ Ｐゴシック" charset="-128"/>
              </a:rPr>
              <a:t>”</a:t>
            </a:r>
            <a:r>
              <a:rPr lang="en-US" altLang="ja-JP">
                <a:ea typeface="ＭＳ Ｐゴシック" charset="-128"/>
              </a:rPr>
              <a:t> access to search, video content, email, etc.</a:t>
            </a:r>
          </a:p>
          <a:p>
            <a:pPr eaLnBrk="1" hangingPunct="1"/>
            <a:r>
              <a:rPr lang="en-US" altLang="x-none" sz="2400">
                <a:ea typeface="ＭＳ Ｐゴシック" charset="-128"/>
              </a:rPr>
              <a:t>e-commerce, universities, enterprises running their services in </a:t>
            </a:r>
            <a:r>
              <a:rPr lang="ja-JP" altLang="en-US" sz="2400">
                <a:ea typeface="ＭＳ Ｐゴシック" charset="-128"/>
              </a:rPr>
              <a:t>“</a:t>
            </a:r>
            <a:r>
              <a:rPr lang="en-US" altLang="ja-JP" sz="2400">
                <a:ea typeface="ＭＳ Ｐゴシック" charset="-128"/>
              </a:rPr>
              <a:t>cloud</a:t>
            </a:r>
            <a:r>
              <a:rPr lang="ja-JP" altLang="en-US" sz="2400">
                <a:ea typeface="ＭＳ Ｐゴシック" charset="-128"/>
              </a:rPr>
              <a:t>”</a:t>
            </a:r>
            <a:r>
              <a:rPr lang="en-US" altLang="ja-JP" sz="2400">
                <a:ea typeface="ＭＳ Ｐゴシック" charset="-128"/>
              </a:rPr>
              <a:t> (e.g., Amazon EC2)</a:t>
            </a:r>
            <a:endParaRPr lang="en-US" altLang="x-none" sz="2400">
              <a:ea typeface="ＭＳ Ｐゴシック" charset="-128"/>
            </a:endParaRPr>
          </a:p>
        </p:txBody>
      </p:sp>
      <p:sp>
        <p:nvSpPr>
          <p:cNvPr id="150531" name="Rectangle 2"/>
          <p:cNvSpPr>
            <a:spLocks noChangeArrowheads="1"/>
          </p:cNvSpPr>
          <p:nvPr/>
        </p:nvSpPr>
        <p:spPr bwMode="auto">
          <a:xfrm>
            <a:off x="1901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4000">
                <a:solidFill>
                  <a:srgbClr val="000099"/>
                </a:solidFill>
                <a:latin typeface="Gill Sans MT" charset="0"/>
              </a:rPr>
              <a:t>Internet history</a:t>
            </a:r>
            <a:endParaRPr lang="en-US" altLang="x-none" sz="4400">
              <a:solidFill>
                <a:srgbClr val="000099"/>
              </a:solidFill>
              <a:latin typeface="Gill Sans MT" charset="0"/>
            </a:endParaRPr>
          </a:p>
        </p:txBody>
      </p:sp>
      <p:pic>
        <p:nvPicPr>
          <p:cNvPr id="150532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1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FB44541C-ED74-9946-9BB7-CD4BDE0DEBD8}" type="slidenum">
              <a:rPr lang="en-US" altLang="x-none" sz="1200">
                <a:latin typeface="Tahoma" charset="0"/>
              </a:rPr>
              <a:pPr/>
              <a:t>91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Introduction</a:t>
            </a:r>
          </a:p>
        </p:txBody>
      </p:sp>
      <p:pic>
        <p:nvPicPr>
          <p:cNvPr id="15257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8813" y="836614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74838" y="160339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Introduction: summary</a:t>
            </a:r>
          </a:p>
        </p:txBody>
      </p:sp>
      <p:sp>
        <p:nvSpPr>
          <p:cNvPr id="16589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046289" y="1443039"/>
            <a:ext cx="4384675" cy="5189537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covered a </a:t>
            </a:r>
            <a:r>
              <a:rPr lang="ja-JP" altLang="en-US" i="1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i="1">
                <a:solidFill>
                  <a:srgbClr val="CC0000"/>
                </a:solidFill>
                <a:ea typeface="ＭＳ Ｐゴシック" charset="-128"/>
              </a:rPr>
              <a:t>ton</a:t>
            </a:r>
            <a:r>
              <a:rPr lang="ja-JP" altLang="en-US" i="1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i="1">
                <a:solidFill>
                  <a:srgbClr val="CC0000"/>
                </a:solidFill>
                <a:ea typeface="ＭＳ Ｐゴシック" charset="-128"/>
              </a:rPr>
              <a:t> of material!</a:t>
            </a:r>
          </a:p>
          <a:p>
            <a:pPr eaLnBrk="1" hangingPunct="1">
              <a:lnSpc>
                <a:spcPct val="80000"/>
              </a:lnSpc>
            </a:pPr>
            <a:r>
              <a:rPr lang="en-US" altLang="x-none" sz="2400">
                <a:ea typeface="ＭＳ Ｐゴシック" charset="-128"/>
              </a:rPr>
              <a:t>Internet overview</a:t>
            </a:r>
          </a:p>
          <a:p>
            <a:pPr eaLnBrk="1" hangingPunct="1">
              <a:lnSpc>
                <a:spcPct val="80000"/>
              </a:lnSpc>
            </a:pPr>
            <a:r>
              <a:rPr lang="en-US" altLang="x-none" sz="2400">
                <a:ea typeface="ＭＳ Ｐゴシック" charset="-128"/>
              </a:rPr>
              <a:t>what</a:t>
            </a:r>
            <a:r>
              <a:rPr lang="ja-JP" altLang="en-US" sz="2400">
                <a:ea typeface="ＭＳ Ｐゴシック" charset="-128"/>
              </a:rPr>
              <a:t>’</a:t>
            </a:r>
            <a:r>
              <a:rPr lang="en-US" altLang="ja-JP" sz="2400">
                <a:ea typeface="ＭＳ Ｐゴシック" charset="-128"/>
              </a:rPr>
              <a:t>s a protocol?</a:t>
            </a:r>
          </a:p>
          <a:p>
            <a:pPr eaLnBrk="1" hangingPunct="1">
              <a:lnSpc>
                <a:spcPct val="80000"/>
              </a:lnSpc>
            </a:pPr>
            <a:r>
              <a:rPr lang="en-US" altLang="x-none" sz="2400">
                <a:ea typeface="ＭＳ Ｐゴシック" charset="-128"/>
              </a:rPr>
              <a:t>network edge, core, access network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x-none"/>
              <a:t>packet-switching versus circuit-switching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x-none"/>
              <a:t>Internet structure</a:t>
            </a:r>
          </a:p>
          <a:p>
            <a:pPr eaLnBrk="1" hangingPunct="1">
              <a:lnSpc>
                <a:spcPct val="80000"/>
              </a:lnSpc>
            </a:pPr>
            <a:r>
              <a:rPr lang="en-US" altLang="x-none" sz="2400">
                <a:ea typeface="ＭＳ Ｐゴシック" charset="-128"/>
              </a:rPr>
              <a:t>performance: loss, delay, throughput</a:t>
            </a:r>
          </a:p>
          <a:p>
            <a:pPr eaLnBrk="1" hangingPunct="1">
              <a:lnSpc>
                <a:spcPct val="80000"/>
              </a:lnSpc>
            </a:pPr>
            <a:r>
              <a:rPr lang="en-US" altLang="x-none" sz="2400">
                <a:ea typeface="ＭＳ Ｐゴシック" charset="-128"/>
              </a:rPr>
              <a:t>layering, service models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x-none" sz="2400">
                <a:ea typeface="ＭＳ Ｐゴシック" charset="-128"/>
              </a:rPr>
              <a:t>security</a:t>
            </a:r>
          </a:p>
          <a:p>
            <a:pPr eaLnBrk="1" hangingPunct="1">
              <a:lnSpc>
                <a:spcPct val="80000"/>
              </a:lnSpc>
            </a:pPr>
            <a:r>
              <a:rPr lang="en-US" altLang="x-none" sz="2400">
                <a:ea typeface="ＭＳ Ｐゴシック" charset="-128"/>
              </a:rPr>
              <a:t>history</a:t>
            </a:r>
          </a:p>
        </p:txBody>
      </p:sp>
      <p:sp>
        <p:nvSpPr>
          <p:cNvPr id="1658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670676" y="1428750"/>
            <a:ext cx="3724275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2"/>
              <a:buNone/>
            </a:pPr>
            <a:r>
              <a:rPr lang="en-US" altLang="x-none" i="1">
                <a:solidFill>
                  <a:srgbClr val="CC0000"/>
                </a:solidFill>
                <a:ea typeface="ＭＳ Ｐゴシック" charset="-128"/>
              </a:rPr>
              <a:t>you now have:</a:t>
            </a:r>
            <a:r>
              <a:rPr lang="en-US" altLang="x-none" sz="2400">
                <a:ea typeface="ＭＳ Ｐゴシック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x-none" sz="2400">
                <a:ea typeface="ＭＳ Ｐゴシック" charset="-128"/>
              </a:rPr>
              <a:t>context, overview, </a:t>
            </a:r>
            <a:r>
              <a:rPr lang="ja-JP" altLang="en-US" sz="2400">
                <a:ea typeface="ＭＳ Ｐゴシック" charset="-128"/>
              </a:rPr>
              <a:t>“</a:t>
            </a:r>
            <a:r>
              <a:rPr lang="en-US" altLang="ja-JP" sz="2400">
                <a:ea typeface="ＭＳ Ｐゴシック" charset="-128"/>
              </a:rPr>
              <a:t>feel</a:t>
            </a:r>
            <a:r>
              <a:rPr lang="ja-JP" altLang="en-US" sz="2400">
                <a:ea typeface="ＭＳ Ｐゴシック" charset="-128"/>
              </a:rPr>
              <a:t>”</a:t>
            </a:r>
            <a:r>
              <a:rPr lang="en-US" altLang="ja-JP" sz="2400">
                <a:ea typeface="ＭＳ Ｐゴシック" charset="-128"/>
              </a:rPr>
              <a:t> of networking</a:t>
            </a:r>
          </a:p>
          <a:p>
            <a:pPr eaLnBrk="1" hangingPunct="1">
              <a:lnSpc>
                <a:spcPct val="90000"/>
              </a:lnSpc>
            </a:pPr>
            <a:r>
              <a:rPr lang="en-US" altLang="x-none" sz="2400">
                <a:ea typeface="ＭＳ Ｐゴシック" charset="-128"/>
              </a:rPr>
              <a:t>more depth, detail </a:t>
            </a:r>
            <a:r>
              <a:rPr lang="en-US" altLang="x-none" sz="2400" i="1">
                <a:ea typeface="ＭＳ Ｐゴシック" charset="-128"/>
              </a:rPr>
              <a:t>to follow!</a:t>
            </a:r>
            <a:endParaRPr lang="en-US" altLang="x-none" sz="2400">
              <a:ea typeface="ＭＳ Ｐゴシック" charset="-128"/>
            </a:endParaRPr>
          </a:p>
        </p:txBody>
      </p:sp>
      <p:sp>
        <p:nvSpPr>
          <p:cNvPr id="15258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latin typeface="Tahoma" charset="0"/>
              </a:rPr>
              <a:t>1-</a:t>
            </a:r>
            <a:fld id="{4D2DA7B2-A8B3-A742-B13A-F8F508D8AC0E}" type="slidenum">
              <a:rPr lang="en-US" altLang="x-none" sz="1200">
                <a:latin typeface="Tahoma" charset="0"/>
              </a:rPr>
              <a:pPr/>
              <a:t>92</a:t>
            </a:fld>
            <a:endParaRPr lang="en-US" altLang="x-none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62"/>
          <p:cNvGrpSpPr>
            <a:grpSpLocks/>
          </p:cNvGrpSpPr>
          <p:nvPr/>
        </p:nvGrpSpPr>
        <p:grpSpPr bwMode="auto">
          <a:xfrm>
            <a:off x="2794001" y="798513"/>
            <a:ext cx="5643563" cy="4216400"/>
            <a:chOff x="824874" y="353539"/>
            <a:chExt cx="5643193" cy="4216279"/>
          </a:xfrm>
        </p:grpSpPr>
        <p:sp>
          <p:nvSpPr>
            <p:cNvPr id="62" name="Freeform 61"/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rgbClr val="000000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" name="Rectangle 58"/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56674" name="Picture 12" descr="segmen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9214" y="5173663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6675" name="Group 48"/>
          <p:cNvGrpSpPr>
            <a:grpSpLocks/>
          </p:cNvGrpSpPr>
          <p:nvPr/>
        </p:nvGrpSpPr>
        <p:grpSpPr bwMode="auto">
          <a:xfrm>
            <a:off x="1419225" y="3981450"/>
            <a:ext cx="1562100" cy="1511300"/>
            <a:chOff x="-44" y="1473"/>
            <a:chExt cx="981" cy="1105"/>
          </a:xfrm>
        </p:grpSpPr>
        <p:pic>
          <p:nvPicPr>
            <p:cNvPr id="156708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6709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56676" name="Picture 120" descr="access_point_stylized_smal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8663" y="4221163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7" name="Picture 1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638425" y="4567238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8" name="Picture 11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075" y="457041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9" name="Picture 2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331325" y="458946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7" name="Group 66"/>
          <p:cNvGrpSpPr>
            <a:grpSpLocks/>
          </p:cNvGrpSpPr>
          <p:nvPr/>
        </p:nvGrpSpPr>
        <p:grpSpPr bwMode="auto">
          <a:xfrm>
            <a:off x="6080126" y="1162051"/>
            <a:ext cx="2327275" cy="3171825"/>
            <a:chOff x="4556452" y="1162095"/>
            <a:chExt cx="2326213" cy="3172030"/>
          </a:xfrm>
        </p:grpSpPr>
        <p:cxnSp>
          <p:nvCxnSpPr>
            <p:cNvPr id="156695" name="Straight Connector 46"/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56696" name="Group 31"/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56704" name="TextBox 26"/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x-none" sz="1600"/>
                  <a:t>Transport</a:t>
                </a:r>
                <a:r>
                  <a:rPr lang="en-US" altLang="x-none" sz="140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x-none" sz="1600"/>
                  <a:t>Network</a:t>
                </a:r>
                <a:r>
                  <a:rPr lang="en-US" altLang="x-none" sz="140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x-none" sz="1600"/>
                  <a:t>Link</a:t>
                </a:r>
                <a:r>
                  <a:rPr lang="en-US" altLang="x-none" sz="140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x-none" sz="1600"/>
                  <a:t>Physical</a:t>
                </a:r>
              </a:p>
            </p:txBody>
          </p:sp>
          <p:cxnSp>
            <p:nvCxnSpPr>
              <p:cNvPr id="156705" name="Straight Connector 28"/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6" name="Straight Connector 29"/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7" name="Straight Connector 30"/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56697" name="Group 35"/>
            <p:cNvGrpSpPr>
              <a:grpSpLocks/>
            </p:cNvGrpSpPr>
            <p:nvPr/>
          </p:nvGrpSpPr>
          <p:grpSpPr bwMode="auto">
            <a:xfrm>
              <a:off x="4783267" y="1162095"/>
              <a:ext cx="1586505" cy="1020829"/>
              <a:chOff x="4102418" y="5836665"/>
              <a:chExt cx="1586505" cy="1020829"/>
            </a:xfrm>
          </p:grpSpPr>
          <p:sp>
            <p:nvSpPr>
              <p:cNvPr id="34" name="Rectangle 33"/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sp>
            <p:nvSpPr>
              <p:cNvPr id="156702" name="TextBox 34"/>
              <p:cNvSpPr txBox="1">
                <a:spLocks noChangeArrowheads="1"/>
              </p:cNvSpPr>
              <p:nvPr/>
            </p:nvSpPr>
            <p:spPr bwMode="auto">
              <a:xfrm>
                <a:off x="4102418" y="5913072"/>
                <a:ext cx="1586505" cy="892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x-none" sz="1600"/>
                  <a:t>application</a:t>
                </a:r>
              </a:p>
              <a:p>
                <a:pPr algn="ctr"/>
                <a:r>
                  <a:rPr lang="en-US" altLang="x-none" sz="1600"/>
                  <a:t>(www browser, </a:t>
                </a:r>
              </a:p>
              <a:p>
                <a:pPr algn="ctr"/>
                <a:r>
                  <a:rPr lang="en-US" altLang="x-none" sz="1600"/>
                  <a:t>email client</a:t>
                </a:r>
                <a:r>
                  <a:rPr lang="en-US" altLang="x-none" sz="2000"/>
                  <a:t>)</a:t>
                </a:r>
              </a:p>
            </p:txBody>
          </p:sp>
        </p:grpSp>
        <p:cxnSp>
          <p:nvCxnSpPr>
            <p:cNvPr id="156698" name="Straight Connector 37"/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99" name="TextBox 38"/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x-none" sz="1400"/>
                <a:t>application</a:t>
              </a:r>
            </a:p>
          </p:txBody>
        </p:sp>
        <p:sp>
          <p:nvSpPr>
            <p:cNvPr id="156700" name="TextBox 39"/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/>
                <a:t>OS</a:t>
              </a:r>
            </a:p>
          </p:txBody>
        </p:sp>
      </p:grp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3300413" y="877888"/>
            <a:ext cx="2806700" cy="3380472"/>
            <a:chOff x="1775964" y="877299"/>
            <a:chExt cx="2806675" cy="3381160"/>
          </a:xfrm>
        </p:grpSpPr>
        <p:grpSp>
          <p:nvGrpSpPr>
            <p:cNvPr id="156682" name="Group 44"/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156687" name="Group 22"/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14" name="Rectangle 13"/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56694" name="TextBox 14"/>
                <p:cNvSpPr txBox="1">
                  <a:spLocks noChangeArrowheads="1"/>
                </p:cNvSpPr>
                <p:nvPr/>
              </p:nvSpPr>
              <p:spPr bwMode="auto">
                <a:xfrm>
                  <a:off x="3247880" y="4275642"/>
                  <a:ext cx="1039057" cy="101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r>
                    <a:rPr lang="en-US" altLang="x-none" sz="2000"/>
                    <a:t>packet</a:t>
                  </a:r>
                </a:p>
                <a:p>
                  <a:pPr algn="ctr"/>
                  <a:r>
                    <a:rPr lang="en-US" altLang="x-none" sz="2000"/>
                    <a:t>capture</a:t>
                  </a:r>
                </a:p>
                <a:p>
                  <a:pPr algn="ctr"/>
                  <a:r>
                    <a:rPr lang="en-US" altLang="x-none" sz="2000"/>
                    <a:t>(pcap)</a:t>
                  </a:r>
                </a:p>
              </p:txBody>
            </p:sp>
          </p:grpSp>
          <p:grpSp>
            <p:nvGrpSpPr>
              <p:cNvPr id="156688" name="Group 23"/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22" name="Rectangle 21"/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56692" name="TextBox 16"/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r>
                    <a:rPr lang="en-US" altLang="x-none" sz="2000"/>
                    <a:t>packet</a:t>
                  </a:r>
                </a:p>
                <a:p>
                  <a:pPr algn="ctr"/>
                  <a:r>
                    <a:rPr lang="en-US" altLang="x-none" sz="2000"/>
                    <a:t>analyzer</a:t>
                  </a:r>
                </a:p>
              </p:txBody>
            </p:sp>
          </p:grpSp>
          <p:sp>
            <p:nvSpPr>
              <p:cNvPr id="156689" name="Rectangle 42"/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x-none" altLang="x-none"/>
              </a:p>
            </p:txBody>
          </p:sp>
          <p:pic>
            <p:nvPicPr>
              <p:cNvPr id="156690" name="Picture 43"/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156683" name="Straight Connector 47"/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6684" name="Straight Connector 50"/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85" name="TextBox 56"/>
            <p:cNvSpPr txBox="1">
              <a:spLocks noChangeArrowheads="1"/>
            </p:cNvSpPr>
            <p:nvPr/>
          </p:nvSpPr>
          <p:spPr bwMode="auto">
            <a:xfrm>
              <a:off x="3504274" y="3242589"/>
              <a:ext cx="1078365" cy="10158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200"/>
                <a:t>copy of all Ethernet frames sent/received</a:t>
              </a:r>
            </a:p>
          </p:txBody>
        </p:sp>
        <p:cxnSp>
          <p:nvCxnSpPr>
            <p:cNvPr id="156686" name="Straight Connector 64"/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Sources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Computer Networks: A Top-Down Approach, Kurose &amp; Ross, 7</a:t>
            </a:r>
            <a:r>
              <a:rPr lang="en-US" baseline="30000" dirty="0" smtClean="0"/>
              <a:t>th</a:t>
            </a:r>
            <a:r>
              <a:rPr lang="en-US" dirty="0" smtClean="0"/>
              <a:t> edition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973045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115</TotalTime>
  <Words>5396</Words>
  <Application>Microsoft Macintosh PowerPoint</Application>
  <PresentationFormat>Widescreen</PresentationFormat>
  <Paragraphs>1644</Paragraphs>
  <Slides>94</Slides>
  <Notes>65</Notes>
  <HiddenSlides>0</HiddenSlides>
  <MMClips>0</MMClips>
  <ScaleCrop>false</ScaleCrop>
  <HeadingPairs>
    <vt:vector size="8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94</vt:i4>
      </vt:variant>
    </vt:vector>
  </HeadingPairs>
  <TitlesOfParts>
    <vt:vector size="111" baseType="lpstr">
      <vt:lpstr>Calibri</vt:lpstr>
      <vt:lpstr>Calibri Light</vt:lpstr>
      <vt:lpstr>Comic Sans MS</vt:lpstr>
      <vt:lpstr>Courier New</vt:lpstr>
      <vt:lpstr>Gill Sans MT</vt:lpstr>
      <vt:lpstr>ＭＳ Ｐゴシック</vt:lpstr>
      <vt:lpstr>ＭＳ Ｐ明朝</vt:lpstr>
      <vt:lpstr>Palatino</vt:lpstr>
      <vt:lpstr>Tahoma</vt:lpstr>
      <vt:lpstr>Times New Roman</vt:lpstr>
      <vt:lpstr>Wingdings</vt:lpstr>
      <vt:lpstr>Yu Gothic</vt:lpstr>
      <vt:lpstr>ZapfDingbats</vt:lpstr>
      <vt:lpstr>Arial</vt:lpstr>
      <vt:lpstr>Office Theme</vt:lpstr>
      <vt:lpstr>VISIO</vt:lpstr>
      <vt:lpstr>Microsoft Clip Gallery</vt:lpstr>
      <vt:lpstr>CSCI 440:  Computer Networks</vt:lpstr>
      <vt:lpstr>Who am I?</vt:lpstr>
      <vt:lpstr>Who am I?</vt:lpstr>
      <vt:lpstr>Outline</vt:lpstr>
      <vt:lpstr>Class Organization</vt:lpstr>
      <vt:lpstr>Outcomes</vt:lpstr>
      <vt:lpstr>Assumptions for this Class</vt:lpstr>
      <vt:lpstr>Grading Criteria</vt:lpstr>
      <vt:lpstr>Lectures</vt:lpstr>
      <vt:lpstr>Learning</vt:lpstr>
      <vt:lpstr>Learning Aids</vt:lpstr>
      <vt:lpstr>Content</vt:lpstr>
      <vt:lpstr>Syllabus </vt:lpstr>
      <vt:lpstr>Honor code</vt:lpstr>
      <vt:lpstr>How to survive the class</vt:lpstr>
      <vt:lpstr>Project kickoff</vt:lpstr>
      <vt:lpstr>PowerPoint Presentation</vt:lpstr>
      <vt:lpstr>Computer Networks… the Big Picture</vt:lpstr>
      <vt:lpstr>Chapter 1: introduction</vt:lpstr>
      <vt:lpstr>Chapter 1: roadmap</vt:lpstr>
      <vt:lpstr>What’s the Internet: “nuts and bolts” view</vt:lpstr>
      <vt:lpstr>“Fun” Internet-connected devices</vt:lpstr>
      <vt:lpstr>PowerPoint Presentation</vt:lpstr>
      <vt:lpstr>What’s the Internet: a service view</vt:lpstr>
      <vt:lpstr>What’s a protocol?</vt:lpstr>
      <vt:lpstr>PowerPoint Presentation</vt:lpstr>
      <vt:lpstr>Chapter 1: roadmap</vt:lpstr>
      <vt:lpstr>A closer look at network structure:</vt:lpstr>
      <vt:lpstr>Access networks and physical media</vt:lpstr>
      <vt:lpstr>Access network: digital subscriber line (DSL)</vt:lpstr>
      <vt:lpstr>PowerPoint Presentation</vt:lpstr>
      <vt:lpstr>PowerPoint Presentation</vt:lpstr>
      <vt:lpstr>PowerPoint Presentation</vt:lpstr>
      <vt:lpstr>Enterprise access networks (Ethernet)</vt:lpstr>
      <vt:lpstr>Wireless access networks</vt:lpstr>
      <vt:lpstr>Host: sends packets of data</vt:lpstr>
      <vt:lpstr>Physical media</vt:lpstr>
      <vt:lpstr>Physical media: coax, fiber</vt:lpstr>
      <vt:lpstr>Physical media: radio</vt:lpstr>
      <vt:lpstr>Chapter 1: roadmap</vt:lpstr>
      <vt:lpstr>The network core</vt:lpstr>
      <vt:lpstr>Packet-switching: store-and-forward</vt:lpstr>
      <vt:lpstr>Packet Switching: queueing delay, loss</vt:lpstr>
      <vt:lpstr>Two key network-core functions</vt:lpstr>
      <vt:lpstr>Alternative core: circuit switching</vt:lpstr>
      <vt:lpstr>Circuit switching: FDM versus TDM</vt:lpstr>
      <vt:lpstr>Packet switching versus circuit switching</vt:lpstr>
      <vt:lpstr>PowerPoint Presentation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Tier-1 ISP: e.g., Sprint</vt:lpstr>
      <vt:lpstr>Kahoot!</vt:lpstr>
      <vt:lpstr>Chapter 1: roadmap</vt:lpstr>
      <vt:lpstr>How do loss and delay occur?</vt:lpstr>
      <vt:lpstr>Four sources of packet delay</vt:lpstr>
      <vt:lpstr>PowerPoint Presentation</vt:lpstr>
      <vt:lpstr>Caravan analogy</vt:lpstr>
      <vt:lpstr>Caravan analogy (more)</vt:lpstr>
      <vt:lpstr>Queueing delay (revisited)</vt:lpstr>
      <vt:lpstr>“Real” Internet delays and routes</vt:lpstr>
      <vt:lpstr>Packet loss</vt:lpstr>
      <vt:lpstr>Throughput</vt:lpstr>
      <vt:lpstr>Throughput (more)</vt:lpstr>
      <vt:lpstr>Throughput: Internet scenario</vt:lpstr>
      <vt:lpstr>Chapter 1: roadmap</vt:lpstr>
      <vt:lpstr>Protocol “layers”</vt:lpstr>
      <vt:lpstr>Organization of air travel</vt:lpstr>
      <vt:lpstr>Layering of airline functionality</vt:lpstr>
      <vt:lpstr>Why layering?</vt:lpstr>
      <vt:lpstr>Internet protocol stack</vt:lpstr>
      <vt:lpstr>ISO/OSI reference model</vt:lpstr>
      <vt:lpstr>Encapsulation</vt:lpstr>
      <vt:lpstr>Chapter 1: roadmap</vt:lpstr>
      <vt:lpstr>Network security</vt:lpstr>
      <vt:lpstr>Bad guys: put malware into hosts via Internet</vt:lpstr>
      <vt:lpstr>PowerPoint Presentation</vt:lpstr>
      <vt:lpstr>Bad guys can sniff packets</vt:lpstr>
      <vt:lpstr>Bad guys can use fake addresses</vt:lpstr>
      <vt:lpstr>Chapter 1: roadmap</vt:lpstr>
      <vt:lpstr>Internet history</vt:lpstr>
      <vt:lpstr>PowerPoint Presentation</vt:lpstr>
      <vt:lpstr>PowerPoint Presentation</vt:lpstr>
      <vt:lpstr>PowerPoint Presentation</vt:lpstr>
      <vt:lpstr>PowerPoint Presentation</vt:lpstr>
      <vt:lpstr>Introduction: summary</vt:lpstr>
      <vt:lpstr>PowerPoint Presentation</vt:lpstr>
      <vt:lpstr>Sources</vt:lpstr>
    </vt:vector>
  </TitlesOfParts>
  <Company/>
  <LinksUpToDate>false</LinksUpToDate>
  <SharedDoc>false</SharedDoc>
  <HyperlinksChanged>false</HyperlinksChanged>
  <AppVersion>15.0028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CSCI 360: Software Architecture and Design</dc:title>
  <dc:creator>Xenia Mountrouidou</dc:creator>
  <cp:lastModifiedBy>Xenia Mountrouidou</cp:lastModifiedBy>
  <cp:revision>33</cp:revision>
  <dcterms:created xsi:type="dcterms:W3CDTF">2017-08-20T17:02:15Z</dcterms:created>
  <dcterms:modified xsi:type="dcterms:W3CDTF">2017-08-21T20:34:36Z</dcterms:modified>
</cp:coreProperties>
</file>