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media/audio1.bin" ContentType="audio/unknown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trictFirstAndLastChars="0" saveSubsetFonts="1">
  <p:sldMasterIdLst>
    <p:sldMasterId id="2147483648" r:id="rId1"/>
    <p:sldMasterId id="2147484273" r:id="rId2"/>
  </p:sldMasterIdLst>
  <p:notesMasterIdLst>
    <p:notesMasterId r:id="rId109"/>
  </p:notesMasterIdLst>
  <p:handoutMasterIdLst>
    <p:handoutMasterId r:id="rId110"/>
  </p:handoutMasterIdLst>
  <p:sldIdLst>
    <p:sldId id="521" r:id="rId3"/>
    <p:sldId id="325" r:id="rId4"/>
    <p:sldId id="402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24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25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296" r:id="rId59"/>
    <p:sldId id="297" r:id="rId60"/>
    <p:sldId id="389" r:id="rId61"/>
    <p:sldId id="298" r:id="rId62"/>
    <p:sldId id="405" r:id="rId63"/>
    <p:sldId id="406" r:id="rId64"/>
    <p:sldId id="390" r:id="rId65"/>
    <p:sldId id="391" r:id="rId66"/>
    <p:sldId id="302" r:id="rId67"/>
    <p:sldId id="303" r:id="rId68"/>
    <p:sldId id="304" r:id="rId69"/>
    <p:sldId id="305" r:id="rId70"/>
    <p:sldId id="407" r:id="rId71"/>
    <p:sldId id="506" r:id="rId72"/>
    <p:sldId id="527" r:id="rId73"/>
    <p:sldId id="432" r:id="rId74"/>
    <p:sldId id="416" r:id="rId75"/>
    <p:sldId id="418" r:id="rId76"/>
    <p:sldId id="460" r:id="rId77"/>
    <p:sldId id="417" r:id="rId78"/>
    <p:sldId id="420" r:id="rId79"/>
    <p:sldId id="421" r:id="rId80"/>
    <p:sldId id="422" r:id="rId81"/>
    <p:sldId id="434" r:id="rId82"/>
    <p:sldId id="528" r:id="rId83"/>
    <p:sldId id="532" r:id="rId84"/>
    <p:sldId id="530" r:id="rId85"/>
    <p:sldId id="531" r:id="rId86"/>
    <p:sldId id="540" r:id="rId87"/>
    <p:sldId id="535" r:id="rId88"/>
    <p:sldId id="536" r:id="rId89"/>
    <p:sldId id="537" r:id="rId90"/>
    <p:sldId id="538" r:id="rId91"/>
    <p:sldId id="533" r:id="rId92"/>
    <p:sldId id="534" r:id="rId93"/>
    <p:sldId id="541" r:id="rId94"/>
    <p:sldId id="542" r:id="rId95"/>
    <p:sldId id="529" r:id="rId96"/>
    <p:sldId id="498" r:id="rId97"/>
    <p:sldId id="508" r:id="rId98"/>
    <p:sldId id="496" r:id="rId99"/>
    <p:sldId id="497" r:id="rId100"/>
    <p:sldId id="499" r:id="rId101"/>
    <p:sldId id="502" r:id="rId102"/>
    <p:sldId id="478" r:id="rId103"/>
    <p:sldId id="479" r:id="rId104"/>
    <p:sldId id="503" r:id="rId105"/>
    <p:sldId id="504" r:id="rId106"/>
    <p:sldId id="494" r:id="rId107"/>
    <p:sldId id="495" r:id="rId10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61"/>
    <p:restoredTop sz="94622"/>
  </p:normalViewPr>
  <p:slideViewPr>
    <p:cSldViewPr snapToGrid="0">
      <p:cViewPr>
        <p:scale>
          <a:sx n="90" d="100"/>
          <a:sy n="90" d="100"/>
        </p:scale>
        <p:origin x="560" y="-4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99.xml"/><Relationship Id="rId102" Type="http://schemas.openxmlformats.org/officeDocument/2006/relationships/slide" Target="slides/slide100.xml"/><Relationship Id="rId103" Type="http://schemas.openxmlformats.org/officeDocument/2006/relationships/slide" Target="slides/slide101.xml"/><Relationship Id="rId104" Type="http://schemas.openxmlformats.org/officeDocument/2006/relationships/slide" Target="slides/slide102.xml"/><Relationship Id="rId105" Type="http://schemas.openxmlformats.org/officeDocument/2006/relationships/slide" Target="slides/slide103.xml"/><Relationship Id="rId106" Type="http://schemas.openxmlformats.org/officeDocument/2006/relationships/slide" Target="slides/slide104.xml"/><Relationship Id="rId107" Type="http://schemas.openxmlformats.org/officeDocument/2006/relationships/slide" Target="slides/slide105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8" Type="http://schemas.openxmlformats.org/officeDocument/2006/relationships/slide" Target="slides/slide106.xml"/><Relationship Id="rId109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slide" Target="slides/slide32.xml"/><Relationship Id="rId35" Type="http://schemas.openxmlformats.org/officeDocument/2006/relationships/slide" Target="slides/slide33.xml"/><Relationship Id="rId36" Type="http://schemas.openxmlformats.org/officeDocument/2006/relationships/slide" Target="slides/slide34.xml"/><Relationship Id="rId37" Type="http://schemas.openxmlformats.org/officeDocument/2006/relationships/slide" Target="slides/slide35.xml"/><Relationship Id="rId38" Type="http://schemas.openxmlformats.org/officeDocument/2006/relationships/slide" Target="slides/slide3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51" Type="http://schemas.openxmlformats.org/officeDocument/2006/relationships/slide" Target="slides/slide49.xml"/><Relationship Id="rId52" Type="http://schemas.openxmlformats.org/officeDocument/2006/relationships/slide" Target="slides/slide50.xml"/><Relationship Id="rId53" Type="http://schemas.openxmlformats.org/officeDocument/2006/relationships/slide" Target="slides/slide51.xml"/><Relationship Id="rId54" Type="http://schemas.openxmlformats.org/officeDocument/2006/relationships/slide" Target="slides/slide52.xml"/><Relationship Id="rId55" Type="http://schemas.openxmlformats.org/officeDocument/2006/relationships/slide" Target="slides/slide53.xml"/><Relationship Id="rId56" Type="http://schemas.openxmlformats.org/officeDocument/2006/relationships/slide" Target="slides/slide54.xml"/><Relationship Id="rId57" Type="http://schemas.openxmlformats.org/officeDocument/2006/relationships/slide" Target="slides/slide55.xml"/><Relationship Id="rId58" Type="http://schemas.openxmlformats.org/officeDocument/2006/relationships/slide" Target="slides/slide56.xml"/><Relationship Id="rId59" Type="http://schemas.openxmlformats.org/officeDocument/2006/relationships/slide" Target="slides/slide57.xml"/><Relationship Id="rId70" Type="http://schemas.openxmlformats.org/officeDocument/2006/relationships/slide" Target="slides/slide68.xml"/><Relationship Id="rId71" Type="http://schemas.openxmlformats.org/officeDocument/2006/relationships/slide" Target="slides/slide69.xml"/><Relationship Id="rId72" Type="http://schemas.openxmlformats.org/officeDocument/2006/relationships/slide" Target="slides/slide70.xml"/><Relationship Id="rId73" Type="http://schemas.openxmlformats.org/officeDocument/2006/relationships/slide" Target="slides/slide71.xml"/><Relationship Id="rId74" Type="http://schemas.openxmlformats.org/officeDocument/2006/relationships/slide" Target="slides/slide72.xml"/><Relationship Id="rId75" Type="http://schemas.openxmlformats.org/officeDocument/2006/relationships/slide" Target="slides/slide73.xml"/><Relationship Id="rId76" Type="http://schemas.openxmlformats.org/officeDocument/2006/relationships/slide" Target="slides/slide74.xml"/><Relationship Id="rId77" Type="http://schemas.openxmlformats.org/officeDocument/2006/relationships/slide" Target="slides/slide75.xml"/><Relationship Id="rId78" Type="http://schemas.openxmlformats.org/officeDocument/2006/relationships/slide" Target="slides/slide76.xml"/><Relationship Id="rId79" Type="http://schemas.openxmlformats.org/officeDocument/2006/relationships/slide" Target="slides/slide77.xml"/><Relationship Id="rId110" Type="http://schemas.openxmlformats.org/officeDocument/2006/relationships/handoutMaster" Target="handoutMasters/handoutMaster1.xml"/><Relationship Id="rId90" Type="http://schemas.openxmlformats.org/officeDocument/2006/relationships/slide" Target="slides/slide88.xml"/><Relationship Id="rId91" Type="http://schemas.openxmlformats.org/officeDocument/2006/relationships/slide" Target="slides/slide89.xml"/><Relationship Id="rId92" Type="http://schemas.openxmlformats.org/officeDocument/2006/relationships/slide" Target="slides/slide90.xml"/><Relationship Id="rId93" Type="http://schemas.openxmlformats.org/officeDocument/2006/relationships/slide" Target="slides/slide91.xml"/><Relationship Id="rId94" Type="http://schemas.openxmlformats.org/officeDocument/2006/relationships/slide" Target="slides/slide92.xml"/><Relationship Id="rId95" Type="http://schemas.openxmlformats.org/officeDocument/2006/relationships/slide" Target="slides/slide93.xml"/><Relationship Id="rId96" Type="http://schemas.openxmlformats.org/officeDocument/2006/relationships/slide" Target="slides/slide94.xml"/><Relationship Id="rId97" Type="http://schemas.openxmlformats.org/officeDocument/2006/relationships/slide" Target="slides/slide95.xml"/><Relationship Id="rId98" Type="http://schemas.openxmlformats.org/officeDocument/2006/relationships/slide" Target="slides/slide96.xml"/><Relationship Id="rId99" Type="http://schemas.openxmlformats.org/officeDocument/2006/relationships/slide" Target="slides/slide97.xml"/><Relationship Id="rId111" Type="http://schemas.openxmlformats.org/officeDocument/2006/relationships/presProps" Target="presProps.xml"/><Relationship Id="rId112" Type="http://schemas.openxmlformats.org/officeDocument/2006/relationships/viewProps" Target="viewProps.xml"/><Relationship Id="rId113" Type="http://schemas.openxmlformats.org/officeDocument/2006/relationships/theme" Target="theme/theme1.xml"/><Relationship Id="rId114" Type="http://schemas.openxmlformats.org/officeDocument/2006/relationships/tableStyles" Target="tableStyles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41" Type="http://schemas.openxmlformats.org/officeDocument/2006/relationships/slide" Target="slides/slide39.xml"/><Relationship Id="rId42" Type="http://schemas.openxmlformats.org/officeDocument/2006/relationships/slide" Target="slides/slide40.xml"/><Relationship Id="rId43" Type="http://schemas.openxmlformats.org/officeDocument/2006/relationships/slide" Target="slides/slide41.xml"/><Relationship Id="rId44" Type="http://schemas.openxmlformats.org/officeDocument/2006/relationships/slide" Target="slides/slide42.xml"/><Relationship Id="rId45" Type="http://schemas.openxmlformats.org/officeDocument/2006/relationships/slide" Target="slides/slide43.xml"/><Relationship Id="rId46" Type="http://schemas.openxmlformats.org/officeDocument/2006/relationships/slide" Target="slides/slide44.xml"/><Relationship Id="rId47" Type="http://schemas.openxmlformats.org/officeDocument/2006/relationships/slide" Target="slides/slide45.xml"/><Relationship Id="rId48" Type="http://schemas.openxmlformats.org/officeDocument/2006/relationships/slide" Target="slides/slide46.xml"/><Relationship Id="rId49" Type="http://schemas.openxmlformats.org/officeDocument/2006/relationships/slide" Target="slides/slide47.xml"/><Relationship Id="rId60" Type="http://schemas.openxmlformats.org/officeDocument/2006/relationships/slide" Target="slides/slide58.xml"/><Relationship Id="rId61" Type="http://schemas.openxmlformats.org/officeDocument/2006/relationships/slide" Target="slides/slide59.xml"/><Relationship Id="rId62" Type="http://schemas.openxmlformats.org/officeDocument/2006/relationships/slide" Target="slides/slide60.xml"/><Relationship Id="rId63" Type="http://schemas.openxmlformats.org/officeDocument/2006/relationships/slide" Target="slides/slide61.xml"/><Relationship Id="rId64" Type="http://schemas.openxmlformats.org/officeDocument/2006/relationships/slide" Target="slides/slide62.xml"/><Relationship Id="rId65" Type="http://schemas.openxmlformats.org/officeDocument/2006/relationships/slide" Target="slides/slide63.xml"/><Relationship Id="rId66" Type="http://schemas.openxmlformats.org/officeDocument/2006/relationships/slide" Target="slides/slide64.xml"/><Relationship Id="rId67" Type="http://schemas.openxmlformats.org/officeDocument/2006/relationships/slide" Target="slides/slide65.xml"/><Relationship Id="rId68" Type="http://schemas.openxmlformats.org/officeDocument/2006/relationships/slide" Target="slides/slide66.xml"/><Relationship Id="rId69" Type="http://schemas.openxmlformats.org/officeDocument/2006/relationships/slide" Target="slides/slide67.xml"/><Relationship Id="rId100" Type="http://schemas.openxmlformats.org/officeDocument/2006/relationships/slide" Target="slides/slide98.xml"/><Relationship Id="rId80" Type="http://schemas.openxmlformats.org/officeDocument/2006/relationships/slide" Target="slides/slide78.xml"/><Relationship Id="rId81" Type="http://schemas.openxmlformats.org/officeDocument/2006/relationships/slide" Target="slides/slide79.xml"/><Relationship Id="rId82" Type="http://schemas.openxmlformats.org/officeDocument/2006/relationships/slide" Target="slides/slide80.xml"/><Relationship Id="rId83" Type="http://schemas.openxmlformats.org/officeDocument/2006/relationships/slide" Target="slides/slide81.xml"/><Relationship Id="rId84" Type="http://schemas.openxmlformats.org/officeDocument/2006/relationships/slide" Target="slides/slide82.xml"/><Relationship Id="rId85" Type="http://schemas.openxmlformats.org/officeDocument/2006/relationships/slide" Target="slides/slide83.xml"/><Relationship Id="rId86" Type="http://schemas.openxmlformats.org/officeDocument/2006/relationships/slide" Target="slides/slide84.xml"/><Relationship Id="rId87" Type="http://schemas.openxmlformats.org/officeDocument/2006/relationships/slide" Target="slides/slide85.xml"/><Relationship Id="rId88" Type="http://schemas.openxmlformats.org/officeDocument/2006/relationships/slide" Target="slides/slide86.xml"/><Relationship Id="rId89" Type="http://schemas.openxmlformats.org/officeDocument/2006/relationships/slide" Target="slides/slide8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charset="0"/>
              </a:defRPr>
            </a:lvl1pPr>
          </a:lstStyle>
          <a:p>
            <a:pPr>
              <a:defRPr/>
            </a:pPr>
            <a:fld id="{28DA93C9-EA0B-4A4E-9B0F-BEA705099B85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24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charset="0"/>
              </a:defRPr>
            </a:lvl1pPr>
          </a:lstStyle>
          <a:p>
            <a:pPr>
              <a:defRPr/>
            </a:pPr>
            <a:fld id="{E9E0BB7B-2CAD-2742-BDF3-F5A9CDD2F4AF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34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CF54DBD-E03E-E94A-A409-ED1D03DA6F0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53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94E3B48-07F0-3844-8463-C3A1F1288DF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55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60B48C-6A80-2742-B37C-36CC2D808C8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57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6CAA60-FB29-494A-BF9A-C5C04C344C6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C41572B-0E70-AF43-B7F3-89C4D22072D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61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4A32ED3-D624-C44A-8722-581EEB7D07E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63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10496B8-A8F4-B948-A4F4-4BA09548DD7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665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74853B5-E4E8-CE41-B921-2ED8A88453EB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68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6D73FB9-9AE2-444E-8B9C-B25D889CFBD4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706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EEB3FB5-D6D7-0540-B71D-46973F6FB30D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72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4622A40-3405-2E42-B0EC-491A144DCFC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36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99ED21-9047-8240-BC33-F46F47C5AFF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74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CD037FE-D469-8345-8929-9955A641CB1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76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166EC94-E73B-1741-91C6-FC6D0361E833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788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775CEF8-AF06-6447-B4ED-8F25D8E3D783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80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1E4DEBE-5A44-A04E-9C5A-2D96DAA4AED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82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14B46C3-D07A-274F-BBB5-C32AD20724F7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84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906A02B-2A89-634D-8B2E-BBA082D588A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87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DF08205-7AC5-6C4D-9387-5B019472BAA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89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3613040-F7D2-8640-BA71-7E4CEA08747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91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44407F2-FE25-5E4F-A321-800A75AB9EF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9272383-09A3-714E-8887-0D85CFA2203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38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865EA1B-DAB2-4E43-B0B1-ED747BA1FE68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95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C8B9FFF-9522-FE41-A586-826ACC6D2308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97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1C05963-611D-C54B-A5B8-1A3CE107D67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99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75F17FA-F0F6-E947-A72C-8BCA70D29D9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01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20497B4-BC2A-BD40-B8BD-F9038F0BA7AC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03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6161600-9FC5-774C-9918-0ED6F25CDDD5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05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17FE5FD-BA16-BF4D-BB31-F03520B6346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07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661721E-194C-0A45-956D-C776E4029D5B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A2AA9B5-EB10-224E-B539-B71BF82275E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16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116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EA100D3-B63D-824F-91B1-F72CF2D70E5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36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136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5929088-48CF-5443-BC07-CE76D951B647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40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F68B7D0-283B-244E-B20B-9B172C7FD37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15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DDC4D6F-0451-4C41-B84C-D8603DE670B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699F398-5AF1-0E4C-90E9-C65669934785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198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B6BAF73-F3C0-394B-9C55-E50398BA2DCD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61DF492-9D45-D24A-9936-0DBD1705253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903B687-1DE5-4147-B0D0-4AC3E3855A2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11A8C21-4BE4-CE4F-8144-58B44FE69DC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9B84B3F-97B2-CF43-B62B-FF0808E8ED9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1232ACF-9DB0-524A-95CE-2F3226E82F03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5209804-DE14-E84F-96E8-2082E18C52D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489D60E-7BC1-F146-B7D7-A0F1391D944B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43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012355E-8FF1-5C4D-A994-A3573777228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8E51D4B-A3E4-DB49-AB2F-5113D1A2BA94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6106C7F-E7B5-424C-8AF2-C9BEAF1A88DC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D0721AA-4090-044E-811A-9F6FE1F44A5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2CC270D-DC91-1B44-A371-D2EC0BC3EA84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56632A2-E6D1-964C-A379-BEA8BB81021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464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28235BE-2254-E94C-96D9-4F7162F28491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484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62BC950-0A91-4746-8B15-AA6E470A6C8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6A2827-CEBB-8741-8F6E-08B0A8C24038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25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FD6E009-A0ED-4145-B260-C8B05112679B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46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9BB71F-B57B-E04E-86F3-6A5847E02CB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450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0DE044E-5F68-0C42-BFB7-3E38299D7314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66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A2FF89E-8D47-174B-A58D-B151F54B844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8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A02C197-18D6-8540-B5AB-5BD375886F5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607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0B0EA1-6B81-6F47-BCB7-80A4974E4EA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62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6B2C8DE-18AD-A04E-86B6-35837673D7D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64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322EDE-C852-534D-9220-5C0E14FDAA2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66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E6704FA-6857-1341-8332-28031F1BBFF8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68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EBF882E-8353-9C47-94D3-DC4CBD8CBB6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71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C2D3F4-D1B7-884A-B191-B798005D4D55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740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2AD3590-D7C8-3544-997B-6B830D3124DD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761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74889AE-F187-D744-9868-618D654E210D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0D2DB87-C772-5947-8537-6DD6F55A155C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781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15F7D42-B425-C044-AB72-2DF977B278F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802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D5ECD46-93BA-2247-B97D-10AEBA0BCBBA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82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59B462-638E-6E43-B3B6-16A1819A35D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84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404AF02-22D4-0846-9126-9904D5AA362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863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D895A90-AC76-4047-ABD5-3AC722C4B098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884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04F8415-3F0B-D74D-A2E6-34E3B1FC7EB9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904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BAB6539-3DF6-A743-BD45-917F6E8EBBCB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925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530C3E8-A6C3-0C44-AC5A-F8BFF512BA93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945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C398805-7032-6E47-B2D6-F88B947FA16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6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96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2921C9-82B5-7A43-85BF-D34D2C3885D2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491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397B431-E513-2640-B9D2-D36887159572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6AEFA49-5DE2-B74A-9915-1BBB0F8AEEB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5C5ECD9-0E11-B841-A483-9DD82D0F58DD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4946FAC-2378-C24C-88E4-CE5D8510E276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C8E7CE1-2773-A145-BFBC-C175094D1207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E83C66-730B-5F48-966B-440B9807757F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BB320F3-9BAB-7447-96CA-FBC5FB08D5D4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25CDFCC-A0E0-4E4A-8936-5C5EA84A7F32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7E9BE087-112F-A041-8B95-55C68452F3F3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x-none">
                <a:latin typeface="Times New Roman" charset="0"/>
                <a:ea typeface="ＭＳ Ｐゴシック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x-none">
              <a:latin typeface="Times New Roman" charset="0"/>
              <a:ea typeface="ＭＳ Ｐゴシック" charset="-128"/>
            </a:endParaRPr>
          </a:p>
          <a:p>
            <a:r>
              <a:rPr lang="en-US" altLang="x-none">
                <a:latin typeface="Times New Roman" charset="0"/>
                <a:ea typeface="ＭＳ Ｐゴシック" charset="-128"/>
              </a:rPr>
              <a:t>How many people use Netflix?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26790493-2086-BC40-B6E8-808A7BC6F0B0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x-none">
                <a:latin typeface="Times New Roman" charset="0"/>
                <a:ea typeface="ＭＳ Ｐゴシック" charset="-128"/>
              </a:rPr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38114B6-9D9D-C647-9605-C9F1F40BA850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51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23FBDD8-EEB5-D441-B9DF-9686A67D47E3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EC46F27-CC6B-8449-AFBA-035EABE7F65E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221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0EA2F30-BEA0-2848-9EE0-5B61A40E46CC}" type="slidenum">
              <a:rPr lang="en-US" altLang="x-none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FEE62E-DC1F-8047-B404-E054C8ACF2D3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9C2B688D-E5A0-EA4B-8F4C-D4AE6C922EFB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754432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1CDE8F-A958-4249-9881-384CD092FE6F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677A0F5B-1B49-7145-8941-2A6E5EC75A2D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2149245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991D9-5A4D-1B4A-A25A-38AB8D2A29C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D2094F59-0269-8A4F-A76D-9241B18D05A6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691991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0D5D76-2245-D246-AFF4-8F62906E849F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0D5BFBE5-6820-2545-87E9-E3B9A0D3A8C2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46100910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AB35E3-7B68-004D-845F-86BCAD670AF5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6FE95898-2833-7E40-9C39-AA1C4097AF8C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590629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521323-A043-B14D-99EF-ECB665E5E284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06BAEFBC-8540-8C44-8E8D-15FCBAD3917C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5339422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E36540-75DE-8E4A-8E84-DF88DE8F9126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28D98D12-0E40-1346-B581-A874390FD289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78150851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D33D5860-FE0F-B44E-BCDC-EA797872A034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7C080753-4E1B-384E-B7A9-40B8E19D410D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5965715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91963AC6-B5C6-234D-A9F8-34372DFA3AB9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9C45613B-8A8C-8C41-A3F5-24747658B5B2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76931695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57E901AB-ADED-894F-97DB-39DDF245130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B3E70586-10EB-F548-B4D3-DB3F448EB454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20584909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D1954BDD-FF72-0744-B721-9E66115FE67A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B24A6C29-AAD3-2443-9835-04C4FB433C72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0956417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8F453-C115-8F48-93EF-A6D22D93E316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D496AEB5-DCE1-9646-82DC-A7D82245A197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9600569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6120BE72-6E34-3848-B476-9331065D7635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1C7FCCD5-9EDD-4D4A-9EC1-A3C30A281955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9268759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B5F61661-6C77-2B4E-98FE-BB68E0FD66E9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96FA3E94-2BD7-E84C-9B76-2A14FD8CC369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9514343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143FA6B4-CA51-D947-B1FB-4B517E6C283E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1-</a:t>
            </a:r>
            <a:fld id="{E701E5FC-FE02-C04A-8E18-6269B2C5400D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59469162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DD6D4410-1222-CD4B-962D-CBDF42589E46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1-</a:t>
            </a:r>
            <a:fld id="{E00DE6C4-E3F4-B047-9881-21DD9EDEEB5F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59323143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08B1516F-40F5-6B45-9607-5B82025F7C27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2-</a:t>
            </a:r>
            <a:fld id="{FEBA554F-6C5C-3749-AC76-A694087863D4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8215546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CA9B4EBC-241F-BE40-9C75-FA8EB1649F10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1-</a:t>
            </a:r>
            <a:fld id="{AB338D6F-71B6-5649-B1D3-C68243777567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3418956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A8A7AFCE-9BF3-CA4C-B7F1-40078F88ED3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1-</a:t>
            </a:r>
            <a:fld id="{CE2D3C62-4538-6B42-8360-9A7F185BE86D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72092961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4C2D359E-275F-5F44-9919-071DD783A4CD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x-none"/>
              <a:t>1</a:t>
            </a:r>
            <a:fld id="{8118501B-2369-EC46-A6CD-D6573D7C4E7C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3542815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D4F7F-C669-9846-9863-17DB59FECB28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7997BCB1-C67C-124A-9360-6C9A6B399543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6319136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064B90-9B8A-204E-A00F-DCD6B4A214D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A2175FA0-DE1A-4749-9468-5166549D4E82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20596815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C27287-6612-344B-BB6F-FCE3E4B99C80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B1F38518-A93C-9A4A-9791-AB60BB4FE94B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7792746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57179-F7B9-044A-AB73-9C80B53CED80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F2888232-EB0E-914E-B7AB-405933500F08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5586026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AE701D-D89D-404F-8E33-A217AB67333F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C9E77830-A6D3-B744-9513-98BE5D07636C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7829107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063350-7F68-3E40-9535-B429D2975D2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E8D78E94-B365-3747-B04C-1E5D6388F6B2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5421024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382E5A-1C69-4A48-99CC-5AD2B4D8C758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x-none"/>
              <a:t>2-</a:t>
            </a:r>
            <a:fld id="{C050E758-9DC3-1D46-A45F-0F767221D957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357078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27.xml"/><Relationship Id="rId13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9.xml"/><Relationship Id="rId5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x-none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x-none"/>
              <a:t>click to edit Master text styles</a:t>
            </a:r>
          </a:p>
          <a:p>
            <a:pPr lvl="1"/>
            <a:r>
              <a:rPr lang="en-US" altLang="x-none"/>
              <a:t>second level</a:t>
            </a:r>
          </a:p>
          <a:p>
            <a:pPr lvl="2"/>
            <a:r>
              <a:rPr lang="en-US" altLang="x-none"/>
              <a:t>Third level</a:t>
            </a:r>
          </a:p>
          <a:p>
            <a:pPr lvl="3"/>
            <a:r>
              <a:rPr lang="en-US" altLang="x-none"/>
              <a:t>Fourth level</a:t>
            </a:r>
          </a:p>
          <a:p>
            <a:pPr lvl="4"/>
            <a:r>
              <a:rPr lang="en-US" altLang="x-none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latin typeface="Times New Roman" charset="0"/>
              </a:defRPr>
            </a:lvl1pPr>
          </a:lstStyle>
          <a:p>
            <a:pPr>
              <a:defRPr/>
            </a:pPr>
            <a:fld id="{79151ED4-37D4-8746-B250-A63FF7E5AAAC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 smtClean="0">
                <a:latin typeface="Tahoma" charset="0"/>
              </a:defRPr>
            </a:lvl1pPr>
          </a:lstStyle>
          <a:p>
            <a:pPr>
              <a:defRPr/>
            </a:pPr>
            <a:r>
              <a:rPr lang="en-US" altLang="x-none"/>
              <a:t>2-</a:t>
            </a:r>
            <a:fld id="{E12AF66A-8651-B14B-A61E-BA007160EA86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  <p:sldLayoutId id="2147484388" r:id="rId13"/>
    <p:sldLayoutId id="2147484389" r:id="rId14"/>
    <p:sldLayoutId id="2147484390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charset="0"/>
        <a:buChar char="•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x-none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x-none"/>
              <a:t>click to edit Master text styles</a:t>
            </a:r>
          </a:p>
          <a:p>
            <a:pPr lvl="1"/>
            <a:r>
              <a:rPr lang="en-US" altLang="x-none"/>
              <a:t>second level</a:t>
            </a:r>
          </a:p>
          <a:p>
            <a:pPr lvl="2"/>
            <a:r>
              <a:rPr lang="en-US" altLang="x-none"/>
              <a:t>Third level</a:t>
            </a:r>
          </a:p>
          <a:p>
            <a:pPr lvl="3"/>
            <a:r>
              <a:rPr lang="en-US" altLang="x-none"/>
              <a:t>Fourth level</a:t>
            </a:r>
          </a:p>
          <a:p>
            <a:pPr lvl="4"/>
            <a:r>
              <a:rPr lang="en-US" altLang="x-none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A564A07C-3053-934B-B7C9-ED58C7438076}" type="datetime1">
              <a:rPr lang="en-US" altLang="x-none"/>
              <a:pPr>
                <a:defRPr/>
              </a:pPr>
              <a:t>8/28/17</a:t>
            </a:fld>
            <a:endParaRPr lang="en-US" altLang="x-none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 smtClean="0">
                <a:solidFill>
                  <a:srgbClr val="000000"/>
                </a:solidFill>
                <a:latin typeface="Tahoma" charset="0"/>
              </a:defRPr>
            </a:lvl1pPr>
          </a:lstStyle>
          <a:p>
            <a:pPr>
              <a:defRPr/>
            </a:pPr>
            <a:r>
              <a:rPr lang="en-US" altLang="x-none"/>
              <a:t>2-</a:t>
            </a:r>
            <a:fld id="{8D0868DA-42EA-164E-ABD4-4443DC1D9F3F}" type="slidenum">
              <a:rPr lang="en-US" altLang="x-none"/>
              <a:pPr>
                <a:defRPr/>
              </a:pPr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  <p:sldLayoutId id="2147484402" r:id="rId12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5.png"/><Relationship Id="rId5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3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3.png"/><Relationship Id="rId5" Type="http://schemas.openxmlformats.org/officeDocument/2006/relationships/image" Target="../media/image26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3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3.png"/><Relationship Id="rId5" Type="http://schemas.openxmlformats.org/officeDocument/2006/relationships/image" Target="../media/image28.png"/><Relationship Id="rId6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21.png"/><Relationship Id="rId21" Type="http://schemas.openxmlformats.org/officeDocument/2006/relationships/image" Target="../media/image22.png"/><Relationship Id="rId22" Type="http://schemas.openxmlformats.org/officeDocument/2006/relationships/image" Target="../media/image3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3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3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3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3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3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3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3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3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3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4.xml"/><Relationship Id="rId3" Type="http://schemas.openxmlformats.org/officeDocument/2006/relationships/image" Target="../media/image3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3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3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21.png"/><Relationship Id="rId21" Type="http://schemas.openxmlformats.org/officeDocument/2006/relationships/image" Target="../media/image22.png"/><Relationship Id="rId22" Type="http://schemas.openxmlformats.org/officeDocument/2006/relationships/image" Target="../media/image3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3.png"/></Relationships>
</file>

<file path=ppt/slides/_rels/slide7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21.png"/><Relationship Id="rId21" Type="http://schemas.openxmlformats.org/officeDocument/2006/relationships/image" Target="../media/image22.png"/><Relationship Id="rId22" Type="http://schemas.openxmlformats.org/officeDocument/2006/relationships/image" Target="../media/image3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4" Type="http://schemas.openxmlformats.org/officeDocument/2006/relationships/oleObject" Target="../embeddings/oleObject1.bin"/><Relationship Id="rId5" Type="http://schemas.openxmlformats.org/officeDocument/2006/relationships/image" Target="../media/image31.emf"/><Relationship Id="rId6" Type="http://schemas.openxmlformats.org/officeDocument/2006/relationships/image" Target="../media/image3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3.png"/><Relationship Id="rId5" Type="http://schemas.openxmlformats.org/officeDocument/2006/relationships/image" Target="../media/image24.png"/><Relationship Id="rId6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8.png"/><Relationship Id="rId5" Type="http://schemas.openxmlformats.org/officeDocument/2006/relationships/image" Target="../media/image33.pn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6.xml"/><Relationship Id="rId3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21.png"/><Relationship Id="rId21" Type="http://schemas.openxmlformats.org/officeDocument/2006/relationships/image" Target="../media/image22.png"/><Relationship Id="rId22" Type="http://schemas.openxmlformats.org/officeDocument/2006/relationships/image" Target="../media/image3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29.png"/><Relationship Id="rId5" Type="http://schemas.openxmlformats.org/officeDocument/2006/relationships/image" Target="../media/image3.png"/><Relationship Id="rId6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3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image" Target="../media/image3.png"/><Relationship Id="rId5" Type="http://schemas.openxmlformats.org/officeDocument/2006/relationships/image" Target="../media/image36.png"/><Relationship Id="rId6" Type="http://schemas.openxmlformats.org/officeDocument/2006/relationships/image" Target="../media/image37.png"/><Relationship Id="rId7" Type="http://schemas.openxmlformats.org/officeDocument/2006/relationships/image" Target="../media/image38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9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4" Type="http://schemas.openxmlformats.org/officeDocument/2006/relationships/image" Target="../media/image42.jpeg"/><Relationship Id="rId5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3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3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3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6.xml"/><Relationship Id="rId3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3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4" Type="http://schemas.openxmlformats.org/officeDocument/2006/relationships/image" Target="../media/image43.png"/><Relationship Id="rId5" Type="http://schemas.openxmlformats.org/officeDocument/2006/relationships/image" Target="../media/image3.png"/><Relationship Id="rId6" Type="http://schemas.openxmlformats.org/officeDocument/2006/relationships/image" Target="../media/image44.png"/><Relationship Id="rId7" Type="http://schemas.openxmlformats.org/officeDocument/2006/relationships/image" Target="../media/image45.png"/><Relationship Id="rId8" Type="http://schemas.openxmlformats.org/officeDocument/2006/relationships/image" Target="../media/image46.jpeg"/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8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.png"/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88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5" Type="http://schemas.openxmlformats.org/officeDocument/2006/relationships/image" Target="../media/image29.png"/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8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5" Type="http://schemas.openxmlformats.org/officeDocument/2006/relationships/image" Target="../media/image29.png"/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9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1.xml"/><Relationship Id="rId3" Type="http://schemas.openxmlformats.org/officeDocument/2006/relationships/image" Target="../media/image3.pn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png"/><Relationship Id="rId3" Type="http://schemas.openxmlformats.org/officeDocument/2006/relationships/image" Target="../media/image3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ts val="3063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008000"/>
                </a:solidFill>
                <a:latin typeface="Arial" charset="0"/>
              </a:rPr>
              <a:t>Computer Networking: A Top Down Approach </a:t>
            </a:r>
            <a:r>
              <a:rPr lang="en-US" altLang="x-none">
                <a:solidFill>
                  <a:srgbClr val="008000"/>
                </a:solidFill>
                <a:latin typeface="Arial" charset="0"/>
              </a:rPr>
              <a:t/>
            </a:r>
            <a:br>
              <a:rPr lang="en-US" altLang="x-none">
                <a:solidFill>
                  <a:srgbClr val="008000"/>
                </a:solidFill>
                <a:latin typeface="Arial" charset="0"/>
              </a:rPr>
            </a:br>
            <a:endParaRPr lang="en-US" altLang="x-none" sz="2000">
              <a:solidFill>
                <a:srgbClr val="008000"/>
              </a:solidFill>
              <a:latin typeface="Arial" charset="0"/>
            </a:endParaRPr>
          </a:p>
        </p:txBody>
      </p:sp>
      <p:sp>
        <p:nvSpPr>
          <p:cNvPr id="32770" name="Text Box 6"/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A note on the use of these Powerpoint slides: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Arial" charset="0"/>
              </a:rPr>
              <a:t>We</a:t>
            </a:r>
            <a:r>
              <a:rPr lang="ja-JP" altLang="en-US" sz="1200">
                <a:latin typeface="Arial" charset="0"/>
              </a:rPr>
              <a:t>’</a:t>
            </a:r>
            <a:r>
              <a:rPr lang="en-US" altLang="ja-JP" sz="1200">
                <a:latin typeface="Arial" charset="0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latin typeface="Arial" charset="0"/>
              </a:rPr>
              <a:t>lot</a:t>
            </a:r>
            <a:r>
              <a:rPr lang="en-US" altLang="ja-JP" sz="1200">
                <a:latin typeface="Arial" charset="0"/>
              </a:rPr>
              <a:t> of work on our part. In return for use, we only ask the following:</a:t>
            </a:r>
          </a:p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x-none" sz="1400">
              <a:latin typeface="Arial" charset="0"/>
            </a:endParaRPr>
          </a:p>
        </p:txBody>
      </p:sp>
      <p:sp>
        <p:nvSpPr>
          <p:cNvPr id="32771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x-none" sz="1400"/>
          </a:p>
          <a:p>
            <a:pPr>
              <a:lnSpc>
                <a:spcPct val="100000"/>
              </a:lnSpc>
            </a:pPr>
            <a:r>
              <a:rPr lang="en-US" altLang="x-none" sz="1200">
                <a:latin typeface="Arial" charset="0"/>
              </a:rPr>
              <a:t>If you use these slides (e.g., in a class) that you mention their source (after all, we</a:t>
            </a:r>
            <a:r>
              <a:rPr lang="ja-JP" altLang="en-US" sz="1200">
                <a:latin typeface="Arial" charset="0"/>
              </a:rPr>
              <a:t>’</a:t>
            </a:r>
            <a:r>
              <a:rPr lang="en-US" altLang="ja-JP" sz="1200">
                <a:latin typeface="Arial" charset="0"/>
              </a:rPr>
              <a:t>d like people to use our book!)</a:t>
            </a:r>
          </a:p>
          <a:p>
            <a:pPr>
              <a:lnSpc>
                <a:spcPct val="100000"/>
              </a:lnSpc>
            </a:pPr>
            <a:r>
              <a:rPr lang="en-US" altLang="x-none" sz="1200">
                <a:latin typeface="Arial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Wingdings" charset="2"/>
              <a:buChar char="q"/>
            </a:pPr>
            <a:endParaRPr lang="en-US" altLang="x-none" sz="1200">
              <a:latin typeface="Arial" charset="0"/>
            </a:endParaRPr>
          </a:p>
          <a:p>
            <a:pPr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1200">
                <a:latin typeface="Arial" charset="0"/>
              </a:rPr>
              <a:t>Thanks and enjoy!  JFK/KWR</a:t>
            </a:r>
          </a:p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x-none" sz="1200">
              <a:latin typeface="Arial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Arial" charset="0"/>
              </a:rPr>
              <a:t>     All material copyright 1996-2016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Arial" charset="0"/>
              </a:rPr>
              <a:t>     J.F Kurose and K.W. Ross, All Rights Reserved</a:t>
            </a:r>
          </a:p>
        </p:txBody>
      </p:sp>
      <p:pic>
        <p:nvPicPr>
          <p:cNvPr id="3277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3" name="Picture 1" descr="kurose7e_cover_small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008000"/>
                </a:solidFill>
                <a:latin typeface="Arial" charset="0"/>
              </a:rPr>
              <a:t>7</a:t>
            </a:r>
            <a:r>
              <a:rPr lang="en-US" altLang="x-none" sz="1800" baseline="30000">
                <a:solidFill>
                  <a:srgbClr val="008000"/>
                </a:solidFill>
                <a:latin typeface="Arial" charset="0"/>
              </a:rPr>
              <a:t>th</a:t>
            </a:r>
            <a:r>
              <a:rPr lang="en-US" altLang="x-none" sz="1800">
                <a:solidFill>
                  <a:srgbClr val="008000"/>
                </a:solidFill>
                <a:latin typeface="Arial" charset="0"/>
              </a:rPr>
              <a:t> edition </a:t>
            </a:r>
            <a:br>
              <a:rPr lang="en-US" altLang="x-none" sz="1800">
                <a:solidFill>
                  <a:srgbClr val="008000"/>
                </a:solidFill>
                <a:latin typeface="Arial" charset="0"/>
              </a:rPr>
            </a:br>
            <a:r>
              <a:rPr lang="en-US" altLang="x-none" sz="1800">
                <a:solidFill>
                  <a:srgbClr val="008000"/>
                </a:solidFill>
                <a:latin typeface="Arial" charset="0"/>
              </a:rPr>
              <a:t>Jim Kurose, Keith Ross</a:t>
            </a:r>
            <a:br>
              <a:rPr lang="en-US" altLang="x-none" sz="1800">
                <a:solidFill>
                  <a:srgbClr val="008000"/>
                </a:solidFill>
                <a:latin typeface="Arial" charset="0"/>
              </a:rPr>
            </a:br>
            <a:r>
              <a:rPr lang="en-US" altLang="x-none" sz="1400">
                <a:solidFill>
                  <a:srgbClr val="008000"/>
                </a:solidFill>
                <a:latin typeface="Arial" charset="0"/>
              </a:rPr>
              <a:t>Pearson/Addison Wesley</a:t>
            </a:r>
            <a:br>
              <a:rPr lang="en-US" altLang="x-none" sz="1400">
                <a:solidFill>
                  <a:srgbClr val="008000"/>
                </a:solidFill>
                <a:latin typeface="Arial" charset="0"/>
              </a:rPr>
            </a:br>
            <a:r>
              <a:rPr lang="en-US" altLang="x-none" sz="1400">
                <a:solidFill>
                  <a:srgbClr val="008000"/>
                </a:solidFill>
                <a:latin typeface="Arial" charset="0"/>
              </a:rPr>
              <a:t>April 2016</a:t>
            </a:r>
          </a:p>
        </p:txBody>
      </p:sp>
      <p:sp>
        <p:nvSpPr>
          <p:cNvPr id="32775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400">
                <a:solidFill>
                  <a:srgbClr val="000099"/>
                </a:solidFill>
              </a:rPr>
              <a:t>Chapter 2</a:t>
            </a:r>
            <a:r>
              <a:rPr lang="en-US" altLang="x-none" sz="4800">
                <a:solidFill>
                  <a:srgbClr val="000099"/>
                </a:solidFill>
              </a:rPr>
              <a:t/>
            </a:r>
            <a:br>
              <a:rPr lang="en-US" altLang="x-none" sz="4800">
                <a:solidFill>
                  <a:srgbClr val="000099"/>
                </a:solidFill>
              </a:rPr>
            </a:br>
            <a:r>
              <a:rPr lang="en-US" altLang="x-none" sz="4400">
                <a:solidFill>
                  <a:srgbClr val="000099"/>
                </a:solidFill>
              </a:rPr>
              <a:t>Application Layer</a:t>
            </a:r>
          </a:p>
        </p:txBody>
      </p:sp>
      <p:pic>
        <p:nvPicPr>
          <p:cNvPr id="32776" name="Picture 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3277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02BC99F8-D059-0A41-80C3-75728B6A52C7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501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AE251A8-0103-9440-8258-B1E5E560E91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Sockets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process sends/receives messages to/from its 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socket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socket analogous to door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sending process shoves message out door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50181" name="Picture 4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/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6 w 464"/>
              <a:gd name="T1" fmla="*/ 2147483646 h 1259"/>
              <a:gd name="T2" fmla="*/ 0 w 464"/>
              <a:gd name="T3" fmla="*/ 0 h 1259"/>
              <a:gd name="T4" fmla="*/ 2147483646 w 464"/>
              <a:gd name="T5" fmla="*/ 2147483646 h 1259"/>
              <a:gd name="T6" fmla="*/ 2147483646 w 464"/>
              <a:gd name="T7" fmla="*/ 2147483646 h 1259"/>
              <a:gd name="T8" fmla="*/ 2147483646 w 464"/>
              <a:gd name="T9" fmla="*/ 2147483646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/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/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Internet</a:t>
            </a:r>
          </a:p>
        </p:txBody>
      </p:sp>
      <p:sp>
        <p:nvSpPr>
          <p:cNvPr id="50185" name="Line 52"/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/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controlled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by OS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1600">
              <a:solidFill>
                <a:srgbClr val="CC0000"/>
              </a:solidFill>
              <a:latin typeface="Times New Roman" charset="0"/>
            </a:endParaRPr>
          </a:p>
        </p:txBody>
      </p:sp>
      <p:sp>
        <p:nvSpPr>
          <p:cNvPr id="50187" name="Text Box 56"/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app developer</a:t>
            </a:r>
          </a:p>
        </p:txBody>
      </p:sp>
      <p:sp>
        <p:nvSpPr>
          <p:cNvPr id="50188" name="Freeform 45"/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6 h 1258"/>
              <a:gd name="T2" fmla="*/ 2147483646 w 478"/>
              <a:gd name="T3" fmla="*/ 0 h 1258"/>
              <a:gd name="T4" fmla="*/ 2147483646 w 478"/>
              <a:gd name="T5" fmla="*/ 2147483646 h 1258"/>
              <a:gd name="T6" fmla="*/ 2147483646 w 478"/>
              <a:gd name="T7" fmla="*/ 2147483646 h 1258"/>
              <a:gd name="T8" fmla="*/ 0 w 478"/>
              <a:gd name="T9" fmla="*/ 2147483646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/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sp>
        <p:nvSpPr>
          <p:cNvPr id="50190" name="Rectangle 24"/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sp>
        <p:nvSpPr>
          <p:cNvPr id="50191" name="Line 25"/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/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50193" name="Line 27"/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/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/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/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latin typeface="Tahoma" charset="0"/>
              </a:rPr>
              <a:t>application</a:t>
            </a:r>
          </a:p>
        </p:txBody>
      </p:sp>
      <p:sp>
        <p:nvSpPr>
          <p:cNvPr id="50197" name="Text Box 26"/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50198" name="Text Box 26"/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50199" name="Text Box 26"/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50200" name="Oval 57"/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process</a:t>
            </a:r>
          </a:p>
        </p:txBody>
      </p:sp>
      <p:grpSp>
        <p:nvGrpSpPr>
          <p:cNvPr id="50201" name="Group 58"/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50231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32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33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34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sp>
        <p:nvSpPr>
          <p:cNvPr id="50202" name="Rectangle 23"/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sp>
        <p:nvSpPr>
          <p:cNvPr id="50203" name="Rectangle 24"/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sp>
        <p:nvSpPr>
          <p:cNvPr id="50204" name="Line 25"/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/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50206" name="Line 27"/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/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/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/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latin typeface="Tahoma" charset="0"/>
              </a:rPr>
              <a:t>application</a:t>
            </a:r>
          </a:p>
        </p:txBody>
      </p:sp>
      <p:sp>
        <p:nvSpPr>
          <p:cNvPr id="50210" name="Text Box 26"/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50211" name="Text Box 26"/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50212" name="Text Box 26"/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50213" name="Oval 78"/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process</a:t>
            </a:r>
          </a:p>
        </p:txBody>
      </p:sp>
      <p:grpSp>
        <p:nvGrpSpPr>
          <p:cNvPr id="50214" name="Group 79"/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50227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28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29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50230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sp>
        <p:nvSpPr>
          <p:cNvPr id="50215" name="Line 88"/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/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/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/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i="1">
                <a:solidFill>
                  <a:srgbClr val="CC0000"/>
                </a:solidFill>
                <a:latin typeface="Arial" charset="0"/>
              </a:rPr>
              <a:t>socket</a:t>
            </a:r>
          </a:p>
        </p:txBody>
      </p:sp>
      <p:sp>
        <p:nvSpPr>
          <p:cNvPr id="50219" name="Line 92"/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/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/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50225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/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50223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73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37EC0E0F-5421-C047-A2FD-75B6FEDE3CAB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27331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3600">
                <a:solidFill>
                  <a:srgbClr val="000099"/>
                </a:solidFill>
              </a:rPr>
              <a:t>Example app: UDP server</a:t>
            </a:r>
            <a:endParaRPr lang="en-US" altLang="x-none" sz="4400">
              <a:solidFill>
                <a:srgbClr val="000099"/>
              </a:solidFill>
            </a:endParaRPr>
          </a:p>
        </p:txBody>
      </p:sp>
      <p:sp>
        <p:nvSpPr>
          <p:cNvPr id="227332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serverSocket = socket(AF_INET,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serverSocket.bind((</a:t>
            </a:r>
            <a:r>
              <a:rPr lang="fr-FR" altLang="x-none" sz="2000">
                <a:latin typeface="Arial" charset="0"/>
              </a:rPr>
              <a:t>''</a:t>
            </a:r>
            <a:r>
              <a:rPr lang="en-US" altLang="x-none" sz="2000">
                <a:latin typeface="Arial" charset="0"/>
              </a:rPr>
              <a:t>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print (</a:t>
            </a:r>
            <a:r>
              <a:rPr lang="ja-JP" altLang="en-US" sz="2000">
                <a:latin typeface="Arial" charset="0"/>
              </a:rPr>
              <a:t>“</a:t>
            </a:r>
            <a:r>
              <a:rPr lang="en-US" altLang="ja-JP" sz="2000" i="1">
                <a:latin typeface="Arial" charset="0"/>
              </a:rPr>
              <a:t>The server is ready to receive</a:t>
            </a:r>
            <a:r>
              <a:rPr lang="en-US" altLang="en-US" sz="2000">
                <a:latin typeface="Arial" charset="0"/>
              </a:rPr>
              <a:t>”</a:t>
            </a:r>
            <a:r>
              <a:rPr lang="en-US" altLang="ja-JP" sz="2000">
                <a:latin typeface="Arial" charset="0"/>
              </a:rPr>
              <a:t>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while True: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    message, clientAddress = serverSocket.recvfrom(2048)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    modifiedMessage = message.decode().upper()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    serverSocket.sendto(modifiedMessage.encode(),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                                      clientAddress)</a:t>
            </a:r>
          </a:p>
        </p:txBody>
      </p:sp>
      <p:sp>
        <p:nvSpPr>
          <p:cNvPr id="227333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Python UDPServer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27348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create UDP socket</a:t>
              </a:r>
            </a:p>
          </p:txBody>
        </p:sp>
        <p:cxnSp>
          <p:nvCxnSpPr>
            <p:cNvPr id="227349" name="Straight Connector 32"/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27346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bind socket to local port number 12000</a:t>
              </a:r>
            </a:p>
          </p:txBody>
        </p:sp>
        <p:cxnSp>
          <p:nvCxnSpPr>
            <p:cNvPr id="227347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27344" name="TextBox 34"/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loop forever</a:t>
              </a:r>
            </a:p>
          </p:txBody>
        </p:sp>
        <p:cxnSp>
          <p:nvCxnSpPr>
            <p:cNvPr id="227345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27342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Read from UDP socket into message, getting client</a:t>
              </a: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’</a:t>
              </a: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 address (client IP and port)</a:t>
              </a:r>
            </a:p>
          </p:txBody>
        </p:sp>
        <p:cxnSp>
          <p:nvCxnSpPr>
            <p:cNvPr id="227343" name="Straight Connector 39"/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27340" name="TextBox 61"/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send upper case string back to this client</a:t>
              </a:r>
            </a:p>
          </p:txBody>
        </p:sp>
        <p:cxnSp>
          <p:nvCxnSpPr>
            <p:cNvPr id="227341" name="Straight Connector 62"/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2733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Socket programming </a:t>
            </a:r>
            <a:r>
              <a:rPr lang="en-US" altLang="x-none" sz="40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with TCP</a:t>
            </a: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2835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must contact server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server process must first be running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server must have created socket (door) that welcomes client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contacts server by: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Creating TCP socket, specifying IP address, port number of server process</a:t>
            </a:r>
          </a:p>
          <a:p>
            <a:r>
              <a:rPr lang="en-US" altLang="x-none" sz="2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when client creates socket: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 client TCP establishes connection to server TCP</a:t>
            </a:r>
          </a:p>
          <a:p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  <p:sp>
        <p:nvSpPr>
          <p:cNvPr id="22835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x-none" sz="2200">
                <a:latin typeface="Gill Sans MT" charset="0"/>
                <a:ea typeface="ＭＳ Ｐゴシック" charset="-128"/>
              </a:rPr>
              <a:t>when contacted by client, </a:t>
            </a:r>
            <a:r>
              <a:rPr lang="en-US" altLang="x-none" sz="2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TCP creates new socket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 for server process to communicate with that particular client</a:t>
            </a:r>
          </a:p>
          <a:p>
            <a:pPr lvl="1"/>
            <a:r>
              <a:rPr lang="en-US" altLang="x-none" sz="2200">
                <a:latin typeface="Gill Sans MT" charset="0"/>
                <a:ea typeface="ＭＳ Ｐゴシック" charset="-128"/>
              </a:rPr>
              <a:t>allows server to talk with multiple clients</a:t>
            </a:r>
          </a:p>
          <a:p>
            <a:pPr lvl="1"/>
            <a:r>
              <a:rPr lang="en-US" altLang="x-none" sz="2200">
                <a:latin typeface="Gill Sans MT" charset="0"/>
                <a:ea typeface="ＭＳ Ｐゴシック" charset="-128"/>
              </a:rPr>
              <a:t>source port numbers used to distinguish clients (more in Chap 3)</a:t>
            </a:r>
            <a:endParaRPr lang="en-US" altLang="x-none" sz="2200" i="1">
              <a:latin typeface="Gill Sans MT" charset="0"/>
              <a:ea typeface="ＭＳ Ｐゴシック" charset="-128"/>
            </a:endParaRPr>
          </a:p>
        </p:txBody>
      </p:sp>
      <p:sp>
        <p:nvSpPr>
          <p:cNvPr id="228356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835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820CCDFE-20AE-B243-BA2F-05ADAD625C5C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2835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9" name="Text Box 6"/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rgbClr val="000099"/>
                </a:solidFill>
              </a:rPr>
              <a:t>TCP provides reliable, in-order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rgbClr val="000099"/>
                </a:solidFill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pipe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rgbClr val="000099"/>
                </a:solidFill>
              </a:rPr>
              <a:t>between client and server</a:t>
            </a:r>
          </a:p>
        </p:txBody>
      </p:sp>
      <p:grpSp>
        <p:nvGrpSpPr>
          <p:cNvPr id="228360" name="Group 8"/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28361" name="Rectangle 9"/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rgbClr val="3333CC"/>
                </a:buClr>
                <a:buSzPct val="85000"/>
                <a:buFont typeface="ZapfDingbats" charset="0"/>
                <a:buNone/>
              </a:pPr>
              <a:endParaRPr lang="x-none" altLang="x-none" sz="24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228362" name="Text Box 10"/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CC0000"/>
                  </a:solidFill>
                </a:rPr>
                <a:t>application viewpoint: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Client/server socket interaction: TCP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22937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937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93CCB803-CAAF-1642-9A53-27B0BBA14B9A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29417" name="Text Box 4"/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wait for incoming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connection request</a:t>
              </a:r>
              <a:endParaRPr lang="en-US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18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connectionSocket =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serverSocket.accept()</a:t>
              </a:r>
              <a:endParaRPr lang="en-US" altLang="x-none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29413" name="Group 7"/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29415" name="Text Box 8"/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create socket,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port=</a:t>
                </a:r>
                <a:r>
                  <a:rPr lang="en-US" altLang="x-none" sz="1400" b="1">
                    <a:solidFill>
                      <a:srgbClr val="000000"/>
                    </a:solidFill>
                    <a:latin typeface="Courier New" charset="0"/>
                  </a:rPr>
                  <a:t>x</a:t>
                </a: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, for incoming request:</a:t>
                </a:r>
                <a:endParaRPr lang="en-US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9416" name="Text Box 9"/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400">
                    <a:solidFill>
                      <a:srgbClr val="CC0000"/>
                    </a:solidFill>
                    <a:latin typeface="Arial" charset="0"/>
                  </a:rPr>
                  <a:t>serverSocket = socket()</a:t>
                </a:r>
                <a:endParaRPr lang="en-US" altLang="x-none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9414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135563" y="3021013"/>
            <a:ext cx="2357437" cy="731837"/>
            <a:chOff x="3333" y="1202"/>
            <a:chExt cx="1485" cy="461"/>
          </a:xfrm>
        </p:grpSpPr>
        <p:sp>
          <p:nvSpPr>
            <p:cNvPr id="229411" name="Text Box 12"/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create socket,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connect to </a:t>
              </a:r>
              <a:r>
                <a:rPr lang="en-US" altLang="x-none" sz="1400" b="1">
                  <a:solidFill>
                    <a:srgbClr val="000000"/>
                  </a:solidFill>
                  <a:latin typeface="Courier New" charset="0"/>
                </a:rPr>
                <a:t>hostid</a:t>
              </a: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, port=</a:t>
              </a:r>
              <a:r>
                <a:rPr lang="en-US" altLang="x-none" sz="1400" b="1">
                  <a:solidFill>
                    <a:srgbClr val="000000"/>
                  </a:solidFill>
                  <a:latin typeface="Courier New" charset="0"/>
                </a:rPr>
                <a:t>x</a:t>
              </a:r>
              <a:endParaRPr lang="en-US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12" name="Text Box 13"/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clientSocket = socket()</a:t>
              </a:r>
              <a:endParaRPr lang="en-US" altLang="x-none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sp>
        <p:nvSpPr>
          <p:cNvPr id="229383" name="Text Box 22"/>
          <p:cNvSpPr txBox="1">
            <a:spLocks noChangeArrowheads="1"/>
          </p:cNvSpPr>
          <p:nvPr/>
        </p:nvSpPr>
        <p:spPr bwMode="auto">
          <a:xfrm>
            <a:off x="703263" y="1138238"/>
            <a:ext cx="35750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x-none">
                <a:solidFill>
                  <a:srgbClr val="000000"/>
                </a:solidFill>
              </a:rPr>
              <a:t>server</a:t>
            </a:r>
            <a:r>
              <a:rPr lang="en-US" altLang="x-none" sz="2400">
                <a:solidFill>
                  <a:srgbClr val="000000"/>
                </a:solidFill>
              </a:rPr>
              <a:t> (running</a:t>
            </a:r>
            <a:r>
              <a:rPr lang="en-US" altLang="x-none" sz="2000">
                <a:solidFill>
                  <a:srgbClr val="000000"/>
                </a:solidFill>
              </a:rPr>
              <a:t> on</a:t>
            </a:r>
            <a:r>
              <a:rPr lang="en-US" altLang="x-none" sz="1800">
                <a:solidFill>
                  <a:srgbClr val="000000"/>
                </a:solidFill>
                <a:latin typeface="Comic Sans MS" charset="0"/>
              </a:rPr>
              <a:t> </a:t>
            </a:r>
            <a:r>
              <a:rPr lang="en-US" altLang="x-none" sz="1800" b="1">
                <a:solidFill>
                  <a:srgbClr val="000000"/>
                </a:solidFill>
                <a:latin typeface="Courier New" charset="0"/>
              </a:rPr>
              <a:t>hostid</a:t>
            </a:r>
            <a:r>
              <a:rPr lang="en-US" altLang="x-none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29384" name="Text Box 23"/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x-none">
                <a:solidFill>
                  <a:srgbClr val="000000"/>
                </a:solidFill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29406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407" name="Group 26"/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29408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send request using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x-none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409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9410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29401" name="Text Box 31"/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read request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connectionSocke</a:t>
              </a:r>
              <a:r>
                <a:rPr lang="en-US" altLang="x-none" sz="140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n-US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02" name="Text Box 32"/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connectionSocket</a:t>
              </a:r>
              <a:endParaRPr lang="en-US" altLang="x-none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9403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4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5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29387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8" name="Line 49"/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29399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29400" name="Text Box 38"/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connection setup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sp>
        <p:nvSpPr>
          <p:cNvPr id="229390" name="Line 50"/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29392" name="Text Box 15"/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Arial" charset="0"/>
                </a:rPr>
                <a:t>close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CC0000"/>
                  </a:solidFill>
                  <a:latin typeface="Arial" charset="0"/>
                </a:rPr>
                <a:t>connectionSocket</a:t>
              </a:r>
              <a:endParaRPr lang="en-US" altLang="x-none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9393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394" name="Freeform 17"/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395" name="Group 18"/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29396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read reply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x-none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397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000000"/>
                    </a:solidFill>
                    <a:latin typeface="Arial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x-none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398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30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C1E1A23E-D019-EC43-9262-1A3056399E8E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30403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3600">
                <a:solidFill>
                  <a:srgbClr val="000099"/>
                </a:solidFill>
              </a:rPr>
              <a:t>Example app: TCP client</a:t>
            </a:r>
            <a:endParaRPr lang="en-US" altLang="x-none" sz="4400">
              <a:solidFill>
                <a:srgbClr val="000099"/>
              </a:solidFill>
            </a:endParaRPr>
          </a:p>
        </p:txBody>
      </p:sp>
      <p:sp>
        <p:nvSpPr>
          <p:cNvPr id="230404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serverName = 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ja-JP" sz="2000">
                <a:latin typeface="Arial" charset="0"/>
              </a:rPr>
              <a:t>servername</a:t>
            </a:r>
            <a:r>
              <a:rPr lang="en-US" altLang="en-US" sz="2000">
                <a:latin typeface="Arial" charset="0"/>
              </a:rPr>
              <a:t>’</a:t>
            </a:r>
            <a:endParaRPr lang="en-US" altLang="ja-JP" sz="2000">
              <a:latin typeface="Arial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 = socket(AF_INET, SOCK_STREAM)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clientSocket.connect((serverName,serverPort))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sentence = raw_input(</a:t>
            </a:r>
            <a:r>
              <a:rPr lang="en-US" altLang="en-US" sz="2000">
                <a:latin typeface="Arial" charset="0"/>
              </a:rPr>
              <a:t>‘</a:t>
            </a:r>
            <a:r>
              <a:rPr lang="en-US" altLang="x-none" sz="2000">
                <a:latin typeface="Arial" charset="0"/>
              </a:rPr>
              <a:t>Input lowercase sentence: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x-none" sz="2000">
                <a:latin typeface="Arial" charset="0"/>
              </a:rPr>
              <a:t>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clientSocket.send(sentence.encode())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modifiedSentence = clientSocket.recv(1024)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print (</a:t>
            </a:r>
            <a:r>
              <a:rPr lang="en-US" altLang="en-US" sz="2000">
                <a:latin typeface="Arial" charset="0"/>
              </a:rPr>
              <a:t>‘</a:t>
            </a:r>
            <a:r>
              <a:rPr lang="en-US" altLang="x-none" sz="2000">
                <a:latin typeface="Arial" charset="0"/>
              </a:rPr>
              <a:t>From Server: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x-none" sz="2000">
                <a:latin typeface="Arial" charset="0"/>
              </a:rPr>
              <a:t>, modifiedSentence.decode())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clientSocket.close()</a:t>
            </a:r>
          </a:p>
        </p:txBody>
      </p:sp>
      <p:sp>
        <p:nvSpPr>
          <p:cNvPr id="230405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Python TCPClient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30412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create TCP socket for server, remote port 12000</a:t>
              </a:r>
            </a:p>
          </p:txBody>
        </p:sp>
        <p:cxnSp>
          <p:nvCxnSpPr>
            <p:cNvPr id="230413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pic>
        <p:nvPicPr>
          <p:cNvPr id="23040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30410" name="TextBox 31"/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No need to attach server name, port </a:t>
              </a:r>
            </a:p>
          </p:txBody>
        </p:sp>
        <p:cxnSp>
          <p:nvCxnSpPr>
            <p:cNvPr id="230411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314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B08E8C39-3479-6044-8235-D7971A140C89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3142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3600">
                <a:solidFill>
                  <a:srgbClr val="000099"/>
                </a:solidFill>
              </a:rPr>
              <a:t>Example app: TCP server</a:t>
            </a:r>
            <a:endParaRPr lang="en-US" altLang="x-none" sz="4400">
              <a:solidFill>
                <a:srgbClr val="000099"/>
              </a:solidFill>
            </a:endParaRPr>
          </a:p>
        </p:txBody>
      </p:sp>
      <p:sp>
        <p:nvSpPr>
          <p:cNvPr id="231428" name="TextBox 1"/>
          <p:cNvSpPr txBox="1">
            <a:spLocks noChangeArrowheads="1"/>
          </p:cNvSpPr>
          <p:nvPr/>
        </p:nvSpPr>
        <p:spPr bwMode="auto">
          <a:xfrm>
            <a:off x="2717800" y="1439863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from socket import *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serverPort = 12000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serverSocket = socket(AF_INET,SOCK_STREAM)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serverSocket.bind((</a:t>
            </a:r>
            <a:r>
              <a:rPr lang="en-US" altLang="en-US" sz="2000">
                <a:latin typeface="Arial" charset="0"/>
              </a:rPr>
              <a:t>‘’</a:t>
            </a:r>
            <a:r>
              <a:rPr lang="en-US" altLang="x-none" sz="2000">
                <a:latin typeface="Arial" charset="0"/>
              </a:rPr>
              <a:t>,serverPort))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serverSocket.listen(1)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print </a:t>
            </a:r>
            <a:r>
              <a:rPr lang="en-US" altLang="en-US" sz="2000">
                <a:latin typeface="Arial" charset="0"/>
              </a:rPr>
              <a:t>‘</a:t>
            </a:r>
            <a:r>
              <a:rPr lang="en-US" altLang="x-none" sz="2000">
                <a:latin typeface="Arial" charset="0"/>
              </a:rPr>
              <a:t>The server is ready to receive</a:t>
            </a:r>
            <a:r>
              <a:rPr lang="en-US" altLang="en-US" sz="2000">
                <a:latin typeface="Arial" charset="0"/>
              </a:rPr>
              <a:t>’</a:t>
            </a: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while True: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connectionSocket, addr = serverSocket.accept()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sentence = connectionSocket.recv(1024).decode()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capitalizedSentence = sentence.upper()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connectionSocket.send(capitalizedSentence.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                                                       encode())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connectionSocket.close()</a:t>
            </a:r>
            <a:endParaRPr lang="en-US" altLang="x-none" sz="1800">
              <a:latin typeface="Arial" charset="0"/>
            </a:endParaRPr>
          </a:p>
        </p:txBody>
      </p:sp>
      <p:sp>
        <p:nvSpPr>
          <p:cNvPr id="231429" name="TextBox 2"/>
          <p:cNvSpPr txBox="1">
            <a:spLocks noChangeArrowheads="1"/>
          </p:cNvSpPr>
          <p:nvPr/>
        </p:nvSpPr>
        <p:spPr bwMode="auto">
          <a:xfrm>
            <a:off x="2717800" y="957263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Python TCPServer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52400" y="1962150"/>
            <a:ext cx="2559050" cy="566738"/>
            <a:chOff x="151614" y="2173972"/>
            <a:chExt cx="2559082" cy="566309"/>
          </a:xfrm>
        </p:grpSpPr>
        <p:sp>
          <p:nvSpPr>
            <p:cNvPr id="231447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create TCP welcoming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socket</a:t>
              </a:r>
            </a:p>
          </p:txBody>
        </p:sp>
        <p:cxnSp>
          <p:nvCxnSpPr>
            <p:cNvPr id="231448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31763" y="2825750"/>
            <a:ext cx="2540000" cy="523875"/>
            <a:chOff x="169076" y="2884812"/>
            <a:chExt cx="2541127" cy="523220"/>
          </a:xfrm>
        </p:grpSpPr>
        <p:sp>
          <p:nvSpPr>
            <p:cNvPr id="231445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server begins listening for  incoming TCP requests</a:t>
              </a:r>
            </a:p>
          </p:txBody>
        </p:sp>
        <p:cxnSp>
          <p:nvCxnSpPr>
            <p:cNvPr id="231446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28638" y="3605213"/>
            <a:ext cx="2155825" cy="298450"/>
            <a:chOff x="553383" y="3714241"/>
            <a:chExt cx="2157273" cy="299227"/>
          </a:xfrm>
        </p:grpSpPr>
        <p:sp>
          <p:nvSpPr>
            <p:cNvPr id="231443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loop forever</a:t>
              </a:r>
            </a:p>
          </p:txBody>
        </p:sp>
        <p:cxnSp>
          <p:nvCxnSpPr>
            <p:cNvPr id="231444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98438" y="3965575"/>
            <a:ext cx="2813050" cy="752475"/>
            <a:chOff x="380319" y="3965998"/>
            <a:chExt cx="2392469" cy="752685"/>
          </a:xfrm>
        </p:grpSpPr>
        <p:sp>
          <p:nvSpPr>
            <p:cNvPr id="231441" name="TextBox 36"/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server waits on accept()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for incoming requests, new socket created on return</a:t>
              </a:r>
            </a:p>
          </p:txBody>
        </p:sp>
        <p:cxnSp>
          <p:nvCxnSpPr>
            <p:cNvPr id="231442" name="Straight Connector 39"/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258763" y="4938713"/>
            <a:ext cx="2860675" cy="523875"/>
            <a:chOff x="316741" y="4661874"/>
            <a:chExt cx="2859521" cy="524153"/>
          </a:xfrm>
        </p:grpSpPr>
        <p:sp>
          <p:nvSpPr>
            <p:cNvPr id="231439" name="TextBox 61"/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read bytes from socket (but not address as in UDP)</a:t>
              </a:r>
            </a:p>
          </p:txBody>
        </p:sp>
        <p:cxnSp>
          <p:nvCxnSpPr>
            <p:cNvPr id="231440" name="Straight Connector 62"/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127000" y="5548313"/>
            <a:ext cx="2878138" cy="738187"/>
            <a:chOff x="162014" y="4686636"/>
            <a:chExt cx="2878315" cy="738664"/>
          </a:xfrm>
        </p:grpSpPr>
        <p:sp>
          <p:nvSpPr>
            <p:cNvPr id="231437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close connection to this client (but </a:t>
              </a:r>
              <a:r>
                <a:rPr lang="en-US" altLang="x-none" sz="1400" i="1">
                  <a:solidFill>
                    <a:srgbClr val="000099"/>
                  </a:solidFill>
                  <a:latin typeface="Arial" charset="0"/>
                </a:rPr>
                <a:t>not</a:t>
              </a: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 welcoming socket)</a:t>
              </a:r>
            </a:p>
          </p:txBody>
        </p:sp>
        <p:cxnSp>
          <p:nvCxnSpPr>
            <p:cNvPr id="231438" name="Straight Connector 33"/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/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summary</a:t>
            </a:r>
          </a:p>
        </p:txBody>
      </p:sp>
      <p:sp>
        <p:nvSpPr>
          <p:cNvPr id="24576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P2P</a:t>
            </a:r>
          </a:p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reliability, bandwidth, delay</a:t>
            </a:r>
          </a:p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unreliable, datagrams: UDP</a:t>
            </a:r>
          </a:p>
        </p:txBody>
      </p:sp>
      <p:sp>
        <p:nvSpPr>
          <p:cNvPr id="232451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our study of network apps now complete!</a:t>
            </a:r>
          </a:p>
        </p:txBody>
      </p:sp>
      <p:sp>
        <p:nvSpPr>
          <p:cNvPr id="23245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3245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40C135FD-CDF2-B54F-A830-8BC861828278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32454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/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x-none" sz="2400">
                <a:latin typeface="Gill Sans MT" charset="0"/>
                <a:ea typeface="ＭＳ Ｐゴシック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x-none">
                <a:latin typeface="Gill Sans MT" charset="0"/>
                <a:ea typeface="ＭＳ Ｐゴシック" charset="-128"/>
              </a:rPr>
              <a:t>client requests info or service</a:t>
            </a:r>
          </a:p>
          <a:p>
            <a:pPr marL="681038" lvl="1" indent="-223838"/>
            <a:r>
              <a:rPr lang="en-US" altLang="x-none">
                <a:latin typeface="Gill Sans MT" charset="0"/>
                <a:ea typeface="ＭＳ Ｐゴシック" charset="-128"/>
              </a:rPr>
              <a:t>server responds with data, status code</a:t>
            </a:r>
          </a:p>
          <a:p>
            <a:pPr marL="287338" indent="-287338"/>
            <a:r>
              <a:rPr lang="en-US" altLang="x-none" sz="2400">
                <a:latin typeface="Gill Sans MT" charset="0"/>
                <a:ea typeface="ＭＳ Ｐゴシック" charset="-128"/>
              </a:rPr>
              <a:t>message formats:</a:t>
            </a:r>
          </a:p>
          <a:p>
            <a:pPr marL="681038" lvl="1" indent="-223838"/>
            <a:r>
              <a:rPr lang="en-US" altLang="x-none" i="1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headers</a:t>
            </a:r>
            <a:r>
              <a:rPr lang="en-US" altLang="x-none">
                <a:latin typeface="Gill Sans MT" charset="0"/>
                <a:ea typeface="ＭＳ Ｐゴシック" charset="-128"/>
              </a:rPr>
              <a:t>: fields giving info about data</a:t>
            </a:r>
          </a:p>
          <a:p>
            <a:pPr marL="681038" lvl="1" indent="-223838"/>
            <a:r>
              <a:rPr lang="en-US" altLang="x-none" i="1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data: </a:t>
            </a:r>
            <a:r>
              <a:rPr lang="en-US" altLang="x-none">
                <a:latin typeface="Gill Sans MT" charset="0"/>
                <a:ea typeface="ＭＳ Ｐゴシック" charset="-128"/>
              </a:rPr>
              <a:t>info(payload)  being communicated</a:t>
            </a:r>
          </a:p>
        </p:txBody>
      </p:sp>
      <p:sp>
        <p:nvSpPr>
          <p:cNvPr id="233474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3347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0EBC5896-D8B9-3B4B-BA28-A07FC027E833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33476" name="Rectangle 5"/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important themes:</a:t>
            </a:r>
            <a:r>
              <a:rPr lang="en-US" altLang="x-none" sz="2400" i="1">
                <a:solidFill>
                  <a:srgbClr val="FF3300"/>
                </a:solidFill>
              </a:rPr>
              <a:t> 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solidFill>
                  <a:srgbClr val="000000"/>
                </a:solidFill>
              </a:rPr>
              <a:t>control vs. messages</a:t>
            </a:r>
          </a:p>
          <a:p>
            <a:pPr lvl="1">
              <a:lnSpc>
                <a:spcPct val="100000"/>
              </a:lnSpc>
            </a:pPr>
            <a:r>
              <a:rPr lang="en-US" altLang="x-none">
                <a:solidFill>
                  <a:srgbClr val="000000"/>
                </a:solidFill>
              </a:rPr>
              <a:t>in-band, out-of-band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solidFill>
                  <a:srgbClr val="000000"/>
                </a:solidFill>
              </a:rPr>
              <a:t>centralized vs. decentralized 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solidFill>
                  <a:srgbClr val="000000"/>
                </a:solidFill>
              </a:rPr>
              <a:t>stateless vs. stateful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solidFill>
                  <a:srgbClr val="000000"/>
                </a:solidFill>
              </a:rPr>
              <a:t>reliable vs. unreliable message transfer </a:t>
            </a:r>
          </a:p>
          <a:p>
            <a:pPr>
              <a:lnSpc>
                <a:spcPct val="100000"/>
              </a:lnSpc>
            </a:pPr>
            <a:r>
              <a:rPr lang="ja-JP" altLang="en-US" sz="2400">
                <a:solidFill>
                  <a:srgbClr val="000000"/>
                </a:solidFill>
              </a:rPr>
              <a:t>“</a:t>
            </a:r>
            <a:r>
              <a:rPr lang="en-US" altLang="ja-JP" sz="2400">
                <a:solidFill>
                  <a:srgbClr val="000000"/>
                </a:solidFill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</a:rPr>
              <a:t>”</a:t>
            </a:r>
            <a:endParaRPr lang="en-US" altLang="x-none" sz="2400">
              <a:solidFill>
                <a:srgbClr val="000000"/>
              </a:solidFill>
            </a:endParaRPr>
          </a:p>
        </p:txBody>
      </p:sp>
      <p:pic>
        <p:nvPicPr>
          <p:cNvPr id="23347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8" name="Rectangle 2"/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400">
                <a:solidFill>
                  <a:srgbClr val="000099"/>
                </a:solidFill>
              </a:rPr>
              <a:t>Chapter 2:  summary</a:t>
            </a:r>
          </a:p>
        </p:txBody>
      </p:sp>
      <p:sp>
        <p:nvSpPr>
          <p:cNvPr id="233479" name="Rectangle 4"/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SzPct val="65000"/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</a:rPr>
              <a:t>most importantly: learned about protocols!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522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A514244-EF34-9241-8A23-F8971CB1AFE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522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Addressing processes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to receive messages, process  must have 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identifier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host device has unique 32-bit IP address</a:t>
            </a:r>
          </a:p>
          <a:p>
            <a:r>
              <a:rPr lang="en-US" altLang="x-none" sz="2400" i="1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identifier</a:t>
            </a:r>
            <a:r>
              <a:rPr lang="en-US" altLang="x-none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includes both 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and 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port numbers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associated with process on host.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example port numbers: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HTTP server: 80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mail server: 25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to send HTTP message to gaia.cs.umass.edu web server:</a:t>
            </a:r>
          </a:p>
          <a:p>
            <a:pPr lvl="1"/>
            <a:r>
              <a:rPr lang="en-US" altLang="x-none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address:</a:t>
            </a:r>
            <a:r>
              <a:rPr lang="en-US" altLang="x-none" sz="2000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128.119.245.12</a:t>
            </a:r>
          </a:p>
          <a:p>
            <a:pPr lvl="1"/>
            <a:r>
              <a:rPr lang="en-US" altLang="x-none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port number:</a:t>
            </a:r>
            <a:r>
              <a:rPr lang="en-US" altLang="x-none" sz="2000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80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more shortly…</a:t>
            </a:r>
          </a:p>
        </p:txBody>
      </p:sp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lvl="1">
              <a:buFont typeface="Wingdings" charset="2"/>
              <a:buChar char="§"/>
            </a:pPr>
            <a:r>
              <a:rPr lang="en-US" altLang="x-none" i="1" u="sng">
                <a:solidFill>
                  <a:srgbClr val="CC0000"/>
                </a:solidFill>
              </a:rPr>
              <a:t>A:</a:t>
            </a:r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542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D90CEA1-D89F-9648-8F51-DA2B80FA576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5427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App-layer protocol defines</a:t>
            </a:r>
          </a:p>
        </p:txBody>
      </p:sp>
      <p:sp>
        <p:nvSpPr>
          <p:cNvPr id="542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types of messages exchanged,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e.g., request, response </a:t>
            </a:r>
          </a:p>
          <a:p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syntax: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what fields in messages &amp; how fields are delineated</a:t>
            </a:r>
          </a:p>
          <a:p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semantics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meaning of information in fields</a:t>
            </a:r>
          </a:p>
          <a:p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rules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open protocols: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defined in RFCs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allows for interoperability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e.g., HTTP, SMTP</a:t>
            </a:r>
          </a:p>
          <a:p>
            <a:pPr>
              <a:buFont typeface="Wingdings" charset="2"/>
              <a:buNone/>
            </a:pPr>
            <a:r>
              <a:rPr lang="en-US" altLang="x-none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proprietary protocols: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563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13EC168-EA4D-8848-8252-7B4D4104EEB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What transport service does an app need?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727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>
                <a:latin typeface="Gill Sans MT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</a:rPr>
              <a:t> 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>
                <a:latin typeface="Gill Sans MT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some apps (e.g., Internet telephony, interactive games) require low delay to be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effective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solidFill>
                  <a:srgbClr val="CC0000"/>
                </a:solidFill>
              </a:rPr>
              <a:t>throughput</a:t>
            </a:r>
          </a:p>
          <a:p>
            <a:pPr>
              <a:lnSpc>
                <a:spcPct val="100000"/>
              </a:lnSpc>
            </a:pPr>
            <a:r>
              <a:rPr lang="en-US" altLang="x-none" sz="2400"/>
              <a:t>some apps (e.g., multimedia) require minimum amount of throughput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ja-JP" sz="2400"/>
          </a:p>
          <a:p>
            <a:pPr>
              <a:lnSpc>
                <a:spcPct val="100000"/>
              </a:lnSpc>
            </a:pPr>
            <a:r>
              <a:rPr lang="en-US" altLang="x-none" sz="2400"/>
              <a:t>other apps (</a:t>
            </a:r>
            <a:r>
              <a:rPr lang="ja-JP" altLang="en-US" sz="2400"/>
              <a:t>“</a:t>
            </a:r>
            <a:r>
              <a:rPr lang="en-US" altLang="ja-JP" sz="2400"/>
              <a:t>elastic apps</a:t>
            </a:r>
            <a:r>
              <a:rPr lang="ja-JP" altLang="en-US" sz="2400"/>
              <a:t>”</a:t>
            </a:r>
            <a:r>
              <a:rPr lang="en-US" altLang="ja-JP" sz="2400"/>
              <a:t>) make use of whatever throughput they get </a:t>
            </a:r>
            <a:endParaRPr lang="en-US" altLang="x-none" sz="2400"/>
          </a:p>
        </p:txBody>
      </p:sp>
      <p:pic>
        <p:nvPicPr>
          <p:cNvPr id="56327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/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solidFill>
                  <a:srgbClr val="CC0000"/>
                </a:solidFill>
              </a:rPr>
              <a:t>security</a:t>
            </a:r>
          </a:p>
          <a:p>
            <a:pPr>
              <a:lnSpc>
                <a:spcPct val="100000"/>
              </a:lnSpc>
            </a:pPr>
            <a:r>
              <a:rPr lang="en-US" altLang="x-none" sz="2400"/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583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FFA9262-8909-2E45-951E-C86E2E91512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58371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x-none" sz="3200">
                <a:latin typeface="Gill Sans MT" charset="0"/>
                <a:ea typeface="ＭＳ Ｐゴシック" charset="-128"/>
              </a:rPr>
              <a:t>Transport service requirements: common apps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58373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application</a:t>
            </a: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Web documents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real-time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stored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interactive games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text messaging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58374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data loss</a:t>
            </a: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 loss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58375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throughput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audio: 5kbps-1Mbps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video:10kbps-5Mbps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same as above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few kbps up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elastic</a:t>
            </a:r>
          </a:p>
        </p:txBody>
      </p:sp>
      <p:sp>
        <p:nvSpPr>
          <p:cNvPr id="58376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time sensitive</a:t>
            </a: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yes, 100</a:t>
            </a:r>
            <a:r>
              <a:rPr lang="ja-JP" altLang="en-US" sz="2000">
                <a:latin typeface="Arial" charset="0"/>
              </a:rPr>
              <a:t>’</a:t>
            </a:r>
            <a:r>
              <a:rPr lang="en-US" altLang="ja-JP" sz="2000">
                <a:latin typeface="Arial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yes, few secs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yes, 100</a:t>
            </a:r>
            <a:r>
              <a:rPr lang="ja-JP" altLang="en-US" sz="2000">
                <a:latin typeface="Arial" charset="0"/>
              </a:rPr>
              <a:t>’</a:t>
            </a:r>
            <a:r>
              <a:rPr lang="en-US" altLang="ja-JP" sz="2000">
                <a:latin typeface="Arial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yes and no</a:t>
            </a:r>
          </a:p>
        </p:txBody>
      </p:sp>
      <p:sp>
        <p:nvSpPr>
          <p:cNvPr id="58377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604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D2B3CEEF-32D4-3148-B2E0-6FC0DE1F028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Internet transport protocols services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604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66838"/>
            <a:ext cx="4095750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TCP service: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reliable transport</a:t>
            </a:r>
            <a:r>
              <a:rPr lang="en-US" altLang="x-none" sz="2400" i="1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between sending and receiving process</a:t>
            </a:r>
            <a:endParaRPr lang="en-US" altLang="x-none" sz="2400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flow control: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sender won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t overwhelm receiver 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congestion control: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throttle sender when network overloaded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does not provide: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timing, minimum throughput guarantee, security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connection-oriented: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7680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</a:rPr>
              <a:t>UDP service:</a:t>
            </a:r>
          </a:p>
          <a:p>
            <a:pPr marL="233363" indent="-233363"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unreliable data transfer</a:t>
            </a:r>
            <a:r>
              <a:rPr lang="en-US" sz="2400" dirty="0">
                <a:latin typeface="Gill Sans MT" charset="0"/>
              </a:rPr>
              <a:t> between sending and receiving process</a:t>
            </a:r>
          </a:p>
          <a:p>
            <a:pPr marL="233363" indent="-233363"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does not provide:</a:t>
            </a:r>
            <a:r>
              <a:rPr lang="en-US" sz="2400" dirty="0">
                <a:latin typeface="Gill Sans MT" charset="0"/>
              </a:rPr>
              <a:t> reliability, flow control, congestion control, timing, throughput guarantee, security, </a:t>
            </a:r>
            <a:r>
              <a:rPr lang="en-US" sz="2400" dirty="0" smtClean="0">
                <a:latin typeface="Gill Sans MT" charset="0"/>
              </a:rPr>
              <a:t>or connection </a:t>
            </a:r>
            <a:r>
              <a:rPr lang="en-US" sz="2400" dirty="0">
                <a:latin typeface="Gill Sans MT" charset="0"/>
              </a:rPr>
              <a:t>setup, </a:t>
            </a:r>
          </a:p>
          <a:p>
            <a:pPr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sz="2400" dirty="0">
                <a:latin typeface="Gill Sans MT" charset="0"/>
              </a:rPr>
              <a:t> why bother?  Why is there a UDP?</a:t>
            </a:r>
          </a:p>
        </p:txBody>
      </p:sp>
      <p:pic>
        <p:nvPicPr>
          <p:cNvPr id="60422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624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B46CEC3-6CF2-904E-8906-6F5ECEE0885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6246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Rectangle 2"/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x-none" sz="3200">
                <a:latin typeface="Gill Sans MT" charset="0"/>
                <a:ea typeface="ＭＳ Ｐゴシック" charset="-128"/>
              </a:rPr>
              <a:t>Internet apps:  application, transport protocols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62469" name="Text Box 3"/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application</a:t>
            </a: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remote terminal access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Web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streaming multimedia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Internet telephony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400">
              <a:latin typeface="Times New Roman" charset="0"/>
            </a:endParaRPr>
          </a:p>
        </p:txBody>
      </p:sp>
      <p:sp>
        <p:nvSpPr>
          <p:cNvPr id="62470" name="Text Box 4"/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application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layer protocol</a:t>
            </a: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SMTP [RFC 2821]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Telnet [RFC 854]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HTTP [RFC 2616]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FTP [RFC 959]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HTTP (e.g., YouTube), </a:t>
            </a:r>
            <a:br>
              <a:rPr lang="en-US" altLang="x-none" sz="2000">
                <a:latin typeface="Arial" charset="0"/>
              </a:rPr>
            </a:br>
            <a:r>
              <a:rPr lang="en-US" altLang="x-none" sz="2000">
                <a:latin typeface="Arial" charset="0"/>
              </a:rPr>
              <a:t>RTP [RFC 1889]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SIP, RTP, proprietary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(e.g., Skype)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62471" name="Text Box 5"/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underlying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transport protocol</a:t>
            </a: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 or UDP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TCP or UDP</a:t>
            </a:r>
          </a:p>
        </p:txBody>
      </p:sp>
      <p:sp>
        <p:nvSpPr>
          <p:cNvPr id="62472" name="Line 7"/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/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/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/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/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/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Securing TCP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TCP &amp; UDP 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 smtClean="0"/>
              <a:t>no encryption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 smtClean="0"/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SSL</a:t>
            </a:r>
            <a:r>
              <a:rPr lang="en-US" dirty="0" smtClean="0"/>
              <a:t> 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 smtClean="0"/>
              <a:t>provides encrypted TCP connection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 smtClean="0"/>
              <a:t>data integrity</a:t>
            </a:r>
          </a:p>
          <a:p>
            <a:pPr marL="233363" indent="-233363">
              <a:lnSpc>
                <a:spcPct val="100000"/>
              </a:lnSpc>
              <a:defRPr/>
            </a:pPr>
            <a:r>
              <a:rPr lang="en-US" sz="2400" dirty="0" smtClean="0"/>
              <a:t>end-point authentication</a:t>
            </a:r>
            <a:endParaRPr lang="en-US" sz="2400" dirty="0"/>
          </a:p>
        </p:txBody>
      </p:sp>
      <p:sp>
        <p:nvSpPr>
          <p:cNvPr id="64515" name="Content Placeholder 7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apps use SSL libraries, that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talk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to TCP</a:t>
            </a:r>
          </a:p>
          <a:p>
            <a:pPr>
              <a:buFont typeface="Wingdings" charset="2"/>
              <a:buNone/>
            </a:pPr>
            <a:r>
              <a:rPr lang="en-US" altLang="x-none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charset="2"/>
              <a:buChar char="§"/>
            </a:pPr>
            <a:r>
              <a:rPr lang="en-US" altLang="x-none">
                <a:latin typeface="Gill Sans MT" charset="0"/>
                <a:ea typeface="ＭＳ Ｐゴシック" charset="-128"/>
              </a:rPr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charset="2"/>
              <a:buChar char="§"/>
            </a:pPr>
            <a:r>
              <a:rPr lang="en-US" altLang="x-none">
                <a:latin typeface="Gill Sans MT" charset="0"/>
                <a:ea typeface="ＭＳ Ｐゴシック" charset="-128"/>
              </a:rPr>
              <a:t>see Chapter 8</a:t>
            </a:r>
          </a:p>
          <a:p>
            <a:pPr marL="233363" lvl="1" indent="-233363"/>
            <a:endParaRPr lang="en-US" altLang="x-none">
              <a:latin typeface="Gill Sans MT" charset="0"/>
              <a:ea typeface="ＭＳ Ｐゴシック" charset="-128"/>
            </a:endParaRPr>
          </a:p>
          <a:p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6451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BF7B824E-436C-5A42-B590-064F960FF35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64518" name="Picture 35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38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6553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AE78B1D-1C33-3949-8FB3-FEEDF03DA6B3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6554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675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7CBDA7C-4BA9-F54C-A842-658CAA0140D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Web and HTTP</a:t>
            </a:r>
          </a:p>
        </p:txBody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3200" i="1">
                <a:latin typeface="Gill Sans MT" charset="0"/>
                <a:ea typeface="ＭＳ Ｐゴシック" charset="-128"/>
              </a:rPr>
              <a:t>First, a review…</a:t>
            </a:r>
          </a:p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web page</a:t>
            </a:r>
            <a:r>
              <a:rPr lang="en-US" altLang="x-none">
                <a:latin typeface="Gill Sans MT" charset="0"/>
                <a:ea typeface="ＭＳ Ｐゴシック" charset="-128"/>
              </a:rPr>
              <a:t> consists of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objects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object can be HTML file, JPEG image, Java applet, audio file,…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web page consists of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base HTML-file</a:t>
            </a:r>
            <a:r>
              <a:rPr lang="en-US" altLang="x-none">
                <a:latin typeface="Gill Sans MT" charset="0"/>
                <a:ea typeface="ＭＳ Ｐゴシック" charset="-128"/>
              </a:rPr>
              <a:t> which includes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several referenced objects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each object is addressable by a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URL, </a:t>
            </a:r>
            <a:r>
              <a:rPr lang="en-US" altLang="x-none">
                <a:latin typeface="Gill Sans MT" charset="0"/>
                <a:ea typeface="ＭＳ Ｐゴシック" charset="-128"/>
              </a:rPr>
              <a:t>e.g.,</a:t>
            </a:r>
          </a:p>
          <a:p>
            <a:pPr>
              <a:buFont typeface="Wingdings" charset="2"/>
              <a:buNone/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grpSp>
        <p:nvGrpSpPr>
          <p:cNvPr id="67589" name="Group 10"/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67591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latin typeface="Courier New" charset="0"/>
                </a:rPr>
                <a:t>www.someschool.edu/someDept/pic.gif</a:t>
              </a:r>
            </a:p>
          </p:txBody>
        </p:sp>
        <p:sp>
          <p:nvSpPr>
            <p:cNvPr id="67592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67593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67594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latin typeface="Arial" charset="0"/>
                </a:rPr>
                <a:t>host name</a:t>
              </a:r>
            </a:p>
          </p:txBody>
        </p:sp>
        <p:sp>
          <p:nvSpPr>
            <p:cNvPr id="67595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latin typeface="Arial" charset="0"/>
                </a:rPr>
                <a:t>path</a:t>
              </a:r>
              <a:r>
                <a:rPr lang="en-US" altLang="x-none" sz="2400">
                  <a:latin typeface="Comic Sans MS" charset="0"/>
                </a:rPr>
                <a:t> </a:t>
              </a:r>
              <a:r>
                <a:rPr lang="en-US" altLang="x-none" sz="2400">
                  <a:latin typeface="Arial" charset="0"/>
                </a:rPr>
                <a:t>name</a:t>
              </a:r>
            </a:p>
          </p:txBody>
        </p:sp>
      </p:grpSp>
      <p:pic>
        <p:nvPicPr>
          <p:cNvPr id="67590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4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3379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A01D0385-FC2F-4647-A247-14487F5D6EA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33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379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696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077A7EEE-0BBF-E140-97F2-6BEB871E94EE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HTTP overview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Web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</a:t>
            </a:r>
            <a:r>
              <a:rPr lang="en-US" altLang="x-none" i="1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:</a:t>
            </a:r>
            <a:r>
              <a:rPr lang="en-US" altLang="x-none">
                <a:latin typeface="Gill Sans MT" charset="0"/>
                <a:ea typeface="ＭＳ Ｐゴシック" charset="-128"/>
              </a:rPr>
              <a:t> browser that requests, receives, (using HTTP protocol) and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displays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server:</a:t>
            </a:r>
            <a:r>
              <a:rPr lang="en-US" altLang="x-none">
                <a:latin typeface="Gill Sans MT" charset="0"/>
                <a:ea typeface="ＭＳ Ｐゴシック" charset="-128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69637" name="Text Box 7"/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PC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Firefox browser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69638" name="Text Box 9"/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server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Apache Web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server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69639" name="Text Box 23"/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iPhone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Safari browser</a:t>
            </a:r>
            <a:endParaRPr lang="en-US" altLang="x-none" sz="2400">
              <a:latin typeface="Arial" charset="0"/>
            </a:endParaRPr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69688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69686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pic>
        <p:nvPicPr>
          <p:cNvPr id="69642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69684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69682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pic>
        <p:nvPicPr>
          <p:cNvPr id="69645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/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6968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/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69648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50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69653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69679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69654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69655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69677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69656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57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69658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69675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69659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69673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69661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62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65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67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68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69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69670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69671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716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CD11A37-1424-5C44-866D-62CF1C9DCAC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71683" name="Rectangle 7"/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sp>
        <p:nvSpPr>
          <p:cNvPr id="71684" name="Rectangle 9"/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HTTP overview (continued)</a:t>
            </a:r>
          </a:p>
        </p:txBody>
      </p:sp>
      <p:sp>
        <p:nvSpPr>
          <p:cNvPr id="880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uses TCP: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client initiates TCP connection (creates socket) to server,  port 80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server accepts TCP connection from client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TCP connection closed</a:t>
            </a:r>
            <a:endParaRPr lang="en-US" dirty="0">
              <a:latin typeface="Gill Sans MT" charset="0"/>
            </a:endParaRPr>
          </a:p>
        </p:txBody>
      </p:sp>
      <p:sp>
        <p:nvSpPr>
          <p:cNvPr id="71687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 is </a:t>
            </a:r>
            <a:r>
              <a:rPr lang="ja-JP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stateless</a:t>
            </a:r>
            <a:r>
              <a:rPr lang="ja-JP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”</a:t>
            </a:r>
            <a:endParaRPr lang="en-US" altLang="ja-JP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server maintains no information about past client requests</a:t>
            </a:r>
          </a:p>
        </p:txBody>
      </p:sp>
      <p:sp>
        <p:nvSpPr>
          <p:cNvPr id="71688" name="Rectangle 6"/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>
                <a:solidFill>
                  <a:srgbClr val="000099"/>
                </a:solidFill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state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 are complex!</a:t>
            </a:r>
          </a:p>
          <a:p>
            <a:pPr>
              <a:lnSpc>
                <a:spcPct val="90000"/>
              </a:lnSpc>
            </a:pPr>
            <a:r>
              <a:rPr lang="en-US" altLang="x-none" sz="2000"/>
              <a:t>past history (state) must be maintained</a:t>
            </a:r>
          </a:p>
          <a:p>
            <a:pPr>
              <a:lnSpc>
                <a:spcPct val="90000"/>
              </a:lnSpc>
            </a:pPr>
            <a:r>
              <a:rPr lang="en-US" altLang="x-none" sz="2000"/>
              <a:t>if server/client crashes, their views of </a:t>
            </a:r>
            <a:r>
              <a:rPr lang="ja-JP" altLang="en-US" sz="2000"/>
              <a:t>“</a:t>
            </a:r>
            <a:r>
              <a:rPr lang="en-US" altLang="ja-JP" sz="2000"/>
              <a:t>state</a:t>
            </a:r>
            <a:r>
              <a:rPr lang="ja-JP" altLang="en-US" sz="2000"/>
              <a:t>”</a:t>
            </a:r>
            <a:r>
              <a:rPr lang="en-US" altLang="ja-JP" sz="2000"/>
              <a:t> may be inconsistent, must be reconciled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x-none" sz="2000"/>
          </a:p>
        </p:txBody>
      </p:sp>
      <p:sp>
        <p:nvSpPr>
          <p:cNvPr id="71689" name="Text Box 8"/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aside</a:t>
            </a:r>
          </a:p>
        </p:txBody>
      </p:sp>
      <p:pic>
        <p:nvPicPr>
          <p:cNvPr id="71690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737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6D6361F-1A40-9D49-BE01-D0D5EFF0C2E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HTTP connections</a:t>
            </a:r>
          </a:p>
        </p:txBody>
      </p:sp>
      <p:sp>
        <p:nvSpPr>
          <p:cNvPr id="7373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non-persistent HTTP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at most one object sent over TCP connection</a:t>
            </a:r>
          </a:p>
          <a:p>
            <a:pPr lvl="1"/>
            <a:r>
              <a:rPr lang="en-US" altLang="x-none" sz="2800">
                <a:latin typeface="Gill Sans MT" charset="0"/>
                <a:ea typeface="ＭＳ Ｐゴシック" charset="-128"/>
              </a:rPr>
              <a:t>connection then closed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downloading multiple objects required multiple connections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737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persistent HTTP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multiple objects can be sent over single TCP connection between client, server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pic>
        <p:nvPicPr>
          <p:cNvPr id="7373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757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F95374F-C2FE-2641-B115-011437E5AAD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75779" name="Picture 2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/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1" name="Rectangle 13"/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sp>
        <p:nvSpPr>
          <p:cNvPr id="75782" name="Rectangle 2"/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Non-persistent HTTP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757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suppose user enters URL:</a:t>
            </a:r>
          </a:p>
        </p:txBody>
      </p:sp>
      <p:sp>
        <p:nvSpPr>
          <p:cNvPr id="5325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1a</a:t>
            </a:r>
            <a:r>
              <a:rPr lang="en-US" altLang="x-none" sz="20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.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HTTP client initiates TCP connection to HTTP server (process) at www.someSchool.edu on port 80</a:t>
            </a:r>
          </a:p>
        </p:txBody>
      </p:sp>
      <p:sp>
        <p:nvSpPr>
          <p:cNvPr id="53257" name="Rectangle 5"/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</a:rPr>
              <a:t>2</a:t>
            </a:r>
            <a:r>
              <a:rPr lang="en-US" altLang="x-none" sz="2000">
                <a:solidFill>
                  <a:srgbClr val="FF0000"/>
                </a:solidFill>
              </a:rPr>
              <a:t>.</a:t>
            </a:r>
            <a:r>
              <a:rPr lang="en-US" altLang="x-none" sz="2000"/>
              <a:t> HTTP client sends HTTP </a:t>
            </a:r>
            <a:r>
              <a:rPr lang="en-US" altLang="x-none" sz="2000" i="1">
                <a:solidFill>
                  <a:srgbClr val="000099"/>
                </a:solidFill>
              </a:rPr>
              <a:t>request message</a:t>
            </a:r>
            <a:r>
              <a:rPr lang="en-US" altLang="x-none" sz="2000"/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/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</a:rPr>
              <a:t>1b</a:t>
            </a:r>
            <a:r>
              <a:rPr lang="en-US" altLang="x-none" sz="2000">
                <a:solidFill>
                  <a:srgbClr val="FF0000"/>
                </a:solidFill>
              </a:rPr>
              <a:t>.</a:t>
            </a:r>
            <a:r>
              <a:rPr lang="en-US" altLang="x-none" sz="2000"/>
              <a:t> HTTP server at host www.someSchool.edu waiting for TCP connection at port 80.  </a:t>
            </a:r>
            <a:r>
              <a:rPr lang="ja-JP" altLang="en-US" sz="2000"/>
              <a:t>“</a:t>
            </a:r>
            <a:r>
              <a:rPr lang="en-US" altLang="ja-JP" sz="2000"/>
              <a:t>accepts</a:t>
            </a:r>
            <a:r>
              <a:rPr lang="ja-JP" altLang="en-US" sz="2000"/>
              <a:t>”</a:t>
            </a:r>
            <a:r>
              <a:rPr lang="en-US" altLang="ja-JP" sz="2000"/>
              <a:t> connection, notifying client</a:t>
            </a:r>
            <a:endParaRPr lang="en-US" altLang="x-none" sz="2000"/>
          </a:p>
        </p:txBody>
      </p:sp>
      <p:sp>
        <p:nvSpPr>
          <p:cNvPr id="53259" name="Rectangle 7"/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</a:rPr>
              <a:t>3</a:t>
            </a:r>
            <a:r>
              <a:rPr lang="en-US" altLang="x-none" sz="2000">
                <a:solidFill>
                  <a:srgbClr val="FF0000"/>
                </a:solidFill>
              </a:rPr>
              <a:t>.</a:t>
            </a:r>
            <a:r>
              <a:rPr lang="en-US" altLang="x-none" sz="2000"/>
              <a:t> HTTP server receives request message, forms </a:t>
            </a:r>
            <a:r>
              <a:rPr lang="en-US" altLang="x-none" sz="2000" i="1">
                <a:solidFill>
                  <a:srgbClr val="000099"/>
                </a:solidFill>
              </a:rPr>
              <a:t>response message</a:t>
            </a:r>
            <a:r>
              <a:rPr lang="en-US" altLang="x-none" sz="2000"/>
              <a:t> containing requested object, and sends message into its socket</a:t>
            </a:r>
          </a:p>
        </p:txBody>
      </p:sp>
      <p:sp>
        <p:nvSpPr>
          <p:cNvPr id="53261" name="Line 9"/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/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/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chemeClr val="bg2"/>
                </a:solidFill>
                <a:latin typeface="Arial" charset="0"/>
              </a:rPr>
              <a:t>time</a:t>
            </a:r>
          </a:p>
        </p:txBody>
      </p:sp>
      <p:sp>
        <p:nvSpPr>
          <p:cNvPr id="53260" name="Line 8"/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/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/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(contains text,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references to 10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jpeg images)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75794" name="Rectangle 3"/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SzPct val="65000"/>
              <a:buFont typeface="Wingdings" charset="2"/>
              <a:buNone/>
            </a:pPr>
            <a:r>
              <a:rPr lang="en-US" altLang="x-none" sz="1800" b="1">
                <a:latin typeface="Courier New" charset="0"/>
              </a:rPr>
              <a:t>www.someSchool.edu/someDepartment/home.index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  <p:bldP spid="53261" grpId="0" animBg="1"/>
      <p:bldP spid="53262" grpId="0" animBg="1"/>
      <p:bldP spid="53260" grpId="0" animBg="1"/>
      <p:bldP spid="532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778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B4B414E-E633-5049-83CE-3D4F0314882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77827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8" name="Rectangle 4"/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Non-persistent HTTP (cont.)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54277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5</a:t>
            </a:r>
            <a:r>
              <a:rPr lang="en-US" altLang="x-none" sz="18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.</a:t>
            </a:r>
            <a:r>
              <a:rPr lang="en-US" altLang="x-none" sz="1800">
                <a:latin typeface="Gill Sans MT" charset="0"/>
                <a:ea typeface="ＭＳ Ｐゴシック" charset="-128"/>
              </a:rPr>
              <a:t> HTTP client receives response message containing html file, displays html.  Parsing html file, finds 10 referenced jpeg  objects</a:t>
            </a:r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</a:rPr>
              <a:t>6.</a:t>
            </a:r>
            <a:r>
              <a:rPr lang="en-US" altLang="x-none" sz="2000"/>
              <a:t> Steps 1-5 repeated for each of 10 jpeg objects</a:t>
            </a: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</a:rPr>
              <a:t>4.</a:t>
            </a:r>
            <a:r>
              <a:rPr lang="en-US" altLang="x-none" sz="2000"/>
              <a:t> HTTP server closes TCP connection. </a:t>
            </a:r>
          </a:p>
        </p:txBody>
      </p:sp>
      <p:sp>
        <p:nvSpPr>
          <p:cNvPr id="77832" name="Line 2"/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Rectangle 3"/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sp>
        <p:nvSpPr>
          <p:cNvPr id="77834" name="Text Box 13"/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4283" name="Line 17"/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  <p:bldP spid="5428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798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2B9BE9A-4A0F-8B46-A5D2-3FDA20E4817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79875" name="Picture 4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Non-persistent HTTP: response time</a:t>
            </a:r>
          </a:p>
        </p:txBody>
      </p:sp>
      <p:sp>
        <p:nvSpPr>
          <p:cNvPr id="798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RTT (definition):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time for a small packet to travel from client to server and back</a:t>
            </a:r>
          </a:p>
          <a:p>
            <a:pPr>
              <a:buFont typeface="Wingdings" charset="2"/>
              <a:buNone/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 response time: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one RTT to initiate TCP connection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one RTT for HTTP request and first few bytes of HTTP response to return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file transmission time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non-persistent HTTP response time =   	</a:t>
            </a:r>
          </a:p>
          <a:p>
            <a:pPr lvl="1"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   2RTT+ file transmission  time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79878" name="Line 15"/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/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Arial" charset="0"/>
            </a:endParaRPr>
          </a:p>
        </p:txBody>
      </p:sp>
      <p:sp>
        <p:nvSpPr>
          <p:cNvPr id="79885" name="Text Box 22"/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time to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transmit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file</a:t>
            </a:r>
          </a:p>
        </p:txBody>
      </p:sp>
      <p:sp>
        <p:nvSpPr>
          <p:cNvPr id="79886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initiate 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connection</a:t>
            </a:r>
          </a:p>
        </p:txBody>
      </p:sp>
      <p:sp>
        <p:nvSpPr>
          <p:cNvPr id="79888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Arial" charset="0"/>
            </a:endParaRPr>
          </a:p>
        </p:txBody>
      </p:sp>
      <p:sp>
        <p:nvSpPr>
          <p:cNvPr id="79889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RTT</a:t>
            </a:r>
          </a:p>
        </p:txBody>
      </p:sp>
      <p:sp>
        <p:nvSpPr>
          <p:cNvPr id="79890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/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request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file</a:t>
            </a:r>
          </a:p>
        </p:txBody>
      </p:sp>
      <p:sp>
        <p:nvSpPr>
          <p:cNvPr id="79892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Arial" charset="0"/>
            </a:endParaRPr>
          </a:p>
        </p:txBody>
      </p:sp>
      <p:sp>
        <p:nvSpPr>
          <p:cNvPr id="79893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RTT</a:t>
            </a:r>
          </a:p>
        </p:txBody>
      </p:sp>
      <p:sp>
        <p:nvSpPr>
          <p:cNvPr id="79894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/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received</a:t>
            </a:r>
          </a:p>
        </p:txBody>
      </p:sp>
      <p:sp>
        <p:nvSpPr>
          <p:cNvPr id="79896" name="Text Box 37"/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time</a:t>
            </a:r>
          </a:p>
        </p:txBody>
      </p:sp>
      <p:sp>
        <p:nvSpPr>
          <p:cNvPr id="79897" name="Text Box 38"/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time</a:t>
            </a:r>
          </a:p>
        </p:txBody>
      </p:sp>
      <p:grpSp>
        <p:nvGrpSpPr>
          <p:cNvPr id="79898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79902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04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79907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79933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79908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79909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79931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79910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11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79912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79929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79913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79927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79915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16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19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21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22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23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79924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79925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79899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79900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819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9FBC51BD-F87A-4F46-AB83-97E904381C5E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Persistent HTTP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non-persistent HTTP issues: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requires 2 RTTs per object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OS overhead for </a:t>
            </a:r>
            <a:r>
              <a:rPr lang="en-US" sz="2400" i="1" dirty="0">
                <a:latin typeface="Gill Sans MT" charset="0"/>
              </a:rPr>
              <a:t>each</a:t>
            </a:r>
            <a:r>
              <a:rPr lang="en-US" sz="2400" dirty="0">
                <a:latin typeface="Gill Sans MT" charset="0"/>
              </a:rPr>
              <a:t> TCP connection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  <a:p>
            <a:pPr>
              <a:defRPr/>
            </a:pPr>
            <a:endParaRPr lang="en-US" sz="2000" dirty="0">
              <a:latin typeface="Gill Sans MT" charset="0"/>
            </a:endParaRPr>
          </a:p>
          <a:p>
            <a:pPr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98309" name="Rectangle 10"/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persistent  HTTP: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server leaves connection open after sending response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subsequent HTTP messages  between same client/server sent over open connection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client sends requests as soon as it encounters a referenced object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as little as one RTT for all the referenced objects</a:t>
            </a:r>
          </a:p>
        </p:txBody>
      </p:sp>
      <p:pic>
        <p:nvPicPr>
          <p:cNvPr id="819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839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DFADD9F6-BD28-0D4E-98DB-6A6B7310506C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83971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HTTP request message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8397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x-none" sz="2400">
                <a:latin typeface="Gill Sans MT" charset="0"/>
                <a:ea typeface="ＭＳ Ｐゴシック" charset="-128"/>
              </a:rPr>
              <a:t>two types of HTTP messages: 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request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, 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response</a:t>
            </a:r>
          </a:p>
          <a:p>
            <a:pPr marL="233363" indent="-233363"/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 request message:</a:t>
            </a:r>
          </a:p>
          <a:p>
            <a:pPr marL="685800" lvl="1" indent="-228600"/>
            <a:r>
              <a:rPr lang="en-US" altLang="x-none" sz="2000">
                <a:latin typeface="Gill Sans MT" charset="0"/>
                <a:ea typeface="ＭＳ Ｐゴシック" charset="-128"/>
              </a:rPr>
              <a:t>ASCII (human-readable format)</a:t>
            </a:r>
            <a:endParaRPr lang="en-US" altLang="x-none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request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(GET, POST,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HEAD commands</a:t>
            </a:r>
            <a:r>
              <a:rPr lang="en-US" altLang="x-none" sz="2000">
                <a:solidFill>
                  <a:srgbClr val="000099"/>
                </a:solidFill>
              </a:rPr>
              <a:t>)</a:t>
            </a:r>
            <a:endParaRPr lang="en-US" altLang="x-none" sz="2400">
              <a:solidFill>
                <a:srgbClr val="000099"/>
              </a:solidFill>
            </a:endParaRPr>
          </a:p>
        </p:txBody>
      </p:sp>
      <p:sp>
        <p:nvSpPr>
          <p:cNvPr id="83975" name="Line 6"/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/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6 w 150"/>
              <a:gd name="T1" fmla="*/ 2147483646 h 924"/>
              <a:gd name="T2" fmla="*/ 0 w 150"/>
              <a:gd name="T3" fmla="*/ 0 h 924"/>
              <a:gd name="T4" fmla="*/ 0 w 150"/>
              <a:gd name="T5" fmla="*/ 2147483646 h 924"/>
              <a:gd name="T6" fmla="*/ 2147483646 w 150"/>
              <a:gd name="T7" fmla="*/ 2147483646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/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 lines</a:t>
            </a:r>
            <a:endParaRPr lang="en-US" altLang="x-none" sz="2400">
              <a:solidFill>
                <a:srgbClr val="000099"/>
              </a:solidFill>
              <a:latin typeface="Arial" charset="0"/>
            </a:endParaRPr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/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carriage return,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line feed at start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of line indicates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end of header lines</a:t>
            </a:r>
            <a:endParaRPr lang="en-US" altLang="x-none" sz="2400">
              <a:solidFill>
                <a:srgbClr val="000099"/>
              </a:solidFill>
              <a:latin typeface="Arial" charset="0"/>
            </a:endParaRPr>
          </a:p>
        </p:txBody>
      </p:sp>
      <p:sp>
        <p:nvSpPr>
          <p:cNvPr id="83980" name="Text Box 16"/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\r\n</a:t>
            </a:r>
          </a:p>
        </p:txBody>
      </p:sp>
      <p:sp>
        <p:nvSpPr>
          <p:cNvPr id="83981" name="Line 17"/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/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carriage return character</a:t>
            </a:r>
          </a:p>
        </p:txBody>
      </p:sp>
      <p:sp>
        <p:nvSpPr>
          <p:cNvPr id="83983" name="Text Box 19"/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line-feed character</a:t>
            </a:r>
          </a:p>
        </p:txBody>
      </p:sp>
      <p:sp>
        <p:nvSpPr>
          <p:cNvPr id="83984" name="Line 20"/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400">
                <a:latin typeface="Arial" charset="0"/>
              </a:rPr>
              <a:t>* Check out the online interactive exercises for more examples: h</a:t>
            </a:r>
            <a:r>
              <a:rPr lang="en-US" altLang="x-none" sz="1200">
                <a:latin typeface="Arial" charset="0"/>
              </a:rPr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860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BFD940E-0649-0945-BB4C-C4A941AF97C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86019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HTTP request message: general format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86021" name="Text Box 9"/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line</a:t>
            </a:r>
          </a:p>
        </p:txBody>
      </p:sp>
      <p:sp>
        <p:nvSpPr>
          <p:cNvPr id="86022" name="Text Box 11"/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lines</a:t>
            </a:r>
          </a:p>
        </p:txBody>
      </p:sp>
      <p:sp>
        <p:nvSpPr>
          <p:cNvPr id="86023" name="Rectangle 12"/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6024" name="Rectangle 13"/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6025" name="Rectangle 15"/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6026" name="Text Box 16"/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body</a:t>
            </a:r>
          </a:p>
        </p:txBody>
      </p:sp>
      <p:sp>
        <p:nvSpPr>
          <p:cNvPr id="86027" name="Rectangle 20"/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6028" name="Line 22"/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/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/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/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/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/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/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method</a:t>
            </a:r>
          </a:p>
        </p:txBody>
      </p:sp>
      <p:sp>
        <p:nvSpPr>
          <p:cNvPr id="86035" name="Text Box 29"/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sp</a:t>
            </a:r>
          </a:p>
        </p:txBody>
      </p:sp>
      <p:sp>
        <p:nvSpPr>
          <p:cNvPr id="86036" name="Text Box 30"/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sp</a:t>
            </a:r>
          </a:p>
        </p:txBody>
      </p:sp>
      <p:sp>
        <p:nvSpPr>
          <p:cNvPr id="86037" name="Text Box 31"/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cr</a:t>
            </a:r>
          </a:p>
        </p:txBody>
      </p:sp>
      <p:sp>
        <p:nvSpPr>
          <p:cNvPr id="86038" name="Text Box 32"/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lf</a:t>
            </a:r>
          </a:p>
        </p:txBody>
      </p:sp>
      <p:sp>
        <p:nvSpPr>
          <p:cNvPr id="86039" name="Text Box 33"/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version</a:t>
            </a:r>
          </a:p>
        </p:txBody>
      </p:sp>
      <p:sp>
        <p:nvSpPr>
          <p:cNvPr id="86040" name="Text Box 34"/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URL</a:t>
            </a:r>
          </a:p>
        </p:txBody>
      </p:sp>
      <p:grpSp>
        <p:nvGrpSpPr>
          <p:cNvPr id="86041" name="Group 45"/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86077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78" name="Line 36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cr</a:t>
              </a:r>
            </a:p>
          </p:txBody>
        </p:sp>
        <p:sp>
          <p:nvSpPr>
            <p:cNvPr id="86083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lf</a:t>
              </a:r>
            </a:p>
          </p:txBody>
        </p:sp>
        <p:sp>
          <p:nvSpPr>
            <p:cNvPr id="86084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solidFill>
                    <a:srgbClr val="000099"/>
                  </a:solidFill>
                  <a:latin typeface="Arial" charset="0"/>
                </a:rPr>
                <a:t>value</a:t>
              </a:r>
            </a:p>
          </p:txBody>
        </p:sp>
        <p:sp>
          <p:nvSpPr>
            <p:cNvPr id="86085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solidFill>
                    <a:srgbClr val="000099"/>
                  </a:solidFill>
                  <a:latin typeface="Arial" charset="0"/>
                </a:rPr>
                <a:t>header field name</a:t>
              </a:r>
            </a:p>
          </p:txBody>
        </p:sp>
      </p:grpSp>
      <p:grpSp>
        <p:nvGrpSpPr>
          <p:cNvPr id="86042" name="Group 46"/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86068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69" name="Line 48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cr</a:t>
              </a:r>
            </a:p>
          </p:txBody>
        </p:sp>
        <p:sp>
          <p:nvSpPr>
            <p:cNvPr id="86074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lf</a:t>
              </a:r>
            </a:p>
          </p:txBody>
        </p:sp>
        <p:sp>
          <p:nvSpPr>
            <p:cNvPr id="86075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solidFill>
                    <a:srgbClr val="000099"/>
                  </a:solidFill>
                  <a:latin typeface="Arial" charset="0"/>
                </a:rPr>
                <a:t>value</a:t>
              </a:r>
            </a:p>
          </p:txBody>
        </p:sp>
        <p:sp>
          <p:nvSpPr>
            <p:cNvPr id="86076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solidFill>
                    <a:srgbClr val="000099"/>
                  </a:solidFill>
                  <a:latin typeface="Arial" charset="0"/>
                </a:rPr>
                <a:t>header field name</a:t>
              </a:r>
            </a:p>
          </p:txBody>
        </p:sp>
      </p:grpSp>
      <p:sp>
        <p:nvSpPr>
          <p:cNvPr id="86043" name="Line 56"/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/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86065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66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  <p:sp>
          <p:nvSpPr>
            <p:cNvPr id="86067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</p:grpSp>
      <p:sp>
        <p:nvSpPr>
          <p:cNvPr id="86045" name="Line 62"/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/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86062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63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  <p:sp>
          <p:nvSpPr>
            <p:cNvPr id="86064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</p:grpSp>
      <p:grpSp>
        <p:nvGrpSpPr>
          <p:cNvPr id="86047" name="Group 77"/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86058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59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cr</a:t>
              </a:r>
            </a:p>
          </p:txBody>
        </p:sp>
        <p:sp>
          <p:nvSpPr>
            <p:cNvPr id="86061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lf</a:t>
              </a:r>
            </a:p>
          </p:txBody>
        </p:sp>
      </p:grpSp>
      <p:sp>
        <p:nvSpPr>
          <p:cNvPr id="86048" name="Rectangle 78"/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6049" name="Text Box 80"/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000099"/>
                </a:solidFill>
                <a:latin typeface="Arial" charset="0"/>
              </a:rPr>
              <a:t>entity body</a:t>
            </a:r>
          </a:p>
        </p:txBody>
      </p:sp>
      <p:grpSp>
        <p:nvGrpSpPr>
          <p:cNvPr id="86050" name="Group 81"/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86055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56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  <p:sp>
          <p:nvSpPr>
            <p:cNvPr id="86057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</p:grpSp>
      <p:grpSp>
        <p:nvGrpSpPr>
          <p:cNvPr id="86051" name="Group 85"/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86052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86053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  <p:sp>
          <p:nvSpPr>
            <p:cNvPr id="86054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2000">
                  <a:latin typeface="Arial" charset="0"/>
                </a:rPr>
                <a:t>~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880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2E730F31-ECDD-1041-A01E-61D019A61783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8806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8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Uploading form input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</a:endParaRP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web page often includes form input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input is uploaded to server in entity body</a:t>
            </a:r>
          </a:p>
        </p:txBody>
      </p:sp>
      <p:sp>
        <p:nvSpPr>
          <p:cNvPr id="1044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URL method: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uses GET method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8071" name="Text Box 5"/>
          <p:cNvSpPr txBox="1">
            <a:spLocks noChangeArrowheads="1"/>
          </p:cNvSpPr>
          <p:nvPr/>
        </p:nvSpPr>
        <p:spPr bwMode="auto">
          <a:xfrm>
            <a:off x="1798638" y="50800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www.somesite.com/animalsearch?monkeys&amp;banana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35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3E2C0C4-24C4-B54C-9DB6-16DF08C7BCB3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3584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application layer</a:t>
            </a:r>
          </a:p>
        </p:txBody>
      </p:sp>
      <p:sp>
        <p:nvSpPr>
          <p:cNvPr id="358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our goals: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conceptual, implementation aspects of network application protocols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transport-layer service models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client-server paradigm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peer-to-peer paradigm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3584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HTTP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FTP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SMTP / POP3 / IMAP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DNS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creating network applications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socket API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901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9BC8D11B-C4B4-0349-A22E-A96A34BD25E7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9011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Method types</a:t>
            </a:r>
          </a:p>
        </p:txBody>
      </p:sp>
      <p:sp>
        <p:nvSpPr>
          <p:cNvPr id="901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HTTP/1.0: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GET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POST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HEAD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asks server to leave requested object out of response</a:t>
            </a:r>
          </a:p>
        </p:txBody>
      </p:sp>
      <p:sp>
        <p:nvSpPr>
          <p:cNvPr id="901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HTTP/1.1: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GET, POST, HEAD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PUT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uploads file in entity body to path specified in URL field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DELETE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deletes file specified in the URL field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921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2D79ABF-F14B-F846-A01C-B55D7D25F4F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9216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HTTP response message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status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(protocol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status code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status phrase)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92166" name="Line 6"/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/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/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 lines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92169" name="Line 9"/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/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data, e.g.,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requested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HTML file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92171" name="Rectangle 15"/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 b="1">
                <a:latin typeface="Courier New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it-IT" altLang="x-none" sz="1800" b="1">
                <a:latin typeface="Courier New" charset="0"/>
              </a:rPr>
              <a:t>data data data data data ... </a:t>
            </a:r>
            <a:endParaRPr lang="en-US" altLang="x-none" sz="1800" b="1">
              <a:latin typeface="Courier New" charset="0"/>
            </a:endParaRPr>
          </a:p>
        </p:txBody>
      </p:sp>
      <p:sp>
        <p:nvSpPr>
          <p:cNvPr id="92172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400">
                <a:latin typeface="Arial" charset="0"/>
              </a:rPr>
              <a:t>* Check out the online interactive exercises for more examples: h</a:t>
            </a:r>
            <a:r>
              <a:rPr lang="en-US" altLang="x-none" sz="1200">
                <a:latin typeface="Arial" charset="0"/>
              </a:rPr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942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48B9936-8E9F-3D4B-B00E-F68E92E6C223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942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HTTP response status codes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942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x-none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200 OK</a:t>
            </a:r>
            <a:endParaRPr lang="en-US" altLang="x-none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x-none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301 Moved Permanently</a:t>
            </a:r>
            <a:endParaRPr lang="en-US" altLang="x-none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x-none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400 Bad Request</a:t>
            </a:r>
            <a:endParaRPr lang="en-US" altLang="x-none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x-none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404 Not Found</a:t>
            </a:r>
            <a:endParaRPr lang="en-US" altLang="x-none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x-none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505 HTTP Version Not Supported</a:t>
            </a:r>
            <a:endParaRPr lang="en-US" altLang="x-none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94214" name="Rectangle 5"/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x-none">
                <a:latin typeface="Arial" charset="0"/>
              </a:rPr>
              <a:t>status code appears in 1st line in server-to-client response message.</a:t>
            </a:r>
          </a:p>
          <a:p>
            <a:pPr>
              <a:lnSpc>
                <a:spcPct val="100000"/>
              </a:lnSpc>
            </a:pPr>
            <a:r>
              <a:rPr lang="en-US" altLang="x-none">
                <a:latin typeface="Arial" charset="0"/>
              </a:rPr>
              <a:t>some sample codes</a:t>
            </a:r>
            <a:r>
              <a:rPr lang="en-US" altLang="x-none" sz="2400">
                <a:latin typeface="Comic Sans MS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962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91829A75-3AD5-B54F-A401-A8773ACF7E3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9625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Trying out HTTP (client side) for yourself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9626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x-none" sz="1800">
              <a:ea typeface="ＭＳ Ｐゴシック" charset="-128"/>
            </a:endParaRPr>
          </a:p>
        </p:txBody>
      </p:sp>
      <p:sp>
        <p:nvSpPr>
          <p:cNvPr id="96262" name="Text Box 5"/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opens TCP connection to port 80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    (default HTTP server port)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     at gaia.cs.umass. edu.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anything typed in will be sent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     to port 80 at gaia.cs.umass.edu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96263" name="Text Box 6"/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solidFill>
                  <a:srgbClr val="CC0000"/>
                </a:solidFill>
                <a:latin typeface="Courier New" charset="0"/>
              </a:rPr>
              <a:t>telnet gaia.cs.umass.edu 80</a:t>
            </a:r>
            <a:endParaRPr lang="en-US" altLang="x-none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96264" name="Rectangle 7"/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>
                <a:latin typeface="Arial" charset="0"/>
              </a:rPr>
              <a:t>2. type in a GET HTTP request:</a:t>
            </a:r>
          </a:p>
          <a:p>
            <a:pPr lvl="2">
              <a:buFontTx/>
              <a:buNone/>
            </a:pPr>
            <a:endParaRPr lang="en-US" altLang="x-none" sz="1800"/>
          </a:p>
        </p:txBody>
      </p:sp>
      <p:sp>
        <p:nvSpPr>
          <p:cNvPr id="96265" name="Text Box 8"/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solidFill>
                  <a:srgbClr val="CC0000"/>
                </a:solidFill>
                <a:latin typeface="Courier New" charset="0"/>
              </a:rPr>
              <a:t>GET /kurose_ross/interactive/index.php HTTP/1.1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solidFill>
                  <a:srgbClr val="CC0000"/>
                </a:solidFill>
                <a:latin typeface="Courier New" charset="0"/>
              </a:rPr>
              <a:t>Host: gaia.cs.umass.edu</a:t>
            </a:r>
            <a:endParaRPr lang="en-US" altLang="x-none" sz="1800">
              <a:solidFill>
                <a:srgbClr val="CC0000"/>
              </a:solidFill>
              <a:latin typeface="Courier New" charset="0"/>
            </a:endParaRPr>
          </a:p>
        </p:txBody>
      </p:sp>
      <p:sp>
        <p:nvSpPr>
          <p:cNvPr id="96266" name="Text Box 11"/>
          <p:cNvSpPr txBox="1">
            <a:spLocks noChangeArrowheads="1"/>
          </p:cNvSpPr>
          <p:nvPr/>
        </p:nvSpPr>
        <p:spPr bwMode="auto">
          <a:xfrm>
            <a:off x="4848225" y="43402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by typing this in (hit carriage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return twice), you send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this minimal (but complete)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GET request to HTTP server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>
                <a:latin typeface="Arial" charset="0"/>
              </a:rPr>
              <a:t>3. look at response message sent by HTTP server!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711200" y="5953125"/>
            <a:ext cx="6800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/>
              <a:t>(or use Wireshark to look at captured HTTP request/response)</a:t>
            </a:r>
          </a:p>
        </p:txBody>
      </p:sp>
      <p:sp>
        <p:nvSpPr>
          <p:cNvPr id="96269" name="Left Brace 2"/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96270" name="Left Brace 17"/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98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EAE1614-005A-F141-9181-4E9CDD97B75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User-server state: cookies</a:t>
            </a: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1) </a:t>
            </a:r>
            <a:r>
              <a:rPr lang="en-US" altLang="x-none">
                <a:latin typeface="Gill Sans MT" charset="0"/>
                <a:ea typeface="ＭＳ Ｐゴシック" charset="-128"/>
              </a:rPr>
              <a:t>cookie header line of HTTP </a:t>
            </a:r>
            <a:r>
              <a:rPr lang="en-US" altLang="x-none" i="1">
                <a:latin typeface="Gill Sans MT" charset="0"/>
                <a:ea typeface="ＭＳ Ｐゴシック" charset="-128"/>
              </a:rPr>
              <a:t>response</a:t>
            </a:r>
            <a:r>
              <a:rPr lang="en-US" altLang="x-none">
                <a:latin typeface="Gill Sans MT" charset="0"/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2) cookie header line in next HTTP </a:t>
            </a:r>
            <a:r>
              <a:rPr lang="en-US" altLang="x-none" i="1">
                <a:latin typeface="Gill Sans MT" charset="0"/>
                <a:ea typeface="ＭＳ Ｐゴシック" charset="-128"/>
              </a:rPr>
              <a:t>request</a:t>
            </a:r>
            <a:r>
              <a:rPr lang="en-US" altLang="x-none">
                <a:latin typeface="Gill Sans MT" charset="0"/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3) cookie file kept on user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host, managed by user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browser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4) back-end database at Web site</a:t>
            </a: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example: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Susan always access Internet from PC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visits specific e-commerce site for first time</a:t>
            </a:r>
          </a:p>
          <a:p>
            <a:pPr marL="233363" indent="-233363">
              <a:defRPr/>
            </a:pPr>
            <a:r>
              <a:rPr lang="en-US" sz="2400" dirty="0">
                <a:latin typeface="Gill Sans MT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entry in backend database for ID</a:t>
            </a:r>
          </a:p>
        </p:txBody>
      </p:sp>
      <p:pic>
        <p:nvPicPr>
          <p:cNvPr id="9831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003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A54D31C-1CBD-5A4A-8BE6-71EEE5796E3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00355" name="Picture 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Cookies: keeping </a:t>
            </a:r>
            <a:r>
              <a:rPr lang="ja-JP" altLang="en-US" sz="36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3600">
                <a:latin typeface="Gill Sans MT" charset="0"/>
                <a:ea typeface="ＭＳ Ｐゴシック" charset="-128"/>
              </a:rPr>
              <a:t>state</a:t>
            </a:r>
            <a:r>
              <a:rPr lang="ja-JP" altLang="en-US" sz="36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3600">
                <a:latin typeface="Gill Sans MT" charset="0"/>
                <a:ea typeface="ＭＳ Ｐゴシック" charset="-128"/>
              </a:rPr>
              <a:t> (cont.)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client</a:t>
            </a:r>
          </a:p>
        </p:txBody>
      </p:sp>
      <p:sp>
        <p:nvSpPr>
          <p:cNvPr id="100358" name="Text Box 6"/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server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00439" name="Line 16"/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/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00442" name="Text Box 19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latin typeface="Arial" charset="0"/>
                  </a:rPr>
                  <a:t>usual http response msg</a:t>
                </a:r>
                <a:endParaRPr lang="en-US" altLang="x-none" sz="2400">
                  <a:latin typeface="Arial" charset="0"/>
                </a:endParaRPr>
              </a:p>
            </p:txBody>
          </p:sp>
        </p:grpSp>
      </p:grpSp>
      <p:grpSp>
        <p:nvGrpSpPr>
          <p:cNvPr id="4" name="Group 94"/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00435" name="Line 24"/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/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00438" name="Text Box 27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latin typeface="Arial" charset="0"/>
                  </a:rPr>
                  <a:t>usual http response msg</a:t>
                </a:r>
                <a:endParaRPr lang="en-US" altLang="x-none" sz="2400">
                  <a:latin typeface="Arial" charset="0"/>
                </a:endParaRPr>
              </a:p>
            </p:txBody>
          </p:sp>
        </p:grpSp>
      </p:grpSp>
      <p:sp>
        <p:nvSpPr>
          <p:cNvPr id="50235" name="Text Box 59"/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cookie file</a:t>
            </a:r>
          </a:p>
        </p:txBody>
      </p:sp>
      <p:sp>
        <p:nvSpPr>
          <p:cNvPr id="50242" name="Text Box 66"/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one week later:</a:t>
            </a:r>
          </a:p>
        </p:txBody>
      </p:sp>
      <p:grpSp>
        <p:nvGrpSpPr>
          <p:cNvPr id="6" name="Group 89"/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00428" name="Line 12"/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/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 b="1">
                  <a:latin typeface="Arial" charset="0"/>
                </a:rPr>
                <a:t>cookie: 1678</a:t>
              </a:r>
            </a:p>
          </p:txBody>
        </p:sp>
        <p:sp>
          <p:nvSpPr>
            <p:cNvPr id="100430" name="Text Box 28"/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action</a:t>
              </a:r>
            </a:p>
          </p:txBody>
        </p:sp>
        <p:sp>
          <p:nvSpPr>
            <p:cNvPr id="100431" name="Line 42"/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/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00433" name="Rectangle 72"/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00434" name="Text Box 43"/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latin typeface="Arial" charset="0"/>
                  </a:rPr>
                  <a:t>access</a:t>
                </a:r>
              </a:p>
            </p:txBody>
          </p:sp>
        </p:grpSp>
      </p:grpSp>
      <p:grpSp>
        <p:nvGrpSpPr>
          <p:cNvPr id="100364" name="Group 81"/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00426" name="AutoShape 67"/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00427" name="Text Box 60"/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 b="1">
                  <a:solidFill>
                    <a:schemeClr val="bg1"/>
                  </a:solidFill>
                  <a:latin typeface="Arial" charset="0"/>
                </a:rPr>
                <a:t>ebay 8734</a:t>
              </a:r>
            </a:p>
          </p:txBody>
        </p:sp>
      </p:grpSp>
      <p:grpSp>
        <p:nvGrpSpPr>
          <p:cNvPr id="9" name="Group 95"/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00419" name="Line 4"/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/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usual http request msg</a:t>
              </a:r>
            </a:p>
          </p:txBody>
        </p:sp>
        <p:sp>
          <p:nvSpPr>
            <p:cNvPr id="100421" name="Text Box 31"/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Amazon server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creates ID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1678 for user</a:t>
              </a:r>
            </a:p>
          </p:txBody>
        </p:sp>
        <p:grpSp>
          <p:nvGrpSpPr>
            <p:cNvPr id="100422" name="Group 82"/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/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/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00425" name="Text Box 41"/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latin typeface="Arial" charset="0"/>
                  </a:rPr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latin typeface="Arial" charset="0"/>
                  </a:rPr>
                  <a:t>    entry</a:t>
                </a:r>
              </a:p>
            </p:txBody>
          </p:sp>
        </p:grpSp>
      </p:grpSp>
      <p:grpSp>
        <p:nvGrpSpPr>
          <p:cNvPr id="11" name="Group 88"/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100414" name="Line 9"/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/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 b="1">
                  <a:latin typeface="Arial" charset="0"/>
                </a:rPr>
                <a:t>set-cookie: 1678</a:t>
              </a:r>
              <a:r>
                <a:rPr lang="en-US" altLang="x-none" sz="2000" b="1">
                  <a:latin typeface="Courier New" charset="0"/>
                </a:rPr>
                <a:t> </a:t>
              </a:r>
            </a:p>
          </p:txBody>
        </p:sp>
        <p:grpSp>
          <p:nvGrpSpPr>
            <p:cNvPr id="100416" name="Group 76"/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/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00418" name="Text Box 75"/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 b="1">
                    <a:solidFill>
                      <a:schemeClr val="bg1"/>
                    </a:solidFill>
                    <a:latin typeface="Arial" charset="0"/>
                  </a:rPr>
                  <a:t>ebay 8734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400" b="1">
                    <a:solidFill>
                      <a:schemeClr val="bg1"/>
                    </a:solidFill>
                    <a:latin typeface="Arial" charset="0"/>
                  </a:rPr>
                  <a:t>amazon 1678</a:t>
                </a:r>
              </a:p>
            </p:txBody>
          </p:sp>
        </p:grpSp>
      </p:grpSp>
      <p:grpSp>
        <p:nvGrpSpPr>
          <p:cNvPr id="13" name="Group 93"/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00409" name="Line 20"/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/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 b="1">
                  <a:latin typeface="Arial" charset="0"/>
                </a:rPr>
                <a:t>cookie: 1678</a:t>
              </a:r>
            </a:p>
          </p:txBody>
        </p:sp>
        <p:sp>
          <p:nvSpPr>
            <p:cNvPr id="100411" name="Text Box 29"/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99"/>
                  </a:solidFill>
                  <a:latin typeface="Arial" charset="0"/>
                </a:rPr>
                <a:t>action</a:t>
              </a:r>
            </a:p>
          </p:txBody>
        </p:sp>
        <p:sp>
          <p:nvSpPr>
            <p:cNvPr id="100412" name="Line 44"/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/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access</a:t>
              </a:r>
            </a:p>
          </p:txBody>
        </p:sp>
      </p:grpSp>
      <p:grpSp>
        <p:nvGrpSpPr>
          <p:cNvPr id="14" name="Group 77"/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100407" name="AutoShape 78"/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00408" name="Text Box 79"/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 b="1">
                  <a:solidFill>
                    <a:schemeClr val="bg1"/>
                  </a:solidFill>
                  <a:latin typeface="Arial" charset="0"/>
                </a:rPr>
                <a:t>ebay 8734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 b="1">
                  <a:solidFill>
                    <a:schemeClr val="bg1"/>
                  </a:solidFill>
                  <a:latin typeface="Arial" charset="0"/>
                </a:rPr>
                <a:t>amazon 1678</a:t>
              </a:r>
            </a:p>
          </p:txBody>
        </p:sp>
      </p:grpSp>
      <p:sp>
        <p:nvSpPr>
          <p:cNvPr id="100369" name="Text Box 80"/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backend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database</a:t>
            </a:r>
          </a:p>
        </p:txBody>
      </p:sp>
      <p:sp>
        <p:nvSpPr>
          <p:cNvPr id="100370" name="AutoShape 327"/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grpSp>
        <p:nvGrpSpPr>
          <p:cNvPr id="100371" name="Group 63"/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00375" name="Freeform 6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/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77" name="Freeform 6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/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0380" name="Group 6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0406" name="AutoShape 71"/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0381" name="Rectangle 72"/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0382" name="Group 7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0404" name="AutoShape 75"/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0383" name="Rectangle 76"/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84" name="Rectangle 77"/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0385" name="Group 7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0402" name="AutoShape 80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0386" name="Freeform 8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0400" name="AutoShape 84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0388" name="Rectangle 85"/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89" name="Freeform 8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/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92" name="Freeform 8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94" name="AutoShape 91"/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95" name="Oval 92"/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96" name="Oval 93"/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0397" name="Oval 94"/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0398" name="Rectangle 95"/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0372" name="Group 96"/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00373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02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AEC3C3D7-8888-F442-8C3E-3B267E34C2E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0240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Cookies (continued)</a:t>
            </a:r>
          </a:p>
        </p:txBody>
      </p:sp>
      <p:sp>
        <p:nvSpPr>
          <p:cNvPr id="1024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user session state (Web e-mail)</a:t>
            </a:r>
          </a:p>
        </p:txBody>
      </p:sp>
      <p:sp>
        <p:nvSpPr>
          <p:cNvPr id="102406" name="Rectangle 13"/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cookies and privacy:</a:t>
            </a:r>
          </a:p>
          <a:p>
            <a:pPr>
              <a:lnSpc>
                <a:spcPct val="90000"/>
              </a:lnSpc>
            </a:pPr>
            <a:r>
              <a:rPr lang="en-US" altLang="x-none" sz="2400"/>
              <a:t>cookies permit sites to learn a lot about you</a:t>
            </a:r>
          </a:p>
          <a:p>
            <a:pPr>
              <a:lnSpc>
                <a:spcPct val="90000"/>
              </a:lnSpc>
            </a:pPr>
            <a:r>
              <a:rPr lang="en-US" altLang="x-none" sz="2400"/>
              <a:t>you may supply name and e-mail to sites</a:t>
            </a:r>
          </a:p>
        </p:txBody>
      </p:sp>
      <p:sp>
        <p:nvSpPr>
          <p:cNvPr id="102407" name="Text Box 14"/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rgbClr val="000099"/>
                </a:solidFill>
              </a:rPr>
              <a:t>aside</a:t>
            </a:r>
          </a:p>
        </p:txBody>
      </p:sp>
      <p:sp>
        <p:nvSpPr>
          <p:cNvPr id="102408" name="Rectangle 15"/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how to keep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r>
              <a:rPr lang="en-US" altLang="ja-JP" i="1">
                <a:solidFill>
                  <a:srgbClr val="CC0000"/>
                </a:solidFill>
              </a:rPr>
              <a:t>:</a:t>
            </a:r>
          </a:p>
          <a:p>
            <a:pPr>
              <a:lnSpc>
                <a:spcPct val="90000"/>
              </a:lnSpc>
            </a:pPr>
            <a:r>
              <a:rPr lang="en-US" altLang="x-none" sz="2400"/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</a:pPr>
            <a:r>
              <a:rPr lang="en-US" altLang="x-none" sz="2400"/>
              <a:t>cookies: http messages carry state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044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AD2E03BB-0D4D-424C-9E83-3A85738F8E1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04451" name="Group 171"/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04582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/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04580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/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04548" name="Freeform 13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/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50" name="Freeform 14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/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53" name="Group 14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79" name="AutoShape 14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54" name="Rectangle 147"/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55" name="Group 14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77" name="AutoShape 150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56" name="Rectangle 151"/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57" name="Rectangle 152"/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58" name="Group 15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75" name="AutoShape 155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59" name="Freeform 15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73" name="AutoShape 159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61" name="Rectangle 160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62" name="Freeform 16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/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65" name="Freeform 16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/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67" name="AutoShape 166"/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68" name="Oval 167"/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69" name="Oval 168"/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4570" name="Oval 169"/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71" name="Rectangle 170"/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4454" name="Group 105"/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04516" name="Freeform 10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18" name="Freeform 10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21" name="Group 11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47" name="AutoShape 113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22" name="Rectangle 114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23" name="Group 11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45" name="AutoShape 117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24" name="Rectangle 118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25" name="Rectangle 119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526" name="Group 12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43" name="AutoShape 122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27" name="Freeform 12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41" name="AutoShape 12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529" name="Rectangle 127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0" name="Freeform 12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3" name="Freeform 13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5" name="AutoShape 133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6" name="Oval 134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7" name="Oval 135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4538" name="Oval 136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539" name="Rectangle 137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pic>
        <p:nvPicPr>
          <p:cNvPr id="104455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Web caches (proxy server)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044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6075" y="1957388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x-none" sz="2400">
                <a:latin typeface="Gill Sans MT" charset="0"/>
                <a:ea typeface="ＭＳ Ｐゴシック" charset="-128"/>
              </a:rPr>
              <a:t>user sets browser: Web accesses via  cache</a:t>
            </a:r>
          </a:p>
          <a:p>
            <a:pPr marL="233363" indent="-233363"/>
            <a:r>
              <a:rPr lang="en-US" altLang="x-none" sz="2400">
                <a:latin typeface="Gill Sans MT" charset="0"/>
                <a:ea typeface="ＭＳ Ｐゴシック" charset="-128"/>
              </a:rPr>
              <a:t>browser sends all HTTP requests to cache</a:t>
            </a:r>
          </a:p>
          <a:p>
            <a:pPr marL="685800" lvl="1" indent="-228600"/>
            <a:r>
              <a:rPr lang="en-US" altLang="x-none">
                <a:latin typeface="Gill Sans MT" charset="0"/>
                <a:ea typeface="ＭＳ Ｐゴシック" charset="-128"/>
              </a:rPr>
              <a:t>object in cache: cache returns object </a:t>
            </a:r>
          </a:p>
          <a:p>
            <a:pPr marL="685800" lvl="1" indent="-228600"/>
            <a:r>
              <a:rPr lang="en-US" altLang="x-none">
                <a:latin typeface="Gill Sans MT" charset="0"/>
                <a:ea typeface="ＭＳ Ｐゴシック" charset="-128"/>
              </a:rPr>
              <a:t>else cache requests object from origin server, then returns object to client</a:t>
            </a:r>
          </a:p>
        </p:txBody>
      </p:sp>
      <p:sp>
        <p:nvSpPr>
          <p:cNvPr id="104458" name="Rectangle 4"/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goal:</a:t>
            </a:r>
            <a:r>
              <a:rPr lang="en-US" altLang="x-none"/>
              <a:t> satisfy client request without involving origin server</a:t>
            </a:r>
          </a:p>
        </p:txBody>
      </p:sp>
      <p:sp>
        <p:nvSpPr>
          <p:cNvPr id="104459" name="Text Box 6"/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client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04460" name="Text Box 8"/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proxy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server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04461" name="Text Box 21"/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client</a:t>
            </a:r>
            <a:endParaRPr lang="en-US" altLang="x-none" sz="2400">
              <a:latin typeface="Arial" charset="0"/>
            </a:endParaRPr>
          </a:p>
        </p:txBody>
      </p: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04514" name="Line 19"/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/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15" name="Group 54"/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04512" name="Line 20"/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/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16" name="Group 49"/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04509" name="Freeform 18"/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/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  <p:sp>
          <p:nvSpPr>
            <p:cNvPr id="104511" name="Text Box 45"/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sp>
        <p:nvSpPr>
          <p:cNvPr id="104465" name="Text Box 47"/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server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04466" name="Text Box 48"/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server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04467" name="Rectangle 55"/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pic>
        <p:nvPicPr>
          <p:cNvPr id="104468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/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04504" name="Freeform 44"/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/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  <p:sp>
          <p:nvSpPr>
            <p:cNvPr id="104506" name="Text Box 46"/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x-none" sz="2400">
                <a:solidFill>
                  <a:srgbClr val="CC0000"/>
                </a:solidFill>
                <a:latin typeface="Arial" charset="0"/>
              </a:endParaRPr>
            </a:p>
          </p:txBody>
        </p:sp>
        <p:pic>
          <p:nvPicPr>
            <p:cNvPr id="104507" name="Picture 5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/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04472" name="Freeform 7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74" name="Freeform 7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477" name="Group 7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03" name="AutoShape 77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478" name="Rectangle 7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479" name="Group 7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501" name="AutoShape 81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480" name="Rectangle 8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81" name="Rectangle 83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4482" name="Group 8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499" name="AutoShape 86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483" name="Freeform 8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4497" name="AutoShape 90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4485" name="Rectangle 91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86" name="Freeform 9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89" name="Freeform 9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91" name="AutoShape 97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92" name="Oval 98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93" name="Oval 99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4494" name="Oval 100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4495" name="Rectangle 101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064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E137D49-DC31-E247-BB7C-0AC165BE3CA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06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More about Web caching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cache acts as both client and server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server for original requesting client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client to origin server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typically cache is installed by ISP (university, company, residential ISP)</a:t>
            </a:r>
          </a:p>
        </p:txBody>
      </p:sp>
      <p:sp>
        <p:nvSpPr>
          <p:cNvPr id="10650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why Web caching?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reduce response time for client request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reduce traffic on an institution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access link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Internet dense with caches: enables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poor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 content providers to effectively deliver content (so too does P2P file sharing)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085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0FE5E6ED-46E7-B945-AE86-A8BDC6BCE050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Caching example: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 Internet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network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 Gbps LAN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15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access link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1M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15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100%</a:t>
            </a:r>
            <a:endParaRPr lang="en-US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/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8330" name="Text Box 138"/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solidFill>
                  <a:srgbClr val="CC0000"/>
                </a:solidFill>
                <a:latin typeface="Arial" charset="0"/>
              </a:rPr>
              <a:t>problem!</a:t>
            </a: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37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D1C978DD-001F-AD48-8BD9-35F32E0A411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3789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4"/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Some network apps</a:t>
            </a:r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e-mail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web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text messaging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remote login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P2P file sharing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multi-user network games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streaming stored video (YouTube, Hulu, Netflix) </a:t>
            </a:r>
          </a:p>
          <a:p>
            <a:endParaRPr lang="en-US" altLang="x-none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3789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voice over IP (e.g., Skype)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real-time video conferencing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social networking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search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…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105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E8E0B79-DC64-7341-941B-D060A2C617E5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26979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059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Caching example: </a:t>
            </a:r>
            <a:r>
              <a:rPr lang="en-US" altLang="x-none" sz="3600">
                <a:latin typeface="Gill Sans MT" charset="0"/>
                <a:ea typeface="ＭＳ Ｐゴシック" charset="-128"/>
              </a:rPr>
              <a:t>fatter access link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10598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servers</a:t>
            </a:r>
          </a:p>
        </p:txBody>
      </p:sp>
      <p:sp>
        <p:nvSpPr>
          <p:cNvPr id="110599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access link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147507" name="Line 51"/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/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/>
              <a:t>150 Mbps</a:t>
            </a:r>
          </a:p>
        </p:txBody>
      </p:sp>
      <p:sp>
        <p:nvSpPr>
          <p:cNvPr id="147509" name="Line 53"/>
          <p:cNvSpPr>
            <a:spLocks noChangeShapeType="1"/>
          </p:cNvSpPr>
          <p:nvPr/>
        </p:nvSpPr>
        <p:spPr bwMode="auto">
          <a:xfrm>
            <a:off x="6811963" y="3789363"/>
            <a:ext cx="1154112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/>
          <p:cNvSpPr txBox="1">
            <a:spLocks noChangeArrowheads="1"/>
          </p:cNvSpPr>
          <p:nvPr/>
        </p:nvSpPr>
        <p:spPr bwMode="auto">
          <a:xfrm>
            <a:off x="7894638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154 Mbps</a:t>
            </a:r>
          </a:p>
        </p:txBody>
      </p:sp>
      <p:sp>
        <p:nvSpPr>
          <p:cNvPr id="147511" name="Line 55"/>
          <p:cNvSpPr>
            <a:spLocks noChangeShapeType="1"/>
          </p:cNvSpPr>
          <p:nvPr/>
        </p:nvSpPr>
        <p:spPr bwMode="auto">
          <a:xfrm>
            <a:off x="1716088" y="5541963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/>
          <p:cNvSpPr txBox="1">
            <a:spLocks noChangeArrowheads="1"/>
          </p:cNvSpPr>
          <p:nvPr/>
        </p:nvSpPr>
        <p:spPr bwMode="auto">
          <a:xfrm>
            <a:off x="2616200" y="5661025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/>
              <a:t>msecs</a:t>
            </a:r>
          </a:p>
        </p:txBody>
      </p:sp>
      <p:sp>
        <p:nvSpPr>
          <p:cNvPr id="147513" name="Text Box 57"/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Cost:</a:t>
            </a:r>
            <a:r>
              <a:rPr lang="en-US" altLang="x-none" sz="2400">
                <a:latin typeface="Arial" charset="0"/>
              </a:rPr>
              <a:t> increased access link speed (not cheap!)</a:t>
            </a:r>
          </a:p>
        </p:txBody>
      </p:sp>
      <p:sp>
        <p:nvSpPr>
          <p:cNvPr id="147515" name="Line 59"/>
          <p:cNvSpPr>
            <a:spLocks noChangeShapeType="1"/>
          </p:cNvSpPr>
          <p:nvPr/>
        </p:nvSpPr>
        <p:spPr bwMode="auto">
          <a:xfrm>
            <a:off x="2928938" y="4743450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/>
          <p:cNvSpPr txBox="1">
            <a:spLocks noChangeArrowheads="1"/>
          </p:cNvSpPr>
          <p:nvPr/>
        </p:nvSpPr>
        <p:spPr bwMode="auto">
          <a:xfrm>
            <a:off x="3529013" y="4600575"/>
            <a:ext cx="6143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/>
              <a:t>10%</a:t>
            </a:r>
          </a:p>
        </p:txBody>
      </p:sp>
      <p:sp>
        <p:nvSpPr>
          <p:cNvPr id="110609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 Internet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grpSp>
        <p:nvGrpSpPr>
          <p:cNvPr id="110616" name="Group 68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0841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0842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0843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0844" name="Group 72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847" name="Freeform 7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48" name="Freeform 7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845" name="Line 75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6" name="Line 76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77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0809" name="Freeform 7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0" name="Rectangle 7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11" name="Freeform 8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2" name="Freeform 8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3" name="Rectangle 8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814" name="Group 8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39" name="AutoShape 8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40" name="AutoShape 8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815" name="Rectangle 8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816" name="Group 8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37" name="AutoShape 8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38" name="AutoShape 8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817" name="Rectangle 9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18" name="Rectangle 9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819" name="Group 9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35" name="AutoShape 9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36" name="AutoShape 9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820" name="Freeform 9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821" name="Group 9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33" name="AutoShape 9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34" name="AutoShape 9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822" name="Rectangle 9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23" name="Freeform 10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4" name="Freeform 10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5" name="Oval 10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26" name="Freeform 10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7" name="AutoShape 10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28" name="AutoShape 10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29" name="Oval 10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30" name="Oval 10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831" name="Oval 10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32" name="Rectangle 10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0618" name="Group 110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0777" name="Freeform 11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8" name="Rectangle 11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79" name="Freeform 11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0" name="Freeform 11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1" name="Rectangle 11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82" name="Group 11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07" name="AutoShape 11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08" name="AutoShape 11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83" name="Rectangle 11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84" name="Group 12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05" name="AutoShape 12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06" name="AutoShape 12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85" name="Rectangle 12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86" name="Rectangle 12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87" name="Group 12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03" name="AutoShape 12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04" name="AutoShape 12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88" name="Freeform 12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89" name="Group 12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01" name="AutoShape 13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802" name="AutoShape 13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90" name="Rectangle 13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91" name="Freeform 13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2" name="Freeform 13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3" name="Oval 13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94" name="Freeform 13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5" name="AutoShape 13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96" name="AutoShape 13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97" name="Oval 13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98" name="Oval 14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799" name="Oval 14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800" name="Rectangle 14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0619" name="Group 143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0745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4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47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8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9" name="Rectangle 14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50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75" name="AutoShape 15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76" name="AutoShape 15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51" name="Rectangle 15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52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73" name="AutoShape 15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74" name="AutoShape 15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53" name="Rectangle 15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54" name="Rectangle 15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55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71" name="AutoShape 15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72" name="AutoShape 16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56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57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69" name="AutoShape 1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70" name="AutoShape 16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58" name="Rectangle 16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59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0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1" name="Oval 16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62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3" name="AutoShape 17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64" name="AutoShape 17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65" name="Oval 17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66" name="Oval 17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767" name="Oval 17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68" name="Rectangle 17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0620" name="Group 176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0713" name="Freeform 17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Rectangle 17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15" name="Freeform 17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Freeform 18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Rectangle 18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18" name="Group 18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43" name="AutoShape 18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44" name="AutoShape 18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19" name="Rectangle 18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20" name="Group 18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41" name="AutoShape 18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42" name="AutoShape 18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21" name="Rectangle 18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22" name="Rectangle 19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723" name="Group 19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39" name="AutoShape 19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40" name="AutoShape 19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24" name="Freeform 19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25" name="Group 19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37" name="AutoShape 19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38" name="AutoShape 19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726" name="Rectangle 19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27" name="Freeform 19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8" name="Freeform 20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9" name="Oval 20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30" name="Freeform 20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AutoShape 20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32" name="AutoShape 20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33" name="Oval 20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34" name="Oval 20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735" name="Oval 20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36" name="Rectangle 20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0621" name="Group 209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0681" name="Freeform 21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21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83" name="Freeform 21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4" name="Freeform 21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5" name="Rectangle 21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86" name="Group 21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11" name="AutoShape 21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12" name="AutoShape 21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87" name="Rectangle 21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88" name="Group 21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09" name="AutoShape 22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10" name="AutoShape 22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89" name="Rectangle 22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90" name="Rectangle 22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91" name="Group 22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07" name="AutoShape 22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08" name="AutoShape 22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92" name="Freeform 22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93" name="Group 22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05" name="AutoShape 22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706" name="AutoShape 23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94" name="Rectangle 23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95" name="Freeform 23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23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Oval 23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98" name="Freeform 23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AutoShape 23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00" name="AutoShape 23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01" name="Oval 23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02" name="Oval 23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703" name="Oval 24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704" name="Rectangle 24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sp>
        <p:nvSpPr>
          <p:cNvPr id="110622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network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10628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 Gbps LAN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grpSp>
        <p:nvGrpSpPr>
          <p:cNvPr id="110629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067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067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067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0676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79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80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77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30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0671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72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1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0639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0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41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2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44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669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670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45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46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667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668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47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48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0649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665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666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50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51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663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0664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0652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53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4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56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58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59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60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0661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0662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0632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0637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8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3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0635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6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0634" name="Line 95"/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07" grpId="0" animBg="1"/>
      <p:bldP spid="147509" grpId="0" animBg="1"/>
      <p:bldP spid="147510" grpId="0"/>
      <p:bldP spid="147511" grpId="0" animBg="1"/>
      <p:bldP spid="147512" grpId="0"/>
      <p:bldP spid="147513" grpId="0"/>
      <p:bldP spid="147515" grpId="0" animBg="1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network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12647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 Gbps LAN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grpSp>
        <p:nvGrpSpPr>
          <p:cNvPr id="112648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288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288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289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289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9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9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9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9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2886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7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0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2884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5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1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2882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3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265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1265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0B634B16-E017-084E-B14A-FBD864225B3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12654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Caching example: </a:t>
            </a:r>
            <a:r>
              <a:rPr lang="en-US" altLang="x-none" sz="3600">
                <a:latin typeface="Gill Sans MT" charset="0"/>
                <a:ea typeface="ＭＳ Ｐゴシック" charset="-128"/>
              </a:rPr>
              <a:t>install local cache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12656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servers</a:t>
            </a:r>
          </a:p>
        </p:txBody>
      </p:sp>
      <p:sp>
        <p:nvSpPr>
          <p:cNvPr id="112657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access link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grpSp>
        <p:nvGrpSpPr>
          <p:cNvPr id="7" name="Group 308"/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2880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81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>
                  <a:solidFill>
                    <a:srgbClr val="CC0000"/>
                  </a:solidFill>
                  <a:latin typeface="Arial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>
                  <a:solidFill>
                    <a:srgbClr val="CC0000"/>
                  </a:solidFill>
                  <a:latin typeface="Arial" charset="0"/>
                </a:rPr>
                <a:t>cache</a:t>
              </a:r>
            </a:p>
          </p:txBody>
        </p:sp>
      </p:grpSp>
      <p:sp>
        <p:nvSpPr>
          <p:cNvPr id="112660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SzPct val="65000"/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</a:rPr>
              <a:t>assumptions:</a:t>
            </a:r>
          </a:p>
          <a:p>
            <a:r>
              <a:rPr lang="en-US" altLang="x-none" sz="2000"/>
              <a:t>avg object size: 100K bits</a:t>
            </a:r>
          </a:p>
          <a:p>
            <a:r>
              <a:rPr lang="en-US" altLang="x-none" sz="2000"/>
              <a:t>avg request rate from browsers to origin servers:15/sec</a:t>
            </a:r>
          </a:p>
          <a:p>
            <a:r>
              <a:rPr lang="en-US" altLang="x-none" sz="2000"/>
              <a:t>avg data rate to browsers: 1.50 Mbps</a:t>
            </a:r>
          </a:p>
          <a:p>
            <a:r>
              <a:rPr lang="en-US" altLang="x-none" sz="2000"/>
              <a:t>RTT from institutional router to any origin server: 2 sec</a:t>
            </a:r>
          </a:p>
          <a:p>
            <a:r>
              <a:rPr lang="en-US" altLang="x-none" sz="2000"/>
              <a:t>access link rate: 1.54 Mbps</a:t>
            </a:r>
          </a:p>
          <a:p>
            <a:pPr>
              <a:spcBef>
                <a:spcPct val="45000"/>
              </a:spcBef>
              <a:buSzPct val="65000"/>
              <a:buFont typeface="Wingdings" charset="2"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consequences:</a:t>
            </a:r>
          </a:p>
          <a:p>
            <a:r>
              <a:rPr lang="en-US" altLang="x-none" sz="1800"/>
              <a:t>LAN utilization: 15%</a:t>
            </a:r>
          </a:p>
          <a:p>
            <a:r>
              <a:rPr lang="en-US" altLang="x-none" sz="1800"/>
              <a:t>access link utilization = </a:t>
            </a:r>
            <a:r>
              <a:rPr lang="en-US" altLang="x-none" sz="1800">
                <a:solidFill>
                  <a:srgbClr val="FF0000"/>
                </a:solidFill>
              </a:rPr>
              <a:t>100%</a:t>
            </a:r>
          </a:p>
          <a:p>
            <a:r>
              <a:rPr lang="en-US" altLang="x-none" sz="1800"/>
              <a:t>total delay   = Internet delay + access delay + LAN delay</a:t>
            </a:r>
          </a:p>
          <a:p>
            <a:pPr>
              <a:buSzPct val="65000"/>
              <a:buFont typeface="Wingdings" charset="2"/>
              <a:buNone/>
            </a:pPr>
            <a:r>
              <a:rPr lang="en-US" altLang="x-none" sz="1800"/>
              <a:t>     =  2 sec + minutes + usecs</a:t>
            </a:r>
          </a:p>
          <a:p>
            <a:pPr>
              <a:buSzPct val="65000"/>
              <a:buFont typeface="Wingdings" charset="2"/>
              <a:buChar char="v"/>
            </a:pPr>
            <a:endParaRPr lang="en-US" altLang="x-none" sz="2000"/>
          </a:p>
          <a:p>
            <a:pPr>
              <a:buSzPct val="65000"/>
              <a:buFont typeface="Wingdings" charset="2"/>
              <a:buChar char="v"/>
            </a:pPr>
            <a:endParaRPr lang="en-US" altLang="x-none" sz="2000"/>
          </a:p>
        </p:txBody>
      </p:sp>
      <p:sp>
        <p:nvSpPr>
          <p:cNvPr id="112661" name="Freeform 82"/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6 w 2503"/>
              <a:gd name="T1" fmla="*/ 0 h 733"/>
              <a:gd name="T2" fmla="*/ 2147483646 w 2503"/>
              <a:gd name="T3" fmla="*/ 2147483646 h 733"/>
              <a:gd name="T4" fmla="*/ 2147483646 w 2503"/>
              <a:gd name="T5" fmla="*/ 2147483646 h 733"/>
              <a:gd name="T6" fmla="*/ 2147483646 w 2503"/>
              <a:gd name="T7" fmla="*/ 2147483646 h 733"/>
              <a:gd name="T8" fmla="*/ 0 w 2503"/>
              <a:gd name="T9" fmla="*/ 2147483646 h 733"/>
              <a:gd name="T10" fmla="*/ 2147483646 w 2503"/>
              <a:gd name="T11" fmla="*/ 2147483646 h 733"/>
              <a:gd name="T12" fmla="*/ 2147483646 w 2503"/>
              <a:gd name="T13" fmla="*/ 2147483646 h 733"/>
              <a:gd name="T14" fmla="*/ 2147483646 w 2503"/>
              <a:gd name="T15" fmla="*/ 2147483646 h 733"/>
              <a:gd name="T16" fmla="*/ 2147483646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/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?</a:t>
            </a:r>
          </a:p>
        </p:txBody>
      </p:sp>
      <p:sp>
        <p:nvSpPr>
          <p:cNvPr id="148557" name="Text Box 77"/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?</a:t>
            </a:r>
          </a:p>
        </p:txBody>
      </p:sp>
      <p:sp>
        <p:nvSpPr>
          <p:cNvPr id="148556" name="Text Box 76"/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utilization, delay?</a:t>
            </a:r>
          </a:p>
        </p:txBody>
      </p:sp>
      <p:sp>
        <p:nvSpPr>
          <p:cNvPr id="148563" name="Text Box 83"/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Cost:</a:t>
            </a:r>
            <a:r>
              <a:rPr lang="en-US" altLang="x-none" sz="2400">
                <a:latin typeface="Arial" charset="0"/>
              </a:rPr>
              <a:t> web cache (cheap!)</a:t>
            </a:r>
          </a:p>
        </p:txBody>
      </p:sp>
      <p:sp>
        <p:nvSpPr>
          <p:cNvPr id="112666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 Internet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grpSp>
        <p:nvGrpSpPr>
          <p:cNvPr id="112673" name="Group 9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28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28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28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2875" name="Group 9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78" name="Freeform 9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9" name="Freeform 9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76" name="Line 9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7" name="Line 9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74" name="Group 100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2840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1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42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3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4" name="Rectangle 10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45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70" name="AutoShape 10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71" name="AutoShape 10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46" name="Rectangle 10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47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68" name="AutoShape 11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69" name="AutoShape 11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48" name="Rectangle 11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49" name="Rectangle 11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50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66" name="AutoShape 11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67" name="AutoShape 11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51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52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64" name="AutoShape 12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65" name="AutoShape 12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53" name="Rectangle 12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54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5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6" name="Oval 12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57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8" name="AutoShape 12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59" name="AutoShape 12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60" name="Oval 12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61" name="Oval 13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862" name="Oval 13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63" name="Rectangle 13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2675" name="Group 133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2808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9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10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1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2" name="Rectangle 13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13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38" name="AutoShape 14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39" name="AutoShape 14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14" name="Rectangle 14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15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36" name="AutoShape 14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37" name="AutoShape 14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16" name="Rectangle 14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17" name="Rectangle 14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818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34" name="AutoShape 14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35" name="AutoShape 15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19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20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32" name="AutoShape 15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33" name="AutoShape 15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821" name="Rectangle 15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22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3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4" name="Oval 15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25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6" name="AutoShape 16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27" name="AutoShape 16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28" name="Oval 16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29" name="Oval 16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830" name="Oval 16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831" name="Rectangle 16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2676" name="Group 166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2776" name="Freeform 16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7" name="Rectangle 16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78" name="Freeform 16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9" name="Freeform 17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0" name="Rectangle 17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81" name="Group 17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06" name="AutoShape 17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07" name="AutoShape 17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82" name="Rectangle 17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83" name="Group 17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04" name="AutoShape 17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05" name="AutoShape 17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84" name="Rectangle 17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85" name="Rectangle 18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86" name="Group 18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02" name="AutoShape 18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03" name="AutoShape 18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87" name="Freeform 18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88" name="Group 18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00" name="AutoShape 18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801" name="AutoShape 18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89" name="Rectangle 18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0" name="Freeform 18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1" name="Freeform 19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2" name="Oval 19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3" name="Freeform 19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4" name="AutoShape 19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5" name="AutoShape 19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6" name="Oval 19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7" name="Oval 19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798" name="Oval 19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99" name="Rectangle 19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2677" name="Group 199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2744" name="Freeform 20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5" name="Rectangle 20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46" name="Freeform 20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7" name="Freeform 20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8" name="Rectangle 20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49" name="Group 20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74" name="AutoShape 20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75" name="AutoShape 20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50" name="Rectangle 20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51" name="Group 20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72" name="AutoShape 21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73" name="AutoShape 21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52" name="Rectangle 21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53" name="Rectangle 21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54" name="Group 21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70" name="AutoShape 21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71" name="AutoShape 21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55" name="Freeform 21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56" name="Group 21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68" name="AutoShape 21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69" name="AutoShape 22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57" name="Rectangle 22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58" name="Freeform 22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9" name="Freeform 22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0" name="Oval 22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61" name="Freeform 22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2" name="AutoShape 22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63" name="AutoShape 22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64" name="Oval 22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65" name="Oval 22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766" name="Oval 23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67" name="Rectangle 23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2678" name="Group 232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2712" name="Freeform 2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2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14" name="Freeform 2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5" name="Freeform 2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Rectangle 23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17" name="Group 2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42" name="AutoShape 23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43" name="AutoShape 24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18" name="Rectangle 24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19" name="Group 2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40" name="AutoShape 24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41" name="AutoShape 24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20" name="Rectangle 24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21" name="Rectangle 24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722" name="Group 2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38" name="AutoShape 24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39" name="AutoShape 24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23" name="Freeform 2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24" name="Group 2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36" name="AutoShape 25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37" name="AutoShape 25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725" name="Rectangle 25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26" name="Freeform 2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7" name="Freeform 2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8" name="Oval 25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29" name="Freeform 2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0" name="AutoShape 25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31" name="AutoShape 26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32" name="Oval 26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33" name="Oval 26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734" name="Oval 26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35" name="Rectangle 26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2679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2680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1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682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4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685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10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11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686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687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08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09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688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689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2690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06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07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691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92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04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2705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2693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694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5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6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697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8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699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00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01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2702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2703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14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8D1DDBE0-A645-A940-BE9A-981300C83594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14691" name="Picture 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Caching example: </a:t>
            </a:r>
            <a:r>
              <a:rPr lang="en-US" altLang="x-none" sz="3600">
                <a:latin typeface="Gill Sans MT" charset="0"/>
                <a:ea typeface="ＭＳ Ｐゴシック" charset="-128"/>
              </a:rPr>
              <a:t>install local cache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00150"/>
            <a:ext cx="4459287" cy="1882775"/>
          </a:xfrm>
        </p:spPr>
        <p:txBody>
          <a:bodyPr/>
          <a:lstStyle/>
          <a:p>
            <a:pPr marL="228600" indent="-228600">
              <a:buFont typeface="Wingdings" charset="2"/>
              <a:buNone/>
              <a:tabLst>
                <a:tab pos="576263" algn="l"/>
              </a:tabLst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charset="2"/>
              <a:buNone/>
              <a:tabLst>
                <a:tab pos="576263" algn="l"/>
              </a:tabLst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  </a:t>
            </a:r>
          </a:p>
        </p:txBody>
      </p:sp>
      <p:sp>
        <p:nvSpPr>
          <p:cNvPr id="114694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servers</a:t>
            </a:r>
          </a:p>
        </p:txBody>
      </p:sp>
      <p:sp>
        <p:nvSpPr>
          <p:cNvPr id="114695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access link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149566" name="Rectangle 4"/>
          <p:cNvSpPr>
            <a:spLocks noChangeArrowheads="1"/>
          </p:cNvSpPr>
          <p:nvPr/>
        </p:nvSpPr>
        <p:spPr bwMode="auto">
          <a:xfrm>
            <a:off x="506413" y="3057525"/>
            <a:ext cx="498157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/>
          <p:cNvSpPr>
            <a:spLocks noChangeArrowheads="1"/>
          </p:cNvSpPr>
          <p:nvPr/>
        </p:nvSpPr>
        <p:spPr bwMode="auto">
          <a:xfrm>
            <a:off x="538163" y="4768850"/>
            <a:ext cx="454183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114699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 Internet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grpSp>
        <p:nvGrpSpPr>
          <p:cNvPr id="114706" name="Group 7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493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493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493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4936" name="Group 7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939" name="Freeform 7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0" name="Freeform 7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937" name="Line 7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8" name="Line 7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07" name="Group 80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4901" name="Freeform 8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2" name="Rectangle 8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03" name="Freeform 8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4" name="Freeform 8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5" name="Rectangle 8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906" name="Group 8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931" name="AutoShape 8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932" name="AutoShape 8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907" name="Rectangle 8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908" name="Group 9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929" name="AutoShape 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930" name="AutoShape 9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909" name="Rectangle 9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10" name="Rectangle 9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911" name="Group 9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927" name="AutoShape 9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928" name="AutoShape 9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912" name="Freeform 9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913" name="Group 9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925" name="AutoShape 10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926" name="AutoShape 10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914" name="Rectangle 10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15" name="Freeform 10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6" name="Freeform 10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7" name="Oval 10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18" name="Freeform 10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9" name="AutoShape 10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20" name="AutoShape 10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21" name="Oval 10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22" name="Oval 11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923" name="Oval 11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924" name="Rectangle 11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4708" name="Group 113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4869" name="Freeform 11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0" name="Rectangle 11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71" name="Freeform 11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2" name="Freeform 11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3" name="Rectangle 11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74" name="Group 11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99" name="AutoShape 12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900" name="AutoShape 12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75" name="Rectangle 12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76" name="Group 12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97" name="AutoShape 1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98" name="AutoShape 12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77" name="Rectangle 12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78" name="Rectangle 12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79" name="Group 12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95" name="AutoShape 12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96" name="AutoShape 13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80" name="Freeform 13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81" name="Group 13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93" name="AutoShape 13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94" name="AutoShape 13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82" name="Rectangle 13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83" name="Freeform 13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4" name="Freeform 13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5" name="Oval 13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86" name="Freeform 13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7" name="AutoShape 14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88" name="AutoShape 14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89" name="Oval 14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90" name="Oval 14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891" name="Oval 14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92" name="Rectangle 14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4709" name="Group 146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4837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14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39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0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1" name="Rectangle 15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42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67" name="AutoShape 15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68" name="AutoShape 15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43" name="Rectangle 15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44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65" name="AutoShape 1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66" name="AutoShape 15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45" name="Rectangle 15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46" name="Rectangle 16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47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63" name="AutoShape 16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64" name="AutoShape 16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48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49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61" name="AutoShape 16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62" name="AutoShape 16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50" name="Rectangle 16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51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2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3" name="Oval 17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54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5" name="AutoShape 17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56" name="AutoShape 17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57" name="Oval 17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58" name="Oval 17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859" name="Oval 17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60" name="Rectangle 17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4710" name="Group 179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4805" name="Freeform 18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6" name="Rectangle 18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07" name="Freeform 18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8" name="Freeform 18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9" name="Rectangle 18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10" name="Group 18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35" name="AutoShape 18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36" name="AutoShape 18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11" name="Rectangle 18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12" name="Group 18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33" name="AutoShape 1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34" name="AutoShape 19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13" name="Rectangle 19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14" name="Rectangle 19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815" name="Group 19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31" name="AutoShape 19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32" name="AutoShape 19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16" name="Freeform 19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17" name="Group 19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29" name="AutoShape 19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30" name="AutoShape 20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818" name="Rectangle 20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19" name="Freeform 20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0" name="Freeform 20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1" name="Oval 20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22" name="Freeform 20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3" name="AutoShape 20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24" name="AutoShape 20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25" name="Oval 20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26" name="Oval 20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827" name="Oval 21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828" name="Rectangle 21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4711" name="Group 212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4773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4" name="Rectangle 21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75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6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7" name="Rectangle 21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78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03" name="AutoShape 21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04" name="AutoShape 22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79" name="Rectangle 22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80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01" name="AutoShape 2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02" name="AutoShape 22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81" name="Rectangle 22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82" name="Rectangle 22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83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99" name="AutoShape 22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800" name="AutoShape 22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84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85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97" name="AutoShape 23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798" name="AutoShape 23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86" name="Rectangle 23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87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8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Oval 23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90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1" name="AutoShape 23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92" name="AutoShape 24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93" name="Oval 24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94" name="Oval 24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795" name="Oval 24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96" name="Rectangle 24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sp>
        <p:nvSpPr>
          <p:cNvPr id="114712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rgbClr val="CC0000"/>
                </a:solidFill>
                <a:latin typeface="Arial" charset="0"/>
              </a:rPr>
              <a:t>network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14718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1 Gbps LAN</a:t>
            </a:r>
            <a:endParaRPr lang="en-US" altLang="x-none" sz="2400">
              <a:solidFill>
                <a:schemeClr val="accent2"/>
              </a:solidFill>
              <a:latin typeface="Arial" charset="0"/>
            </a:endParaRPr>
          </a:p>
        </p:txBody>
      </p:sp>
      <p:grpSp>
        <p:nvGrpSpPr>
          <p:cNvPr id="114719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476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476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sp>
          <p:nvSpPr>
            <p:cNvPr id="11476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latin typeface="Times New Roman" charset="0"/>
              </a:endParaRPr>
            </a:p>
          </p:txBody>
        </p:sp>
        <p:grpSp>
          <p:nvGrpSpPr>
            <p:cNvPr id="114768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771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2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769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0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20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4763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4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1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4761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2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2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4759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0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/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4757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58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>
                  <a:solidFill>
                    <a:srgbClr val="CC0000"/>
                  </a:solidFill>
                  <a:latin typeface="Arial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>
                  <a:solidFill>
                    <a:srgbClr val="CC0000"/>
                  </a:solidFill>
                  <a:latin typeface="Arial" charset="0"/>
                </a:rPr>
                <a:t>cache</a:t>
              </a:r>
            </a:p>
          </p:txBody>
        </p:sp>
      </p:grpSp>
      <p:grpSp>
        <p:nvGrpSpPr>
          <p:cNvPr id="114724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4725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6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27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8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30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755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756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31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32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753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754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33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34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4735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51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752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36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37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49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4750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4738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39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0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42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3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44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45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46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4747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4748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16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BC5C941A-1C74-8E4F-A780-842430629DE7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16739" name="Rectangle 2"/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Conditional GET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Goal: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don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t send object if cache has up-to-date cached version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no object transmission delay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lower link utilization</a:t>
            </a:r>
          </a:p>
          <a:p>
            <a:r>
              <a:rPr lang="en-US" altLang="x-none" sz="2400" i="1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cache:</a:t>
            </a:r>
            <a:r>
              <a:rPr lang="en-US" altLang="x-none" sz="2400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specify date of cached copy in HTTP request</a:t>
            </a:r>
          </a:p>
          <a:p>
            <a:pPr lvl="1">
              <a:buFont typeface="Wingdings" charset="2"/>
              <a:buNone/>
            </a:pPr>
            <a:r>
              <a:rPr lang="en-US" altLang="x-none" sz="2000" b="1">
                <a:latin typeface="Courier New" charset="0"/>
                <a:ea typeface="ＭＳ Ｐゴシック" charset="-128"/>
              </a:rPr>
              <a:t>If-modified-since: &lt;date&gt;</a:t>
            </a:r>
          </a:p>
          <a:p>
            <a:r>
              <a:rPr lang="en-US" altLang="x-none" sz="2400" i="1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server:</a:t>
            </a:r>
            <a:r>
              <a:rPr lang="en-US" altLang="x-none" sz="2400">
                <a:solidFill>
                  <a:srgbClr val="00009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response contains no object if cached copy is up-to-date: </a:t>
            </a:r>
          </a:p>
          <a:p>
            <a:pPr lvl="1">
              <a:buFont typeface="Wingdings" charset="2"/>
              <a:buNone/>
            </a:pPr>
            <a:r>
              <a:rPr lang="en-US" altLang="x-none" sz="2000" b="1">
                <a:latin typeface="Courier New" charset="0"/>
                <a:ea typeface="ＭＳ Ｐゴシック" charset="-128"/>
              </a:rPr>
              <a:t>HTTP/1.0 304 Not Modified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67590" name="Line 4"/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/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b="1">
                <a:latin typeface="Arial" charset="0"/>
              </a:rPr>
              <a:t>If-modified-since: &lt;date&gt;</a:t>
            </a:r>
            <a:endParaRPr lang="en-US" altLang="x-none" sz="2000" b="1">
              <a:latin typeface="Arial" charset="0"/>
            </a:endParaRPr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16791" name="Rectangle 10"/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16792" name="Text Box 11"/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HTTP response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 b="1">
                  <a:latin typeface="Arial" charset="0"/>
                </a:rPr>
                <a:t>HTTP/1.0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 b="1">
                  <a:latin typeface="Arial" charset="0"/>
                </a:rPr>
                <a:t>304 Not Modified</a:t>
              </a:r>
              <a:endParaRPr lang="en-US" altLang="x-none" sz="2000" b="1">
                <a:latin typeface="Arial" charset="0"/>
              </a:endParaRPr>
            </a:p>
          </p:txBody>
        </p:sp>
      </p:grpSp>
      <p:sp>
        <p:nvSpPr>
          <p:cNvPr id="67596" name="Text Box 28"/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not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before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&lt;date&gt;</a:t>
            </a:r>
          </a:p>
        </p:txBody>
      </p:sp>
      <p:sp>
        <p:nvSpPr>
          <p:cNvPr id="67597" name="Line 31"/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/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/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b="1">
                <a:latin typeface="Arial" charset="0"/>
              </a:rPr>
              <a:t>If-modified-since: &lt;date&gt;</a:t>
            </a:r>
            <a:endParaRPr lang="en-US" altLang="x-none" sz="2000" b="1">
              <a:latin typeface="Arial" charset="0"/>
            </a:endParaRPr>
          </a:p>
        </p:txBody>
      </p:sp>
      <p:sp>
        <p:nvSpPr>
          <p:cNvPr id="67600" name="Line 35"/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/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HTTP response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b="1">
                <a:latin typeface="Arial" charset="0"/>
              </a:rPr>
              <a:t>HTTP/1.0 200 OK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Arial" charset="0"/>
              </a:rPr>
              <a:t>&lt;data&gt;</a:t>
            </a:r>
          </a:p>
        </p:txBody>
      </p:sp>
      <p:sp>
        <p:nvSpPr>
          <p:cNvPr id="67602" name="Text Box 39"/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after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99"/>
                </a:solidFill>
                <a:latin typeface="Arial" charset="0"/>
              </a:rPr>
              <a:t>&lt;date&gt;</a:t>
            </a:r>
          </a:p>
        </p:txBody>
      </p:sp>
      <p:sp>
        <p:nvSpPr>
          <p:cNvPr id="116752" name="Text Box 5"/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client</a:t>
            </a:r>
          </a:p>
        </p:txBody>
      </p:sp>
      <p:sp>
        <p:nvSpPr>
          <p:cNvPr id="116753" name="Text Box 6"/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server</a:t>
            </a:r>
          </a:p>
        </p:txBody>
      </p:sp>
      <p:pic>
        <p:nvPicPr>
          <p:cNvPr id="116754" name="Picture 3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/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16759" name="Freeform 3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/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61" name="Freeform 3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/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6764" name="Group 4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6790" name="AutoShape 4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6765" name="Rectangle 43"/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6766" name="Group 4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6788" name="AutoShape 46"/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6767" name="Rectangle 47"/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68" name="Rectangle 48"/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16769" name="Group 4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6786" name="AutoShape 51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6770" name="Freeform 5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16784" name="AutoShape 55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16772" name="Rectangle 56"/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73" name="Freeform 5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/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76" name="Freeform 6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78" name="AutoShape 62"/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79" name="Oval 63"/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80" name="Oval 64"/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16781" name="Oval 65"/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16782" name="Rectangle 66"/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16756" name="Group 67"/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16757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0" grpId="0" animBg="1"/>
      <p:bldP spid="67593" grpId="0" animBg="1"/>
      <p:bldP spid="67594" grpId="0" animBg="1"/>
      <p:bldP spid="67596" grpId="0"/>
      <p:bldP spid="67597" grpId="0" animBg="1"/>
      <p:bldP spid="67598" grpId="0" animBg="1"/>
      <p:bldP spid="67599" grpId="0" animBg="1"/>
      <p:bldP spid="67600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1878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D3A080D-F75C-6D4B-9746-FA137D17889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187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solidFill>
                  <a:srgbClr val="CC0000"/>
                </a:solidFill>
                <a:latin typeface="Gill Sans MT" charset="0"/>
              </a:rPr>
              <a:t>2.3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187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208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6B0ED73-71A7-CD49-90F2-B5376CFAA914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Electronic mail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Three major components: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user agents 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simple mail transfer protocol: SMTP</a:t>
            </a:r>
          </a:p>
          <a:p>
            <a:pPr>
              <a:buFont typeface="Wingdings" charset="2"/>
              <a:buNone/>
            </a:pPr>
            <a:r>
              <a:rPr lang="en-US" altLang="x-none" sz="3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User Agent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a.k.a.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mail reader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endParaRPr lang="en-US" altLang="ja-JP" sz="2400">
              <a:latin typeface="Gill Sans MT" charset="0"/>
              <a:ea typeface="ＭＳ Ｐゴシック" charset="-128"/>
            </a:endParaRP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composing, editing, reading mail messages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e.g., Outlook, Thunderbird, iPhone mail client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outgoing, incoming messages stored on server</a:t>
            </a:r>
          </a:p>
        </p:txBody>
      </p:sp>
      <p:sp>
        <p:nvSpPr>
          <p:cNvPr id="120837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Arial" charset="0"/>
            </a:endParaRPr>
          </a:p>
        </p:txBody>
      </p:sp>
      <p:grpSp>
        <p:nvGrpSpPr>
          <p:cNvPr id="120838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21036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 mailbox</a:t>
              </a:r>
              <a:endParaRPr lang="en-US" altLang="x-none" sz="2400">
                <a:latin typeface="Arial" charset="0"/>
              </a:endParaRPr>
            </a:p>
          </p:txBody>
        </p:sp>
        <p:grpSp>
          <p:nvGrpSpPr>
            <p:cNvPr id="121037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1041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1039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outgoing 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message queue</a:t>
              </a:r>
              <a:endParaRPr lang="en-US" altLang="x-none" sz="2400">
                <a:latin typeface="Arial" charset="0"/>
              </a:endParaRPr>
            </a:p>
          </p:txBody>
        </p:sp>
      </p:grpSp>
      <p:pic>
        <p:nvPicPr>
          <p:cNvPr id="120839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0" name="Group 454"/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20841" name="Group 389"/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21004" name="Freeform 39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5" name="Rectangle 391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06" name="Freeform 39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7" name="Freeform 39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Rectangle 394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1009" name="Group 39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34" name="AutoShape 396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35" name="AutoShape 397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1010" name="Rectangle 398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1011" name="Group 39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32" name="AutoShape 40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33" name="AutoShape 401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1012" name="Rectangle 402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13" name="Rectangle 403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1014" name="Group 40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30" name="AutoShape 405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31" name="AutoShape 406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1015" name="Freeform 40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6" name="Group 40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28" name="AutoShape 409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29" name="AutoShape 410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1017" name="Rectangle 411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18" name="Freeform 41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41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0" name="Oval 414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21" name="Freeform 41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2" name="AutoShape 416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23" name="AutoShape 417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24" name="Oval 418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25" name="Oval 419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1026" name="Oval 420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1027" name="Rectangle 421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120842" name="Group 356"/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20972" name="Freeform 35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Rectangle 358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74" name="Freeform 35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5" name="Freeform 36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6" name="Rectangle 361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77" name="Group 36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02" name="AutoShape 363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03" name="AutoShape 364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78" name="Rectangle 365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79" name="Group 36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00" name="AutoShape 36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1001" name="AutoShape 368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80" name="Rectangle 369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81" name="Rectangle 370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82" name="Group 37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98" name="AutoShape 372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99" name="AutoShape 373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83" name="Freeform 37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84" name="Group 37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96" name="AutoShape 376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97" name="AutoShape 377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85" name="Rectangle 378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86" name="Freeform 37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38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Oval 381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89" name="Freeform 38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0" name="AutoShape 383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91" name="AutoShape 384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92" name="Oval 385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93" name="Oval 386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0994" name="Oval 387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95" name="Rectangle 388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120843" name="Group 320"/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20940" name="Freeform 32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Rectangle 322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42" name="Freeform 32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3" name="Freeform 32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Rectangle 325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45" name="Group 32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0970" name="AutoShape 327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71" name="AutoShape 328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46" name="Rectangle 329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47" name="Group 33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968" name="AutoShape 33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69" name="AutoShape 332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48" name="Rectangle 333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49" name="Rectangle 334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20950" name="Group 33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66" name="AutoShape 336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67" name="AutoShape 337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51" name="Freeform 33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52" name="Group 33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64" name="AutoShape 340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20965" name="AutoShape 341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20953" name="Rectangle 342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54" name="Freeform 34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34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345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57" name="Freeform 34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8" name="AutoShape 347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59" name="AutoShape 348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60" name="Oval 349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61" name="Oval 350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0962" name="Oval 351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0963" name="Rectangle 352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0844" name="Line 9"/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45" name="Group 19"/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20925" name="Rectangle 20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6" name="Text Box 21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server</a:t>
                </a:r>
                <a:endParaRPr lang="en-US" altLang="x-none" sz="2400">
                  <a:latin typeface="Arial" charset="0"/>
                </a:endParaRPr>
              </a:p>
            </p:txBody>
          </p:sp>
          <p:sp>
            <p:nvSpPr>
              <p:cNvPr id="120927" name="Rectangle 22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8" name="Line 23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9" name="Line 24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0" name="Line 25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1" name="Line 26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2" name="Line 27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3" name="Line 28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4" name="Line 29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5" name="Rectangle 30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36" name="Rectangle 31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37" name="Rectangle 32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38" name="Rectangle 33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39" name="Rectangle 34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</p:grpSp>
        <p:grpSp>
          <p:nvGrpSpPr>
            <p:cNvPr id="120846" name="Group 60"/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20910" name="Rectangle 61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11" name="Text Box 62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server</a:t>
                </a:r>
                <a:endParaRPr lang="en-US" altLang="x-none" sz="2400">
                  <a:latin typeface="Arial" charset="0"/>
                </a:endParaRPr>
              </a:p>
            </p:txBody>
          </p:sp>
          <p:sp>
            <p:nvSpPr>
              <p:cNvPr id="120912" name="Rectangle 63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13" name="Line 64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4" name="Line 65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5" name="Line 66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6" name="Line 67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7" name="Line 68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8" name="Line 69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9" name="Line 70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0" name="Rectangle 71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1" name="Rectangle 72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2" name="Rectangle 73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3" name="Rectangle 74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24" name="Rectangle 75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</p:grpSp>
        <p:grpSp>
          <p:nvGrpSpPr>
            <p:cNvPr id="120847" name="Group 96"/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20895" name="Rectangle 97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96" name="Text Box 98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server</a:t>
                </a:r>
                <a:endParaRPr lang="en-US" altLang="x-none" sz="2400">
                  <a:latin typeface="Arial" charset="0"/>
                </a:endParaRPr>
              </a:p>
            </p:txBody>
          </p:sp>
          <p:sp>
            <p:nvSpPr>
              <p:cNvPr id="120897" name="Rectangle 99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98" name="Line 100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9" name="Line 101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Line 102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1" name="Line 103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Line 104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3" name="Line 105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Line 106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5" name="Rectangle 107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06" name="Rectangle 108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07" name="Rectangle 109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08" name="Rectangle 110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909" name="Rectangle 111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</p:grpSp>
        <p:sp>
          <p:nvSpPr>
            <p:cNvPr id="120848" name="Line 117"/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18"/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50" name="Group 119"/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20893" name="Rectangle 120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94" name="Text Box 121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120851" name="Group 122"/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20891" name="Rectangle 123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92" name="Text Box 124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120852" name="Group 125"/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20889" name="Rectangle 126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90" name="Text Box 127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120853" name="Group 423"/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20884" name="Group 35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7" name="Picture 35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8" name="Freeform 35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8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  <p:grpSp>
          <p:nvGrpSpPr>
            <p:cNvPr id="120854" name="Group 424"/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20879" name="Group 425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2" name="Picture 426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3" name="Freeform 427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8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  <p:grpSp>
          <p:nvGrpSpPr>
            <p:cNvPr id="120855" name="Group 430"/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20874" name="Group 431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7" name="Picture 432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8" name="Freeform 433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7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  <p:grpSp>
          <p:nvGrpSpPr>
            <p:cNvPr id="120856" name="Group 436"/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20869" name="Group 437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2" name="Picture 438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3" name="Freeform 439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7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  <p:grpSp>
          <p:nvGrpSpPr>
            <p:cNvPr id="120857" name="Group 442"/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20864" name="Group 44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7" name="Picture 44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8" name="Freeform 44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6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  <p:grpSp>
          <p:nvGrpSpPr>
            <p:cNvPr id="120858" name="Group 448"/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20859" name="Group 449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2" name="Picture 450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3" name="Freeform 451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Arial" charset="0"/>
                </a:endParaRPr>
              </a:p>
            </p:txBody>
          </p:sp>
          <p:sp>
            <p:nvSpPr>
              <p:cNvPr id="12086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600">
                    <a:latin typeface="Arial" charset="0"/>
                  </a:rPr>
                  <a:t>agent</a:t>
                </a:r>
                <a:endParaRPr lang="en-US" altLang="x-none" sz="2400">
                  <a:latin typeface="Arial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228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5EEB855-65D1-0C4F-A857-17E564AC8CA0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Electronic mail: mail servers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228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mail servers: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mailbox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contains incoming messages for user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queue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of outgoing (to be sent) mail messages</a:t>
            </a:r>
          </a:p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SMTP protocol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between mail servers to send email messages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client: sending mail server</a:t>
            </a:r>
          </a:p>
          <a:p>
            <a:pPr lvl="1"/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server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: receiving mail server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pic>
        <p:nvPicPr>
          <p:cNvPr id="122885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/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23049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51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54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80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55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56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78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57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58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59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76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60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74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62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63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66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68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69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70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23071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72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22887" name="Group 304"/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23017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19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22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48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23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24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46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25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26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3027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44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28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42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3030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31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34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36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37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38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23039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40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22888" name="Group 337"/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22985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2987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2990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16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2991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2992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14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2993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2994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2995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12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2996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3010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2998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2999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02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04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05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06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23007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3008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sp>
        <p:nvSpPr>
          <p:cNvPr id="122889" name="Line 9"/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/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22970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71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122972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73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81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82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83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84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</p:grpSp>
      <p:grpSp>
        <p:nvGrpSpPr>
          <p:cNvPr id="122891" name="Group 60"/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22955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6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122957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8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66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67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68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69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</p:grpSp>
      <p:grpSp>
        <p:nvGrpSpPr>
          <p:cNvPr id="122892" name="Group 96"/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22940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41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122942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43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1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2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3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54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</p:grpSp>
      <p:sp>
        <p:nvSpPr>
          <p:cNvPr id="122893" name="Line 117"/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/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2938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39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122896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2936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37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122897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2934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35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122898" name="Group 430"/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22929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3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2899" name="Group 436"/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22924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2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2900" name="Group 442"/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22919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2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2901" name="Group 448"/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22914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1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2902" name="Group 454"/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22909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1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2903" name="Group 460"/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22904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290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249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5A67C23-32D8-6F4E-AFAD-99053ACEB73C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2493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Electronic Mail: SMTP </a:t>
            </a:r>
            <a:r>
              <a:rPr lang="en-US" altLang="x-none" sz="3600">
                <a:latin typeface="Gill Sans MT" charset="0"/>
                <a:ea typeface="ＭＳ Ｐゴシック" charset="-128"/>
              </a:rPr>
              <a:t>[RFC 2821]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uses TCP to reliably transfer email message from client to server, port 25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direct transfer: sending server to receiving server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three phases of transfer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handshaking (greeting)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transfer of messages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closure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command/response interaction (like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HTTP</a:t>
            </a:r>
            <a:r>
              <a:rPr lang="en-US" altLang="x-none">
                <a:latin typeface="Gill Sans MT" charset="0"/>
                <a:ea typeface="ＭＳ Ｐゴシック" charset="-128"/>
              </a:rPr>
              <a:t>)</a:t>
            </a:r>
            <a:endParaRPr lang="en-US" altLang="x-none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  <a:p>
            <a:pPr lvl="1"/>
            <a:r>
              <a:rPr lang="en-US" altLang="x-none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commands:</a:t>
            </a:r>
            <a:r>
              <a:rPr lang="en-US" altLang="x-none">
                <a:latin typeface="Gill Sans MT" charset="0"/>
                <a:ea typeface="ＭＳ Ｐゴシック" charset="-128"/>
              </a:rPr>
              <a:t> ASCII text</a:t>
            </a:r>
          </a:p>
          <a:p>
            <a:pPr lvl="1"/>
            <a:r>
              <a:rPr lang="en-US" altLang="x-none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response:</a:t>
            </a:r>
            <a:r>
              <a:rPr lang="en-US" altLang="x-none">
                <a:latin typeface="Gill Sans MT" charset="0"/>
                <a:ea typeface="ＭＳ Ｐゴシック" charset="-128"/>
              </a:rPr>
              <a:t> status code and phrase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messages must be in 7-bit ASCI</a:t>
            </a:r>
            <a:endParaRPr lang="en-US" altLang="x-none" sz="3200">
              <a:latin typeface="Gill Sans MT" charset="0"/>
              <a:ea typeface="ＭＳ Ｐゴシック" charset="-128"/>
            </a:endParaRPr>
          </a:p>
          <a:p>
            <a:pPr lvl="1"/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269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DE67A0C-C66C-E349-9DEE-497CC2A2A12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26979" name="Group 163"/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27101" name="Group 164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104" name="Picture 16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5" name="Freeform 16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102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103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26980" name="Group 130"/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27069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71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74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100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75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76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98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77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78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79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96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80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94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82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83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86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88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89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90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27091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92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26981" name="Group 97"/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27037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39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42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68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43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44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66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45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46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27047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64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48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27062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27050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51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54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56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57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58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27059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27060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pic>
        <p:nvPicPr>
          <p:cNvPr id="126982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3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Scenario: Alice sends message to Bob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269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1) Alice uses UA to compose message 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to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 </a:t>
            </a:r>
            <a:r>
              <a:rPr lang="en-US" altLang="ja-JP" sz="2200">
                <a:latin typeface="Courier New" charset="0"/>
                <a:ea typeface="ＭＳ Ｐゴシック" charset="-128"/>
              </a:rPr>
              <a:t>bob@someschool.edu</a:t>
            </a:r>
          </a:p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2) Alice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UA sends message to her mail server; message placed in message queue</a:t>
            </a:r>
          </a:p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3) client side of SMTP opens TCP connection with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 server</a:t>
            </a:r>
            <a:endParaRPr lang="en-US" altLang="x-none" sz="2200">
              <a:latin typeface="Gill Sans MT" charset="0"/>
              <a:ea typeface="ＭＳ Ｐゴシック" charset="-128"/>
            </a:endParaRPr>
          </a:p>
        </p:txBody>
      </p:sp>
      <p:sp>
        <p:nvSpPr>
          <p:cNvPr id="12698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4) SMTP client sends Alice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message over the TCP connection</a:t>
            </a:r>
          </a:p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5)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 server places the message in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mailbox</a:t>
            </a:r>
          </a:p>
          <a:p>
            <a:pPr>
              <a:buFont typeface="Wingdings" charset="2"/>
              <a:buNone/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6) Bob invokes his user agent to read message</a:t>
            </a:r>
          </a:p>
          <a:p>
            <a:pPr>
              <a:buFont typeface="Wingdings" charset="2"/>
              <a:buNone/>
            </a:pPr>
            <a:endParaRPr lang="en-US" altLang="x-none" sz="2200">
              <a:latin typeface="Gill Sans MT" charset="0"/>
              <a:ea typeface="ＭＳ Ｐゴシック" charset="-128"/>
            </a:endParaRPr>
          </a:p>
        </p:txBody>
      </p:sp>
      <p:grpSp>
        <p:nvGrpSpPr>
          <p:cNvPr id="126986" name="Group 20"/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27022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23" name="Text Box 2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127024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25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33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34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35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36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</p:grpSp>
      <p:pic>
        <p:nvPicPr>
          <p:cNvPr id="126987" name="Picture 36" descr="Ali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88" name="Picture 37" descr="Bo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9" name="Group 48"/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27007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08" name="Text Box 50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127009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10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18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19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20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21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</p:grpSp>
      <p:sp>
        <p:nvSpPr>
          <p:cNvPr id="126990" name="Line 69"/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/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/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/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1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4" name="Oval 74"/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2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5" name="Oval 75"/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3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6" name="Oval 76"/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4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7" name="Oval 77"/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5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8" name="Oval 78"/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6</a:t>
            </a:r>
            <a:endParaRPr lang="en-US" altLang="x-none" sz="2400">
              <a:latin typeface="Arial" charset="0"/>
            </a:endParaRPr>
          </a:p>
        </p:txBody>
      </p:sp>
      <p:sp>
        <p:nvSpPr>
          <p:cNvPr id="126999" name="Text Box 95"/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Alice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server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127000" name="Text Box 96"/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" charset="0"/>
              </a:rPr>
              <a:t>Bob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server</a:t>
            </a:r>
            <a:endParaRPr lang="en-US" altLang="x-none" sz="1600">
              <a:latin typeface="Arial" charset="0"/>
            </a:endParaRPr>
          </a:p>
        </p:txBody>
      </p:sp>
      <p:grpSp>
        <p:nvGrpSpPr>
          <p:cNvPr id="127001" name="Group 169"/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27002" name="Group 170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005" name="Picture 1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06" name="Freeform 17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00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2700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290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D8F2102-8A00-ED4B-B1F1-4B18D5CAC38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290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Sample SMTP interaction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29029" name="Rectangle 3"/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220 hamburger.edu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HELO crepes.fr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250  Hello crepes.fr, pleased to meet you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MAIL FROM: &lt;alice@crepes.fr&gt;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250 alice@crepes.fr... Sender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RCPT TO: &lt;bob@hamburger.edu&gt;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250 bob@hamburger.edu ... Recipient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DATA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354 Enter mail, end with "." on a line by itself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Do you like ketchup?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How about pickles?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250 Message accepted for delivery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b="1">
                <a:latin typeface="Courier New" charset="0"/>
              </a:rPr>
              <a:t>     S: 221 hamburger.edu closing connection</a:t>
            </a:r>
            <a:endParaRPr lang="en-US" altLang="x-none" sz="2000">
              <a:latin typeface="Times New Roman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39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0D2762CC-1A59-FF42-B696-F818A9E83B7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39939" name="Group 1037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39972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349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39974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pic>
            <p:nvPicPr>
              <p:cNvPr id="40345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2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2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324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315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3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307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99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91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83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75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67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5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5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59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4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5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51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4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4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43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3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023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0235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64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67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93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68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69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91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70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71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72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89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73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87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75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76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79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81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82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83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0184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85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0030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32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35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61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36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37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59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38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39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0140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57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41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0155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0143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44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47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49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50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51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0152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0153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0031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Creating a network app</a:t>
            </a:r>
          </a:p>
        </p:txBody>
      </p:sp>
      <p:sp>
        <p:nvSpPr>
          <p:cNvPr id="3994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7838" y="1206500"/>
            <a:ext cx="4300537" cy="51149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write programs that: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run on (different) </a:t>
            </a:r>
            <a:r>
              <a:rPr lang="en-US" altLang="x-none" sz="2400" i="1">
                <a:latin typeface="Gill Sans MT" charset="0"/>
                <a:ea typeface="ＭＳ Ｐゴシック" charset="-128"/>
              </a:rPr>
              <a:t>end systems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communicate over network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no need to write software for network-core devices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network-core devices do not run user applications 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applications on end systems  allows for rapid app development, propagation</a:t>
            </a:r>
          </a:p>
          <a:p>
            <a:pPr>
              <a:buFont typeface="Wingdings" charset="2"/>
              <a:buNone/>
            </a:pPr>
            <a:endParaRPr lang="en-US" altLang="x-none" sz="2400">
              <a:solidFill>
                <a:srgbClr val="FF0000"/>
              </a:solidFill>
              <a:latin typeface="Gill Sans MT" charset="0"/>
              <a:ea typeface="ＭＳ Ｐゴシック" charset="-128"/>
            </a:endParaRPr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39964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65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66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67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x-none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physical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39968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39956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57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58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59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x-none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physical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39960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39948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49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50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39951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x-none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000">
                  <a:latin typeface="Arial" charset="0"/>
                </a:rPr>
                <a:t>physical</a:t>
              </a:r>
              <a:endParaRPr lang="en-US" altLang="x-none" sz="2400">
                <a:latin typeface="Arial" charset="0"/>
              </a:endParaRPr>
            </a:p>
          </p:txBody>
        </p:sp>
        <p:sp>
          <p:nvSpPr>
            <p:cNvPr id="39952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29" grpId="0" animBg="1"/>
      <p:bldP spid="3572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310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8A305C22-6118-064F-8FC7-C9E3B4E247E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3107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Try SMTP interaction for yourself: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310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x-none" sz="2400" b="1">
                <a:latin typeface="Courier New" charset="0"/>
                <a:ea typeface="ＭＳ Ｐゴシック" charset="-128"/>
              </a:rPr>
              <a:t>telnet servername 25</a:t>
            </a:r>
            <a:endParaRPr lang="en-US" altLang="x-none" sz="2400">
              <a:latin typeface="Gill Sans MT" charset="0"/>
              <a:ea typeface="ＭＳ Ｐゴシック" charset="-128"/>
            </a:endParaRP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see 220 reply from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enter HELO, MAIL FROM, RCPT TO, DATA, QUIT commands</a:t>
            </a:r>
            <a:r>
              <a:rPr lang="en-US" altLang="x-none">
                <a:latin typeface="Gill Sans MT" charset="0"/>
                <a:ea typeface="ＭＳ Ｐゴシック" charset="-128"/>
              </a:rPr>
              <a:t> 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above lets you send email without using email client (reader)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331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7A4E629-11B3-4C4F-BB04-EF5A2A3C1F00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SMTP: final words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SMTP uses persistent connections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SMTP requires message (header &amp; body) to be in 7-bit ASCII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SMTP server uses </a:t>
            </a:r>
            <a:r>
              <a:rPr lang="en-US" altLang="x-none" sz="2400">
                <a:latin typeface="Courier New" charset="0"/>
                <a:ea typeface="ＭＳ Ｐゴシック" charset="-128"/>
              </a:rPr>
              <a:t>CRLF.CRLF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to determine end of message</a:t>
            </a:r>
          </a:p>
        </p:txBody>
      </p:sp>
      <p:sp>
        <p:nvSpPr>
          <p:cNvPr id="13312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both have ASCII command/response interaction, status codes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HTTP: each object encapsulated in its own response message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SMTP: multiple objects sent in multipart message</a:t>
            </a:r>
          </a:p>
        </p:txBody>
      </p:sp>
      <p:pic>
        <p:nvPicPr>
          <p:cNvPr id="1331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351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F142BA7-B1B0-4B46-8B68-5FCCBB1E0CE3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Mail message format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92747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SMTP: protocol for exchanging email messages</a:t>
            </a:r>
          </a:p>
          <a:p>
            <a:pPr>
              <a:buFont typeface="Wingdings" charset="2"/>
              <a:buNone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RFC 822: standard for text message format: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header lines, e.g.,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To: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From: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Subject:</a:t>
            </a:r>
          </a:p>
          <a:p>
            <a:pPr lvl="1">
              <a:buFont typeface="Wingdings" charset="2"/>
              <a:buNone/>
            </a:pPr>
            <a:r>
              <a:rPr lang="en-US" altLang="x-none" i="1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different</a:t>
            </a:r>
            <a:r>
              <a:rPr lang="en-US" altLang="x-none" i="1">
                <a:solidFill>
                  <a:srgbClr val="66FFCC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i="1">
                <a:latin typeface="Gill Sans MT" charset="0"/>
                <a:ea typeface="ＭＳ Ｐゴシック" charset="-128"/>
              </a:rPr>
              <a:t>from 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SMTP MAIL FROM, RCPT TO:</a:t>
            </a:r>
            <a:r>
              <a:rPr lang="en-US" altLang="x-none">
                <a:latin typeface="Gill Sans MT" charset="0"/>
                <a:ea typeface="ＭＳ Ｐゴシック" charset="-128"/>
              </a:rPr>
              <a:t> commands!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Body: the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message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ASCII characters only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chemeClr val="bg1"/>
                </a:solidFill>
                <a:latin typeface="Arial" charset="0"/>
              </a:rPr>
              <a:t>header</a:t>
            </a:r>
          </a:p>
        </p:txBody>
      </p:sp>
      <p:sp>
        <p:nvSpPr>
          <p:cNvPr id="135174" name="Rectangle 7"/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solidFill>
                  <a:schemeClr val="bg1"/>
                </a:solidFill>
                <a:latin typeface="Arial" charset="0"/>
              </a:rPr>
              <a:t>body</a:t>
            </a:r>
          </a:p>
        </p:txBody>
      </p:sp>
      <p:sp>
        <p:nvSpPr>
          <p:cNvPr id="135175" name="Rectangle 9"/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Arial" charset="0"/>
            </a:endParaRPr>
          </a:p>
        </p:txBody>
      </p:sp>
      <p:sp>
        <p:nvSpPr>
          <p:cNvPr id="135176" name="Line 10"/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7" name="Line 11"/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8" name="Text Box 13"/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blank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latin typeface="Arial" charset="0"/>
              </a:rPr>
              <a:t>line</a:t>
            </a:r>
          </a:p>
        </p:txBody>
      </p:sp>
      <p:sp>
        <p:nvSpPr>
          <p:cNvPr id="135179" name="Line 14"/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372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F1D4255-D3F6-4F41-922B-D698E4039BEC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37219" name="Group 133"/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37311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13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316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42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317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318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40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319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20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321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38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322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36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324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25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28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30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31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32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37333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34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37220" name="Group 100"/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37279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81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284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10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285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286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08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287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88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37289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06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290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37304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37292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93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96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98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299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00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37301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37302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pic>
        <p:nvPicPr>
          <p:cNvPr id="137221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Mail access protocols</a:t>
            </a:r>
          </a:p>
        </p:txBody>
      </p:sp>
      <p:sp>
        <p:nvSpPr>
          <p:cNvPr id="1372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SMTP: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delivery/storage to receiver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s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mail access protocol: retrieval from server</a:t>
            </a:r>
          </a:p>
          <a:p>
            <a:pPr lvl="1"/>
            <a:r>
              <a:rPr lang="en-US" altLang="x-none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POP: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 Post Office Protocol [RFC 1939]: authorization, download </a:t>
            </a:r>
          </a:p>
          <a:p>
            <a:pPr lvl="1"/>
            <a:r>
              <a:rPr lang="en-US" altLang="x-none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IMAP: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 Internet Mail Access Protocol [RFC 1730]: more features, including manipulation of stored messages on server</a:t>
            </a:r>
          </a:p>
          <a:p>
            <a:pPr lvl="1"/>
            <a:r>
              <a:rPr lang="en-US" altLang="x-none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HTTP:</a:t>
            </a:r>
            <a:r>
              <a:rPr lang="en-US" altLang="x-none" sz="2200">
                <a:latin typeface="Gill Sans MT" charset="0"/>
                <a:ea typeface="ＭＳ Ｐゴシック" charset="-128"/>
              </a:rPr>
              <a:t> gmail, Hotmail, Yahoo! Mail, etc.</a:t>
            </a:r>
          </a:p>
          <a:p>
            <a:pPr lvl="1"/>
            <a:endParaRPr lang="en-US" altLang="x-none" sz="2200">
              <a:latin typeface="Gill Sans MT" charset="0"/>
              <a:ea typeface="ＭＳ Ｐゴシック" charset="-128"/>
            </a:endParaRPr>
          </a:p>
        </p:txBody>
      </p:sp>
      <p:grpSp>
        <p:nvGrpSpPr>
          <p:cNvPr id="137224" name="Group 158"/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37263" name="Text Box 95"/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sender</a:t>
              </a:r>
              <a:r>
                <a:rPr lang="ja-JP" altLang="en-US" sz="1600">
                  <a:latin typeface="Arial" charset="0"/>
                </a:rPr>
                <a:t>’</a:t>
              </a:r>
              <a:r>
                <a:rPr lang="en-US" altLang="ja-JP" sz="1600">
                  <a:latin typeface="Arial" charset="0"/>
                </a:rPr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server</a:t>
              </a:r>
              <a:endParaRPr lang="en-US" altLang="x-none" sz="2400">
                <a:latin typeface="Arial" charset="0"/>
              </a:endParaRPr>
            </a:p>
          </p:txBody>
        </p:sp>
        <p:grpSp>
          <p:nvGrpSpPr>
            <p:cNvPr id="137264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66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67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75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76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77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  <p:sp>
            <p:nvSpPr>
              <p:cNvPr id="137278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400">
                  <a:latin typeface="Comic Sans MS" charset="0"/>
                </a:endParaRPr>
              </a:p>
            </p:txBody>
          </p:sp>
        </p:grpSp>
      </p:grpSp>
      <p:sp>
        <p:nvSpPr>
          <p:cNvPr id="137225" name="Text Box 121"/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SMTP</a:t>
            </a:r>
          </a:p>
        </p:txBody>
      </p:sp>
      <p:sp>
        <p:nvSpPr>
          <p:cNvPr id="137226" name="Rectangle 153"/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sp>
        <p:nvSpPr>
          <p:cNvPr id="137227" name="Text Box 154"/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SMTP</a:t>
            </a:r>
          </a:p>
        </p:txBody>
      </p:sp>
      <p:sp>
        <p:nvSpPr>
          <p:cNvPr id="137228" name="Text Box 156"/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i="1">
                <a:solidFill>
                  <a:srgbClr val="CC0000"/>
                </a:solidFill>
                <a:latin typeface="Arial" charset="0"/>
              </a:rPr>
              <a:t>mail access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i="1">
                <a:solidFill>
                  <a:srgbClr val="CC0000"/>
                </a:solidFill>
                <a:latin typeface="Arial" charset="0"/>
              </a:rPr>
              <a:t>protocol</a:t>
            </a:r>
            <a:endParaRPr lang="en-US" altLang="x-none" sz="18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37229" name="Text Box 160"/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receiver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server</a:t>
            </a:r>
            <a:endParaRPr lang="en-US" altLang="x-none" sz="2400">
              <a:latin typeface="Arial" charset="0"/>
            </a:endParaRPr>
          </a:p>
        </p:txBody>
      </p:sp>
      <p:grpSp>
        <p:nvGrpSpPr>
          <p:cNvPr id="137230" name="Group 161"/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37249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50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51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59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60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61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  <p:sp>
          <p:nvSpPr>
            <p:cNvPr id="137262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Comic Sans MS" charset="0"/>
              </a:endParaRPr>
            </a:p>
          </p:txBody>
        </p:sp>
      </p:grpSp>
      <p:pic>
        <p:nvPicPr>
          <p:cNvPr id="137231" name="Picture 176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32" name="Picture 179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3" name="Line 94"/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/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/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/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solidFill>
                  <a:srgbClr val="CC0000"/>
                </a:solidFill>
                <a:latin typeface="Arial" charset="0"/>
              </a:rPr>
              <a:t>(e.g., </a:t>
            </a:r>
            <a:r>
              <a:rPr lang="en-US" altLang="x-none" sz="1600" i="1">
                <a:solidFill>
                  <a:srgbClr val="CC0000"/>
                </a:solidFill>
                <a:latin typeface="Arial" charset="0"/>
              </a:rPr>
              <a:t>POP,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solidFill>
                  <a:srgbClr val="CC0000"/>
                </a:solidFill>
                <a:latin typeface="Arial" charset="0"/>
              </a:rPr>
              <a:t>         IMAP</a:t>
            </a:r>
            <a:r>
              <a:rPr lang="en-US" altLang="x-none" sz="1800" i="1">
                <a:solidFill>
                  <a:srgbClr val="CC0000"/>
                </a:solidFill>
                <a:latin typeface="Arial" charset="0"/>
              </a:rPr>
              <a:t>)</a:t>
            </a:r>
          </a:p>
        </p:txBody>
      </p:sp>
      <p:grpSp>
        <p:nvGrpSpPr>
          <p:cNvPr id="137237" name="Group 166"/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37244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3724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  <p:grpSp>
        <p:nvGrpSpPr>
          <p:cNvPr id="137238" name="Group 172"/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37239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3724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latin typeface="Arial" charset="0"/>
                </a:rPr>
                <a:t>agent</a:t>
              </a:r>
              <a:endParaRPr lang="en-US" altLang="x-none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392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1F11392-63BA-7D4F-AEBF-8BA8C6AA7DF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39267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POP3 protocol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authorization phase</a:t>
            </a:r>
          </a:p>
          <a:p>
            <a:r>
              <a:rPr lang="en-US" altLang="x-none" sz="2000">
                <a:latin typeface="Gill Sans MT" charset="0"/>
                <a:ea typeface="ＭＳ Ｐゴシック" charset="-128"/>
              </a:rPr>
              <a:t>client commands: 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user: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declare username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pass: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password</a:t>
            </a:r>
          </a:p>
          <a:p>
            <a:r>
              <a:rPr lang="en-US" altLang="x-none" sz="2000">
                <a:latin typeface="Gill Sans MT" charset="0"/>
                <a:ea typeface="ＭＳ Ｐゴシック" charset="-128"/>
              </a:rPr>
              <a:t>server responses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+OK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-ERR</a:t>
            </a:r>
            <a:endParaRPr lang="en-US" altLang="x-none" sz="18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transaction phase,</a:t>
            </a:r>
            <a:r>
              <a:rPr lang="en-US" altLang="x-none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solidFill>
                  <a:schemeClr val="tx2"/>
                </a:solidFill>
                <a:latin typeface="Gill Sans MT" charset="0"/>
                <a:ea typeface="ＭＳ Ｐゴシック" charset="-128"/>
              </a:rPr>
              <a:t>client:</a:t>
            </a:r>
            <a:endParaRPr lang="en-US" altLang="x-none" sz="2400">
              <a:latin typeface="Gill Sans MT" charset="0"/>
              <a:ea typeface="ＭＳ Ｐゴシック" charset="-128"/>
            </a:endParaRPr>
          </a:p>
          <a:p>
            <a:r>
              <a:rPr lang="en-US" altLang="x-none" sz="2000" b="1">
                <a:latin typeface="Courier New" charset="0"/>
                <a:ea typeface="ＭＳ Ｐゴシック" charset="-128"/>
              </a:rPr>
              <a:t>list: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list message numbers</a:t>
            </a:r>
          </a:p>
          <a:p>
            <a:r>
              <a:rPr lang="en-US" altLang="x-none" sz="2000" b="1">
                <a:latin typeface="Courier New" charset="0"/>
                <a:ea typeface="ＭＳ Ｐゴシック" charset="-128"/>
              </a:rPr>
              <a:t>retr: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retrieve message by number</a:t>
            </a:r>
          </a:p>
          <a:p>
            <a:r>
              <a:rPr lang="en-US" altLang="x-none" sz="2000" b="1">
                <a:latin typeface="Courier New" charset="0"/>
                <a:ea typeface="ＭＳ Ｐゴシック" charset="-128"/>
              </a:rPr>
              <a:t>dele: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delete</a:t>
            </a:r>
          </a:p>
          <a:p>
            <a:r>
              <a:rPr lang="en-US" altLang="x-none" sz="2000" b="1">
                <a:latin typeface="Courier New" charset="0"/>
                <a:ea typeface="ＭＳ Ｐゴシック" charset="-128"/>
              </a:rPr>
              <a:t>quit</a:t>
            </a:r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  <p:sp>
        <p:nvSpPr>
          <p:cNvPr id="139270" name="Text Box 7"/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latin typeface="Times New Roman" charset="0"/>
              </a:rPr>
              <a:t>         </a:t>
            </a:r>
            <a:r>
              <a:rPr lang="en-US" altLang="x-none" sz="1800" b="1">
                <a:latin typeface="Courier New" charset="0"/>
              </a:rPr>
              <a:t>C: list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1 498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2 912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C: retr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C: dele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C: retr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C: dele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     S: +OK </a:t>
            </a:r>
            <a:r>
              <a:rPr lang="en-US" altLang="x-none" sz="1400" b="1">
                <a:latin typeface="Courier New" charset="0"/>
              </a:rPr>
              <a:t>POP3 server signing off</a:t>
            </a:r>
            <a:endParaRPr lang="en-US" altLang="x-none" sz="1800" b="1">
              <a:latin typeface="Courier New" charset="0"/>
            </a:endParaRPr>
          </a:p>
        </p:txBody>
      </p:sp>
      <p:sp>
        <p:nvSpPr>
          <p:cNvPr id="139271" name="Text Box 10"/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x-none" sz="1800" b="1">
              <a:latin typeface="Courier New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S: +OK POP3 server ready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C: user bob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S: +OK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C: pass hungry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>
                <a:latin typeface="Courier New" charset="0"/>
              </a:rPr>
              <a:t>S: +OK</a:t>
            </a:r>
            <a:r>
              <a:rPr lang="en-US" altLang="x-none" sz="1400" b="1">
                <a:latin typeface="Courier New" charset="0"/>
              </a:rPr>
              <a:t> user successfully logged on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39272" name="Freeform 11"/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13"/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Freeform 14"/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15"/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413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D6CA8FC-D489-0247-B334-CE5B8336F1F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4131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POP3 (more) and IMAP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more about POP3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previous example uses POP3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download and delete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mode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Bob cannot re-read e-mail if he changes client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POP3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download-and-keep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: copies of messages on different clients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POP3 is stateless across sessions</a:t>
            </a: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IMAP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keeps all messages in one place: at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allows user to organize messages in folders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keeps user state across sessions: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names of folders and mappings between message IDs and folder name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4336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99A86BD-85B4-7441-8CD7-AF064C679AD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solidFill>
                  <a:srgbClr val="CC0000"/>
                </a:solidFill>
                <a:latin typeface="Gill Sans MT" charset="0"/>
              </a:rPr>
              <a:t>2.4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454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6C38B4F-35B7-0249-9BC7-23D934727AE6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454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DNS: domain name system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454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people: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many identifiers: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SSN, name, passport #</a:t>
            </a:r>
          </a:p>
          <a:p>
            <a:pPr>
              <a:buFont typeface="Wingdings" charset="2"/>
              <a:buNone/>
            </a:pP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Internet hosts, routers: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IP address (32 bit) - used for addressing datagrams</a:t>
            </a:r>
          </a:p>
          <a:p>
            <a:pPr lvl="1"/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name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, e.g., www.yahoo.com - used by humans</a:t>
            </a:r>
          </a:p>
          <a:p>
            <a:pPr>
              <a:buFont typeface="Wingdings" charset="2"/>
              <a:buNone/>
            </a:pPr>
            <a:r>
              <a:rPr lang="en-US" altLang="x-none" sz="2400" i="1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how to map between IP address and name, and vice versa ?</a:t>
            </a:r>
          </a:p>
        </p:txBody>
      </p:sp>
      <p:sp>
        <p:nvSpPr>
          <p:cNvPr id="1699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Domain Name System:</a:t>
            </a:r>
          </a:p>
          <a:p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distributed database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implemented in hierarchy of many </a:t>
            </a: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name servers</a:t>
            </a:r>
            <a:endParaRPr lang="en-US" altLang="x-none" sz="2400">
              <a:solidFill>
                <a:srgbClr val="000099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application-layer protocol: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hosts, name servers communicate to </a:t>
            </a: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resolve</a:t>
            </a:r>
            <a:r>
              <a:rPr lang="en-US" altLang="x-none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x-none" sz="2200">
                <a:latin typeface="Gill Sans MT" charset="0"/>
                <a:ea typeface="ＭＳ Ｐゴシック" charset="-128"/>
              </a:rPr>
              <a:t>complexity at network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edge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”</a:t>
            </a:r>
            <a:endParaRPr lang="en-US" altLang="x-none" sz="2200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474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3C7B6699-1EA5-6C49-82DF-3E8765971410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DNS: services, structure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4746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why not centralize DNS?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single point of failure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traffic volume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distant centralized database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maintenance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47461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 services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hostname to IP address translation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host aliasing</a:t>
            </a:r>
          </a:p>
          <a:p>
            <a:pPr lvl="1"/>
            <a:r>
              <a:rPr lang="en-US" altLang="x-none" sz="2000">
                <a:latin typeface="Gill Sans MT" charset="0"/>
                <a:ea typeface="ＭＳ Ｐゴシック" charset="-128"/>
              </a:rPr>
              <a:t>canonical, alias names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mail server aliasing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load distribution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replicated Web servers: many IP addresses correspond to one name</a:t>
            </a:r>
          </a:p>
          <a:p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pic>
        <p:nvPicPr>
          <p:cNvPr id="14746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208588" y="3429000"/>
            <a:ext cx="2906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latin typeface="Arial" charset="0"/>
              </a:rPr>
              <a:t>A: </a:t>
            </a:r>
            <a:r>
              <a:rPr lang="en-US" altLang="x-none" i="1">
                <a:solidFill>
                  <a:srgbClr val="CC0000"/>
                </a:solidFill>
                <a:latin typeface="Arial" charset="0"/>
              </a:rPr>
              <a:t>doesn</a:t>
            </a:r>
            <a:r>
              <a:rPr lang="en-US" altLang="en-US" i="1">
                <a:solidFill>
                  <a:srgbClr val="CC0000"/>
                </a:solidFill>
                <a:latin typeface="Arial" charset="0"/>
              </a:rPr>
              <a:t>‘</a:t>
            </a:r>
            <a:r>
              <a:rPr lang="en-US" altLang="x-none" i="1">
                <a:solidFill>
                  <a:srgbClr val="CC0000"/>
                </a:solidFill>
                <a:latin typeface="Arial" charset="0"/>
              </a:rPr>
              <a:t>t</a:t>
            </a:r>
            <a:r>
              <a:rPr lang="en-US" altLang="ja-JP" i="1">
                <a:solidFill>
                  <a:srgbClr val="CC0000"/>
                </a:solidFill>
                <a:latin typeface="Arial" charset="0"/>
              </a:rPr>
              <a:t> scale!</a:t>
            </a:r>
            <a:endParaRPr lang="en-US" altLang="x-none" i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495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4493EFA0-6C22-8545-91FA-1562F9C77B3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49507" name="Group 23"/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49513" name="Text Box 2"/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Root DNS Servers</a:t>
              </a:r>
            </a:p>
          </p:txBody>
        </p:sp>
        <p:sp>
          <p:nvSpPr>
            <p:cNvPr id="149514" name="Text Box 4"/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com DNS servers</a:t>
              </a:r>
            </a:p>
          </p:txBody>
        </p:sp>
        <p:sp>
          <p:nvSpPr>
            <p:cNvPr id="149515" name="Text Box 5"/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org DNS servers</a:t>
              </a:r>
            </a:p>
          </p:txBody>
        </p:sp>
        <p:sp>
          <p:nvSpPr>
            <p:cNvPr id="149516" name="Text Box 6"/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edu DNS servers</a:t>
              </a:r>
            </a:p>
          </p:txBody>
        </p:sp>
        <p:sp>
          <p:nvSpPr>
            <p:cNvPr id="149517" name="Line 7"/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Line 8"/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Line 9"/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Text Box 10"/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poly.edu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DNS servers</a:t>
              </a:r>
            </a:p>
          </p:txBody>
        </p:sp>
        <p:sp>
          <p:nvSpPr>
            <p:cNvPr id="149521" name="Text Box 11"/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umass.edu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DNS servers</a:t>
              </a:r>
            </a:p>
          </p:txBody>
        </p:sp>
        <p:sp>
          <p:nvSpPr>
            <p:cNvPr id="149522" name="Line 12"/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Line 13"/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4" name="Text Box 14"/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yahoo.com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DNS servers</a:t>
              </a:r>
            </a:p>
          </p:txBody>
        </p:sp>
        <p:sp>
          <p:nvSpPr>
            <p:cNvPr id="149525" name="Text Box 15"/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amazon.com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DNS servers</a:t>
              </a:r>
            </a:p>
          </p:txBody>
        </p:sp>
        <p:sp>
          <p:nvSpPr>
            <p:cNvPr id="149526" name="Line 16"/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7" name="Line 17"/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8" name="Text Box 18"/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pbs.org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DNS servers</a:t>
              </a:r>
            </a:p>
          </p:txBody>
        </p:sp>
        <p:sp>
          <p:nvSpPr>
            <p:cNvPr id="149529" name="Line 19"/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08" name="Rectangle 20"/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DNS: a distributed, hierarchical database</a:t>
            </a:r>
          </a:p>
        </p:txBody>
      </p:sp>
      <p:sp>
        <p:nvSpPr>
          <p:cNvPr id="149509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client wants IP for www.amazon.com; 1</a:t>
            </a:r>
            <a:r>
              <a:rPr lang="en-US" altLang="x-none" sz="2400" i="1" baseline="30000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st</a:t>
            </a:r>
            <a:r>
              <a:rPr lang="en-US" altLang="x-none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 approximation: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client queries root server to find com DNS server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client queries .com DNS server to get amazon.com DNS server</a:t>
            </a:r>
          </a:p>
          <a:p>
            <a:r>
              <a:rPr lang="en-US" altLang="x-none" sz="2200">
                <a:latin typeface="Gill Sans MT" charset="0"/>
                <a:ea typeface="ＭＳ Ｐゴシック" charset="-128"/>
              </a:rPr>
              <a:t>client queries amazon.com DNS server to get  IP address for www.amazon.com</a:t>
            </a:r>
          </a:p>
        </p:txBody>
      </p:sp>
      <p:pic>
        <p:nvPicPr>
          <p:cNvPr id="149510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/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…</a:t>
            </a:r>
          </a:p>
        </p:txBody>
      </p:sp>
      <p:sp>
        <p:nvSpPr>
          <p:cNvPr id="149512" name="Text Box 30"/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41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8C51598C-3950-8A49-9A38-165A352A6897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41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Application architectures</a:t>
            </a: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possible structure of applications: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client-server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peer-to-peer (P2P)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515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C7EE43A6-00DB-8548-B76E-F3A27A68238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515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DNS: root name servers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5155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contacted by local name server that can not resolve name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root name server:</a:t>
            </a:r>
          </a:p>
          <a:p>
            <a:pPr lvl="1"/>
            <a:r>
              <a:rPr lang="en-US" altLang="x-none" sz="2200">
                <a:latin typeface="Gill Sans MT" charset="0"/>
                <a:ea typeface="ＭＳ Ｐゴシック" charset="-128"/>
              </a:rPr>
              <a:t>contacts authoritative name server if name mapping not known</a:t>
            </a:r>
          </a:p>
          <a:p>
            <a:pPr lvl="1"/>
            <a:r>
              <a:rPr lang="en-US" altLang="x-none" sz="2200">
                <a:latin typeface="Gill Sans MT" charset="0"/>
                <a:ea typeface="ＭＳ Ｐゴシック" charset="-128"/>
              </a:rPr>
              <a:t>gets mapping</a:t>
            </a:r>
          </a:p>
          <a:p>
            <a:pPr lvl="1"/>
            <a:r>
              <a:rPr lang="en-US" altLang="x-none" sz="2200">
                <a:latin typeface="Gill Sans MT" charset="0"/>
                <a:ea typeface="ＭＳ Ｐゴシック" charset="-128"/>
              </a:rPr>
              <a:t>returns mapping to local name server</a:t>
            </a:r>
          </a:p>
        </p:txBody>
      </p:sp>
      <p:sp>
        <p:nvSpPr>
          <p:cNvPr id="151557" name="Rectangle 20"/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 13 logical root name </a:t>
            </a:r>
            <a:r>
              <a:rPr lang="ja-JP" altLang="en-US" sz="2000" i="1">
                <a:latin typeface="Arial" charset="0"/>
              </a:rPr>
              <a:t>“</a:t>
            </a:r>
            <a:r>
              <a:rPr lang="en-US" altLang="ja-JP" sz="2000" i="1">
                <a:latin typeface="Arial" charset="0"/>
              </a:rPr>
              <a:t>servers</a:t>
            </a:r>
            <a:r>
              <a:rPr lang="ja-JP" altLang="en-US" sz="2000" i="1">
                <a:latin typeface="Arial" charset="0"/>
              </a:rPr>
              <a:t>”</a:t>
            </a:r>
            <a:r>
              <a:rPr lang="en-US" altLang="ja-JP" sz="2000" i="1">
                <a:latin typeface="Arial" charset="0"/>
              </a:rPr>
              <a:t> worldwide</a:t>
            </a:r>
          </a:p>
          <a:p>
            <a:pPr>
              <a:buClr>
                <a:srgbClr val="000090"/>
              </a:buClr>
              <a:buFont typeface="Arial" charset="0"/>
              <a:buChar char="•"/>
            </a:pPr>
            <a:r>
              <a:rPr lang="en-US" altLang="ja-JP" sz="1800" i="1">
                <a:latin typeface="Arial" charset="0"/>
              </a:rPr>
              <a:t>each “server” replicated many times</a:t>
            </a:r>
          </a:p>
        </p:txBody>
      </p:sp>
      <p:sp>
        <p:nvSpPr>
          <p:cNvPr id="151558" name="AutoShape 22"/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pic>
        <p:nvPicPr>
          <p:cNvPr id="151559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60" name="Text Box 25"/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a. Verisign, Los Angeles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   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b. USC-ISI Marina del Rey,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l. ICANN Los Angeles,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   (41 other sites)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51561" name="Freeform 26"/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Text Box 27"/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e. NASA Mt View,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f. Internet Software C.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Palo Alto, CA (and 48 other   sites)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51563" name="Freeform 28"/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4" name="Text Box 29"/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i. Netnod, Stockholm (37 other sites)</a:t>
            </a:r>
          </a:p>
        </p:txBody>
      </p:sp>
      <p:sp>
        <p:nvSpPr>
          <p:cNvPr id="151565" name="Freeform 30"/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6 w 666"/>
              <a:gd name="T1" fmla="*/ 0 h 1005"/>
              <a:gd name="T2" fmla="*/ 0 w 666"/>
              <a:gd name="T3" fmla="*/ 2147483646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6" name="Text Box 31"/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k. RIPE London (17 other sites)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51567" name="Freeform 32"/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6 w 922"/>
              <a:gd name="T1" fmla="*/ 0 h 1448"/>
              <a:gd name="T2" fmla="*/ 0 w 922"/>
              <a:gd name="T3" fmla="*/ 2147483646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8" name="Text Box 33"/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m. WIDE Tokyo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(5 other sites)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51569" name="Freeform 34"/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6 w 252"/>
              <a:gd name="T1" fmla="*/ 0 h 462"/>
              <a:gd name="T2" fmla="*/ 0 w 252"/>
              <a:gd name="T3" fmla="*/ 2147483646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Text Box 35"/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c. Cogent, Herndon, VA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d. U Maryland College Park,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h. ARL Aberdeen,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j. Verisign, Dulles VA (69 other sites )</a:t>
            </a:r>
            <a:endParaRPr lang="en-US" altLang="x-none" sz="2400">
              <a:latin typeface="Times New Roman" charset="0"/>
            </a:endParaRPr>
          </a:p>
        </p:txBody>
      </p:sp>
      <p:pic>
        <p:nvPicPr>
          <p:cNvPr id="151571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1572" name="Straight Arrow Connector 2"/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3" name="Text Box 35"/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000">
                <a:solidFill>
                  <a:srgbClr val="000000"/>
                </a:solidFill>
                <a:latin typeface="Arial" charset="0"/>
              </a:rPr>
              <a:t>g. US DoD Columbus, OH (5 other sites)</a:t>
            </a:r>
            <a:endParaRPr lang="en-US" altLang="x-none" sz="2400">
              <a:latin typeface="Times New Roman" charset="0"/>
            </a:endParaRPr>
          </a:p>
        </p:txBody>
      </p:sp>
      <p:cxnSp>
        <p:nvCxnSpPr>
          <p:cNvPr id="151574" name="Straight Arrow Connector 24"/>
          <p:cNvCxnSpPr>
            <a:cxnSpLocks noChangeShapeType="1"/>
            <a:stCxn id="151573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536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D3215D0E-2828-2C4E-AB3B-10924DA8A26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5360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TLD, authoritative servers</a:t>
            </a:r>
          </a:p>
        </p:txBody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top-level domain (TLD) servers: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Network Solutions maintains servers for .com TLD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Educause for .edu TLD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authoritative DNS servers:</a:t>
            </a:r>
            <a:r>
              <a:rPr lang="en-US" altLang="x-none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organization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own DNS server(s), providing authoritative hostname to IP mappings for organization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named hosts 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can be maintained by organization or service provider</a:t>
            </a:r>
          </a:p>
          <a:p>
            <a:pPr lvl="1"/>
            <a:endParaRPr lang="en-US" altLang="x-none">
              <a:latin typeface="Gill Sans MT" charset="0"/>
              <a:ea typeface="ＭＳ Ｐゴシック" charset="-128"/>
            </a:endParaRPr>
          </a:p>
        </p:txBody>
      </p:sp>
      <p:pic>
        <p:nvPicPr>
          <p:cNvPr id="15360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556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30D8BB5-439E-114D-BE65-0442C46C9364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556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Local 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DNS</a:t>
            </a:r>
            <a:r>
              <a:rPr lang="en-US" altLang="x-none">
                <a:latin typeface="Gill Sans MT" charset="0"/>
                <a:ea typeface="ＭＳ Ｐゴシック" charset="-128"/>
              </a:rPr>
              <a:t> name server</a:t>
            </a: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does not strictly belong to hierarchy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each ISP (residential ISP, company, university) has one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also called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default name server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endParaRPr lang="en-US" altLang="ja-JP">
              <a:latin typeface="Gill Sans MT" charset="0"/>
              <a:ea typeface="ＭＳ Ｐゴシック" charset="-128"/>
            </a:endParaRP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when host makes DNS query, query is sent to its local DNS server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acts as proxy, forwards query into hierarchy</a:t>
            </a:r>
          </a:p>
          <a:p>
            <a:pPr lvl="1"/>
            <a:endParaRPr lang="en-US" altLang="x-none">
              <a:latin typeface="Gill Sans MT" charset="0"/>
              <a:ea typeface="ＭＳ Ｐゴシック" charset="-128"/>
            </a:endParaRPr>
          </a:p>
        </p:txBody>
      </p:sp>
      <p:pic>
        <p:nvPicPr>
          <p:cNvPr id="15565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576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514E34E2-EF38-3B40-B53A-E1D99E4A083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57699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requesting host</a:t>
            </a:r>
            <a:endParaRPr lang="en-US" altLang="x-none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solidFill>
                  <a:srgbClr val="000099"/>
                </a:solidFill>
                <a:latin typeface="Arial" charset="0"/>
              </a:rPr>
              <a:t>cis.poly.edu</a:t>
            </a:r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gaia.cs.umass.edu</a:t>
            </a:r>
          </a:p>
        </p:txBody>
      </p:sp>
      <p:sp>
        <p:nvSpPr>
          <p:cNvPr id="157702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root DNS server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7863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57864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local DNS server</a:t>
              </a:r>
              <a:endParaRPr lang="en-US" altLang="x-none" sz="24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 i="1">
                  <a:solidFill>
                    <a:srgbClr val="000099"/>
                  </a:solidFill>
                  <a:latin typeface="Arial" charset="0"/>
                </a:rPr>
                <a:t>dns.poly.edu</a:t>
              </a: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1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2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3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4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5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6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771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authoritative DNS server</a:t>
            </a:r>
            <a:endParaRPr lang="en-US" altLang="x-none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b="1">
                <a:latin typeface="Arial" charset="0"/>
              </a:rPr>
              <a:t>dns.cs.umass.edu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7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8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/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TLD DNS server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157722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x-none" sz="4000">
                <a:latin typeface="Gill Sans MT" charset="0"/>
                <a:ea typeface="ＭＳ Ｐゴシック" charset="-128"/>
              </a:rPr>
              <a:t>DNS name </a:t>
            </a:r>
            <a:br>
              <a:rPr lang="en-US" altLang="x-none" sz="4000">
                <a:latin typeface="Gill Sans MT" charset="0"/>
                <a:ea typeface="ＭＳ Ｐゴシック" charset="-128"/>
              </a:rPr>
            </a:br>
            <a:r>
              <a:rPr lang="en-US" altLang="x-none" sz="4000">
                <a:latin typeface="Gill Sans MT" charset="0"/>
                <a:ea typeface="ＭＳ Ｐゴシック" charset="-128"/>
              </a:rPr>
              <a:t>resolution example</a:t>
            </a:r>
          </a:p>
        </p:txBody>
      </p:sp>
      <p:sp>
        <p:nvSpPr>
          <p:cNvPr id="157723" name="Rectangle 67"/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host at cis.poly.edu wants IP address for gaia.cs.umass.edu</a:t>
            </a:r>
          </a:p>
        </p:txBody>
      </p:sp>
      <p:sp>
        <p:nvSpPr>
          <p:cNvPr id="157724" name="Rectangle 69"/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iterated query:</a:t>
            </a:r>
          </a:p>
          <a:p>
            <a:r>
              <a:rPr lang="en-US" altLang="x-none" sz="2400"/>
              <a:t>contacted server replies with name of server to contact</a:t>
            </a:r>
          </a:p>
          <a:p>
            <a:r>
              <a:rPr lang="ja-JP" altLang="en-US" sz="2400"/>
              <a:t>“</a:t>
            </a:r>
            <a:r>
              <a:rPr lang="en-US" altLang="ja-JP" sz="2400"/>
              <a:t>I don</a:t>
            </a:r>
            <a:r>
              <a:rPr lang="ja-JP" altLang="en-US" sz="2400"/>
              <a:t>’</a:t>
            </a:r>
            <a:r>
              <a:rPr lang="en-US" altLang="ja-JP" sz="2400"/>
              <a:t>t know this name, but ask this server</a:t>
            </a:r>
            <a:r>
              <a:rPr lang="ja-JP" altLang="en-US" sz="2400"/>
              <a:t>”</a:t>
            </a:r>
            <a:endParaRPr lang="en-US" altLang="x-none" sz="2400"/>
          </a:p>
        </p:txBody>
      </p:sp>
      <p:grpSp>
        <p:nvGrpSpPr>
          <p:cNvPr id="157725" name="Group 86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7861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7859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7827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29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32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58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33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34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56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35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36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37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54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38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52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40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41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44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46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47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48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7849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50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7728" name="Group 158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7795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97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00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26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01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02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24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03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04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805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22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06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820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808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09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12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14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15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16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7817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818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7729" name="Group 224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7763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65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68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94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69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70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92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71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72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73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90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74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88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76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77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80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82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83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84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7785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86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7730" name="Group 257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7731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33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36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62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37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38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60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39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40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7741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58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42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7756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7744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45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48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50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51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52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7753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7754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0" grpId="0" animBg="1"/>
      <p:bldP spid="202771" grpId="0" animBg="1"/>
      <p:bldP spid="202772" grpId="0" animBg="1"/>
      <p:bldP spid="202773" grpId="0" animBg="1"/>
      <p:bldP spid="202774" grpId="0" animBg="1"/>
      <p:bldP spid="202775" grpId="0" animBg="1"/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  <p:bldP spid="202815" grpId="0" animBg="1"/>
      <p:bldP spid="20281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597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F28DD8B-7D40-6548-BBDF-EC8AEC1B2DB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59747" name="Text Box 24"/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4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48" name="Text Box 25"/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5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49" name="Text Box 26"/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6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50" name="Line 60"/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/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/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/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3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54" name="Rectangle 67"/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recursive query</a:t>
            </a:r>
            <a:r>
              <a:rPr lang="en-US" altLang="x-none" i="1">
                <a:solidFill>
                  <a:srgbClr val="CC0000"/>
                </a:solidFill>
                <a:latin typeface="Comic Sans MS" charset="0"/>
              </a:rPr>
              <a:t>:</a:t>
            </a:r>
          </a:p>
          <a:p>
            <a:pPr>
              <a:lnSpc>
                <a:spcPct val="100000"/>
              </a:lnSpc>
            </a:pPr>
            <a:r>
              <a:rPr lang="en-US" altLang="x-none" sz="2400"/>
              <a:t>puts burden of name resolution on contacted name server</a:t>
            </a:r>
          </a:p>
          <a:p>
            <a:pPr>
              <a:lnSpc>
                <a:spcPct val="100000"/>
              </a:lnSpc>
            </a:pPr>
            <a:r>
              <a:rPr lang="en-US" altLang="x-none" sz="2400"/>
              <a:t>heavy load at upper levels of hierarchy?</a:t>
            </a:r>
          </a:p>
        </p:txBody>
      </p:sp>
      <p:sp>
        <p:nvSpPr>
          <p:cNvPr id="159755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requesting host</a:t>
            </a:r>
            <a:endParaRPr lang="en-US" altLang="x-none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solidFill>
                  <a:srgbClr val="000099"/>
                </a:solidFill>
                <a:latin typeface="Arial" charset="0"/>
              </a:rPr>
              <a:t>cis.poly.edu</a:t>
            </a:r>
          </a:p>
        </p:txBody>
      </p:sp>
      <p:sp>
        <p:nvSpPr>
          <p:cNvPr id="159756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gaia.cs.umass.edu</a:t>
            </a:r>
          </a:p>
        </p:txBody>
      </p:sp>
      <p:sp>
        <p:nvSpPr>
          <p:cNvPr id="159757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root DNS server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159758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/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/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/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9910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400">
                <a:latin typeface="Arial" charset="0"/>
              </a:endParaRPr>
            </a:p>
          </p:txBody>
        </p:sp>
        <p:sp>
          <p:nvSpPr>
            <p:cNvPr id="159911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latin typeface="Arial" charset="0"/>
                </a:rPr>
                <a:t>local DNS server</a:t>
              </a:r>
              <a:endParaRPr lang="en-US" altLang="x-none" sz="24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 i="1">
                  <a:solidFill>
                    <a:srgbClr val="000099"/>
                  </a:solidFill>
                  <a:latin typeface="Arial" charset="0"/>
                </a:rPr>
                <a:t>dns.poly.edu</a:t>
              </a:r>
            </a:p>
          </p:txBody>
        </p:sp>
      </p:grpSp>
      <p:sp>
        <p:nvSpPr>
          <p:cNvPr id="159763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1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64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2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65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7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6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latin typeface="Arial" charset="0"/>
              </a:rPr>
              <a:t>authoritative DNS server</a:t>
            </a:r>
            <a:endParaRPr lang="en-US" altLang="x-none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b="1">
                <a:latin typeface="Arial" charset="0"/>
              </a:rPr>
              <a:t>dns.cs.umass.edu</a:t>
            </a:r>
            <a:endParaRPr lang="en-US" altLang="x-none" sz="1600">
              <a:latin typeface="Arial" charset="0"/>
            </a:endParaRPr>
          </a:p>
        </p:txBody>
      </p:sp>
      <p:sp>
        <p:nvSpPr>
          <p:cNvPr id="159767" name="Text Box 62"/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8</a:t>
            </a:r>
            <a:endParaRPr lang="en-US" altLang="x-none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59768" name="Line 62"/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/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DNS name </a:t>
            </a:r>
            <a:br>
              <a:rPr lang="en-US" altLang="x-none" sz="4000">
                <a:solidFill>
                  <a:srgbClr val="000099"/>
                </a:solidFill>
              </a:rPr>
            </a:br>
            <a:r>
              <a:rPr lang="en-US" altLang="x-none" sz="4000">
                <a:solidFill>
                  <a:srgbClr val="000099"/>
                </a:solidFill>
              </a:rPr>
              <a:t>resolution example</a:t>
            </a:r>
          </a:p>
        </p:txBody>
      </p:sp>
      <p:sp>
        <p:nvSpPr>
          <p:cNvPr id="159771" name="Text Box 65"/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TLD DNS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</a:t>
            </a:r>
            <a:endParaRPr lang="en-US" altLang="x-none" sz="1600">
              <a:latin typeface="Arial" charset="0"/>
            </a:endParaRPr>
          </a:p>
        </p:txBody>
      </p:sp>
      <p:grpSp>
        <p:nvGrpSpPr>
          <p:cNvPr id="159772" name="Group 140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9908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9906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9874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76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79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905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80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81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903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82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83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84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901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85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99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87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88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91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93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94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95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896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97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9775" name="Group 212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9842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44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47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73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48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49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71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50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51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52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69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53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67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55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56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59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61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62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63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864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65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9776" name="Group 245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9810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12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15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41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16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17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39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18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19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820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37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21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35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823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24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27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29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30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31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832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33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59777" name="Group 311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9778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80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783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09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784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785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07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786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87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59788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05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789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59803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59791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92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95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97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98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799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800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59801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617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E3234F7-B4DF-8F4D-9B99-FA86D768FA2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6179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DNS: caching, updating records</a:t>
            </a:r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once (any) name server learns mapping, it </a:t>
            </a: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caches</a:t>
            </a:r>
            <a:r>
              <a:rPr lang="en-US" altLang="x-none">
                <a:latin typeface="Gill Sans MT" charset="0"/>
                <a:ea typeface="ＭＳ Ｐゴシック" charset="-128"/>
              </a:rPr>
              <a:t> mapping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cache entries timeout (disappear) after some time (TTL)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TLD servers typically cached in local name servers</a:t>
            </a:r>
          </a:p>
          <a:p>
            <a:pPr lvl="2"/>
            <a:r>
              <a:rPr lang="en-US" altLang="x-none">
                <a:latin typeface="Gill Sans MT" charset="0"/>
                <a:ea typeface="ＭＳ Ｐゴシック" charset="-128"/>
              </a:rPr>
              <a:t>thus root name servers not often visited</a:t>
            </a:r>
            <a:endParaRPr lang="en-US" altLang="x-none">
              <a:ea typeface="ＭＳ Ｐゴシック" charset="-128"/>
            </a:endParaRP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cached entries may be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out-of-date</a:t>
            </a:r>
            <a:r>
              <a:rPr lang="en-US" altLang="x-none">
                <a:latin typeface="Gill Sans MT" charset="0"/>
                <a:ea typeface="ＭＳ Ｐゴシック" charset="-128"/>
              </a:rPr>
              <a:t> (best effort name-to-address translation!)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if name host changes IP address, may not be known Internet-wide until all TTLs expire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update/notify mechanisms proposed IETF standard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RFC 2136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63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F5305C8-AA59-2E43-B095-F0DCC82C4DDE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63843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 records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6384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DNS: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distributed database storing resource records 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(RR)</a:t>
            </a:r>
          </a:p>
        </p:txBody>
      </p:sp>
      <p:sp>
        <p:nvSpPr>
          <p:cNvPr id="16384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type=NS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name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is domain (e.g., foo.com)</a:t>
            </a:r>
          </a:p>
          <a:p>
            <a:pPr lvl="1"/>
            <a:r>
              <a:rPr lang="en-US" altLang="x-none" sz="2000" b="1">
                <a:latin typeface="Courier New" charset="0"/>
                <a:ea typeface="ＭＳ Ｐゴシック" charset="-128"/>
              </a:rPr>
              <a:t>value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is hostname of authoritative name server for this domain</a:t>
            </a:r>
          </a:p>
          <a:p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63846" name="Text Box 6"/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400">
                <a:latin typeface="Arial" charset="0"/>
              </a:rPr>
              <a:t>RR format:</a:t>
            </a:r>
            <a:r>
              <a:rPr lang="en-US" altLang="x-none" sz="2400">
                <a:latin typeface="Comic Sans MS" charset="0"/>
              </a:rPr>
              <a:t> </a:t>
            </a:r>
            <a:r>
              <a:rPr lang="en-US" altLang="x-none" sz="1800" b="1">
                <a:latin typeface="Courier New" charset="0"/>
              </a:rPr>
              <a:t>(name, value, type, ttl)</a:t>
            </a:r>
            <a:endParaRPr lang="en-US" altLang="x-none" sz="2400">
              <a:latin typeface="Times New Roman" charset="0"/>
            </a:endParaRPr>
          </a:p>
        </p:txBody>
      </p:sp>
      <p:sp>
        <p:nvSpPr>
          <p:cNvPr id="163847" name="Rectangle 7"/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solidFill>
                <a:schemeClr val="accent2"/>
              </a:solidFill>
              <a:latin typeface="Times New Roman" charset="0"/>
            </a:endParaRPr>
          </a:p>
        </p:txBody>
      </p:sp>
      <p:sp>
        <p:nvSpPr>
          <p:cNvPr id="163848" name="Rectangle 8"/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SzPct val="75000"/>
              <a:buFont typeface="Wingdings" charset="2"/>
              <a:buNone/>
            </a:pPr>
            <a:r>
              <a:rPr lang="en-US" altLang="x-none" u="sng">
                <a:solidFill>
                  <a:srgbClr val="CC0000"/>
                </a:solidFill>
              </a:rPr>
              <a:t>type=A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 b="1">
                <a:latin typeface="Courier New" charset="0"/>
              </a:rPr>
              <a:t>name</a:t>
            </a:r>
            <a:r>
              <a:rPr lang="en-US" altLang="x-none" sz="2000">
                <a:latin typeface="Comic Sans MS" charset="0"/>
              </a:rPr>
              <a:t> </a:t>
            </a:r>
            <a:r>
              <a:rPr lang="en-US" altLang="x-none" sz="2000"/>
              <a:t>is hostname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 b="1">
                <a:latin typeface="Courier New" charset="0"/>
              </a:rPr>
              <a:t>value</a:t>
            </a:r>
            <a:r>
              <a:rPr lang="en-US" altLang="x-none" sz="2000">
                <a:latin typeface="Comic Sans MS" charset="0"/>
              </a:rPr>
              <a:t> </a:t>
            </a:r>
            <a:r>
              <a:rPr lang="en-US" altLang="x-none" sz="2000"/>
              <a:t>is IP address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x-none" sz="2400"/>
          </a:p>
        </p:txBody>
      </p:sp>
      <p:sp>
        <p:nvSpPr>
          <p:cNvPr id="163849" name="Rectangle 9"/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u="sng">
                <a:solidFill>
                  <a:srgbClr val="CC0000"/>
                </a:solidFill>
              </a:rPr>
              <a:t>type=CNAME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 b="1">
                <a:latin typeface="Courier New" charset="0"/>
              </a:rPr>
              <a:t>name</a:t>
            </a:r>
            <a:r>
              <a:rPr lang="en-US" altLang="x-none" sz="2000">
                <a:latin typeface="Comic Sans MS" charset="0"/>
              </a:rPr>
              <a:t> is </a:t>
            </a:r>
            <a:r>
              <a:rPr lang="en-US" altLang="x-none" sz="2000"/>
              <a:t>alias name for some </a:t>
            </a:r>
            <a:r>
              <a:rPr lang="ja-JP" altLang="en-US" sz="2000"/>
              <a:t>“</a:t>
            </a:r>
            <a:r>
              <a:rPr lang="en-US" altLang="ja-JP" sz="2000"/>
              <a:t>canonical</a:t>
            </a:r>
            <a:r>
              <a:rPr lang="ja-JP" altLang="en-US" sz="2000"/>
              <a:t>”</a:t>
            </a:r>
            <a:r>
              <a:rPr lang="en-US" altLang="ja-JP" sz="2000"/>
              <a:t> (the real) name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1800" b="1">
                <a:latin typeface="Courier New" charset="0"/>
              </a:rPr>
              <a:t>www.ibm.com</a:t>
            </a:r>
            <a:r>
              <a:rPr lang="en-US" altLang="x-none" sz="1800">
                <a:latin typeface="Courier New" charset="0"/>
              </a:rPr>
              <a:t> </a:t>
            </a:r>
            <a:r>
              <a:rPr lang="en-US" altLang="x-none" sz="2000"/>
              <a:t>is really</a:t>
            </a:r>
            <a:endParaRPr lang="en-US" altLang="x-none" sz="1800"/>
          </a:p>
          <a:p>
            <a:pPr lvl="1">
              <a:lnSpc>
                <a:spcPct val="100000"/>
              </a:lnSpc>
              <a:buFont typeface="Wingdings" charset="2"/>
              <a:buNone/>
            </a:pPr>
            <a:r>
              <a:rPr lang="en-US" altLang="x-none" sz="1800">
                <a:latin typeface="Courier New" charset="0"/>
              </a:rPr>
              <a:t>  </a:t>
            </a:r>
            <a:r>
              <a:rPr lang="en-US" altLang="x-none" sz="1800" b="1">
                <a:latin typeface="Courier New" charset="0"/>
              </a:rPr>
              <a:t>servereast.backup2.ibm.com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 b="1">
                <a:latin typeface="Courier New" charset="0"/>
              </a:rPr>
              <a:t>value</a:t>
            </a:r>
            <a:r>
              <a:rPr lang="en-US" altLang="x-none" sz="2000">
                <a:latin typeface="Comic Sans MS" charset="0"/>
              </a:rPr>
              <a:t> </a:t>
            </a:r>
            <a:r>
              <a:rPr lang="en-US" altLang="x-none" sz="2000"/>
              <a:t>is canonical name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x-none" sz="2400"/>
          </a:p>
        </p:txBody>
      </p:sp>
      <p:sp>
        <p:nvSpPr>
          <p:cNvPr id="163850" name="Rectangle 10"/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u="sng">
                <a:solidFill>
                  <a:srgbClr val="CC0000"/>
                </a:solidFill>
              </a:rPr>
              <a:t>type=MX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 b="1">
                <a:latin typeface="Courier New" charset="0"/>
              </a:rPr>
              <a:t>value</a:t>
            </a:r>
            <a:r>
              <a:rPr lang="en-US" altLang="x-none" sz="2000">
                <a:latin typeface="Comic Sans MS" charset="0"/>
              </a:rPr>
              <a:t> </a:t>
            </a:r>
            <a:r>
              <a:rPr lang="en-US" altLang="x-none" sz="2000"/>
              <a:t>is name of mailserver associated with</a:t>
            </a:r>
            <a:r>
              <a:rPr lang="en-US" altLang="x-none" sz="2000">
                <a:latin typeface="Comic Sans MS" charset="0"/>
              </a:rPr>
              <a:t> </a:t>
            </a:r>
            <a:r>
              <a:rPr lang="en-US" altLang="x-none" sz="2000" b="1">
                <a:latin typeface="Courier New" charset="0"/>
              </a:rPr>
              <a:t>name</a:t>
            </a:r>
            <a:endParaRPr lang="en-US" altLang="x-none" sz="2000">
              <a:latin typeface="Comic Sans MS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x-none" sz="2400">
              <a:latin typeface="Comic Sans MS" charset="0"/>
            </a:endParaRPr>
          </a:p>
        </p:txBody>
      </p:sp>
      <p:pic>
        <p:nvPicPr>
          <p:cNvPr id="16385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65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810440D-1FE3-4E4B-967F-5856907EE82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6589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DNS protocol, messages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65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query</a:t>
            </a:r>
            <a:r>
              <a:rPr lang="en-US" altLang="x-none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>
                <a:latin typeface="Gill Sans MT" charset="0"/>
                <a:ea typeface="ＭＳ Ｐゴシック" charset="-128"/>
              </a:rPr>
              <a:t>and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reply</a:t>
            </a:r>
            <a:r>
              <a:rPr lang="en-US" altLang="x-none">
                <a:latin typeface="Gill Sans MT" charset="0"/>
                <a:ea typeface="ＭＳ Ｐゴシック" charset="-128"/>
              </a:rPr>
              <a:t> messages, both with same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format</a:t>
            </a: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190470" name="Rectangle 4"/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65895" name="Group 36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5906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65907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65908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identification</a:t>
              </a:r>
            </a:p>
          </p:txBody>
        </p:sp>
        <p:sp>
          <p:nvSpPr>
            <p:cNvPr id="165916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flags</a:t>
              </a:r>
            </a:p>
          </p:txBody>
        </p:sp>
        <p:sp>
          <p:nvSpPr>
            <p:cNvPr id="165917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questions</a:t>
              </a:r>
            </a:p>
          </p:txBody>
        </p:sp>
        <p:sp>
          <p:nvSpPr>
            <p:cNvPr id="165918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questions (variable # of questions)</a:t>
              </a:r>
            </a:p>
          </p:txBody>
        </p:sp>
        <p:sp>
          <p:nvSpPr>
            <p:cNvPr id="165919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additional RRs</a:t>
              </a:r>
            </a:p>
          </p:txBody>
        </p:sp>
        <p:sp>
          <p:nvSpPr>
            <p:cNvPr id="165920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authority RRs</a:t>
              </a:r>
            </a:p>
          </p:txBody>
        </p:sp>
        <p:sp>
          <p:nvSpPr>
            <p:cNvPr id="165921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answer RRs</a:t>
              </a:r>
            </a:p>
          </p:txBody>
        </p:sp>
        <p:sp>
          <p:nvSpPr>
            <p:cNvPr id="165922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answers (variable # of RRs)</a:t>
              </a:r>
            </a:p>
          </p:txBody>
        </p:sp>
        <p:sp>
          <p:nvSpPr>
            <p:cNvPr id="165923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authority (variable # of RRs)</a:t>
              </a:r>
            </a:p>
          </p:txBody>
        </p:sp>
        <p:sp>
          <p:nvSpPr>
            <p:cNvPr id="165924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additional info (variable # of RRs)</a:t>
              </a:r>
            </a:p>
          </p:txBody>
        </p:sp>
      </p:grpSp>
      <p:sp>
        <p:nvSpPr>
          <p:cNvPr id="165896" name="Line 34"/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/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5903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200">
                  <a:latin typeface="Arial" charset="0"/>
                </a:rPr>
                <a:t>2 bytes</a:t>
              </a:r>
            </a:p>
          </p:txBody>
        </p:sp>
        <p:sp>
          <p:nvSpPr>
            <p:cNvPr id="165904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5900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200">
                  <a:latin typeface="Arial" charset="0"/>
                </a:rPr>
                <a:t>2 bytes</a:t>
              </a:r>
            </a:p>
          </p:txBody>
        </p:sp>
        <p:sp>
          <p:nvSpPr>
            <p:cNvPr id="165901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67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8B491CB5-E79E-2547-87BE-67CD04A664A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67939" name="Text Box 4"/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name, type fields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 for a query</a:t>
            </a:r>
            <a:endParaRPr lang="en-US" altLang="x-none" sz="2400"/>
          </a:p>
        </p:txBody>
      </p:sp>
      <p:sp>
        <p:nvSpPr>
          <p:cNvPr id="167940" name="Text Box 5"/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RRs in response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to query</a:t>
            </a:r>
            <a:endParaRPr lang="en-US" altLang="x-none" sz="2400"/>
          </a:p>
        </p:txBody>
      </p:sp>
      <p:sp>
        <p:nvSpPr>
          <p:cNvPr id="167941" name="Text Box 6"/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records for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authoritative servers</a:t>
            </a:r>
            <a:endParaRPr lang="en-US" altLang="x-none" sz="2400"/>
          </a:p>
        </p:txBody>
      </p:sp>
      <p:sp>
        <p:nvSpPr>
          <p:cNvPr id="167942" name="Text Box 7"/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additional </a:t>
            </a:r>
            <a:r>
              <a:rPr lang="ja-JP" altLang="en-US" sz="2000"/>
              <a:t>“</a:t>
            </a:r>
            <a:r>
              <a:rPr lang="en-US" altLang="ja-JP" sz="2000"/>
              <a:t>helpful</a:t>
            </a:r>
            <a:r>
              <a:rPr lang="ja-JP" altLang="en-US" sz="2000"/>
              <a:t>”</a:t>
            </a:r>
            <a:endParaRPr lang="en-US" altLang="ja-JP" sz="200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info that may be used</a:t>
            </a:r>
            <a:endParaRPr lang="en-US" altLang="x-none" sz="2400"/>
          </a:p>
        </p:txBody>
      </p:sp>
      <p:grpSp>
        <p:nvGrpSpPr>
          <p:cNvPr id="167943" name="Group 17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7958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67959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67960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identification</a:t>
              </a:r>
            </a:p>
          </p:txBody>
        </p:sp>
        <p:sp>
          <p:nvSpPr>
            <p:cNvPr id="167968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flags</a:t>
              </a:r>
            </a:p>
          </p:txBody>
        </p:sp>
        <p:sp>
          <p:nvSpPr>
            <p:cNvPr id="167969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questions</a:t>
              </a:r>
            </a:p>
          </p:txBody>
        </p:sp>
        <p:sp>
          <p:nvSpPr>
            <p:cNvPr id="167970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questions (variable # of questions)</a:t>
              </a:r>
            </a:p>
          </p:txBody>
        </p:sp>
        <p:sp>
          <p:nvSpPr>
            <p:cNvPr id="167971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additional RRs</a:t>
              </a:r>
            </a:p>
          </p:txBody>
        </p:sp>
        <p:sp>
          <p:nvSpPr>
            <p:cNvPr id="167972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authority RRs</a:t>
              </a:r>
            </a:p>
          </p:txBody>
        </p:sp>
        <p:sp>
          <p:nvSpPr>
            <p:cNvPr id="167973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# answer RRs</a:t>
              </a:r>
            </a:p>
          </p:txBody>
        </p:sp>
        <p:sp>
          <p:nvSpPr>
            <p:cNvPr id="167974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answers (variable # of RRs)</a:t>
              </a:r>
            </a:p>
          </p:txBody>
        </p:sp>
        <p:sp>
          <p:nvSpPr>
            <p:cNvPr id="167975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authority (variable # of RRs)</a:t>
              </a:r>
            </a:p>
          </p:txBody>
        </p:sp>
        <p:sp>
          <p:nvSpPr>
            <p:cNvPr id="167976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additional info (variable # of RRs)</a:t>
              </a:r>
            </a:p>
          </p:txBody>
        </p:sp>
      </p:grpSp>
      <p:sp>
        <p:nvSpPr>
          <p:cNvPr id="167944" name="Line 37"/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/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/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/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/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DNS protocol, messages</a:t>
            </a:r>
            <a:endParaRPr lang="en-US" altLang="x-none" sz="4400">
              <a:solidFill>
                <a:srgbClr val="000099"/>
              </a:solidFill>
            </a:endParaRPr>
          </a:p>
        </p:txBody>
      </p:sp>
      <p:grpSp>
        <p:nvGrpSpPr>
          <p:cNvPr id="167950" name="Group 43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7955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200">
                  <a:latin typeface="Arial" charset="0"/>
                </a:rPr>
                <a:t>2 bytes</a:t>
              </a:r>
            </a:p>
          </p:txBody>
        </p:sp>
        <p:sp>
          <p:nvSpPr>
            <p:cNvPr id="167956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7952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200">
                  <a:latin typeface="Arial" charset="0"/>
                </a:rPr>
                <a:t>2 bytes</a:t>
              </a:r>
            </a:p>
          </p:txBody>
        </p:sp>
        <p:sp>
          <p:nvSpPr>
            <p:cNvPr id="167953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69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59C7A3D-84B8-644B-B850-AB2890A50E46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69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Inserting records into 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DNS</a:t>
            </a:r>
          </a:p>
        </p:txBody>
      </p:sp>
      <p:sp>
        <p:nvSpPr>
          <p:cNvPr id="169989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example: new startup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Network Utopia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endParaRPr lang="en-US" altLang="ja-JP">
              <a:latin typeface="Gill Sans MT" charset="0"/>
              <a:ea typeface="ＭＳ Ｐゴシック" charset="-128"/>
            </a:endParaRP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register name networkuptopia.com at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 registrar</a:t>
            </a:r>
            <a:r>
              <a:rPr lang="en-US" altLang="x-none">
                <a:latin typeface="Gill Sans MT" charset="0"/>
                <a:ea typeface="ＭＳ Ｐゴシック" charset="-128"/>
              </a:rPr>
              <a:t> (e.g., Network Solutions)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registrar inserts two RRs into .com TLD server:</a:t>
            </a:r>
            <a:r>
              <a:rPr lang="en-US" altLang="x-none" sz="2800">
                <a:latin typeface="Gill Sans MT" charset="0"/>
                <a:ea typeface="ＭＳ Ｐゴシック" charset="-128"/>
              </a:rPr>
              <a:t/>
            </a:r>
            <a:br>
              <a:rPr lang="en-US" altLang="x-none" sz="2800">
                <a:latin typeface="Gill Sans MT" charset="0"/>
                <a:ea typeface="ＭＳ Ｐゴシック" charset="-128"/>
              </a:rPr>
            </a:br>
            <a:r>
              <a:rPr lang="en-US" altLang="x-none" sz="2000" b="1">
                <a:latin typeface="Courier New" charset="0"/>
                <a:ea typeface="ＭＳ Ｐゴシック" charset="-128"/>
              </a:rPr>
              <a:t>(networkutopia.com, dns1.networkutopia.com, NS)</a:t>
            </a:r>
          </a:p>
          <a:p>
            <a:pPr lvl="1">
              <a:buFont typeface="Wingdings" charset="2"/>
              <a:buNone/>
            </a:pPr>
            <a:r>
              <a:rPr lang="en-US" altLang="x-none" sz="2000" b="1">
                <a:latin typeface="Courier New" charset="0"/>
                <a:ea typeface="ＭＳ Ｐゴシック" charset="-128"/>
              </a:rPr>
              <a:t>  (dns1.networkutopia.com, 212.212.212.1, A)</a:t>
            </a:r>
            <a:endParaRPr lang="en-US" altLang="x-none">
              <a:solidFill>
                <a:schemeClr val="accent2"/>
              </a:solidFill>
              <a:latin typeface="Courier New" charset="0"/>
              <a:ea typeface="ＭＳ Ｐゴシック" charset="-128"/>
            </a:endParaRP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charset="2"/>
              <a:buNone/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440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A49A05B-90FC-1742-B0C3-A769D0274537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44035" name="Group 582"/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44042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418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44044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pic>
            <p:nvPicPr>
              <p:cNvPr id="44414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91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92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93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84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76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6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6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68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60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52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44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36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28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20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12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43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4304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33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36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62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37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38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60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39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40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41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58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42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56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44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45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48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50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51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52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4253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54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4099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01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04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30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05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06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28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07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08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4209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26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10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4224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4212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13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16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18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19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20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4221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4222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4100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36" name="Rectangle 4"/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Client-server architecture</a:t>
            </a:r>
          </a:p>
        </p:txBody>
      </p:sp>
      <p:sp>
        <p:nvSpPr>
          <p:cNvPr id="44037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server: 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always-on host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permanent IP address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clients: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communicate with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may be intermittently connected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may have dynamic IP addresses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do not communicate directly with each other</a:t>
            </a:r>
          </a:p>
        </p:txBody>
      </p:sp>
      <p:pic>
        <p:nvPicPr>
          <p:cNvPr id="44038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/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/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/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client/server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/>
          <p:cNvSpPr>
            <a:spLocks noGrp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Attacking DNS</a:t>
            </a:r>
          </a:p>
        </p:txBody>
      </p:sp>
      <p:sp>
        <p:nvSpPr>
          <p:cNvPr id="172034" name="Content Placeholder 5"/>
          <p:cNvSpPr>
            <a:spLocks noGrp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DDoS attacks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bombard root servers with traffic</a:t>
            </a:r>
          </a:p>
          <a:p>
            <a:pPr marL="574675" lvl="1" indent="-227013"/>
            <a:r>
              <a:rPr lang="en-US" altLang="x-none">
                <a:latin typeface="Gill Sans MT" charset="0"/>
                <a:ea typeface="ＭＳ Ｐゴシック" charset="-128"/>
              </a:rPr>
              <a:t>not successful to date</a:t>
            </a:r>
          </a:p>
          <a:p>
            <a:pPr marL="574675" lvl="1" indent="-227013"/>
            <a:r>
              <a:rPr lang="en-US" altLang="x-none">
                <a:latin typeface="Gill Sans MT" charset="0"/>
                <a:ea typeface="ＭＳ Ｐゴシック" charset="-128"/>
              </a:rPr>
              <a:t>traffic filtering</a:t>
            </a:r>
          </a:p>
          <a:p>
            <a:pPr marL="574675" lvl="1" indent="-227013"/>
            <a:r>
              <a:rPr lang="en-US" altLang="x-none">
                <a:latin typeface="Gill Sans MT" charset="0"/>
                <a:ea typeface="ＭＳ Ｐゴシック" charset="-128"/>
              </a:rPr>
              <a:t>local DNS servers cache IPs of TLD servers, allowing root server bypass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bombard TLD servers</a:t>
            </a:r>
          </a:p>
          <a:p>
            <a:pPr marL="574675" lvl="1" indent="-227013"/>
            <a:r>
              <a:rPr lang="en-US" altLang="x-none">
                <a:latin typeface="Gill Sans MT" charset="0"/>
                <a:ea typeface="ＭＳ Ｐゴシック" charset="-128"/>
              </a:rPr>
              <a:t>potentially more dangerous</a:t>
            </a:r>
          </a:p>
          <a:p>
            <a:pPr>
              <a:buFont typeface="Comic Sans MS" charset="0"/>
              <a:buAutoNum type="arabicPeriod"/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>
          <a:xfrm>
            <a:off x="4692650" y="146367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redirect attacks</a:t>
            </a:r>
          </a:p>
          <a:p>
            <a:pPr>
              <a:defRPr/>
            </a:pPr>
            <a:r>
              <a:rPr lang="en-US" dirty="0" smtClean="0"/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 smtClean="0"/>
              <a:t>Intercept queries</a:t>
            </a:r>
          </a:p>
          <a:p>
            <a:pPr>
              <a:defRPr/>
            </a:pPr>
            <a:r>
              <a:rPr lang="en-US" dirty="0" smtClean="0"/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 smtClean="0"/>
              <a:t>Send bogus relies to DNS server, which caches</a:t>
            </a:r>
          </a:p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exploit DNS for DDoS</a:t>
            </a:r>
          </a:p>
          <a:p>
            <a:pPr>
              <a:defRPr/>
            </a:pPr>
            <a:r>
              <a:rPr lang="en-US" dirty="0" smtClean="0"/>
              <a:t>send queries with spoofed source address: target IP</a:t>
            </a:r>
          </a:p>
          <a:p>
            <a:pPr>
              <a:defRPr/>
            </a:pPr>
            <a:r>
              <a:rPr lang="en-US" dirty="0" smtClean="0"/>
              <a:t>requires amplification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172037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C77EF67C-BFCC-0349-B094-C4F6621CF70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17203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05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7305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A1DF8897-3B59-C84F-BEC4-F81640D19C7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73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73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751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2BA572B6-A113-8F48-8384-358A2EFD076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75107" name="Group 564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75114" name="Freeform 565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489" name="AutoShape 5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175116" name="Freeform 569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/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/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/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/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/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pic>
            <p:nvPicPr>
              <p:cNvPr id="175485" name="Picture 623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6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6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64" name="Group 629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5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5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55" name="Group 6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4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4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47" name="Group 6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3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3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39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31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2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2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23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15" name="Group 6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4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407" name="Group 6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399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391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384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175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175376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05" name="Freeform 78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308" name="Group 78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34" name="AutoShape 78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309" name="Rectangle 79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310" name="Group 79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32" name="AutoShape 79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311" name="Rectangle 79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12" name="Rectangle 79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313" name="Group 79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30" name="AutoShape 79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314" name="Freeform 79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28" name="AutoShape 80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316" name="Rectangle 80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17" name="Freeform 80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20" name="Freeform 80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22" name="AutoShape 80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23" name="Oval 81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24" name="Oval 81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75325" name="Oval 81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326" name="Rectangle 81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175171" name="Group 814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73" name="Freeform 81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276" name="Group 82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02" name="AutoShape 82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277" name="Rectangle 82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278" name="Group 82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300" name="AutoShape 82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279" name="Rectangle 82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80" name="Rectangle 82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175281" name="Group 82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298" name="AutoShape 83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282" name="Freeform 83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175296" name="AutoShape 83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175284" name="Rectangle 83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85" name="Freeform 83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88" name="Freeform 84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90" name="AutoShape 84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91" name="Oval 84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92" name="Oval 84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75293" name="Oval 84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5294" name="Rectangle 84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175172" name="Group 847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0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Pure </a:t>
            </a:r>
            <a:r>
              <a:rPr lang="en-US" altLang="x-none" sz="4000">
                <a:latin typeface="Gill Sans MT" charset="0"/>
                <a:ea typeface="ＭＳ Ｐゴシック" charset="-128"/>
              </a:rPr>
              <a:t>P2P</a:t>
            </a:r>
            <a:r>
              <a:rPr lang="en-US" altLang="x-none">
                <a:latin typeface="Gill Sans MT" charset="0"/>
                <a:ea typeface="ＭＳ Ｐゴシック" charset="-128"/>
              </a:rPr>
              <a:t> architecture</a:t>
            </a:r>
          </a:p>
        </p:txBody>
      </p:sp>
      <p:sp>
        <p:nvSpPr>
          <p:cNvPr id="1751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x-none" i="1">
                <a:latin typeface="Gill Sans MT" charset="0"/>
                <a:ea typeface="ＭＳ Ｐゴシック" charset="-128"/>
              </a:rPr>
              <a:t>no</a:t>
            </a:r>
            <a:r>
              <a:rPr lang="en-US" altLang="x-none">
                <a:latin typeface="Gill Sans MT" charset="0"/>
                <a:ea typeface="ＭＳ Ｐゴシック" charset="-128"/>
              </a:rPr>
              <a:t> always-on server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x-none">
                <a:latin typeface="Gill Sans MT" charset="0"/>
                <a:ea typeface="ＭＳ Ｐゴシック" charset="-128"/>
              </a:rPr>
              <a:t>peers are intermittently connected and change IP addresses</a:t>
            </a:r>
            <a:endParaRPr lang="en-US" altLang="x-none" i="1">
              <a:solidFill>
                <a:srgbClr val="000099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60000"/>
              </a:spcBef>
              <a:buFont typeface="Wingdings" charset="2"/>
              <a:buNone/>
            </a:pP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examples: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file distribution (BitTorrent)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Streaming (KanKan)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VoIP (Skype) </a:t>
            </a:r>
          </a:p>
          <a:p>
            <a:pPr>
              <a:buFont typeface="Wingdings" charset="2"/>
              <a:buNone/>
            </a:pPr>
            <a:endParaRPr lang="en-US" altLang="x-none" sz="2400">
              <a:latin typeface="Gill Sans MT" charset="0"/>
              <a:ea typeface="ＭＳ Ｐゴシック" charset="-128"/>
            </a:endParaRPr>
          </a:p>
          <a:p>
            <a:endParaRPr lang="en-US" altLang="x-none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75110" name="Line 1034"/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/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/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771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32D8B3B-99F8-3441-B41E-54F6DD6C22B7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77155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File distribution: client-server vs P2P</a:t>
            </a:r>
          </a:p>
        </p:txBody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Question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:</a:t>
            </a:r>
            <a:r>
              <a:rPr lang="en-US" altLang="x-none">
                <a:latin typeface="Gill Sans MT" charset="0"/>
                <a:ea typeface="ＭＳ Ｐゴシック" charset="-128"/>
              </a:rPr>
              <a:t> how much time to distribute file (size </a:t>
            </a:r>
            <a:r>
              <a:rPr lang="en-US" altLang="x-none" i="1">
                <a:latin typeface="Gill Sans MT" charset="0"/>
                <a:ea typeface="ＭＳ Ｐゴシック" charset="-128"/>
              </a:rPr>
              <a:t>F</a:t>
            </a:r>
            <a:r>
              <a:rPr lang="en-US" altLang="x-none">
                <a:latin typeface="Gill Sans MT" charset="0"/>
                <a:ea typeface="ＭＳ Ｐゴシック" charset="-128"/>
              </a:rPr>
              <a:t>) from one server to </a:t>
            </a:r>
            <a:r>
              <a:rPr lang="en-US" altLang="x-none" i="1">
                <a:latin typeface="Gill Sans MT" charset="0"/>
                <a:ea typeface="ＭＳ Ｐゴシック" charset="-128"/>
              </a:rPr>
              <a:t>N  peers</a:t>
            </a:r>
            <a:r>
              <a:rPr lang="en-US" altLang="x-none">
                <a:latin typeface="Gill Sans MT" charset="0"/>
                <a:ea typeface="ＭＳ Ｐゴシック" charset="-128"/>
              </a:rPr>
              <a:t>?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peer upload/download capacity is limited resource</a:t>
            </a:r>
          </a:p>
        </p:txBody>
      </p:sp>
      <p:sp>
        <p:nvSpPr>
          <p:cNvPr id="177157" name="Freeform 4"/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/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/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latin typeface="Arial" charset="0"/>
              </a:rPr>
              <a:t>u</a:t>
            </a:r>
            <a:r>
              <a:rPr lang="en-US" altLang="x-none" sz="1800" i="1" baseline="-25000">
                <a:latin typeface="Arial" charset="0"/>
              </a:rPr>
              <a:t>s</a:t>
            </a:r>
          </a:p>
        </p:txBody>
      </p:sp>
      <p:sp>
        <p:nvSpPr>
          <p:cNvPr id="177160" name="Line 39"/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/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/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latin typeface="Arial" charset="0"/>
              </a:rPr>
              <a:t>u</a:t>
            </a:r>
            <a:r>
              <a:rPr lang="en-US" altLang="x-none" sz="1800" i="1" baseline="-25000">
                <a:latin typeface="Arial" charset="0"/>
              </a:rPr>
              <a:t>N</a:t>
            </a:r>
          </a:p>
        </p:txBody>
      </p:sp>
      <p:sp>
        <p:nvSpPr>
          <p:cNvPr id="177163" name="Text Box 42"/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latin typeface="Arial" charset="0"/>
              </a:rPr>
              <a:t>d</a:t>
            </a:r>
            <a:r>
              <a:rPr lang="en-US" altLang="x-none" sz="1800" i="1" baseline="-25000">
                <a:latin typeface="Arial" charset="0"/>
              </a:rPr>
              <a:t>N</a:t>
            </a:r>
          </a:p>
        </p:txBody>
      </p:sp>
      <p:sp>
        <p:nvSpPr>
          <p:cNvPr id="177164" name="Text Box 43"/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server</a:t>
            </a:r>
            <a:endParaRPr lang="en-US" altLang="x-none" sz="1800" baseline="-25000">
              <a:latin typeface="Arial" charset="0"/>
            </a:endParaRPr>
          </a:p>
        </p:txBody>
      </p:sp>
      <p:sp>
        <p:nvSpPr>
          <p:cNvPr id="177165" name="Text Box 44"/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chemeClr val="bg1"/>
                </a:solidFill>
                <a:latin typeface="Arial" charset="0"/>
              </a:rPr>
              <a:t>network (with abundant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chemeClr val="bg1"/>
                </a:solidFill>
                <a:latin typeface="Arial" charset="0"/>
              </a:rPr>
              <a:t> bandwidth)</a:t>
            </a:r>
          </a:p>
        </p:txBody>
      </p:sp>
      <p:sp>
        <p:nvSpPr>
          <p:cNvPr id="177166" name="Text Box 47"/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file, size F</a:t>
            </a:r>
            <a:endParaRPr lang="en-US" altLang="x-none" sz="1600" i="1" baseline="-25000">
              <a:latin typeface="Arial" charset="0"/>
            </a:endParaRPr>
          </a:p>
        </p:txBody>
      </p:sp>
      <p:sp>
        <p:nvSpPr>
          <p:cNvPr id="177167" name="Text Box 49"/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u</a:t>
            </a:r>
            <a:r>
              <a:rPr lang="en-US" altLang="x-none" sz="1800" b="1" i="1" baseline="-25000">
                <a:solidFill>
                  <a:srgbClr val="CC0000"/>
                </a:solidFill>
                <a:latin typeface="Arial" charset="0"/>
              </a:rPr>
              <a:t>s</a:t>
            </a: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:</a:t>
            </a:r>
            <a:r>
              <a:rPr lang="en-US" altLang="x-none" sz="1800">
                <a:latin typeface="Arial" charset="0"/>
              </a:rPr>
              <a:t> server upload capacity</a:t>
            </a:r>
          </a:p>
        </p:txBody>
      </p:sp>
      <p:sp>
        <p:nvSpPr>
          <p:cNvPr id="177168" name="Text Box 50"/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u</a:t>
            </a:r>
            <a:r>
              <a:rPr lang="en-US" altLang="x-none" sz="1800" b="1" i="1" baseline="-25000">
                <a:solidFill>
                  <a:srgbClr val="CC0000"/>
                </a:solidFill>
                <a:latin typeface="Arial" charset="0"/>
              </a:rPr>
              <a:t>i</a:t>
            </a: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:</a:t>
            </a:r>
            <a:r>
              <a:rPr lang="en-US" altLang="x-none" sz="1800">
                <a:latin typeface="Arial" charset="0"/>
              </a:rPr>
              <a:t> peer i upload capacity</a:t>
            </a:r>
          </a:p>
        </p:txBody>
      </p:sp>
      <p:sp>
        <p:nvSpPr>
          <p:cNvPr id="177169" name="Text Box 51"/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d</a:t>
            </a:r>
            <a:r>
              <a:rPr lang="en-US" altLang="x-none" sz="1800" b="1" i="1" baseline="-25000">
                <a:solidFill>
                  <a:srgbClr val="CC0000"/>
                </a:solidFill>
                <a:latin typeface="Arial" charset="0"/>
              </a:rPr>
              <a:t>i</a:t>
            </a:r>
            <a:r>
              <a:rPr lang="en-US" altLang="x-none" sz="1800" b="1" i="1">
                <a:solidFill>
                  <a:srgbClr val="CC0000"/>
                </a:solidFill>
                <a:latin typeface="Arial" charset="0"/>
              </a:rPr>
              <a:t>:</a:t>
            </a:r>
            <a:r>
              <a:rPr lang="en-US" altLang="x-none" sz="1800">
                <a:latin typeface="Arial" charset="0"/>
              </a:rPr>
              <a:t> peer i download capacity</a:t>
            </a:r>
          </a:p>
        </p:txBody>
      </p:sp>
      <p:pic>
        <p:nvPicPr>
          <p:cNvPr id="177170" name="Picture 5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/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latin typeface="Times New Roman" charset="0"/>
            </a:endParaRPr>
          </a:p>
        </p:txBody>
      </p:sp>
      <p:grpSp>
        <p:nvGrpSpPr>
          <p:cNvPr id="177172" name="Group 76"/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77225" name="Text Box 19"/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 i="1">
                  <a:latin typeface="Arial" charset="0"/>
                </a:rPr>
                <a:t>u</a:t>
              </a:r>
              <a:r>
                <a:rPr lang="en-US" altLang="x-none" sz="1800" i="1" baseline="-25000">
                  <a:latin typeface="Arial" charset="0"/>
                </a:rPr>
                <a:t>2</a:t>
              </a:r>
            </a:p>
          </p:txBody>
        </p:sp>
        <p:sp>
          <p:nvSpPr>
            <p:cNvPr id="177226" name="Line 22"/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/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/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 i="1">
                  <a:latin typeface="Arial" charset="0"/>
                </a:rPr>
                <a:t>d</a:t>
              </a:r>
              <a:r>
                <a:rPr lang="en-US" altLang="x-none" sz="1800" i="1" baseline="-25000">
                  <a:latin typeface="Arial" charset="0"/>
                </a:rPr>
                <a:t>2</a:t>
              </a:r>
            </a:p>
          </p:txBody>
        </p:sp>
        <p:sp>
          <p:nvSpPr>
            <p:cNvPr id="177229" name="Text Box 19"/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 i="1">
                  <a:latin typeface="Arial" charset="0"/>
                </a:rPr>
                <a:t>u</a:t>
              </a:r>
              <a:r>
                <a:rPr lang="en-US" altLang="x-none" sz="1800" i="1" baseline="-25000">
                  <a:latin typeface="Arial" charset="0"/>
                </a:rPr>
                <a:t>1</a:t>
              </a:r>
            </a:p>
          </p:txBody>
        </p:sp>
        <p:sp>
          <p:nvSpPr>
            <p:cNvPr id="177230" name="Line 22"/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/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/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 i="1">
                  <a:latin typeface="Arial" charset="0"/>
                </a:rPr>
                <a:t>d</a:t>
              </a:r>
              <a:r>
                <a:rPr lang="en-US" altLang="x-none" sz="1800" i="1" baseline="-25000">
                  <a:latin typeface="Arial" charset="0"/>
                </a:rPr>
                <a:t>1</a:t>
              </a:r>
            </a:p>
          </p:txBody>
        </p:sp>
      </p:grpSp>
      <p:sp>
        <p:nvSpPr>
          <p:cNvPr id="177173" name="Line 72"/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/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/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latin typeface="Arial" charset="0"/>
              </a:rPr>
              <a:t>d</a:t>
            </a:r>
            <a:r>
              <a:rPr lang="en-US" altLang="x-none" sz="1800" i="1" baseline="-25000">
                <a:latin typeface="Arial" charset="0"/>
              </a:rPr>
              <a:t>i</a:t>
            </a:r>
          </a:p>
        </p:txBody>
      </p:sp>
      <p:sp>
        <p:nvSpPr>
          <p:cNvPr id="177176" name="Text Box 41"/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 i="1">
                <a:latin typeface="Arial" charset="0"/>
              </a:rPr>
              <a:t>u</a:t>
            </a:r>
            <a:r>
              <a:rPr lang="en-US" altLang="x-none" sz="1800" i="1" baseline="-25000">
                <a:latin typeface="Arial" charset="0"/>
              </a:rPr>
              <a:t>i</a:t>
            </a:r>
          </a:p>
        </p:txBody>
      </p:sp>
      <p:sp>
        <p:nvSpPr>
          <p:cNvPr id="177177" name="Line 77"/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/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/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/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77193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/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195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/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7198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7224" name="AutoShape 89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7199" name="Rectangle 90"/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7200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7222" name="AutoShape 93"/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7201" name="Rectangle 94"/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02" name="Rectangle 95"/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7203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7220" name="AutoShape 9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7204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7218" name="AutoShape 10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7206" name="Rectangle 103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07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/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10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12" name="AutoShape 109"/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13" name="Oval 110"/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14" name="Oval 111"/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7215" name="Oval 112"/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7216" name="Rectangle 113"/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77181" name="Group 114"/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77191" name="Picture 11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/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77189" name="Picture 11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/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77187" name="Picture 12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/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77185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792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F253CC3-AD6C-AA42-B16E-DBB0F559BFB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7920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File distribution time: client-server</a:t>
            </a:r>
          </a:p>
        </p:txBody>
      </p:sp>
      <p:sp>
        <p:nvSpPr>
          <p:cNvPr id="179204" name="Rectangle 47"/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transmission: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must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sequentially send (upload) </a:t>
            </a:r>
            <a:r>
              <a:rPr lang="en-US" altLang="x-none" sz="2400" i="1">
                <a:latin typeface="Gill Sans MT" charset="0"/>
                <a:ea typeface="ＭＳ Ｐゴシック" charset="-128"/>
              </a:rPr>
              <a:t>N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file</a:t>
            </a:r>
            <a:r>
              <a:rPr lang="en-US" altLang="x-none" sz="2400" i="1"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copies</a:t>
            </a:r>
            <a:r>
              <a:rPr lang="en-US" altLang="x-none" sz="2600">
                <a:latin typeface="Gill Sans MT" charset="0"/>
                <a:ea typeface="ＭＳ Ｐゴシック" charset="-128"/>
              </a:rPr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time to send one copy: </a:t>
            </a:r>
            <a:r>
              <a:rPr lang="en-US" altLang="x-none" sz="2000" i="1">
                <a:latin typeface="Gill Sans MT" charset="0"/>
                <a:ea typeface="ＭＳ Ｐゴシック" charset="-128"/>
              </a:rPr>
              <a:t>F/u</a:t>
            </a:r>
            <a:r>
              <a:rPr lang="en-US" altLang="x-none" sz="2000" i="1" baseline="-25000">
                <a:latin typeface="Gill Sans MT" charset="0"/>
                <a:ea typeface="ＭＳ Ｐゴシック" charset="-128"/>
              </a:rPr>
              <a:t>s </a:t>
            </a:r>
            <a:endParaRPr lang="en-US" altLang="x-none" sz="2000">
              <a:latin typeface="Gill Sans MT" charset="0"/>
              <a:ea typeface="ＭＳ Ｐゴシック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time to send </a:t>
            </a:r>
            <a:r>
              <a:rPr lang="en-US" altLang="x-none" sz="2000" i="1">
                <a:latin typeface="Gill Sans MT" charset="0"/>
                <a:ea typeface="ＭＳ Ｐゴシック" charset="-128"/>
              </a:rPr>
              <a:t>N</a:t>
            </a:r>
            <a:r>
              <a:rPr lang="en-US" altLang="x-none" sz="2000">
                <a:latin typeface="Gill Sans MT" charset="0"/>
                <a:ea typeface="ＭＳ Ｐゴシック" charset="-128"/>
              </a:rPr>
              <a:t> copies: </a:t>
            </a:r>
            <a:r>
              <a:rPr lang="en-US" altLang="x-none" sz="2000" i="1">
                <a:latin typeface="Gill Sans MT" charset="0"/>
                <a:ea typeface="ＭＳ Ｐゴシック" charset="-128"/>
              </a:rPr>
              <a:t>NF/u</a:t>
            </a:r>
            <a:r>
              <a:rPr lang="en-US" altLang="x-none" sz="2000" i="1" baseline="-25000">
                <a:latin typeface="Gill Sans MT" charset="0"/>
                <a:ea typeface="ＭＳ Ｐゴシック" charset="-128"/>
              </a:rPr>
              <a:t>s</a:t>
            </a:r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increases linearly in N</a:t>
            </a:r>
          </a:p>
        </p:txBody>
      </p:sp>
      <p:sp>
        <p:nvSpPr>
          <p:cNvPr id="179207" name="Text Box 51"/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client-server approach</a:t>
            </a:r>
            <a:r>
              <a:rPr lang="en-US" altLang="x-none" sz="2400">
                <a:latin typeface="Comic Sans MS" charset="0"/>
              </a:rPr>
              <a:t> </a:t>
            </a:r>
            <a:endParaRPr lang="en-US" altLang="x-none">
              <a:latin typeface="Comic Sans MS" charset="0"/>
            </a:endParaRPr>
          </a:p>
        </p:txBody>
      </p:sp>
      <p:sp>
        <p:nvSpPr>
          <p:cNvPr id="179208" name="Rectangle 55"/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pic>
        <p:nvPicPr>
          <p:cNvPr id="179209" name="Picture 5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0" name="Text Box 96"/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latin typeface="Arial" charset="0"/>
              </a:rPr>
              <a:t> D</a:t>
            </a:r>
            <a:r>
              <a:rPr lang="en-US" altLang="x-none" i="1" baseline="-25000">
                <a:latin typeface="Arial" charset="0"/>
              </a:rPr>
              <a:t>c-s</a:t>
            </a:r>
            <a:r>
              <a:rPr lang="en-US" altLang="x-none" i="1">
                <a:latin typeface="Arial" charset="0"/>
              </a:rPr>
              <a:t> &gt; max{NF/u</a:t>
            </a:r>
            <a:r>
              <a:rPr lang="en-US" altLang="x-none" i="1" baseline="-25000">
                <a:latin typeface="Arial" charset="0"/>
              </a:rPr>
              <a:t>s,</a:t>
            </a:r>
            <a:r>
              <a:rPr lang="en-US" altLang="x-none" i="1">
                <a:latin typeface="Arial" charset="0"/>
              </a:rPr>
              <a:t>,F/d</a:t>
            </a:r>
            <a:r>
              <a:rPr lang="en-US" altLang="x-none" i="1" baseline="-25000">
                <a:latin typeface="Arial" charset="0"/>
              </a:rPr>
              <a:t>min</a:t>
            </a:r>
            <a:r>
              <a:rPr lang="en-US" altLang="x-none" i="1">
                <a:latin typeface="Arial" charset="0"/>
              </a:rPr>
              <a:t>}</a:t>
            </a:r>
            <a:r>
              <a:rPr lang="en-US" altLang="x-none" i="1">
                <a:solidFill>
                  <a:srgbClr val="CC0000"/>
                </a:solidFill>
                <a:latin typeface="Arial" charset="0"/>
              </a:rPr>
              <a:t> </a:t>
            </a:r>
          </a:p>
        </p:txBody>
      </p:sp>
      <p:sp>
        <p:nvSpPr>
          <p:cNvPr id="179211" name="Rectangle 47"/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8001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x-none" sz="2400" i="1">
                <a:solidFill>
                  <a:srgbClr val="CC0000"/>
                </a:solidFill>
              </a:rPr>
              <a:t>client: </a:t>
            </a:r>
            <a:r>
              <a:rPr lang="en-US" altLang="x-none" sz="2400"/>
              <a:t>each client must download file copy</a:t>
            </a:r>
          </a:p>
          <a:p>
            <a:pPr lvl="1"/>
            <a:r>
              <a:rPr lang="en-US" altLang="x-none" sz="2000" i="1"/>
              <a:t>d</a:t>
            </a:r>
            <a:r>
              <a:rPr lang="en-US" altLang="x-none" sz="2000" i="1" baseline="-25000"/>
              <a:t>mi</a:t>
            </a:r>
            <a:r>
              <a:rPr lang="en-US" altLang="x-none" sz="2000" baseline="-25000"/>
              <a:t>n</a:t>
            </a:r>
            <a:r>
              <a:rPr lang="en-US" altLang="x-none" sz="2000"/>
              <a:t> = min client download rate</a:t>
            </a:r>
          </a:p>
          <a:p>
            <a:pPr lvl="1"/>
            <a:r>
              <a:rPr lang="en-US" altLang="x-none" sz="2000"/>
              <a:t>min client download time: </a:t>
            </a:r>
            <a:r>
              <a:rPr lang="en-US" altLang="x-none" sz="2000" i="1"/>
              <a:t>F/d</a:t>
            </a:r>
            <a:r>
              <a:rPr lang="en-US" altLang="x-none" sz="2000" i="1" baseline="-25000"/>
              <a:t>min</a:t>
            </a:r>
            <a:r>
              <a:rPr lang="en-US" altLang="x-none" sz="2000" i="1">
                <a:solidFill>
                  <a:srgbClr val="CC0000"/>
                </a:solidFill>
              </a:rPr>
              <a:t> </a:t>
            </a:r>
            <a:endParaRPr lang="en-US" altLang="x-none" sz="2000" i="1"/>
          </a:p>
        </p:txBody>
      </p:sp>
      <p:sp>
        <p:nvSpPr>
          <p:cNvPr id="179212" name="Line 120"/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u</a:t>
            </a:r>
            <a:r>
              <a:rPr lang="en-US" altLang="x-none" sz="1600" i="1" baseline="-25000">
                <a:latin typeface="Arial" charset="0"/>
              </a:rPr>
              <a:t>s</a:t>
            </a:r>
          </a:p>
        </p:txBody>
      </p:sp>
      <p:sp>
        <p:nvSpPr>
          <p:cNvPr id="179216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chemeClr val="bg1"/>
                </a:solidFill>
                <a:latin typeface="Arial" charset="0"/>
              </a:rPr>
              <a:t>network</a:t>
            </a:r>
          </a:p>
        </p:txBody>
      </p:sp>
      <p:sp>
        <p:nvSpPr>
          <p:cNvPr id="179219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800">
              <a:latin typeface="Arial" charset="0"/>
            </a:endParaRPr>
          </a:p>
        </p:txBody>
      </p:sp>
      <p:sp>
        <p:nvSpPr>
          <p:cNvPr id="179220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d</a:t>
            </a:r>
            <a:r>
              <a:rPr lang="en-US" altLang="x-none" sz="1600" i="1" baseline="-25000">
                <a:latin typeface="Arial" charset="0"/>
              </a:rPr>
              <a:t>i</a:t>
            </a:r>
          </a:p>
        </p:txBody>
      </p:sp>
      <p:sp>
        <p:nvSpPr>
          <p:cNvPr id="179227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u</a:t>
            </a:r>
            <a:r>
              <a:rPr lang="en-US" altLang="x-none" sz="1600" i="1" baseline="-25000">
                <a:latin typeface="Arial" charset="0"/>
              </a:rPr>
              <a:t>i</a:t>
            </a:r>
          </a:p>
        </p:txBody>
      </p:sp>
      <p:sp>
        <p:nvSpPr>
          <p:cNvPr id="179228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 i="1">
                <a:latin typeface="Arial" charset="0"/>
              </a:rPr>
              <a:t>F</a:t>
            </a:r>
            <a:endParaRPr lang="en-US" altLang="x-none" sz="1400" i="1" baseline="-25000">
              <a:latin typeface="Arial" charset="0"/>
            </a:endParaRPr>
          </a:p>
        </p:txBody>
      </p:sp>
      <p:grpSp>
        <p:nvGrpSpPr>
          <p:cNvPr id="179229" name="Group 143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79242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44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9247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9273" name="AutoShape 151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9248" name="Rectangle 152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9249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9271" name="AutoShape 15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9250" name="Rectangle 156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51" name="Rectangle 157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79252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9269" name="AutoShape 160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9253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79267" name="AutoShape 164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79255" name="Rectangle 165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56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59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61" name="AutoShape 171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62" name="Oval 172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63" name="Oval 173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9264" name="Oval 174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79265" name="Rectangle 175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79230" name="Group 176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79240" name="Picture 1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79238" name="Picture 18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79236" name="Picture 18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79234" name="Picture 18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812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94E90550-A4FA-024B-B2D8-1315C0D87804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81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File distribution time: P2P</a:t>
            </a:r>
          </a:p>
        </p:txBody>
      </p:sp>
      <p:sp>
        <p:nvSpPr>
          <p:cNvPr id="181252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transmission: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must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upload at least one</a:t>
            </a:r>
            <a:r>
              <a:rPr lang="en-US" altLang="x-none" sz="2400" i="1"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copy</a:t>
            </a:r>
            <a:endParaRPr lang="en-US" altLang="x-none" sz="2600">
              <a:latin typeface="Gill Sans MT" charset="0"/>
              <a:ea typeface="ＭＳ Ｐゴシック" charset="-128"/>
            </a:endParaRPr>
          </a:p>
          <a:p>
            <a:pPr marL="681038" lvl="1" indent="-223838">
              <a:lnSpc>
                <a:spcPct val="100000"/>
              </a:lnSpc>
            </a:pPr>
            <a:r>
              <a:rPr lang="en-US" altLang="x-none" sz="2000">
                <a:latin typeface="Gill Sans MT" charset="0"/>
                <a:ea typeface="ＭＳ Ｐゴシック" charset="-128"/>
              </a:rPr>
              <a:t>time to send one copy: </a:t>
            </a:r>
            <a:r>
              <a:rPr lang="en-US" altLang="x-none" sz="2000" i="1">
                <a:latin typeface="Gill Sans MT" charset="0"/>
                <a:ea typeface="ＭＳ Ｐゴシック" charset="-128"/>
              </a:rPr>
              <a:t>F/u</a:t>
            </a:r>
            <a:r>
              <a:rPr lang="en-US" altLang="x-none" sz="2000" i="1" baseline="-25000">
                <a:latin typeface="Gill Sans MT" charset="0"/>
                <a:ea typeface="ＭＳ Ｐゴシック" charset="-128"/>
              </a:rPr>
              <a:t>s </a:t>
            </a:r>
            <a:endParaRPr lang="en-US" altLang="x-none" sz="2000">
              <a:latin typeface="Gill Sans MT" charset="0"/>
              <a:ea typeface="ＭＳ Ｐゴシック" charset="-128"/>
            </a:endParaRPr>
          </a:p>
        </p:txBody>
      </p:sp>
      <p:sp>
        <p:nvSpPr>
          <p:cNvPr id="181253" name="Text Box 51"/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P2P approach</a:t>
            </a:r>
            <a:r>
              <a:rPr lang="en-US" altLang="x-none" sz="2400">
                <a:latin typeface="Comic Sans MS" charset="0"/>
              </a:rPr>
              <a:t> </a:t>
            </a:r>
            <a:endParaRPr lang="en-US" altLang="x-none">
              <a:latin typeface="Comic Sans MS" charset="0"/>
            </a:endParaRPr>
          </a:p>
        </p:txBody>
      </p:sp>
      <p:sp>
        <p:nvSpPr>
          <p:cNvPr id="181254" name="Rectangle 55"/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400">
              <a:latin typeface="Comic Sans MS" charset="0"/>
            </a:endParaRPr>
          </a:p>
        </p:txBody>
      </p:sp>
      <p:pic>
        <p:nvPicPr>
          <p:cNvPr id="181255" name="Picture 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6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u</a:t>
            </a:r>
            <a:r>
              <a:rPr lang="en-US" altLang="x-none" sz="1600" i="1" baseline="-25000">
                <a:latin typeface="Arial" charset="0"/>
              </a:rPr>
              <a:t>s</a:t>
            </a:r>
          </a:p>
        </p:txBody>
      </p:sp>
      <p:sp>
        <p:nvSpPr>
          <p:cNvPr id="181259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>
                <a:solidFill>
                  <a:schemeClr val="bg1"/>
                </a:solidFill>
                <a:latin typeface="Arial" charset="0"/>
              </a:rPr>
              <a:t>network</a:t>
            </a:r>
          </a:p>
        </p:txBody>
      </p:sp>
      <p:sp>
        <p:nvSpPr>
          <p:cNvPr id="181262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800">
              <a:latin typeface="Arial" charset="0"/>
            </a:endParaRPr>
          </a:p>
        </p:txBody>
      </p:sp>
      <p:sp>
        <p:nvSpPr>
          <p:cNvPr id="181263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d</a:t>
            </a:r>
            <a:r>
              <a:rPr lang="en-US" altLang="x-none" sz="1600" i="1" baseline="-25000">
                <a:latin typeface="Arial" charset="0"/>
              </a:rPr>
              <a:t>i</a:t>
            </a:r>
          </a:p>
        </p:txBody>
      </p:sp>
      <p:sp>
        <p:nvSpPr>
          <p:cNvPr id="181270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600" i="1">
                <a:latin typeface="Arial" charset="0"/>
              </a:rPr>
              <a:t>u</a:t>
            </a:r>
            <a:r>
              <a:rPr lang="en-US" altLang="x-none" sz="1600" i="1" baseline="-25000">
                <a:latin typeface="Arial" charset="0"/>
              </a:rPr>
              <a:t>i</a:t>
            </a:r>
          </a:p>
        </p:txBody>
      </p:sp>
      <p:sp>
        <p:nvSpPr>
          <p:cNvPr id="181271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400" i="1">
                <a:latin typeface="Arial" charset="0"/>
              </a:rPr>
              <a:t>F</a:t>
            </a:r>
            <a:endParaRPr lang="en-US" altLang="x-none" sz="1400" i="1" baseline="-25000">
              <a:latin typeface="Arial" charset="0"/>
            </a:endParaRPr>
          </a:p>
        </p:txBody>
      </p:sp>
      <p:sp>
        <p:nvSpPr>
          <p:cNvPr id="181272" name="Text Box 31"/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latin typeface="Arial" charset="0"/>
              </a:rPr>
              <a:t> D</a:t>
            </a:r>
            <a:r>
              <a:rPr lang="en-US" altLang="x-none" i="1" baseline="-25000">
                <a:latin typeface="Arial" charset="0"/>
              </a:rPr>
              <a:t>P2P</a:t>
            </a:r>
            <a:r>
              <a:rPr lang="en-US" altLang="x-none" i="1">
                <a:latin typeface="Arial" charset="0"/>
              </a:rPr>
              <a:t> &gt; max{F/u</a:t>
            </a:r>
            <a:r>
              <a:rPr lang="en-US" altLang="x-none" i="1" baseline="-25000">
                <a:latin typeface="Arial" charset="0"/>
              </a:rPr>
              <a:t>s,</a:t>
            </a:r>
            <a:r>
              <a:rPr lang="en-US" altLang="x-none" i="1">
                <a:latin typeface="Arial" charset="0"/>
              </a:rPr>
              <a:t>,F/d</a:t>
            </a:r>
            <a:r>
              <a:rPr lang="en-US" altLang="x-none" i="1" baseline="-25000">
                <a:latin typeface="Arial" charset="0"/>
              </a:rPr>
              <a:t>min,</a:t>
            </a:r>
            <a:r>
              <a:rPr lang="en-US" altLang="x-none" i="1">
                <a:latin typeface="Arial" charset="0"/>
              </a:rPr>
              <a:t>,NF/(</a:t>
            </a:r>
            <a:r>
              <a:rPr lang="en-US" altLang="x-none" sz="2400" i="1">
                <a:latin typeface="Arial" charset="0"/>
              </a:rPr>
              <a:t>u</a:t>
            </a:r>
            <a:r>
              <a:rPr lang="en-US" altLang="x-none" sz="2400" i="1" baseline="-25000">
                <a:latin typeface="Arial" charset="0"/>
              </a:rPr>
              <a:t>s</a:t>
            </a:r>
            <a:r>
              <a:rPr lang="en-US" altLang="x-none" sz="2400" i="1">
                <a:latin typeface="Arial" charset="0"/>
              </a:rPr>
              <a:t> + </a:t>
            </a:r>
            <a:r>
              <a:rPr lang="en-US" altLang="x-none" i="1">
                <a:latin typeface="Symbol" charset="2"/>
              </a:rPr>
              <a:t>S</a:t>
            </a:r>
            <a:r>
              <a:rPr lang="en-US" altLang="x-none" sz="2400" i="1">
                <a:latin typeface="Arial" charset="0"/>
              </a:rPr>
              <a:t>u</a:t>
            </a:r>
            <a:r>
              <a:rPr lang="en-US" altLang="x-none" sz="2400" i="1" baseline="-25000">
                <a:latin typeface="Arial" charset="0"/>
              </a:rPr>
              <a:t>i</a:t>
            </a:r>
            <a:r>
              <a:rPr lang="en-US" altLang="x-none">
                <a:latin typeface="Arial" charset="0"/>
              </a:rPr>
              <a:t>)</a:t>
            </a:r>
            <a:r>
              <a:rPr lang="en-US" altLang="x-none" i="1">
                <a:latin typeface="Arial" charset="0"/>
              </a:rPr>
              <a:t>}</a:t>
            </a:r>
            <a:r>
              <a:rPr lang="en-US" altLang="x-none" i="1">
                <a:solidFill>
                  <a:srgbClr val="CC0000"/>
                </a:solidFill>
                <a:latin typeface="Arial" charset="0"/>
              </a:rPr>
              <a:t> </a:t>
            </a:r>
          </a:p>
        </p:txBody>
      </p:sp>
      <p:sp>
        <p:nvSpPr>
          <p:cNvPr id="181273" name="Rectangle 47"/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x-none" sz="2400" i="1">
                <a:solidFill>
                  <a:srgbClr val="CC0000"/>
                </a:solidFill>
              </a:rPr>
              <a:t>client: </a:t>
            </a:r>
            <a:r>
              <a:rPr lang="en-US" altLang="x-none" sz="2400"/>
              <a:t>each client must download file copy</a:t>
            </a:r>
          </a:p>
          <a:p>
            <a:pPr lvl="1"/>
            <a:r>
              <a:rPr lang="en-US" altLang="x-none" sz="2000"/>
              <a:t>min client download time: F/d</a:t>
            </a:r>
            <a:r>
              <a:rPr lang="en-US" altLang="x-none" sz="2000" baseline="-25000"/>
              <a:t>min</a:t>
            </a:r>
            <a:r>
              <a:rPr lang="en-US" altLang="x-none" sz="2000" i="1">
                <a:solidFill>
                  <a:srgbClr val="CC0000"/>
                </a:solidFill>
              </a:rPr>
              <a:t> </a:t>
            </a:r>
            <a:endParaRPr lang="en-US" altLang="x-none" sz="2000"/>
          </a:p>
        </p:txBody>
      </p:sp>
      <p:sp>
        <p:nvSpPr>
          <p:cNvPr id="181274" name="Line 33"/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Rectangle 47"/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x-none" sz="2400" i="1">
                <a:solidFill>
                  <a:srgbClr val="CC0000"/>
                </a:solidFill>
              </a:rPr>
              <a:t>clients: </a:t>
            </a:r>
            <a:r>
              <a:rPr lang="en-US" altLang="x-none" sz="2400"/>
              <a:t>as aggregate must download </a:t>
            </a:r>
            <a:r>
              <a:rPr lang="en-US" altLang="x-none" sz="2400" i="1"/>
              <a:t>NF</a:t>
            </a:r>
            <a:r>
              <a:rPr lang="en-US" altLang="x-none" sz="2400"/>
              <a:t> bits</a:t>
            </a:r>
          </a:p>
          <a:p>
            <a:pPr lvl="1"/>
            <a:r>
              <a:rPr lang="en-US" altLang="x-none" sz="2000"/>
              <a:t>max upload rate (limiting max download rate) is </a:t>
            </a:r>
            <a:r>
              <a:rPr lang="en-US" altLang="x-none" sz="2000" i="1"/>
              <a:t>u</a:t>
            </a:r>
            <a:r>
              <a:rPr lang="en-US" altLang="x-none" sz="2000" i="1" baseline="-25000"/>
              <a:t>s</a:t>
            </a:r>
            <a:r>
              <a:rPr lang="en-US" altLang="x-none" sz="2000" i="1"/>
              <a:t> + </a:t>
            </a:r>
            <a:r>
              <a:rPr lang="en-US" altLang="x-none" i="1">
                <a:latin typeface="Symbol" charset="2"/>
              </a:rPr>
              <a:t>S</a:t>
            </a:r>
            <a:r>
              <a:rPr lang="en-US" altLang="x-none" sz="2000" i="1"/>
              <a:t>u</a:t>
            </a:r>
            <a:r>
              <a:rPr lang="en-US" altLang="x-none" sz="2000" i="1" baseline="-25000"/>
              <a:t>i</a:t>
            </a: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… but so does this, as each peer brings service capacity</a:t>
            </a:r>
          </a:p>
        </p:txBody>
      </p:sp>
      <p:sp>
        <p:nvSpPr>
          <p:cNvPr id="2" name="Line 53"/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/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increases linearly in </a:t>
            </a:r>
            <a:r>
              <a:rPr lang="en-US" altLang="x-none" sz="2000" i="1">
                <a:latin typeface="Arial" charset="0"/>
              </a:rPr>
              <a:t>N</a:t>
            </a:r>
            <a:r>
              <a:rPr lang="en-US" altLang="x-none" sz="2000">
                <a:latin typeface="Arial" charset="0"/>
              </a:rPr>
              <a:t> …</a:t>
            </a:r>
          </a:p>
        </p:txBody>
      </p:sp>
      <p:grpSp>
        <p:nvGrpSpPr>
          <p:cNvPr id="181280" name="Group 41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81293" name="Freeform 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295" name="Freeform 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1298" name="Group 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1324" name="AutoShape 49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1299" name="Rectangle 50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1300" name="Group 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1322" name="AutoShape 5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1301" name="Rectangle 54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02" name="Rectangle 55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1303" name="Group 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1320" name="AutoShape 58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1304" name="Freeform 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1318" name="AutoShape 62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1306" name="Rectangle 63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07" name="Freeform 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10" name="Freeform 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12" name="AutoShape 69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13" name="Oval 70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14" name="Oval 71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1315" name="Oval 72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1316" name="Rectangle 73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81281" name="Group 74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81291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81289" name="Picture 7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81287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81285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  <p:bldP spid="2" grpId="0" animBg="1"/>
      <p:bldP spid="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832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23BDE07A-F570-9A45-B911-D50CC5339B0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x-none" sz="1200">
              <a:latin typeface="Tahoma" charset="0"/>
            </a:endParaRPr>
          </a:p>
        </p:txBody>
      </p:sp>
      <p:graphicFrame>
        <p:nvGraphicFramePr>
          <p:cNvPr id="183299" name="Object 2"/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3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0" name="Rectangle 4"/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Client-server vs. P2P: example</a:t>
            </a:r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>
                <a:latin typeface="Arial" charset="0"/>
              </a:rPr>
              <a:t>client upload rate =</a:t>
            </a:r>
            <a:r>
              <a:rPr lang="en-US" altLang="x-none" sz="2400" i="1">
                <a:latin typeface="Arial" charset="0"/>
              </a:rPr>
              <a:t> u</a:t>
            </a:r>
            <a:r>
              <a:rPr lang="en-US" altLang="x-none" sz="2400">
                <a:latin typeface="Arial" charset="0"/>
              </a:rPr>
              <a:t>,  </a:t>
            </a:r>
            <a:r>
              <a:rPr lang="en-US" altLang="x-none" sz="2400" i="1">
                <a:latin typeface="Arial" charset="0"/>
              </a:rPr>
              <a:t>F/u </a:t>
            </a:r>
            <a:r>
              <a:rPr lang="en-US" altLang="x-none" sz="2400">
                <a:latin typeface="Arial" charset="0"/>
              </a:rPr>
              <a:t>= 1 hour,  </a:t>
            </a:r>
            <a:r>
              <a:rPr lang="en-US" altLang="x-none" sz="2400" i="1">
                <a:latin typeface="Arial" charset="0"/>
              </a:rPr>
              <a:t>u</a:t>
            </a:r>
            <a:r>
              <a:rPr lang="en-US" altLang="x-none" sz="2400" i="1" baseline="-25000">
                <a:latin typeface="Arial" charset="0"/>
              </a:rPr>
              <a:t>s</a:t>
            </a:r>
            <a:r>
              <a:rPr lang="en-US" altLang="x-none" sz="2400" i="1">
                <a:latin typeface="Arial" charset="0"/>
              </a:rPr>
              <a:t> = 10u,  d</a:t>
            </a:r>
            <a:r>
              <a:rPr lang="en-US" altLang="x-none" sz="2400" i="1" baseline="-25000">
                <a:latin typeface="Arial" charset="0"/>
              </a:rPr>
              <a:t>min</a:t>
            </a:r>
            <a:r>
              <a:rPr lang="en-US" altLang="x-none" sz="2400" i="1">
                <a:latin typeface="Arial" charset="0"/>
              </a:rPr>
              <a:t> ≥ u</a:t>
            </a:r>
            <a:r>
              <a:rPr lang="en-US" altLang="x-none" sz="2400" i="1" baseline="-25000">
                <a:latin typeface="Arial" charset="0"/>
              </a:rPr>
              <a:t>s</a:t>
            </a:r>
          </a:p>
        </p:txBody>
      </p:sp>
      <p:pic>
        <p:nvPicPr>
          <p:cNvPr id="183302" name="Picture 10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853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C1C6A6A8-1C90-7E48-B0B4-FACEDA692E25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P2P file distribution: BitTorrent </a:t>
            </a:r>
          </a:p>
        </p:txBody>
      </p:sp>
      <p:sp>
        <p:nvSpPr>
          <p:cNvPr id="185348" name="Text Box 37"/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i="1">
                <a:solidFill>
                  <a:srgbClr val="CC0000"/>
                </a:solidFill>
              </a:rPr>
              <a:t>tracker:</a:t>
            </a:r>
            <a:r>
              <a:rPr lang="en-US" altLang="x-none" sz="2000"/>
              <a:t> tracks peers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participating in torrent</a:t>
            </a:r>
          </a:p>
        </p:txBody>
      </p:sp>
      <p:sp>
        <p:nvSpPr>
          <p:cNvPr id="185349" name="Text Box 41"/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</a:rPr>
              <a:t>torrent:</a:t>
            </a:r>
            <a:r>
              <a:rPr lang="en-US" altLang="x-none" sz="2400"/>
              <a:t> group of peers exchanging  chunks of a file</a:t>
            </a:r>
          </a:p>
        </p:txBody>
      </p:sp>
      <p:sp>
        <p:nvSpPr>
          <p:cNvPr id="24595" name="Line 21"/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/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/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/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/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/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/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/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/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/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/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/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Alice arrives  …</a:t>
            </a:r>
          </a:p>
        </p:txBody>
      </p:sp>
      <p:sp>
        <p:nvSpPr>
          <p:cNvPr id="185362" name="Line 38"/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64" name="Line 42"/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/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x-none" sz="2400">
                <a:latin typeface="Arial" charset="0"/>
              </a:rPr>
              <a:t>file divided into 256Kb chunks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latin typeface="Arial" charset="0"/>
              </a:rPr>
              <a:t>peers in torrent send/receive file chunks</a:t>
            </a:r>
            <a:endParaRPr lang="en-US" altLang="x-none">
              <a:latin typeface="Arial" charset="0"/>
            </a:endParaRPr>
          </a:p>
        </p:txBody>
      </p:sp>
      <p:pic>
        <p:nvPicPr>
          <p:cNvPr id="185366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/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… obtains list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of peers from tracker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85430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/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… and begins exchanging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latin typeface="Arial" charset="0"/>
              </a:rPr>
              <a:t>file chunks with peers in torrent</a:t>
            </a:r>
          </a:p>
        </p:txBody>
      </p:sp>
      <p:grpSp>
        <p:nvGrpSpPr>
          <p:cNvPr id="185370" name="Group 71"/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85398" name="Freeform 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/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00" name="Freeform 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/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5403" name="Group 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5429" name="AutoShape 79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5404" name="Rectangle 80"/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5405" name="Group 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/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5427" name="AutoShape 83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5406" name="Rectangle 84"/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07" name="Rectangle 85"/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5408" name="Group 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/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5425" name="AutoShape 88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5409" name="Freeform 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5423" name="AutoShape 92"/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5411" name="Rectangle 93"/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12" name="Freeform 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/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15" name="Freeform 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/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17" name="AutoShape 99"/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18" name="Oval 100"/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19" name="Oval 101"/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5420" name="Oval 102"/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5421" name="Rectangle 103"/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8" name="Group 104"/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85396" name="Picture 10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/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85394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/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85392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/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8539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/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8538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/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8538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/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85384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/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85382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/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85380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95" grpId="0" animBg="1"/>
      <p:bldP spid="24595" grpId="1" animBg="1"/>
      <p:bldP spid="24609" grpId="0"/>
      <p:bldP spid="24629" grpId="0"/>
      <p:bldP spid="2464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873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CE9A334F-97F5-7943-8503-23AE3C90029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x-none" sz="2400">
                <a:latin typeface="Gill Sans MT" charset="0"/>
                <a:ea typeface="ＭＳ Ｐゴシック" charset="-128"/>
              </a:rPr>
              <a:t>peer joining torrent: </a:t>
            </a:r>
          </a:p>
          <a:p>
            <a:pPr marL="681038" lvl="1" indent="-223838"/>
            <a:r>
              <a:rPr lang="en-US" altLang="x-none">
                <a:latin typeface="Gill Sans MT" charset="0"/>
                <a:ea typeface="ＭＳ Ｐゴシック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x-none">
                <a:latin typeface="Gill Sans MT" charset="0"/>
                <a:ea typeface="ＭＳ Ｐゴシック" charset="-128"/>
              </a:rPr>
              <a:t>registers with tracker to get list of peers, connects to subset of peers (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neighbors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)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187396" name="Rectangle 2"/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P2P file distribution: BitTorrent </a:t>
            </a:r>
          </a:p>
        </p:txBody>
      </p:sp>
      <p:pic>
        <p:nvPicPr>
          <p:cNvPr id="187397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/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x-none" sz="2400"/>
              <a:t>while downloading, peer uploads chunks to other peers</a:t>
            </a:r>
          </a:p>
          <a:p>
            <a:r>
              <a:rPr lang="en-US" altLang="x-none" sz="2400"/>
              <a:t>peer may change peers with whom it exchanges chunks</a:t>
            </a:r>
          </a:p>
          <a:p>
            <a:r>
              <a:rPr lang="en-US" altLang="x-none" sz="2400" i="1">
                <a:solidFill>
                  <a:srgbClr val="CC0000"/>
                </a:solidFill>
              </a:rPr>
              <a:t>churn:</a:t>
            </a:r>
            <a:r>
              <a:rPr lang="en-US" altLang="x-none" sz="2400"/>
              <a:t> peers may come and go</a:t>
            </a:r>
          </a:p>
          <a:p>
            <a:r>
              <a:rPr lang="en-US" altLang="x-none" sz="2400"/>
              <a:t>once peer has entire file, it may (selfishly) leave or (altruistically) remain in torrent</a:t>
            </a:r>
          </a:p>
        </p:txBody>
      </p:sp>
      <p:sp>
        <p:nvSpPr>
          <p:cNvPr id="187399" name="Line 25"/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/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/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/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/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/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/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/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/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/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/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7410" name="Picture 39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7411" name="Group 70"/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87472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/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87440" name="Freeform 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42" name="Freeform 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7445" name="Group 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7471" name="AutoShape 82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7446" name="Rectangle 83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7447" name="Group 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7469" name="AutoShape 86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7448" name="Rectangle 87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49" name="Rectangle 88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grpSp>
          <p:nvGrpSpPr>
            <p:cNvPr id="187450" name="Group 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7467" name="AutoShape 91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7451" name="Freeform 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187465" name="AutoShape 95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sp>
          <p:nvSpPr>
            <p:cNvPr id="187453" name="Rectangle 96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54" name="Freeform 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57" name="Freeform 1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59" name="AutoShape 102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60" name="Oval 103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61" name="Oval 104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7462" name="Oval 105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187463" name="Rectangle 106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187413" name="Group 107"/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87438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/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87436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/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87434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/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87432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/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87430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/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87428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/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87426" name="Picture 12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/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87424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/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87422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894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B59EBE8-9C66-AC43-A3F1-C8307EBD239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8944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BitTorrent: requesting, sending file chunks</a:t>
            </a:r>
          </a:p>
        </p:txBody>
      </p:sp>
      <p:sp>
        <p:nvSpPr>
          <p:cNvPr id="21402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382588" y="1477963"/>
            <a:ext cx="3989387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requesting chunks:</a:t>
            </a:r>
          </a:p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at any given time, different peers have different subsets of file chunks</a:t>
            </a:r>
          </a:p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periodically, Alice asks each peer for list of chunks that they have</a:t>
            </a:r>
          </a:p>
          <a:p>
            <a:pPr marL="287338" indent="-287338">
              <a:defRPr/>
            </a:pPr>
            <a:r>
              <a:rPr lang="en-US" sz="2400" dirty="0">
                <a:latin typeface="Gill Sans MT" charset="0"/>
              </a:rPr>
              <a:t>Alice requests missing chunks from peers, rarest first</a:t>
            </a:r>
          </a:p>
        </p:txBody>
      </p:sp>
      <p:sp>
        <p:nvSpPr>
          <p:cNvPr id="189445" name="Rectangle 6"/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i="1">
                <a:solidFill>
                  <a:srgbClr val="CC0000"/>
                </a:solidFill>
              </a:rPr>
              <a:t>sending chunks: tit-for-tat</a:t>
            </a:r>
          </a:p>
          <a:p>
            <a:r>
              <a:rPr lang="en-US" altLang="x-none" sz="2400"/>
              <a:t>Alice sends chunks to those four peers currently sending her chunks </a:t>
            </a:r>
            <a:r>
              <a:rPr lang="en-US" altLang="x-none" sz="2400" i="1"/>
              <a:t>at highest rate</a:t>
            </a:r>
            <a:r>
              <a:rPr lang="en-US" altLang="x-none" sz="2400"/>
              <a:t> </a:t>
            </a:r>
          </a:p>
          <a:p>
            <a:pPr lvl="1"/>
            <a:r>
              <a:rPr lang="en-US" altLang="x-none" sz="2000"/>
              <a:t>other peers are choked by Alice (do not receive chunks from her)</a:t>
            </a:r>
          </a:p>
          <a:p>
            <a:pPr lvl="1"/>
            <a:r>
              <a:rPr lang="en-US" altLang="x-none" sz="2000"/>
              <a:t>re-evaluate top 4 every10 secs</a:t>
            </a:r>
          </a:p>
          <a:p>
            <a:r>
              <a:rPr lang="en-US" altLang="x-none" sz="2400"/>
              <a:t>every 30 secs: randomly select another peer, starts sending chunks</a:t>
            </a:r>
          </a:p>
          <a:p>
            <a:pPr lvl="1"/>
            <a:r>
              <a:rPr lang="ja-JP" altLang="en-US" sz="2000"/>
              <a:t>“</a:t>
            </a:r>
            <a:r>
              <a:rPr lang="en-US" altLang="ja-JP" sz="2000"/>
              <a:t>optimistically unchoke</a:t>
            </a:r>
            <a:r>
              <a:rPr lang="ja-JP" altLang="en-US" sz="2000"/>
              <a:t>”</a:t>
            </a:r>
            <a:r>
              <a:rPr lang="en-US" altLang="ja-JP" sz="2000"/>
              <a:t> this peer</a:t>
            </a:r>
          </a:p>
          <a:p>
            <a:pPr lvl="1"/>
            <a:r>
              <a:rPr lang="en-US" altLang="x-none" sz="2000"/>
              <a:t>newly chosen peer may join top 4</a:t>
            </a:r>
          </a:p>
          <a:p>
            <a:pPr>
              <a:lnSpc>
                <a:spcPct val="100000"/>
              </a:lnSpc>
              <a:buSzTx/>
            </a:pPr>
            <a:endParaRPr lang="en-US" altLang="x-none" sz="2000"/>
          </a:p>
        </p:txBody>
      </p:sp>
      <p:pic>
        <p:nvPicPr>
          <p:cNvPr id="18944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460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BFE06D2E-8816-6941-97FE-99C0167362A2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46083" name="Group 566"/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46091" name="Freeform 567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2" name="Group 568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466" name="Rectangle 56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467" name="AutoShape 57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46093" name="Freeform 571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572"/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5" name="Line 573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6" name="Line 574"/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Line 576"/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Line 577"/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Line 580"/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Line 581"/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Line 582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584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Line 585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04" name="Group 586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6464" name="Picture 587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465" name="Picture 588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05" name="Freeform 589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590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Line 591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Line 592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Line 593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594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Line 595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596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Line 597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598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Line 599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Line 600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601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602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603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604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605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606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607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24" name="Group 608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6447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8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9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0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1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2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3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4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5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6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7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8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9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0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1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2" name="Oval 624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pic>
            <p:nvPicPr>
              <p:cNvPr id="46463" name="Picture 625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5" name="Group 626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6438" name="Line 627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9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40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41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42" name="Group 631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6445" name="Freeform 6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Freeform 6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43" name="Line 634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Line 635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636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643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3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3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33" name="Group 64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36" name="Freeform 64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Freeform 64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34" name="Line 64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Line 64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7" name="Group 645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642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2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2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25" name="Group 64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8" name="Freeform 6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9" name="Freeform 6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26" name="Line 65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Line 65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8" name="Group 654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641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1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1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17" name="Group 65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0" name="Freeform 65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Freeform 66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8" name="Line 66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Line 66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9" name="Group 663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640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0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0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09" name="Group 66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12" name="Freeform 6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Freeform 6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0" name="Line 67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Line 67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0" name="Group 672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639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9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40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401" name="Group 67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04" name="Freeform 67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Freeform 67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02" name="Line 67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Line 68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31" name="Line 681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32" name="Group 682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639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9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9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93" name="Group 68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96" name="Freeform 68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Freeform 68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94" name="Line 68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Line 69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3" name="Group 69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638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8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8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85" name="Group 69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8" name="Freeform 69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Freeform 69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86" name="Line 69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Line 69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4" name="Group 700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637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7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7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77" name="Group 70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0" name="Freeform 70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Freeform 70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8" name="Line 70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Line 70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5" name="Group 709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636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6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6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69" name="Group 71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72" name="Freeform 71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Freeform 71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0" name="Line 71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Line 71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6" name="Group 718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635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5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6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61" name="Group 72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64" name="Freeform 72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Freeform 72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62" name="Line 72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Line 72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7" name="Group 727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635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5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sp>
            <p:nvSpPr>
              <p:cNvPr id="4635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latin typeface="Times New Roman" charset="0"/>
                </a:endParaRPr>
              </a:p>
            </p:txBody>
          </p:sp>
          <p:grpSp>
            <p:nvGrpSpPr>
              <p:cNvPr id="46353" name="Group 73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56" name="Freeform 7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Freeform 7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54" name="Line 73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Line 73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8" name="Group 736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6336" name="Group 737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38" name="Freeform 738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Freeform 739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Freeform 740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Freeform 741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Freeform 742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Freeform 743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Freeform 744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Freeform 745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Freeform 746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Freeform 747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Freeform 748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Freeform 749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37" name="Picture 750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39" name="Group 751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6322" name="Group 752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24" name="Freeform 753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Freeform 754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Freeform 755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Freeform 756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Freeform 757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Freeform 758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Freeform 759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Freeform 760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Freeform 761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Freeform 762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Freeform 763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Freeform 764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23" name="Picture 765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40" name="Line 766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1" name="Group 767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6320" name="Picture 7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21" name="Freeform 76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2" name="Group 770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6318" name="Picture 7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9" name="Freeform 77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3" name="Group 773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6316" name="Picture 7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7" name="Freeform 77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4" name="Group 776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6314" name="Picture 7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5" name="Freeform 7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6145" name="Picture 779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46" name="Group 780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6312" name="Picture 781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13" name="Picture 782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47" name="Group 783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6280" name="Freeform 7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Rectangle 7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82" name="Freeform 7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7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Rectangle 7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85" name="Group 7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310" name="AutoShape 7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311" name="AutoShape 7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86" name="Rectangle 7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87" name="Group 7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08" name="AutoShape 7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309" name="AutoShape 7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88" name="Rectangle 7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89" name="Rectangle 7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90" name="Group 7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306" name="AutoShape 7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307" name="AutoShape 8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91" name="Freeform 8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92" name="Group 8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304" name="AutoShape 8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305" name="AutoShape 8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93" name="Rectangle 8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94" name="Freeform 8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8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97" name="Freeform 8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AutoShape 8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99" name="AutoShape 8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300" name="Oval 8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301" name="Oval 8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6302" name="Oval 8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303" name="Rectangle 8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6148" name="Group 816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6248" name="Freeform 81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Rectangle 818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50" name="Freeform 81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82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Rectangle 821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53" name="Group 82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278" name="AutoShape 823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279" name="AutoShape 824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54" name="Rectangle 825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55" name="Group 82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276" name="AutoShape 827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277" name="AutoShape 828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56" name="Rectangle 829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57" name="Rectangle 830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grpSp>
            <p:nvGrpSpPr>
              <p:cNvPr id="46258" name="Group 83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274" name="AutoShape 832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275" name="AutoShape 833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59" name="Freeform 83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60" name="Group 83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272" name="AutoShape 836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  <p:sp>
              <p:nvSpPr>
                <p:cNvPr id="46273" name="AutoShape 837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charset="2"/>
                    <a:buChar char="§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x-none" altLang="x-none" sz="2000">
                    <a:latin typeface="Arial" charset="0"/>
                  </a:endParaRPr>
                </a:p>
              </p:txBody>
            </p:sp>
          </p:grpSp>
          <p:sp>
            <p:nvSpPr>
              <p:cNvPr id="46261" name="Rectangle 838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62" name="Freeform 83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84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41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65" name="Freeform 84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AutoShape 843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67" name="AutoShape 844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68" name="Oval 845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69" name="Oval 846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46270" name="Oval 847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  <p:sp>
            <p:nvSpPr>
              <p:cNvPr id="46271" name="Rectangle 848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latin typeface="Arial" charset="0"/>
                </a:endParaRPr>
              </a:p>
            </p:txBody>
          </p:sp>
        </p:grpSp>
        <p:grpSp>
          <p:nvGrpSpPr>
            <p:cNvPr id="46149" name="Group 849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6225" name="Picture 850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26" name="Picture 851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7" name="Freeform 85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28" name="Picture 853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9" name="Freeform 85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85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85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85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85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85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35" name="Group 86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42" name="Freeform 86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Freeform 86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Freeform 86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Freeform 86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Freeform 86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Freeform 86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36" name="Freeform 86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86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86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87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87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87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0" name="Group 873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6202" name="Picture 874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03" name="Picture 875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4" name="Freeform 87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05" name="Picture 877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6" name="Freeform 87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87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88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88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88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88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12" name="Group 88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19" name="Freeform 88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Freeform 88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Freeform 88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Freeform 88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Freeform 88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Freeform 89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13" name="Freeform 89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89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89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89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89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89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1" name="Group 897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6179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80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1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82" name="Picture 901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3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89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96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90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2" name="Group 921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6177" name="Picture 92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78" name="Freeform 92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53" name="Group 924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6154" name="Picture 92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55" name="Picture 92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6" name="Freeform 92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57" name="Picture 92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8" name="Freeform 92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93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93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93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93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93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64" name="Group 93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71" name="Freeform 93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Freeform 93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Freeform 93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Freeform 93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Freeform 94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Freeform 94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65" name="Freeform 94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94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94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94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94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94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P2P architecture</a:t>
            </a:r>
          </a:p>
        </p:txBody>
      </p:sp>
      <p:sp>
        <p:nvSpPr>
          <p:cNvPr id="46085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x-none" sz="2400" i="1">
                <a:latin typeface="Gill Sans MT" charset="0"/>
                <a:ea typeface="ＭＳ Ｐゴシック" charset="-128"/>
              </a:rPr>
              <a:t>no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always-on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self scalability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– new peers bring new service capacity, as well as new service demands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peers are intermittently connected and change IP addresses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complex management</a:t>
            </a:r>
          </a:p>
          <a:p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endParaRPr lang="en-US" altLang="x-none">
              <a:latin typeface="Gill Sans MT" charset="0"/>
              <a:ea typeface="ＭＳ Ｐゴシック" charset="-128"/>
            </a:endParaRPr>
          </a:p>
        </p:txBody>
      </p: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/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/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/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/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>
                <a:solidFill>
                  <a:srgbClr val="CC0000"/>
                </a:solidFill>
                <a:latin typeface="Arial" charset="0"/>
              </a:rPr>
              <a:t>peer-peer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914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F5332E64-8D7E-D540-98FA-9D8C13E5D1A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91491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BitTorrent: tit-for-tat</a:t>
            </a:r>
          </a:p>
        </p:txBody>
      </p:sp>
      <p:pic>
        <p:nvPicPr>
          <p:cNvPr id="191492" name="Picture 13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Line 15"/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/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/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/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/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/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91499" name="Picture 22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/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841375" y="1320800"/>
            <a:ext cx="406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(1) Alice </a:t>
            </a:r>
            <a:r>
              <a:rPr lang="ja-JP" altLang="en-US" sz="2000"/>
              <a:t>“</a:t>
            </a:r>
            <a:r>
              <a:rPr lang="en-US" altLang="ja-JP" sz="2000"/>
              <a:t>optimistically unchokes</a:t>
            </a:r>
            <a:r>
              <a:rPr lang="ja-JP" altLang="en-US" sz="2000"/>
              <a:t>”</a:t>
            </a:r>
            <a:r>
              <a:rPr lang="en-US" altLang="ja-JP" sz="2000"/>
              <a:t> Bob</a:t>
            </a:r>
            <a:endParaRPr lang="en-US" altLang="x-none" sz="2000"/>
          </a:p>
        </p:txBody>
      </p:sp>
      <p:sp>
        <p:nvSpPr>
          <p:cNvPr id="266267" name="Text Box 27"/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(2) Alice becomes one of Bob</a:t>
            </a:r>
            <a:r>
              <a:rPr lang="ja-JP" altLang="en-US" sz="2000"/>
              <a:t>’</a:t>
            </a:r>
            <a:r>
              <a:rPr lang="en-US" altLang="ja-JP" sz="2000"/>
              <a:t>s top-four providers; Bob reciprocates</a:t>
            </a:r>
            <a:endParaRPr lang="en-US" altLang="x-none" sz="2000"/>
          </a:p>
        </p:txBody>
      </p:sp>
      <p:sp>
        <p:nvSpPr>
          <p:cNvPr id="266268" name="Text Box 28"/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/>
              <a:t>(3) Bob becomes one of Alice</a:t>
            </a:r>
            <a:r>
              <a:rPr lang="ja-JP" altLang="en-US" sz="2000"/>
              <a:t>’</a:t>
            </a:r>
            <a:r>
              <a:rPr lang="en-US" altLang="ja-JP" sz="2000"/>
              <a:t>s top-four providers</a:t>
            </a:r>
            <a:endParaRPr lang="en-US" altLang="x-none" sz="2000"/>
          </a:p>
        </p:txBody>
      </p:sp>
      <p:sp>
        <p:nvSpPr>
          <p:cNvPr id="266269" name="Text Box 29"/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2000" i="1"/>
              <a:t>higher upload rate:</a:t>
            </a:r>
            <a:r>
              <a:rPr lang="en-US" altLang="x-none" sz="2000"/>
              <a:t> find better trading partners, get file faster !</a:t>
            </a:r>
          </a:p>
        </p:txBody>
      </p:sp>
      <p:pic>
        <p:nvPicPr>
          <p:cNvPr id="191507" name="Picture 36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/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91540" name="Picture 5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/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91538" name="Picture 56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/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91536" name="Picture 59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/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91534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/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91532" name="Picture 6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/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91530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/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91528" name="Picture 7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/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91526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91522" name="Line 50"/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/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/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91518" name="Line 46"/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/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3" grpId="0" animBg="1"/>
      <p:bldP spid="266263" grpId="1" animBg="1"/>
      <p:bldP spid="266264" grpId="0" animBg="1"/>
      <p:bldP spid="266265" grpId="0" animBg="1"/>
      <p:bldP spid="266266" grpId="0"/>
      <p:bldP spid="266267" grpId="0"/>
      <p:bldP spid="266268" grpId="0"/>
      <p:bldP spid="26626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3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9353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2233CEDE-2BF7-3747-B129-EAD1F5D4EB1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935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9354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9558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0D4970E8-16EC-DD47-B254-CDF8044CE444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9558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Video Streaming and CDNs: context</a:t>
            </a:r>
          </a:p>
        </p:txBody>
      </p:sp>
      <p:pic>
        <p:nvPicPr>
          <p:cNvPr id="195589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93" name="Rectangle 43"/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lvl="1">
              <a:lnSpc>
                <a:spcPct val="100000"/>
              </a:lnSpc>
            </a:pPr>
            <a:r>
              <a:rPr lang="en-US" altLang="x-none" sz="2000">
                <a:latin typeface="Arial" charset="0"/>
              </a:rPr>
              <a:t>Netflix, YouTube: 37%, 16% of downstream residential ISP traffic</a:t>
            </a:r>
          </a:p>
          <a:p>
            <a:pPr lvl="1">
              <a:lnSpc>
                <a:spcPct val="100000"/>
              </a:lnSpc>
            </a:pPr>
            <a:r>
              <a:rPr lang="en-US" altLang="x-none" sz="2000">
                <a:latin typeface="Arial" charset="0"/>
              </a:rPr>
              <a:t>~1B YouTube users, ~75M Netflix users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latin typeface="Arial" charset="0"/>
              </a:rPr>
              <a:t>challenge:  scale - how to reach ~1B users?</a:t>
            </a:r>
            <a:endParaRPr lang="en-US" altLang="x-none" sz="2000">
              <a:latin typeface="Arial" charset="0"/>
            </a:endParaRPr>
          </a:p>
          <a:p>
            <a:pPr lvl="1">
              <a:lnSpc>
                <a:spcPct val="100000"/>
              </a:lnSpc>
            </a:pPr>
            <a:r>
              <a:rPr lang="en-US" altLang="x-none" sz="2000">
                <a:latin typeface="Arial" charset="0"/>
              </a:rPr>
              <a:t>single mega-video server won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x-none" sz="2000">
                <a:latin typeface="Arial" charset="0"/>
              </a:rPr>
              <a:t>t work (why?)</a:t>
            </a:r>
          </a:p>
          <a:p>
            <a:pPr>
              <a:lnSpc>
                <a:spcPct val="100000"/>
              </a:lnSpc>
            </a:pPr>
            <a:r>
              <a:rPr lang="en-US" altLang="x-none" sz="2400">
                <a:latin typeface="Arial" charset="0"/>
              </a:rPr>
              <a:t>challenge: heterogeneity</a:t>
            </a:r>
          </a:p>
          <a:p>
            <a:pPr lvl="1">
              <a:lnSpc>
                <a:spcPct val="100000"/>
              </a:lnSpc>
              <a:buFont typeface="Wingdings" charset="2"/>
              <a:buChar char="§"/>
            </a:pPr>
            <a:r>
              <a:rPr lang="en-US" altLang="x-none" sz="2000">
                <a:latin typeface="Arial" charset="0"/>
              </a:rPr>
              <a:t>different users have different capabilities (e.g., wired versus mobile; bandwidth rich versus bandwidth poor)</a:t>
            </a:r>
          </a:p>
          <a:p>
            <a:pPr>
              <a:lnSpc>
                <a:spcPct val="100000"/>
              </a:lnSpc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solution: </a:t>
            </a:r>
            <a:r>
              <a:rPr lang="en-US" altLang="x-none" sz="2400">
                <a:latin typeface="Arial" charset="0"/>
              </a:rPr>
              <a:t>distributed, application-level infrastructure</a:t>
            </a:r>
          </a:p>
        </p:txBody>
      </p:sp>
      <p:sp>
        <p:nvSpPr>
          <p:cNvPr id="195594" name="Rectangle 43"/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x-none" sz="2400">
                <a:latin typeface="Arial" charset="0"/>
              </a:rPr>
              <a:t>video traffic: major consumer of Internet bandwidth</a:t>
            </a:r>
          </a:p>
        </p:txBody>
      </p:sp>
      <p:pic>
        <p:nvPicPr>
          <p:cNvPr id="195595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5763" y="1339850"/>
            <a:ext cx="3957637" cy="4908550"/>
          </a:xfrm>
        </p:spPr>
        <p:txBody>
          <a:bodyPr/>
          <a:lstStyle/>
          <a:p>
            <a:r>
              <a:rPr lang="en-US" altLang="x-none" sz="2400">
                <a:latin typeface="Gill Sans MT" charset="0"/>
                <a:ea typeface="ＭＳ Ｐゴシック" charset="-128"/>
              </a:rPr>
              <a:t>video: sequence of images displayed at constant rate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e.g., 24 images/sec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digital image: array of pixels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each pixel represented by bits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coding: use redundancy 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within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and </a:t>
            </a:r>
            <a:r>
              <a:rPr lang="en-US" altLang="x-none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between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images to decrease # bits used to encode image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spatial (within image)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temporal (from one image to next)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Gill Sans MT" charset="0"/>
                <a:cs typeface="+mj-cs"/>
              </a:rPr>
              <a:t>Multimedia: video</a:t>
            </a:r>
            <a:endParaRPr lang="en-US" dirty="0">
              <a:latin typeface="Gill Sans MT" charset="0"/>
              <a:cs typeface="+mj-cs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36" name="Group 18"/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7639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7640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7646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 Narrow" charset="0"/>
                  </a:rPr>
                  <a:t>……………………..</a:t>
                </a:r>
              </a:p>
            </p:txBody>
          </p:sp>
          <p:sp>
            <p:nvSpPr>
              <p:cNvPr id="197647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400" i="1">
                    <a:solidFill>
                      <a:srgbClr val="CC0000"/>
                    </a:solidFill>
                    <a:latin typeface="Arial" charset="0"/>
                  </a:rPr>
                  <a:t>spatial coding example: </a:t>
                </a:r>
                <a:r>
                  <a:rPr lang="en-US" altLang="x-none" sz="1400">
                    <a:latin typeface="Arial" charset="0"/>
                  </a:rPr>
                  <a:t>instead of sending</a:t>
                </a:r>
                <a:r>
                  <a:rPr lang="en-US" altLang="x-none" sz="1400" i="1">
                    <a:latin typeface="Arial" charset="0"/>
                  </a:rPr>
                  <a:t> N </a:t>
                </a:r>
                <a:r>
                  <a:rPr lang="en-US" altLang="x-none" sz="1400">
                    <a:latin typeface="Arial" charset="0"/>
                  </a:rPr>
                  <a:t>values of same color (all purple), send only two values: color  value (</a:t>
                </a:r>
                <a:r>
                  <a:rPr lang="en-US" altLang="x-none" sz="1400" i="1">
                    <a:latin typeface="Arial" charset="0"/>
                  </a:rPr>
                  <a:t>purple)  and number of repeated values (</a:t>
                </a:r>
                <a:r>
                  <a:rPr lang="en-US" altLang="x-none" sz="1400">
                    <a:latin typeface="Arial" charset="0"/>
                  </a:rPr>
                  <a:t>N)</a:t>
                </a:r>
              </a:p>
            </p:txBody>
          </p:sp>
          <p:sp>
            <p:nvSpPr>
              <p:cNvPr id="197648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 Narrow" charset="0"/>
                  </a:rPr>
                  <a:t>……………….…….</a:t>
                </a:r>
              </a:p>
            </p:txBody>
          </p:sp>
          <p:cxnSp>
            <p:nvCxnSpPr>
              <p:cNvPr id="197649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7641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frame</a:t>
              </a:r>
              <a:r>
                <a:rPr lang="en-US" altLang="x-none" sz="1800" i="1">
                  <a:solidFill>
                    <a:srgbClr val="CC0000"/>
                  </a:solidFill>
                  <a:latin typeface="Arial" charset="0"/>
                </a:rPr>
                <a:t> i</a:t>
              </a:r>
            </a:p>
          </p:txBody>
        </p:sp>
        <p:sp>
          <p:nvSpPr>
            <p:cNvPr id="197642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frame</a:t>
              </a:r>
              <a:r>
                <a:rPr lang="en-US" altLang="x-none" sz="1800" i="1">
                  <a:solidFill>
                    <a:srgbClr val="CC0000"/>
                  </a:solidFill>
                  <a:latin typeface="Arial" charset="0"/>
                </a:rPr>
                <a:t> i+1</a:t>
              </a:r>
            </a:p>
          </p:txBody>
        </p:sp>
        <p:sp>
          <p:nvSpPr>
            <p:cNvPr id="197643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 i="1">
                  <a:solidFill>
                    <a:srgbClr val="CC0000"/>
                  </a:solidFill>
                  <a:latin typeface="Arial" charset="0"/>
                </a:rPr>
                <a:t>temporal coding example: </a:t>
              </a:r>
              <a:r>
                <a:rPr lang="en-US" altLang="x-none" sz="1400">
                  <a:latin typeface="Arial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7644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7645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7637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976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78F98C98-E29D-504D-B253-84AE0C791A4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Gill Sans MT" charset="0"/>
                <a:cs typeface="+mj-cs"/>
              </a:rPr>
              <a:t>Multimedia: video</a:t>
            </a:r>
            <a:endParaRPr lang="en-US" dirty="0">
              <a:latin typeface="Gill Sans MT" charset="0"/>
              <a:cs typeface="+mj-cs"/>
            </a:endParaRPr>
          </a:p>
        </p:txBody>
      </p:sp>
      <p:pic>
        <p:nvPicPr>
          <p:cNvPr id="199682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3" name="Rectangle 4"/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x-none" sz="2400">
                <a:solidFill>
                  <a:srgbClr val="CC0000"/>
                </a:solidFill>
              </a:rPr>
              <a:t>CBR: (constant bit rate): </a:t>
            </a:r>
            <a:r>
              <a:rPr lang="en-US" altLang="x-none" sz="2400">
                <a:solidFill>
                  <a:srgbClr val="000000"/>
                </a:solidFill>
              </a:rPr>
              <a:t>video encoding rate fixed</a:t>
            </a:r>
          </a:p>
          <a:p>
            <a:r>
              <a:rPr lang="en-US" altLang="x-none" sz="2400">
                <a:solidFill>
                  <a:srgbClr val="CC0000"/>
                </a:solidFill>
              </a:rPr>
              <a:t>VBR:  (variable bit rate): </a:t>
            </a:r>
            <a:r>
              <a:rPr lang="en-US" altLang="x-none" sz="2400">
                <a:solidFill>
                  <a:srgbClr val="000000"/>
                </a:solidFill>
              </a:rPr>
              <a:t>video </a:t>
            </a:r>
            <a:r>
              <a:rPr lang="en-US" altLang="x-none" sz="2400"/>
              <a:t>encoding rate changes as amount of spatial, temporal coding changes </a:t>
            </a:r>
          </a:p>
          <a:p>
            <a:r>
              <a:rPr lang="en-US" altLang="x-none" sz="2400">
                <a:solidFill>
                  <a:srgbClr val="CC0000"/>
                </a:solidFill>
              </a:rPr>
              <a:t>examples:</a:t>
            </a:r>
          </a:p>
          <a:p>
            <a:pPr lvl="1">
              <a:lnSpc>
                <a:spcPct val="100000"/>
              </a:lnSpc>
            </a:pPr>
            <a:r>
              <a:rPr lang="en-US" altLang="x-none"/>
              <a:t>MPEG 1 (CD-ROM) 1.5 Mbps</a:t>
            </a:r>
          </a:p>
          <a:p>
            <a:pPr lvl="1">
              <a:lnSpc>
                <a:spcPct val="100000"/>
              </a:lnSpc>
            </a:pPr>
            <a:r>
              <a:rPr lang="en-US" altLang="x-none"/>
              <a:t>MPEG2 (DVD) 3-6 Mbps</a:t>
            </a:r>
          </a:p>
          <a:p>
            <a:pPr lvl="1">
              <a:lnSpc>
                <a:spcPct val="100000"/>
              </a:lnSpc>
            </a:pPr>
            <a:r>
              <a:rPr lang="en-US" altLang="x-none"/>
              <a:t>MPEG4 (often used in Internet, &lt; 1 Mbps)</a:t>
            </a:r>
          </a:p>
        </p:txBody>
      </p:sp>
      <p:grpSp>
        <p:nvGrpSpPr>
          <p:cNvPr id="199684" name="Group 4"/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9687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688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9694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 Narrow" charset="0"/>
                  </a:rPr>
                  <a:t>……………………..</a:t>
                </a:r>
              </a:p>
            </p:txBody>
          </p:sp>
          <p:sp>
            <p:nvSpPr>
              <p:cNvPr id="199695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400" i="1">
                    <a:solidFill>
                      <a:srgbClr val="CC0000"/>
                    </a:solidFill>
                    <a:latin typeface="Arial" charset="0"/>
                  </a:rPr>
                  <a:t>spatial coding example: </a:t>
                </a:r>
                <a:r>
                  <a:rPr lang="en-US" altLang="x-none" sz="1400">
                    <a:latin typeface="Arial" charset="0"/>
                  </a:rPr>
                  <a:t>instead of sending</a:t>
                </a:r>
                <a:r>
                  <a:rPr lang="en-US" altLang="x-none" sz="1400" i="1">
                    <a:latin typeface="Arial" charset="0"/>
                  </a:rPr>
                  <a:t> N </a:t>
                </a:r>
                <a:r>
                  <a:rPr lang="en-US" altLang="x-none" sz="1400">
                    <a:latin typeface="Arial" charset="0"/>
                  </a:rPr>
                  <a:t>values of same color (all purple), send only two values: color  value (</a:t>
                </a:r>
                <a:r>
                  <a:rPr lang="en-US" altLang="x-none" sz="1400" i="1">
                    <a:latin typeface="Arial" charset="0"/>
                  </a:rPr>
                  <a:t>purple)  and number of repeated values (</a:t>
                </a:r>
                <a:r>
                  <a:rPr lang="en-US" altLang="x-none" sz="1400">
                    <a:latin typeface="Arial" charset="0"/>
                  </a:rPr>
                  <a:t>N)</a:t>
                </a:r>
              </a:p>
            </p:txBody>
          </p:sp>
          <p:sp>
            <p:nvSpPr>
              <p:cNvPr id="199696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 Narrow" charset="0"/>
                  </a:rPr>
                  <a:t>……………….…….</a:t>
                </a:r>
              </a:p>
            </p:txBody>
          </p:sp>
          <p:cxnSp>
            <p:nvCxnSpPr>
              <p:cNvPr id="199697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9689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frame</a:t>
              </a:r>
              <a:r>
                <a:rPr lang="en-US" altLang="x-none" sz="1800" i="1">
                  <a:solidFill>
                    <a:srgbClr val="CC0000"/>
                  </a:solidFill>
                  <a:latin typeface="Arial" charset="0"/>
                </a:rPr>
                <a:t> i</a:t>
              </a:r>
            </a:p>
          </p:txBody>
        </p:sp>
        <p:sp>
          <p:nvSpPr>
            <p:cNvPr id="199690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frame</a:t>
              </a:r>
              <a:r>
                <a:rPr lang="en-US" altLang="x-none" sz="1800" i="1">
                  <a:solidFill>
                    <a:srgbClr val="CC0000"/>
                  </a:solidFill>
                  <a:latin typeface="Arial" charset="0"/>
                </a:rPr>
                <a:t> i+1</a:t>
              </a:r>
            </a:p>
          </p:txBody>
        </p:sp>
        <p:sp>
          <p:nvSpPr>
            <p:cNvPr id="199691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 i="1">
                  <a:solidFill>
                    <a:srgbClr val="CC0000"/>
                  </a:solidFill>
                  <a:latin typeface="Arial" charset="0"/>
                </a:rPr>
                <a:t>temporal coding example: </a:t>
              </a:r>
              <a:r>
                <a:rPr lang="en-US" altLang="x-none" sz="1400">
                  <a:latin typeface="Arial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9692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9693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968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1996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2850D5E1-66CE-6A4B-A45E-6517D3957ED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/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201784" name="AutoShape 99"/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201785" name="Rectangle 87"/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grpSp>
        <p:nvGrpSpPr>
          <p:cNvPr id="201730" name="Group 249"/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201752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3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54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6" name="Rectangle 254"/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01757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782" name="AutoShape 256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01783" name="AutoShape 257"/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01758" name="Rectangle 258"/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01759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780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01781" name="AutoShape 26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01760" name="Rectangle 262"/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61" name="Rectangle 263"/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01762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778" name="AutoShape 265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01779" name="AutoShape 266"/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01763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776" name="AutoShape 269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01777" name="AutoShape 270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01765" name="Rectangle 271"/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66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8" name="Oval 274"/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69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70" name="AutoShape 276"/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71" name="AutoShape 277"/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72" name="Oval 278"/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73" name="Oval 279"/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01774" name="Oval 280"/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75" name="Rectangle 281"/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201731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Streaming stored video: </a:t>
            </a:r>
          </a:p>
        </p:txBody>
      </p:sp>
      <p:grpSp>
        <p:nvGrpSpPr>
          <p:cNvPr id="201732" name="Group 134"/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201748" name="Picture 135" descr="reel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49" name="Freeform 136"/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50" name="Freeform 137"/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01751" name="Picture 138" descr="video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/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201744" name="Rectangle 350"/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475E76"/>
                </a:gs>
                <a:gs pos="50000">
                  <a:srgbClr val="99CCFF"/>
                </a:gs>
                <a:gs pos="100000">
                  <a:srgbClr val="475E76"/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45" name="Rectangle 351"/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46" name="Rectangle 352"/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01747" name="Rectangle 353"/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201735" name="TextBox 1"/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latin typeface="Arial" charset="0"/>
              </a:rPr>
              <a:t>simple scenario</a:t>
            </a:r>
            <a:r>
              <a:rPr lang="en-US" altLang="x-none" sz="2000">
                <a:latin typeface="Arial" charset="0"/>
              </a:rPr>
              <a:t>:</a:t>
            </a:r>
          </a:p>
        </p:txBody>
      </p:sp>
      <p:sp>
        <p:nvSpPr>
          <p:cNvPr id="201736" name="Freeform 1287"/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/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/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/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000000"/>
                </a:solidFill>
                <a:latin typeface="Arial" charset="0"/>
              </a:rPr>
              <a:t>video server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000000"/>
                </a:solidFill>
                <a:latin typeface="Arial" charset="0"/>
              </a:rPr>
              <a:t>(stored video)</a:t>
            </a:r>
            <a:endParaRPr lang="en-US" altLang="x-none" sz="1800" i="1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1740" name="TextBox 64"/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000000"/>
                </a:solidFill>
                <a:latin typeface="Arial" charset="0"/>
              </a:rPr>
              <a:t>client</a:t>
            </a:r>
            <a:endParaRPr lang="en-US" altLang="x-none" sz="1800" i="1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1741" name="TextBox 64"/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solidFill>
                  <a:srgbClr val="000000"/>
                </a:solidFill>
                <a:latin typeface="Arial" charset="0"/>
              </a:rPr>
              <a:t>Internet</a:t>
            </a:r>
            <a:endParaRPr lang="en-US" altLang="x-none" sz="1800" i="1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1742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0174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A02C6B2-F6C1-3643-B693-013204A97695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Streaming multimedia: DASH</a:t>
            </a:r>
          </a:p>
        </p:txBody>
      </p:sp>
      <p:sp>
        <p:nvSpPr>
          <p:cNvPr id="2037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DASH: D</a:t>
            </a:r>
            <a:r>
              <a:rPr lang="en-US" altLang="x-none">
                <a:latin typeface="Gill Sans MT" charset="0"/>
                <a:ea typeface="ＭＳ Ｐゴシック" charset="-128"/>
              </a:rPr>
              <a:t>ynamic,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</a:t>
            </a:r>
            <a:r>
              <a:rPr lang="en-US" altLang="x-none">
                <a:latin typeface="Gill Sans MT" charset="0"/>
                <a:ea typeface="ＭＳ Ｐゴシック" charset="-128"/>
              </a:rPr>
              <a:t>daptive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</a:t>
            </a:r>
            <a:r>
              <a:rPr lang="en-US" altLang="x-none">
                <a:latin typeface="Gill Sans MT" charset="0"/>
                <a:ea typeface="ＭＳ Ｐゴシック" charset="-128"/>
              </a:rPr>
              <a:t>treaming over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</a:t>
            </a:r>
            <a:r>
              <a:rPr lang="en-US" altLang="x-none">
                <a:latin typeface="Gill Sans MT" charset="0"/>
                <a:ea typeface="ＭＳ Ｐゴシック" charset="-128"/>
              </a:rPr>
              <a:t>TTP</a:t>
            </a:r>
          </a:p>
          <a:p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server: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divides video file into multiple chunks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each chunk stored, encoded at different rates </a:t>
            </a:r>
          </a:p>
          <a:p>
            <a:pPr lvl="1"/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manifest file: </a:t>
            </a:r>
            <a:r>
              <a:rPr lang="en-US" altLang="x-none">
                <a:latin typeface="Gill Sans MT" charset="0"/>
                <a:ea typeface="ＭＳ Ｐゴシック" charset="-128"/>
              </a:rPr>
              <a:t>provides URLs for different chunks</a:t>
            </a:r>
          </a:p>
          <a:p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client: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periodically measures server-to-client bandwidth</a:t>
            </a:r>
          </a:p>
          <a:p>
            <a:pPr lvl="1"/>
            <a:r>
              <a:rPr lang="en-US" altLang="x-none">
                <a:latin typeface="Gill Sans MT" charset="0"/>
                <a:ea typeface="ＭＳ Ｐゴシック" charset="-128"/>
              </a:rPr>
              <a:t>consulting manifest, requests one chunk at a time </a:t>
            </a:r>
          </a:p>
          <a:p>
            <a:pPr lvl="2"/>
            <a:r>
              <a:rPr lang="en-US" altLang="x-none" sz="2400">
                <a:latin typeface="Gill Sans MT" charset="0"/>
                <a:ea typeface="ＭＳ Ｐゴシック" charset="-128"/>
              </a:rPr>
              <a:t>chooses maximum coding rate sustainable given current bandwidth</a:t>
            </a:r>
          </a:p>
          <a:p>
            <a:pPr lvl="2"/>
            <a:r>
              <a:rPr lang="en-US" altLang="x-none" sz="2400">
                <a:latin typeface="Gill Sans MT" charset="0"/>
                <a:ea typeface="ＭＳ Ｐゴシック" charset="-128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203779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0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03781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EE129EB2-E2F0-2A4C-BA52-39320A71B801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Streaming multimedia: DASH</a:t>
            </a:r>
          </a:p>
        </p:txBody>
      </p:sp>
      <p:sp>
        <p:nvSpPr>
          <p:cNvPr id="2058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DASH: D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ynamic,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daptive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treaming over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</a:t>
            </a: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intelligence</a:t>
            </a: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”</a:t>
            </a:r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at client: </a:t>
            </a:r>
            <a:r>
              <a:rPr lang="en-US" altLang="x-none">
                <a:latin typeface="Gill Sans MT" charset="0"/>
                <a:ea typeface="ＭＳ Ｐゴシック" charset="-128"/>
              </a:rPr>
              <a:t>client determines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when</a:t>
            </a:r>
            <a:r>
              <a:rPr lang="en-US" altLang="x-none" i="1">
                <a:solidFill>
                  <a:srgbClr val="80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to request chunk (so that buffer starvation, or overflow does not occur)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what encoding rate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to request </a:t>
            </a:r>
            <a:r>
              <a:rPr lang="en-US" altLang="x-none">
                <a:latin typeface="Gill Sans MT" charset="0"/>
                <a:ea typeface="ＭＳ Ｐゴシック" charset="-128"/>
              </a:rPr>
              <a:t>(higher quality when more bandwidth available) </a:t>
            </a:r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where</a:t>
            </a:r>
            <a:r>
              <a:rPr lang="en-US" altLang="x-none" i="1">
                <a:solidFill>
                  <a:srgbClr val="80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>
                <a:latin typeface="Gill Sans MT" charset="0"/>
                <a:ea typeface="ＭＳ Ｐゴシック" charset="-128"/>
              </a:rPr>
              <a:t>to request chunk (can request from URL server that is </a:t>
            </a:r>
            <a:r>
              <a:rPr lang="en-US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x-none">
                <a:latin typeface="Gill Sans MT" charset="0"/>
                <a:ea typeface="ＭＳ Ｐゴシック" charset="-128"/>
              </a:rPr>
              <a:t>close</a:t>
            </a:r>
            <a:r>
              <a:rPr lang="en-US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x-none">
                <a:latin typeface="Gill Sans MT" charset="0"/>
                <a:ea typeface="ＭＳ Ｐゴシック" charset="-128"/>
              </a:rPr>
              <a:t> to client or has high available bandwidth) </a:t>
            </a:r>
          </a:p>
        </p:txBody>
      </p:sp>
      <p:pic>
        <p:nvPicPr>
          <p:cNvPr id="20582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8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0582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5A09294-80F6-2940-A804-AF4B2BCBCA4B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2078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challenge: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how to stream content (selected from millions of videos) to hundreds of thousands of </a:t>
            </a:r>
            <a:r>
              <a:rPr lang="en-US" altLang="x-none" i="1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simultaneous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 users?</a:t>
            </a:r>
          </a:p>
          <a:p>
            <a:pPr marL="287338" indent="-287338"/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marL="287338" indent="-287338"/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option 1: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single, large </a:t>
            </a:r>
            <a:r>
              <a:rPr lang="en-US" altLang="en-US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mega-server</a:t>
            </a:r>
            <a:r>
              <a:rPr lang="en-US" altLang="en-US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”</a:t>
            </a:r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marL="681038" lvl="1" indent="-223838"/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single point of failure</a:t>
            </a:r>
          </a:p>
          <a:p>
            <a:pPr marL="681038" lvl="1" indent="-223838"/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point of network congestion</a:t>
            </a:r>
          </a:p>
          <a:p>
            <a:pPr marL="681038" lvl="1" indent="-223838"/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long path to distant clients</a:t>
            </a:r>
          </a:p>
          <a:p>
            <a:pPr marL="681038" lvl="1" indent="-223838"/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multiple copies of video sent over outgoing link</a:t>
            </a:r>
          </a:p>
          <a:p>
            <a:pPr marL="681038" lvl="1" indent="-223838">
              <a:buFont typeface="Arial" charset="0"/>
              <a:buNone/>
            </a:pPr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marL="287338" indent="-287338">
              <a:buFont typeface="Wingdings" charset="2"/>
              <a:buNone/>
            </a:pP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….quite simply: this solution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doesn</a:t>
            </a:r>
            <a:r>
              <a:rPr lang="fr-FR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’</a:t>
            </a:r>
            <a:r>
              <a:rPr lang="en-US" altLang="ja-JP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 scale</a:t>
            </a:r>
          </a:p>
          <a:p>
            <a:pPr marL="681038" lvl="1" indent="-223838"/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marL="287338" indent="-287338"/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pPr marL="287338" indent="-287338"/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</p:txBody>
      </p:sp>
      <p:pic>
        <p:nvPicPr>
          <p:cNvPr id="207875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0787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86F9266F-B294-4B4E-A142-97CA45D444CA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2099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challenge: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how to stream content (selected from millions of videos) to hundreds of thousands of simultaneous users?</a:t>
            </a:r>
          </a:p>
          <a:p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option 2: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store/serve multiple copies of videos at multiple geographically distributed sites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(CDN)</a:t>
            </a:r>
          </a:p>
          <a:p>
            <a:pPr lvl="1"/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enter deep: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used by Akamai, 1700 locations</a:t>
            </a:r>
          </a:p>
          <a:p>
            <a:pPr lvl="1"/>
            <a:r>
              <a:rPr lang="en-US" altLang="x-none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bring home: 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smaller number (10</a:t>
            </a:r>
            <a:r>
              <a:rPr lang="en-US" altLang="en-US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’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s) of larger clusters in POPs near (but not within) access networks</a:t>
            </a:r>
          </a:p>
          <a:p>
            <a:pPr lvl="2"/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used by Limelight</a:t>
            </a:r>
            <a:endParaRPr lang="en-US" altLang="x-none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/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  <a:p>
            <a:endParaRPr lang="en-US" altLang="x-none">
              <a:solidFill>
                <a:srgbClr val="000000"/>
              </a:solidFill>
              <a:latin typeface="Gill Sans MT" charset="0"/>
              <a:ea typeface="ＭＳ Ｐゴシック" charset="-128"/>
            </a:endParaRPr>
          </a:p>
        </p:txBody>
      </p:sp>
      <p:pic>
        <p:nvPicPr>
          <p:cNvPr id="20992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4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0992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A55228DA-1088-284D-97CB-7E64D552B43D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481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5AD5518-3110-2940-A761-56BE41BEA03F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48131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Processes communicating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process:</a:t>
            </a:r>
            <a:r>
              <a:rPr lang="en-US" altLang="x-none">
                <a:latin typeface="Gill Sans MT" charset="0"/>
                <a:ea typeface="ＭＳ Ｐゴシック" charset="-128"/>
              </a:rPr>
              <a:t> program running within a host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within same host, two processes communicate using  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inter-process communication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(defined by OS)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processes in different hosts communicate by exchanging </a:t>
            </a:r>
            <a:r>
              <a:rPr lang="en-US" altLang="x-none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messages</a:t>
            </a:r>
          </a:p>
        </p:txBody>
      </p:sp>
      <p:sp>
        <p:nvSpPr>
          <p:cNvPr id="481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process:</a:t>
            </a:r>
            <a:r>
              <a:rPr lang="en-US" altLang="x-none"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process that initiates communication</a:t>
            </a:r>
          </a:p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process:</a:t>
            </a:r>
            <a:r>
              <a:rPr lang="en-US" altLang="x-none"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process that waits to be contacted</a:t>
            </a:r>
            <a:endParaRPr lang="en-US" altLang="x-none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48134" name="Rectangle 7"/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x-none" sz="2400"/>
              <a:t>aside: applications with P2P architectures have client processes &amp; server processes</a:t>
            </a:r>
          </a:p>
        </p:txBody>
      </p:sp>
      <p:pic>
        <p:nvPicPr>
          <p:cNvPr id="48135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/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2000">
              <a:latin typeface="Arial" charset="0"/>
            </a:endParaRPr>
          </a:p>
        </p:txBody>
      </p:sp>
      <p:sp>
        <p:nvSpPr>
          <p:cNvPr id="48137" name="Text Box 14"/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/>
              <a:t>clients, servers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1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61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63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61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61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63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61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1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61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63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61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63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62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2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2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2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2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2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63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63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211970" name="Rectangle 2"/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Content Distribution Networks </a:t>
            </a:r>
            <a:r>
              <a:rPr lang="en-US" altLang="x-none" sz="3600">
                <a:solidFill>
                  <a:srgbClr val="000099"/>
                </a:solidFill>
              </a:rPr>
              <a:t>(CDNs)</a:t>
            </a:r>
          </a:p>
        </p:txBody>
      </p:sp>
      <p:pic>
        <p:nvPicPr>
          <p:cNvPr id="211971" name="Picture 12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/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212306" name="Freeform 84"/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/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/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/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/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/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/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/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/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/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/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/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/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/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/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/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/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2323" name="TextBox 179"/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2324" name="TextBox 180"/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2325" name="TextBox 181"/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2326" name="TextBox 182"/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2327" name="TextBox 183"/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grpSp>
          <p:nvGrpSpPr>
            <p:cNvPr id="212328" name="Group 8"/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525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60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60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/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/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9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8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8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8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7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7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7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6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6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5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4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4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4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/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443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1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/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/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1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0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9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9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9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8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8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8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7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7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6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/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212331" name="Group 133"/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3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3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3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/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/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/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2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/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2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/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1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/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0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0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0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/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9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9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9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/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8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/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7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8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/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/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/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/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/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/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/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/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/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/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/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212365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/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/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000000"/>
                  </a:solidFill>
                  <a:latin typeface="Arial" charset="0"/>
                </a:rPr>
                <a:t>   </a:t>
              </a:r>
            </a:p>
          </p:txBody>
        </p:sp>
        <p:cxnSp>
          <p:nvCxnSpPr>
            <p:cNvPr id="212369" name="Straight Connector 519"/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/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/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/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/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375" name="Oval 517"/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212376" name="Straight Connector 39941"/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/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/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212304" name="Rectangle 41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249" name="AutoShape 420"/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/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sz="2400" dirty="0">
                <a:solidFill>
                  <a:srgbClr val="00CC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/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charset="2"/>
              <a:buChar char="§"/>
            </a:pPr>
            <a:r>
              <a:rPr lang="en-US" altLang="x-none">
                <a:ea typeface="ＭＳ Ｐゴシック" charset="-128"/>
              </a:rPr>
              <a:t>subscriber requests content from CDN</a:t>
            </a:r>
          </a:p>
        </p:txBody>
      </p:sp>
      <p:grpSp>
        <p:nvGrpSpPr>
          <p:cNvPr id="793" name="Group 792"/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7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7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30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7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7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30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8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8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8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9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8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9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8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8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8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9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9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9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29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9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828" name="Group 827"/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4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4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4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4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6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4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4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4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6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4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6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5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5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5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5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5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5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26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6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863" name="Group 862"/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212202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0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09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3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1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11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3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1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1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214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3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1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2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21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1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2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2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2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2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22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22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898" name="Group 897"/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7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7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20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7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7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9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7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7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8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9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8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9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8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8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8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8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9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9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19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9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933" name="Group 932"/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38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41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6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42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43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65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44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45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14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63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47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161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149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0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3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5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6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7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158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159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211981" name="Group 15"/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/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3" name="Rectangle 251"/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04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6" name="Rectangle 254"/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07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32" name="AutoShape 256"/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33" name="AutoShape 257"/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08" name="Rectangle 258"/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09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30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31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10" name="Rectangle 262"/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11" name="Rectangle 263"/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12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28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29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13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26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27" name="AutoShape 270"/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15" name="Rectangle 271"/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16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8" name="Oval 274"/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19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20" name="AutoShape 276"/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21" name="AutoShape 277"/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22" name="Oval 278"/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23" name="Oval 279"/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24" name="Oval 280"/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25" name="Rectangle 281"/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12036" name="Group 249"/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1" name="Rectangle 251"/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7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4" name="Rectangle 254"/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7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00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01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76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7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98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99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78" name="Rectangle 262"/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79" name="Rectangle 263"/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8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96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97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8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94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95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83" name="Rectangle 271"/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8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6" name="Oval 274"/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8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8" name="AutoShape 276"/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89" name="AutoShape 277"/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90" name="Oval 278"/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91" name="Oval 279"/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92" name="Oval 280"/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93" name="Rectangle 281"/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12037" name="Group 249"/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39" name="Rectangle 251"/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40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2" name="Rectangle 25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43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68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69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44" name="Rectangle 258"/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45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66" name="AutoShape 260"/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67" name="AutoShape 261"/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46" name="Rectangle 262"/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47" name="Rectangle 263"/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48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64" name="AutoShape 265"/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65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49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62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63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51" name="Rectangle 271"/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52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4" name="Oval 274"/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55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6" name="AutoShape 276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57" name="AutoShape 277"/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58" name="Oval 278"/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59" name="Oval 279"/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60" name="Oval 280"/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61" name="Rectangle 281"/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069" name="Group 1068"/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0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00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03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00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00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03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01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1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201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02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01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202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  <p:sp>
            <p:nvSpPr>
              <p:cNvPr id="21201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1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1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2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2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2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202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1202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/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pic>
          <p:nvPicPr>
            <p:cNvPr id="211999" name="Picture 18" descr="madman.jpg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/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buSzPct val="100000"/>
              <a:buFont typeface="Wingdings" charset="2"/>
              <a:buChar char="§"/>
            </a:pPr>
            <a:r>
              <a:rPr lang="en-US" altLang="x-none">
                <a:solidFill>
                  <a:srgbClr val="000000"/>
                </a:solidFill>
              </a:rPr>
              <a:t>CDN: stores copies of content at CDN nodes </a:t>
            </a:r>
          </a:p>
          <a:p>
            <a:pPr lvl="1">
              <a:buFont typeface="Arial" charset="0"/>
              <a:buChar char="•"/>
            </a:pPr>
            <a:r>
              <a:rPr lang="en-US" altLang="x-none">
                <a:solidFill>
                  <a:srgbClr val="000000"/>
                </a:solidFill>
                <a:ea typeface="ＭＳ Ｐゴシック" charset="-128"/>
              </a:rPr>
              <a:t>e.g. Netflix stores copies of MadMen</a:t>
            </a: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34925" y="5030788"/>
            <a:ext cx="1857375" cy="338137"/>
            <a:chOff x="5957397" y="-30236"/>
            <a:chExt cx="1857399" cy="338554"/>
          </a:xfrm>
        </p:grpSpPr>
        <p:sp>
          <p:nvSpPr>
            <p:cNvPr id="211995" name="Rectangle 20"/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996" name="TextBox 21"/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FFFFFF"/>
                  </a:solidFill>
                  <a:latin typeface="Arial" charset="0"/>
                </a:rPr>
                <a:t>where</a:t>
              </a:r>
              <a:r>
                <a:rPr lang="en-US" altLang="en-US" sz="1600">
                  <a:solidFill>
                    <a:srgbClr val="FFFFFF"/>
                  </a:solidFill>
                  <a:latin typeface="Arial" charset="0"/>
                </a:rPr>
                <a:t>’</a:t>
              </a:r>
              <a:r>
                <a:rPr lang="en-US" altLang="x-none" sz="1600">
                  <a:solidFill>
                    <a:srgbClr val="FFFFFF"/>
                  </a:solidFill>
                  <a:latin typeface="Arial" charset="0"/>
                </a:rPr>
                <a:t>s Madmen?</a:t>
              </a:r>
            </a:p>
          </p:txBody>
        </p:sp>
      </p:grpSp>
      <p:grpSp>
        <p:nvGrpSpPr>
          <p:cNvPr id="1113" name="Group 1112"/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/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994" name="TextBox 1114"/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FFFFFF"/>
                  </a:solidFill>
                  <a:latin typeface="Arial" charset="0"/>
                </a:rPr>
                <a:t>manifest file</a:t>
              </a: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425507 w 1284637"/>
              <a:gd name="T1" fmla="*/ 0 h 1108430"/>
              <a:gd name="T2" fmla="*/ 486916 w 1284637"/>
              <a:gd name="T3" fmla="*/ 442071 h 1108430"/>
              <a:gd name="T4" fmla="*/ 0 w 1284637"/>
              <a:gd name="T5" fmla="*/ 44156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/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2000406 w 1898925"/>
              <a:gd name="T1" fmla="*/ 0 h 980345"/>
              <a:gd name="T2" fmla="*/ 3220477 w 1898925"/>
              <a:gd name="T3" fmla="*/ 164779 h 980345"/>
              <a:gd name="T4" fmla="*/ 2480474 w 1898925"/>
              <a:gd name="T5" fmla="*/ 187218 h 980345"/>
              <a:gd name="T6" fmla="*/ 1440561 w 1898925"/>
              <a:gd name="T7" fmla="*/ 262577 h 980345"/>
              <a:gd name="T8" fmla="*/ 0 w 1898925"/>
              <a:gd name="T9" fmla="*/ 268787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/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 smtClean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/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 smtClean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1991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1199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96FF4FD9-E5A4-1941-8A14-927BB416BF19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90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28" grpId="0" animBg="1"/>
      <p:bldP spid="28" grpId="1" animBg="1"/>
      <p:bldP spid="1121" grpId="0" animBg="1"/>
      <p:bldP spid="1122" grpId="0"/>
      <p:bldP spid="112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2"/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4000">
                <a:solidFill>
                  <a:srgbClr val="000099"/>
                </a:solidFill>
              </a:rPr>
              <a:t>Content Distribution Networks </a:t>
            </a:r>
            <a:r>
              <a:rPr lang="en-US" altLang="x-none" sz="3600">
                <a:solidFill>
                  <a:srgbClr val="000099"/>
                </a:solidFill>
              </a:rPr>
              <a:t>(CDNs)</a:t>
            </a:r>
          </a:p>
        </p:txBody>
      </p:sp>
      <p:grpSp>
        <p:nvGrpSpPr>
          <p:cNvPr id="50178" name="Group 485"/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214743" name="Freeform 84"/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/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/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/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/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/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/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/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/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/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/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/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/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/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/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/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/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4760" name="TextBox 179"/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4761" name="TextBox 180"/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4762" name="TextBox 181"/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4763" name="TextBox 182"/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214764" name="TextBox 183"/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grpSp>
          <p:nvGrpSpPr>
            <p:cNvPr id="214765" name="Group 8"/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4962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3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3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503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/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/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2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2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503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2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2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502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1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1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501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0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500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500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9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9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9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8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8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9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8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8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8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/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214880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5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5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5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/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/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4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4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4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3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3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4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3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3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3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2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2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2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1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1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1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0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90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0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8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489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490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/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214768" name="Group 133"/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7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7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7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/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/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/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6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6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6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/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5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/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/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/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/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2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2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2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/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1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481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x-none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481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/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/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/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/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/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/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/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/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/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/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/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214802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/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/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000000"/>
                  </a:solidFill>
                  <a:latin typeface="Arial" charset="0"/>
                </a:rPr>
                <a:t>   </a:t>
              </a:r>
            </a:p>
          </p:txBody>
        </p:sp>
        <p:cxnSp>
          <p:nvCxnSpPr>
            <p:cNvPr id="214806" name="Straight Connector 519"/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/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/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/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/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812" name="Oval 517"/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214813" name="Straight Connector 39941"/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/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/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214392" name="Group 13"/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1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71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4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71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71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4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71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2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72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3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72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3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2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2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3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3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3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3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3" name="Group 792"/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7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8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0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8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8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0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8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8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8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0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8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70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9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9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70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4" name="Group 827"/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45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48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74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49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50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72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51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52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53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70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54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68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56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57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0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2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3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4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5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66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5" name="Group 862"/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11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14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40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15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16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38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17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18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619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36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20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34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622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23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26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28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29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30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31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632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6" name="Group 897"/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77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80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06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81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82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04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83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84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85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02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86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600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88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89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2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4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5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6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7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98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7" name="Group 932"/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4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4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57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4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4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57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4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5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55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56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5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56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55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5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5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6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6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6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6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56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398" name="Group 15"/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/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08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09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1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12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37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38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13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14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35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36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15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16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17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33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34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18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31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32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21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3" name="Oval 274"/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24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5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26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27" name="Oval 278"/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28" name="Oval 279"/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29" name="Oval 280"/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30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214441" name="Group 249"/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6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77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9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80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05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06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81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82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03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04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83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84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85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01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02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86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99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00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88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89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1" name="Oval 274"/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92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3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94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95" name="Oval 278"/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96" name="Oval 279"/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97" name="Oval 280"/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98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214442" name="Group 249"/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4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45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48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73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74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49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50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71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72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51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52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53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69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70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54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67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68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5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57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9" name="Oval 274"/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60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61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62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63" name="Oval 278"/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64" name="Oval 279"/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65" name="Oval 280"/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66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9" name="Group 1068"/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0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41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43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41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41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43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4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21441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43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41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43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21442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1800">
                    <a:solidFill>
                      <a:srgbClr val="FF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2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1443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214400" name="Group 3"/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/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x-none" altLang="x-none" sz="2400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35249" name="AutoShape 420"/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/>
                </a:extLst>
              </p:spPr>
              <p:txBody>
                <a:bodyPr wrap="none" anchor="ctr"/>
                <a:lstStyle/>
                <a:p>
                  <a:pPr algn="ctr">
                    <a:defRPr/>
                  </a:pPr>
                  <a:endParaRPr lang="en-US" sz="2400" dirty="0">
                    <a:solidFill>
                      <a:srgbClr val="00CCFF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214030" name="Group 7"/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/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/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/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/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/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/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/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/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/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/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/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5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5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8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5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5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8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5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6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6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7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6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7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6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6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6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7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7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7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7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7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3" name="Group 1106"/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1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2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4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2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2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4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2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2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32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4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2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4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33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3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4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4" name="Group 1108"/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85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88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14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89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90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12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91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92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93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10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94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308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96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97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0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2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3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4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5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306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5" name="Group 1109"/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51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54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80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55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56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78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57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58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59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76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60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74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62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63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66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68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69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70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71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72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6" name="Group 1110"/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17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20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46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21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22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44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23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24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225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42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26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40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228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29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2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4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5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6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7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38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7" name="Group 1111"/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18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18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1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18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18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1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18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19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19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0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19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20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19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19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19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0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0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0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0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20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38" name="Group 1115"/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/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48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49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1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52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177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78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53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54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175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76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55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56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57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173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74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58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171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72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60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61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3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64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5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66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67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68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169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70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14081" name="Group 249"/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6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17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9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20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145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46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21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22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143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44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23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24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25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141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42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26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139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40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28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29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1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32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3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34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35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36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137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38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14082" name="Group 249"/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4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85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7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88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113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14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89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90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111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12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91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92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93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109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10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94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107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108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0"/>
                        <a:defRPr sz="2000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96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97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9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00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01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02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03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04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105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06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0"/>
                      <a:defRPr sz="20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9" name="Group 1116"/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4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05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07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05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05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07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05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5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21405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07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05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1407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  <a:cs typeface="Arial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Arial" charset="0"/>
                          <a:cs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charset="0"/>
                          <a:ea typeface="Arial" charset="0"/>
                          <a:cs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Arial" charset="0"/>
                          <a:cs typeface="Arial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x-none" altLang="x-none" sz="240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406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1800">
                      <a:solidFill>
                        <a:srgbClr val="FF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6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21407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214040" name="Group 1117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/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/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  <a:cs typeface="Arial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Arial" charset="0"/>
                        <a:cs typeface="Arial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Arial" charset="0"/>
                        <a:cs typeface="Arial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Arial" charset="0"/>
                        <a:cs typeface="Arial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x-none" altLang="x-none" sz="240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1125" name="AutoShape 420"/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/>
                  </a:extLst>
                </p:spPr>
                <p:txBody>
                  <a:bodyPr wrap="none" anchor="ctr"/>
                  <a:lstStyle/>
                  <a:p>
                    <a:pPr algn="ctr"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/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x-none" altLang="x-none" sz="24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401638" y="4171950"/>
            <a:ext cx="8074025" cy="460375"/>
            <a:chOff x="379080" y="5456397"/>
            <a:chExt cx="8074239" cy="461665"/>
          </a:xfrm>
        </p:grpSpPr>
        <p:sp>
          <p:nvSpPr>
            <p:cNvPr id="12" name="Rectangle 11"/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defRPr/>
              </a:pPr>
              <a:endPara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/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4628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400">
                  <a:solidFill>
                    <a:srgbClr val="000000"/>
                  </a:solidFill>
                  <a:latin typeface="Arial" charset="0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/>
          <p:cNvSpPr>
            <a:spLocks noGrp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charset="2"/>
              <a:buNone/>
            </a:pPr>
            <a:r>
              <a:rPr lang="en-US" altLang="x-none" i="1">
                <a:solidFill>
                  <a:srgbClr val="990000"/>
                </a:solidFill>
                <a:ea typeface="ＭＳ Ｐゴシック" charset="-128"/>
              </a:rPr>
              <a:t>OTT challenges: </a:t>
            </a:r>
            <a:r>
              <a:rPr lang="en-US" altLang="x-none">
                <a:ea typeface="ＭＳ Ｐゴシック" charset="-128"/>
              </a:rPr>
              <a:t>coping with a congested Internet</a:t>
            </a:r>
          </a:p>
          <a:p>
            <a:pPr lvl="1"/>
            <a:r>
              <a:rPr lang="en-US" altLang="x-none"/>
              <a:t>from which CDN node to retrieve content?</a:t>
            </a:r>
          </a:p>
          <a:p>
            <a:pPr lvl="1"/>
            <a:r>
              <a:rPr lang="en-US" altLang="x-none"/>
              <a:t>viewer behavior in presence of congestion?</a:t>
            </a:r>
          </a:p>
          <a:p>
            <a:pPr lvl="1"/>
            <a:r>
              <a:rPr lang="en-US" altLang="x-none"/>
              <a:t>what content to place in which CDN node?</a:t>
            </a:r>
          </a:p>
        </p:txBody>
      </p:sp>
      <p:pic>
        <p:nvPicPr>
          <p:cNvPr id="214025" name="Picture 12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</a:rPr>
              <a:t>“</a:t>
            </a:r>
            <a:r>
              <a:rPr lang="en-US" altLang="x-none" sz="4400" i="1">
                <a:solidFill>
                  <a:srgbClr val="000099"/>
                </a:solidFill>
              </a:rPr>
              <a:t>over the top</a:t>
            </a:r>
            <a:r>
              <a:rPr lang="en-US" altLang="en-US" sz="4400" i="1">
                <a:solidFill>
                  <a:srgbClr val="000099"/>
                </a:solidFill>
              </a:rPr>
              <a:t>”</a:t>
            </a:r>
            <a:endParaRPr lang="en-US" altLang="x-none" sz="4400" i="1">
              <a:solidFill>
                <a:srgbClr val="000099"/>
              </a:solidFill>
            </a:endParaRPr>
          </a:p>
        </p:txBody>
      </p: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 i="1">
                <a:latin typeface="Arial" charset="0"/>
              </a:rPr>
              <a:t>more .. in chapter 7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Freeform 1287"/>
          <p:cNvSpPr>
            <a:spLocks/>
          </p:cNvSpPr>
          <p:nvPr/>
        </p:nvSpPr>
        <p:spPr bwMode="auto">
          <a:xfrm rot="5400000">
            <a:off x="-230981" y="4423569"/>
            <a:ext cx="2554288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6" name="Freeform 1287"/>
          <p:cNvSpPr>
            <a:spLocks/>
          </p:cNvSpPr>
          <p:nvPr/>
        </p:nvSpPr>
        <p:spPr bwMode="auto">
          <a:xfrm>
            <a:off x="2822575" y="5299075"/>
            <a:ext cx="3467100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7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470900" cy="871538"/>
          </a:xfrm>
        </p:spPr>
        <p:txBody>
          <a:bodyPr/>
          <a:lstStyle/>
          <a:p>
            <a:r>
              <a:rPr lang="en-US" altLang="x-none" sz="4000">
                <a:ea typeface="ＭＳ Ｐゴシック" charset="-128"/>
              </a:rPr>
              <a:t>CDN content access: a closer look</a:t>
            </a:r>
          </a:p>
        </p:txBody>
      </p:sp>
      <p:grpSp>
        <p:nvGrpSpPr>
          <p:cNvPr id="216068" name="Group 249"/>
          <p:cNvGrpSpPr>
            <a:grpSpLocks/>
          </p:cNvGrpSpPr>
          <p:nvPr/>
        </p:nvGrpSpPr>
        <p:grpSpPr bwMode="auto">
          <a:xfrm>
            <a:off x="938213" y="4070350"/>
            <a:ext cx="460375" cy="638175"/>
            <a:chOff x="4140" y="429"/>
            <a:chExt cx="1425" cy="2396"/>
          </a:xfrm>
        </p:grpSpPr>
        <p:sp>
          <p:nvSpPr>
            <p:cNvPr id="21624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6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4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9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25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275" name="AutoShape 256"/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76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251" name="Rectangle 25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25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273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74" name="AutoShape 261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253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54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25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271" name="AutoShape 265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72" name="AutoShape 26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25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5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269" name="AutoShape 269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70" name="AutoShape 270"/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258" name="Rectangle 271"/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5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1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6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3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64" name="AutoShape 277"/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65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66" name="Oval 279"/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216267" name="Oval 280"/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68" name="Rectangle 281"/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</p:grpSp>
      <p:pic>
        <p:nvPicPr>
          <p:cNvPr id="216069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939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09588" y="1252538"/>
            <a:ext cx="8302625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spcBef>
                <a:spcPct val="20000"/>
              </a:spcBef>
              <a:buClr>
                <a:schemeClr val="accent6"/>
              </a:buClr>
              <a:buSzPct val="85000"/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6071" name="TextBox 4"/>
          <p:cNvSpPr txBox="1">
            <a:spLocks noChangeArrowheads="1"/>
          </p:cNvSpPr>
          <p:nvPr/>
        </p:nvSpPr>
        <p:spPr bwMode="auto">
          <a:xfrm>
            <a:off x="153988" y="4645025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netcinema.com</a:t>
            </a:r>
            <a:endParaRPr lang="en-US" altLang="x-none" sz="1800" i="1">
              <a:latin typeface="Arial Narrow" charset="0"/>
            </a:endParaRPr>
          </a:p>
        </p:txBody>
      </p:sp>
      <p:grpSp>
        <p:nvGrpSpPr>
          <p:cNvPr id="216072" name="Group 542"/>
          <p:cNvGrpSpPr>
            <a:grpSpLocks/>
          </p:cNvGrpSpPr>
          <p:nvPr/>
        </p:nvGrpSpPr>
        <p:grpSpPr bwMode="auto">
          <a:xfrm>
            <a:off x="3009900" y="2457450"/>
            <a:ext cx="963613" cy="835025"/>
            <a:chOff x="-44" y="1473"/>
            <a:chExt cx="981" cy="1105"/>
          </a:xfrm>
        </p:grpSpPr>
        <p:pic>
          <p:nvPicPr>
            <p:cNvPr id="216243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244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16073" name="Group 249"/>
          <p:cNvGrpSpPr>
            <a:grpSpLocks/>
          </p:cNvGrpSpPr>
          <p:nvPr/>
        </p:nvGrpSpPr>
        <p:grpSpPr bwMode="auto">
          <a:xfrm>
            <a:off x="3235325" y="5616575"/>
            <a:ext cx="377825" cy="636588"/>
            <a:chOff x="4140" y="429"/>
            <a:chExt cx="1425" cy="2396"/>
          </a:xfrm>
        </p:grpSpPr>
        <p:sp>
          <p:nvSpPr>
            <p:cNvPr id="216211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2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13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4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5" name="Rectangle 254"/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216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241" name="AutoShape 2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242" name="AutoShape 257"/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217" name="Rectangle 258"/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218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239" name="AutoShape 26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240" name="AutoShape 261"/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219" name="Rectangle 262"/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20" name="Rectangle 263"/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221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237" name="AutoShape 265"/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238" name="AutoShape 266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222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23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235" name="AutoShape 269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236" name="AutoShape 270"/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224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25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6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7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28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9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30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31" name="Oval 278"/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32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6233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234" name="Rectangle 281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216074" name="Group 249"/>
          <p:cNvGrpSpPr>
            <a:grpSpLocks/>
          </p:cNvGrpSpPr>
          <p:nvPr/>
        </p:nvGrpSpPr>
        <p:grpSpPr bwMode="auto">
          <a:xfrm>
            <a:off x="1042988" y="5335588"/>
            <a:ext cx="420687" cy="636587"/>
            <a:chOff x="4140" y="429"/>
            <a:chExt cx="1425" cy="2396"/>
          </a:xfrm>
        </p:grpSpPr>
        <p:sp>
          <p:nvSpPr>
            <p:cNvPr id="216179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0" name="Rectangle 251"/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81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2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3" name="Rectangle 254"/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84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209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10" name="AutoShape 257"/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85" name="Rectangle 258"/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86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207" name="AutoShape 260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08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87" name="Rectangle 262"/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88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89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205" name="AutoShape 265"/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06" name="AutoShape 266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90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91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203" name="AutoShape 269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204" name="AutoShape 270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92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93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4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5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96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7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98" name="AutoShape 277"/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99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00" name="Oval 279"/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216201" name="Oval 280"/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202" name="Rectangle 281"/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</p:grpSp>
      <p:grpSp>
        <p:nvGrpSpPr>
          <p:cNvPr id="216075" name="Group 249"/>
          <p:cNvGrpSpPr>
            <a:grpSpLocks/>
          </p:cNvGrpSpPr>
          <p:nvPr/>
        </p:nvGrpSpPr>
        <p:grpSpPr bwMode="auto">
          <a:xfrm>
            <a:off x="5453063" y="5548313"/>
            <a:ext cx="344487" cy="638175"/>
            <a:chOff x="4140" y="429"/>
            <a:chExt cx="1425" cy="2396"/>
          </a:xfrm>
        </p:grpSpPr>
        <p:sp>
          <p:nvSpPr>
            <p:cNvPr id="216147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8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49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0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1" name="Rectangle 254"/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152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177" name="AutoShape 25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178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153" name="Rectangle 258"/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154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175" name="AutoShape 260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176" name="AutoShape 261"/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155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56" name="Rectangle 263"/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6157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173" name="AutoShape 265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174" name="AutoShape 266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158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59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171" name="AutoShape 269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6172" name="AutoShape 270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6160" name="Rectangle 271"/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61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2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3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64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5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66" name="AutoShape 277"/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67" name="Oval 278"/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68" name="Oval 279"/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6169" name="Oval 280"/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6170" name="Rectangle 281"/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216076" name="Group 249"/>
          <p:cNvGrpSpPr>
            <a:grpSpLocks/>
          </p:cNvGrpSpPr>
          <p:nvPr/>
        </p:nvGrpSpPr>
        <p:grpSpPr bwMode="auto">
          <a:xfrm>
            <a:off x="4722813" y="3789363"/>
            <a:ext cx="342900" cy="636587"/>
            <a:chOff x="4140" y="429"/>
            <a:chExt cx="1425" cy="2396"/>
          </a:xfrm>
        </p:grpSpPr>
        <p:sp>
          <p:nvSpPr>
            <p:cNvPr id="21611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6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1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9" name="Rectangle 254"/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2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145" name="AutoShape 256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146" name="AutoShape 257"/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21" name="Rectangle 258"/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2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143" name="AutoShape 260"/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144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23" name="Rectangle 262"/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24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grpSp>
          <p:nvGrpSpPr>
            <p:cNvPr id="21612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141" name="AutoShape 265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142" name="AutoShape 266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2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139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  <p:sp>
            <p:nvSpPr>
              <p:cNvPr id="216140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/>
              </a:p>
            </p:txBody>
          </p:sp>
        </p:grpSp>
        <p:sp>
          <p:nvSpPr>
            <p:cNvPr id="216128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2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1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3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3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34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35" name="Oval 278"/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36" name="Oval 279"/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216137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  <p:sp>
          <p:nvSpPr>
            <p:cNvPr id="216138" name="Rectangle 281"/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/>
            </a:p>
          </p:txBody>
        </p:sp>
      </p:grpSp>
      <p:sp>
        <p:nvSpPr>
          <p:cNvPr id="216077" name="TextBox 182"/>
          <p:cNvSpPr txBox="1">
            <a:spLocks noChangeArrowheads="1"/>
          </p:cNvSpPr>
          <p:nvPr/>
        </p:nvSpPr>
        <p:spPr bwMode="auto">
          <a:xfrm>
            <a:off x="2779713" y="6191250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KingCDN.com</a:t>
            </a:r>
            <a:endParaRPr lang="en-US" altLang="x-none" sz="1800" i="1">
              <a:latin typeface="Arial Narrow" charset="0"/>
            </a:endParaRPr>
          </a:p>
        </p:txBody>
      </p:sp>
      <p:pic>
        <p:nvPicPr>
          <p:cNvPr id="216078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392363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/>
          <p:cNvGrpSpPr>
            <a:grpSpLocks/>
          </p:cNvGrpSpPr>
          <p:nvPr/>
        </p:nvGrpSpPr>
        <p:grpSpPr bwMode="auto">
          <a:xfrm>
            <a:off x="1490663" y="3036888"/>
            <a:ext cx="1628775" cy="1063625"/>
            <a:chOff x="1490926" y="3037262"/>
            <a:chExt cx="1628976" cy="1063042"/>
          </a:xfrm>
        </p:grpSpPr>
        <p:cxnSp>
          <p:nvCxnSpPr>
            <p:cNvPr id="216111" name="Straight Arrow Connector 44"/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12" name="Group 61441"/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16113" name="Oval 61440"/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1800">
                  <a:latin typeface="Arial" charset="0"/>
                </a:endParaRPr>
              </a:p>
            </p:txBody>
          </p:sp>
          <p:sp>
            <p:nvSpPr>
              <p:cNvPr id="216114" name="TextBox 61439"/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600">
                    <a:latin typeface="Arial" charset="0"/>
                  </a:rPr>
                  <a:t>1</a:t>
                </a:r>
              </a:p>
            </p:txBody>
          </p:sp>
        </p:grpSp>
      </p:grpSp>
      <p:sp>
        <p:nvSpPr>
          <p:cNvPr id="61443" name="TextBox 61442"/>
          <p:cNvSpPr txBox="1">
            <a:spLocks noChangeArrowheads="1"/>
          </p:cNvSpPr>
          <p:nvPr/>
        </p:nvSpPr>
        <p:spPr bwMode="auto">
          <a:xfrm>
            <a:off x="263525" y="2462213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1. Bob gets URL for video http://netcinema.com/6Y7B23V</a:t>
            </a:r>
          </a:p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from netcinema.com web page</a:t>
            </a:r>
          </a:p>
        </p:txBody>
      </p:sp>
      <p:grpSp>
        <p:nvGrpSpPr>
          <p:cNvPr id="61448" name="Group 61447"/>
          <p:cNvGrpSpPr>
            <a:grpSpLocks/>
          </p:cNvGrpSpPr>
          <p:nvPr/>
        </p:nvGrpSpPr>
        <p:grpSpPr bwMode="auto">
          <a:xfrm>
            <a:off x="3919538" y="3225800"/>
            <a:ext cx="714375" cy="684213"/>
            <a:chOff x="3924463" y="3239045"/>
            <a:chExt cx="713539" cy="684908"/>
          </a:xfrm>
        </p:grpSpPr>
        <p:cxnSp>
          <p:nvCxnSpPr>
            <p:cNvPr id="216107" name="Straight Arrow Connector 193"/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08" name="Group 194"/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16109" name="Oval 195"/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x-none" altLang="x-none" sz="1800">
                  <a:latin typeface="Arial" charset="0"/>
                </a:endParaRPr>
              </a:p>
            </p:txBody>
          </p:sp>
          <p:sp>
            <p:nvSpPr>
              <p:cNvPr id="216110" name="TextBox 196"/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600">
                    <a:latin typeface="Arial" charset="0"/>
                  </a:rPr>
                  <a:t>2</a:t>
                </a:r>
              </a:p>
            </p:txBody>
          </p:sp>
        </p:grpSp>
      </p:grpSp>
      <p:sp>
        <p:nvSpPr>
          <p:cNvPr id="201" name="TextBox 200"/>
          <p:cNvSpPr txBox="1">
            <a:spLocks noChangeArrowheads="1"/>
          </p:cNvSpPr>
          <p:nvPr/>
        </p:nvSpPr>
        <p:spPr bwMode="auto">
          <a:xfrm>
            <a:off x="4371975" y="2981325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2. resolve http://netcinema.com/6Y7B23V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via Bob</a:t>
            </a:r>
            <a:r>
              <a:rPr lang="en-US" altLang="en-US" sz="1600">
                <a:latin typeface="Arial Narrow" charset="0"/>
              </a:rPr>
              <a:t>’</a:t>
            </a:r>
            <a:r>
              <a:rPr lang="en-US" altLang="x-none" sz="1600">
                <a:latin typeface="Arial Narrow" charset="0"/>
              </a:rPr>
              <a:t>s local DNS</a:t>
            </a:r>
          </a:p>
        </p:txBody>
      </p:sp>
      <p:sp>
        <p:nvSpPr>
          <p:cNvPr id="216083" name="TextBox 201"/>
          <p:cNvSpPr txBox="1">
            <a:spLocks noChangeArrowheads="1"/>
          </p:cNvSpPr>
          <p:nvPr/>
        </p:nvSpPr>
        <p:spPr bwMode="auto">
          <a:xfrm>
            <a:off x="355600" y="5927725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netcinema</a:t>
            </a:r>
            <a:r>
              <a:rPr lang="en-US" altLang="en-US" sz="1800">
                <a:latin typeface="Arial Narrow" charset="0"/>
              </a:rPr>
              <a:t>’</a:t>
            </a:r>
            <a:r>
              <a:rPr lang="en-US" altLang="x-none" sz="1800">
                <a:latin typeface="Arial Narrow" charset="0"/>
              </a:rPr>
              <a:t>s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authoratative DNS</a:t>
            </a:r>
            <a:endParaRPr lang="en-US" altLang="x-none" sz="1800" i="1">
              <a:latin typeface="Arial Narrow" charset="0"/>
            </a:endParaRPr>
          </a:p>
        </p:txBody>
      </p:sp>
      <p:cxnSp>
        <p:nvCxnSpPr>
          <p:cNvPr id="204" name="Straight Arrow Connector 203"/>
          <p:cNvCxnSpPr>
            <a:cxnSpLocks noChangeShapeType="1"/>
          </p:cNvCxnSpPr>
          <p:nvPr/>
        </p:nvCxnSpPr>
        <p:spPr bwMode="auto">
          <a:xfrm flipH="1">
            <a:off x="1612900" y="4159250"/>
            <a:ext cx="3100388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/>
          <p:cNvCxnSpPr>
            <a:cxnSpLocks noChangeShapeType="1"/>
          </p:cNvCxnSpPr>
          <p:nvPr/>
        </p:nvCxnSpPr>
        <p:spPr bwMode="auto">
          <a:xfrm flipH="1">
            <a:off x="1593850" y="4268788"/>
            <a:ext cx="3100388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/>
          <p:cNvGrpSpPr>
            <a:grpSpLocks/>
          </p:cNvGrpSpPr>
          <p:nvPr/>
        </p:nvGrpSpPr>
        <p:grpSpPr bwMode="auto">
          <a:xfrm>
            <a:off x="1838325" y="5218113"/>
            <a:ext cx="317500" cy="344487"/>
            <a:chOff x="7454630" y="3313376"/>
            <a:chExt cx="317511" cy="345125"/>
          </a:xfrm>
        </p:grpSpPr>
        <p:sp>
          <p:nvSpPr>
            <p:cNvPr id="216105" name="Oval 205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1800">
                <a:latin typeface="Arial" charset="0"/>
              </a:endParaRPr>
            </a:p>
          </p:txBody>
        </p:sp>
        <p:sp>
          <p:nvSpPr>
            <p:cNvPr id="216106" name="TextBox 206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3</a:t>
              </a:r>
            </a:p>
          </p:txBody>
        </p:sp>
      </p:grpSp>
      <p:sp>
        <p:nvSpPr>
          <p:cNvPr id="210" name="TextBox 209"/>
          <p:cNvSpPr txBox="1">
            <a:spLocks noChangeArrowheads="1"/>
          </p:cNvSpPr>
          <p:nvPr/>
        </p:nvSpPr>
        <p:spPr bwMode="auto">
          <a:xfrm>
            <a:off x="1808163" y="4592638"/>
            <a:ext cx="32004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3. netcinema</a:t>
            </a:r>
            <a:r>
              <a:rPr lang="en-US" altLang="en-US" sz="1600">
                <a:latin typeface="Arial Narrow" charset="0"/>
              </a:rPr>
              <a:t>’</a:t>
            </a:r>
            <a:r>
              <a:rPr lang="en-US" altLang="x-none" sz="1600">
                <a:latin typeface="Arial Narrow" charset="0"/>
              </a:rPr>
              <a:t>s DNS returns URL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http://KingCDN.com/NetC6y&amp;B</a:t>
            </a:r>
            <a:r>
              <a:rPr lang="en-US" altLang="x-none" sz="1800">
                <a:latin typeface="Arial Narrow" charset="0"/>
              </a:rPr>
              <a:t>23V</a:t>
            </a:r>
          </a:p>
        </p:txBody>
      </p:sp>
      <p:cxnSp>
        <p:nvCxnSpPr>
          <p:cNvPr id="212" name="Straight Arrow Connector 211"/>
          <p:cNvCxnSpPr>
            <a:cxnSpLocks noChangeShapeType="1"/>
          </p:cNvCxnSpPr>
          <p:nvPr/>
        </p:nvCxnSpPr>
        <p:spPr bwMode="auto">
          <a:xfrm>
            <a:off x="5032375" y="4475163"/>
            <a:ext cx="447675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/>
          <p:cNvCxnSpPr>
            <a:cxnSpLocks noChangeShapeType="1"/>
          </p:cNvCxnSpPr>
          <p:nvPr/>
        </p:nvCxnSpPr>
        <p:spPr bwMode="auto">
          <a:xfrm>
            <a:off x="5127625" y="4486275"/>
            <a:ext cx="447675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/>
          <p:cNvGrpSpPr>
            <a:grpSpLocks/>
          </p:cNvGrpSpPr>
          <p:nvPr/>
        </p:nvGrpSpPr>
        <p:grpSpPr bwMode="auto">
          <a:xfrm>
            <a:off x="5116513" y="4727575"/>
            <a:ext cx="317500" cy="346075"/>
            <a:chOff x="7454630" y="3313376"/>
            <a:chExt cx="317511" cy="345125"/>
          </a:xfrm>
        </p:grpSpPr>
        <p:sp>
          <p:nvSpPr>
            <p:cNvPr id="216103" name="Oval 21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1800">
                <a:latin typeface="Arial" charset="0"/>
              </a:endParaRPr>
            </a:p>
          </p:txBody>
        </p:sp>
        <p:sp>
          <p:nvSpPr>
            <p:cNvPr id="216104" name="TextBox 21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4</a:t>
              </a:r>
            </a:p>
          </p:txBody>
        </p:sp>
      </p:grpSp>
      <p:sp>
        <p:nvSpPr>
          <p:cNvPr id="219" name="TextBox 218"/>
          <p:cNvSpPr txBox="1">
            <a:spLocks noChangeArrowheads="1"/>
          </p:cNvSpPr>
          <p:nvPr/>
        </p:nvSpPr>
        <p:spPr bwMode="auto">
          <a:xfrm>
            <a:off x="5748338" y="4554538"/>
            <a:ext cx="3592512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4&amp;5. Resolve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http://KingCDN.com/NetC6y&amp;B23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via KingCDN</a:t>
            </a:r>
            <a:r>
              <a:rPr lang="en-US" altLang="en-US" sz="1600">
                <a:latin typeface="Arial Narrow" charset="0"/>
              </a:rPr>
              <a:t>’</a:t>
            </a:r>
            <a:r>
              <a:rPr lang="en-US" altLang="x-none" sz="1600">
                <a:latin typeface="Arial Narrow" charset="0"/>
              </a:rPr>
              <a:t>s authoritative DNS,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which returns IP address of KingCDN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server  with video</a:t>
            </a:r>
          </a:p>
        </p:txBody>
      </p:sp>
      <p:cxnSp>
        <p:nvCxnSpPr>
          <p:cNvPr id="220" name="Straight Arrow Connector 219"/>
          <p:cNvCxnSpPr>
            <a:cxnSpLocks noChangeShapeType="1"/>
          </p:cNvCxnSpPr>
          <p:nvPr/>
        </p:nvCxnSpPr>
        <p:spPr bwMode="auto">
          <a:xfrm>
            <a:off x="3783013" y="3322638"/>
            <a:ext cx="812800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/>
          <p:cNvGrpSpPr>
            <a:grpSpLocks/>
          </p:cNvGrpSpPr>
          <p:nvPr/>
        </p:nvGrpSpPr>
        <p:grpSpPr bwMode="auto">
          <a:xfrm>
            <a:off x="4154488" y="3667125"/>
            <a:ext cx="317500" cy="346075"/>
            <a:chOff x="7454630" y="3313376"/>
            <a:chExt cx="317511" cy="345125"/>
          </a:xfrm>
        </p:grpSpPr>
        <p:sp>
          <p:nvSpPr>
            <p:cNvPr id="216101" name="Oval 22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1800">
                <a:latin typeface="Arial" charset="0"/>
              </a:endParaRPr>
            </a:p>
          </p:txBody>
        </p:sp>
        <p:sp>
          <p:nvSpPr>
            <p:cNvPr id="216102" name="TextBox 22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600">
                  <a:latin typeface="Arial" charset="0"/>
                </a:rPr>
                <a:t>5</a:t>
              </a:r>
            </a:p>
          </p:txBody>
        </p:sp>
      </p:grpSp>
      <p:cxnSp>
        <p:nvCxnSpPr>
          <p:cNvPr id="226" name="Straight Arrow Connector 225"/>
          <p:cNvCxnSpPr>
            <a:cxnSpLocks noChangeShapeType="1"/>
          </p:cNvCxnSpPr>
          <p:nvPr/>
        </p:nvCxnSpPr>
        <p:spPr bwMode="auto">
          <a:xfrm flipH="1">
            <a:off x="3311525" y="3201988"/>
            <a:ext cx="4763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/>
          <p:cNvSpPr>
            <a:spLocks noChangeArrowheads="1"/>
          </p:cNvSpPr>
          <p:nvPr/>
        </p:nvSpPr>
        <p:spPr bwMode="auto">
          <a:xfrm>
            <a:off x="3340100" y="3195638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x-none" altLang="x-none" sz="1800">
              <a:latin typeface="Arial" charset="0"/>
            </a:endParaRPr>
          </a:p>
        </p:txBody>
      </p:sp>
      <p:sp>
        <p:nvSpPr>
          <p:cNvPr id="231" name="TextBox 230"/>
          <p:cNvSpPr txBox="1">
            <a:spLocks noChangeArrowheads="1"/>
          </p:cNvSpPr>
          <p:nvPr/>
        </p:nvSpPr>
        <p:spPr bwMode="auto">
          <a:xfrm>
            <a:off x="2254250" y="3732213"/>
            <a:ext cx="2027238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6. request video from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KINGCDN server,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600">
                <a:latin typeface="Arial Narrow" charset="0"/>
              </a:rPr>
              <a:t>streamed via HTTP</a:t>
            </a:r>
          </a:p>
        </p:txBody>
      </p:sp>
      <p:sp>
        <p:nvSpPr>
          <p:cNvPr id="216097" name="TextBox 232"/>
          <p:cNvSpPr txBox="1">
            <a:spLocks noChangeArrowheads="1"/>
          </p:cNvSpPr>
          <p:nvPr/>
        </p:nvSpPr>
        <p:spPr bwMode="auto">
          <a:xfrm>
            <a:off x="4803775" y="6153150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KingCDN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authoritative DNS</a:t>
            </a:r>
            <a:endParaRPr lang="en-US" altLang="x-none" sz="1800" i="1">
              <a:latin typeface="Arial Narrow" charset="0"/>
            </a:endParaRPr>
          </a:p>
        </p:txBody>
      </p:sp>
      <p:sp>
        <p:nvSpPr>
          <p:cNvPr id="216098" name="TextBox 182"/>
          <p:cNvSpPr txBox="1">
            <a:spLocks noChangeArrowheads="1"/>
          </p:cNvSpPr>
          <p:nvPr/>
        </p:nvSpPr>
        <p:spPr bwMode="auto">
          <a:xfrm>
            <a:off x="5033963" y="3713163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Bob</a:t>
            </a:r>
            <a:r>
              <a:rPr lang="en-US" altLang="en-US" sz="1800">
                <a:latin typeface="Arial Narrow" charset="0"/>
              </a:rPr>
              <a:t>’</a:t>
            </a:r>
            <a:r>
              <a:rPr lang="en-US" altLang="x-none" sz="1800">
                <a:latin typeface="Arial Narrow" charset="0"/>
              </a:rPr>
              <a:t>s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local DNS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server</a:t>
            </a:r>
            <a:endParaRPr lang="en-US" altLang="x-none" sz="1800" i="1">
              <a:latin typeface="Arial Narrow" charset="0"/>
            </a:endParaRPr>
          </a:p>
        </p:txBody>
      </p:sp>
      <p:sp>
        <p:nvSpPr>
          <p:cNvPr id="216099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1610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C0AB579-9B75-0A4E-A6D5-2ED8288F4FB6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92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14400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Case study: Netflix</a:t>
            </a:r>
          </a:p>
        </p:txBody>
      </p:sp>
      <p:grpSp>
        <p:nvGrpSpPr>
          <p:cNvPr id="218115" name="Group 249"/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183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7" name="Rectangle 251"/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0" name="Rectangle 254"/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8386" name="AutoShape 256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87" name="AutoShape 257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62" name="Rectangle 258"/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8384" name="AutoShape 26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85" name="AutoShape 261"/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64" name="Rectangle 26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65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8382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83" name="AutoShape 266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8380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81" name="AutoShape 270"/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69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2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4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5" name="AutoShape 277"/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6" name="Oval 278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7" name="Oval 279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8378" name="Oval 280"/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79" name="Rectangle 281"/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218116" name="Group 542"/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18354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355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18117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8118" name="Straight Arrow Connector 484"/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19" name="Group 61440"/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18352" name="Oval 486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218353" name="TextBox 487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" charset="0"/>
                </a:rPr>
                <a:t>1</a:t>
              </a:r>
            </a:p>
          </p:txBody>
        </p:sp>
      </p:grpSp>
      <p:sp>
        <p:nvSpPr>
          <p:cNvPr id="218120" name="TextBox 488"/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1. Bob manages      Netflix account</a:t>
            </a:r>
          </a:p>
        </p:txBody>
      </p:sp>
      <p:sp>
        <p:nvSpPr>
          <p:cNvPr id="218121" name="TextBox 490"/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Netflix registration,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accounting servers</a:t>
            </a:r>
          </a:p>
        </p:txBody>
      </p:sp>
      <p:sp>
        <p:nvSpPr>
          <p:cNvPr id="218122" name="Freeform 1287"/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147483646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8123" name="Group 249"/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18320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1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22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3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4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25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8350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51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26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27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8348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49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28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29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330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8346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47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31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32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8344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45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33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34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5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6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37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8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39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40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41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8342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43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218124" name="Group 249"/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18288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9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90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1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2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93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8318" name="AutoShape 256"/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19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94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95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8316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17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96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97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98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8314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15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99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00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8312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313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301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02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3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4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05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6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07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08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09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8310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311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218125" name="Group 249"/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182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7" name="Rectangle 251"/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0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8286" name="AutoShape 256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87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62" name="Rectangle 258"/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8284" name="AutoShape 260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85" name="AutoShape 261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64" name="Rectangle 262"/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65" name="Rectangle 263"/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2182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8282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83" name="AutoShape 26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8280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81" name="AutoShape 270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69" name="Rectangle 271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2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4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5" name="AutoShape 277"/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6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7" name="Oval 279"/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0000"/>
                </a:solidFill>
              </a:endParaRPr>
            </a:p>
          </p:txBody>
        </p:sp>
        <p:sp>
          <p:nvSpPr>
            <p:cNvPr id="218278" name="Oval 280"/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18279" name="Rectangle 281"/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218126" name="TextBox 491"/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Amazon cloud</a:t>
            </a:r>
          </a:p>
        </p:txBody>
      </p:sp>
      <p:grpSp>
        <p:nvGrpSpPr>
          <p:cNvPr id="218127" name="Group 1"/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18221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22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224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5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26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7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8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229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8254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55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230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231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8252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53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232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33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234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8250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51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235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236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8248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49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237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38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9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0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41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2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43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44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45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0000"/>
                  </a:solidFill>
                </a:endParaRPr>
              </a:p>
            </p:txBody>
          </p:sp>
          <p:sp>
            <p:nvSpPr>
              <p:cNvPr id="218246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47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223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server </a:t>
              </a:r>
            </a:p>
          </p:txBody>
        </p:sp>
      </p:grpSp>
      <p:cxnSp>
        <p:nvCxnSpPr>
          <p:cNvPr id="218128" name="Straight Arrow Connector 495"/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29" name="Group 500"/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18219" name="Oval 501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218220" name="TextBox 502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" charset="0"/>
                </a:rPr>
                <a:t>2</a:t>
              </a:r>
            </a:p>
          </p:txBody>
        </p:sp>
      </p:grpSp>
      <p:sp>
        <p:nvSpPr>
          <p:cNvPr id="218130" name="TextBox 503"/>
          <p:cNvSpPr txBox="1">
            <a:spLocks noChangeArrowheads="1"/>
          </p:cNvSpPr>
          <p:nvPr/>
        </p:nvSpPr>
        <p:spPr bwMode="auto">
          <a:xfrm>
            <a:off x="1814513" y="33988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2. Bob browses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Netflix video</a:t>
            </a:r>
          </a:p>
        </p:txBody>
      </p:sp>
      <p:cxnSp>
        <p:nvCxnSpPr>
          <p:cNvPr id="218131" name="Straight Arrow Connector 504"/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32" name="Group 506"/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18217" name="Oval 507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  <p:sp>
          <p:nvSpPr>
            <p:cNvPr id="218218" name="TextBox 508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" charset="0"/>
                </a:rPr>
                <a:t>3</a:t>
              </a:r>
            </a:p>
          </p:txBody>
        </p:sp>
      </p:grpSp>
      <p:sp>
        <p:nvSpPr>
          <p:cNvPr id="218133" name="TextBox 509"/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3. Manifest file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returned for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requested video</a:t>
            </a:r>
          </a:p>
        </p:txBody>
      </p:sp>
      <p:sp>
        <p:nvSpPr>
          <p:cNvPr id="61446" name="Right Arrow 61445"/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18137" name="Straight Arrow Connector 513"/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38" name="TextBox 516"/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4. DASH streaming</a:t>
            </a:r>
          </a:p>
        </p:txBody>
      </p:sp>
      <p:cxnSp>
        <p:nvCxnSpPr>
          <p:cNvPr id="218139" name="Straight Arrow Connector 517"/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0" name="Straight Arrow Connector 521"/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1" name="Straight Arrow Connector 523"/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42" name="TextBox 527"/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ts val="1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 Narrow" charset="0"/>
              </a:rPr>
              <a:t>upload copies of multiple versions of video to CDN servers</a:t>
            </a:r>
          </a:p>
        </p:txBody>
      </p:sp>
      <p:grpSp>
        <p:nvGrpSpPr>
          <p:cNvPr id="218143" name="Group 383"/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18182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83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85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6" name="Rectangle 251"/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87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8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9" name="Rectangle 254"/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90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8215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16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91" name="Rectangle 258"/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92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8213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14" name="AutoShape 261"/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93" name="Rectangle 262"/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94" name="Rectangle 263"/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95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8211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12" name="AutoShape 266"/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96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97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8209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210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98" name="Rectangle 271"/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99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0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1" name="Oval 274"/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02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3" name="AutoShape 276"/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04" name="AutoShape 277"/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05" name="Oval 278"/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06" name="Oval 279"/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0000"/>
                  </a:solidFill>
                </a:endParaRPr>
              </a:p>
            </p:txBody>
          </p:sp>
          <p:sp>
            <p:nvSpPr>
              <p:cNvPr id="218207" name="Oval 280"/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208" name="Rectangle 281"/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184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server </a:t>
              </a:r>
            </a:p>
          </p:txBody>
        </p:sp>
      </p:grpSp>
      <p:grpSp>
        <p:nvGrpSpPr>
          <p:cNvPr id="218144" name="Group 468"/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18147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48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5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1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5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4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5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8180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181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56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5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8178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179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58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59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816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8176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177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6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6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8174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18175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8163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6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6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6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8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69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70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71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0000"/>
                  </a:solidFill>
                </a:endParaRPr>
              </a:p>
            </p:txBody>
          </p:sp>
          <p:sp>
            <p:nvSpPr>
              <p:cNvPr id="218172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8173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218149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800">
                  <a:latin typeface="Arial Narrow" charset="0"/>
                </a:rPr>
                <a:t>server </a:t>
              </a:r>
            </a:p>
          </p:txBody>
        </p:sp>
      </p:grpSp>
      <p:sp>
        <p:nvSpPr>
          <p:cNvPr id="21814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181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6B09EA8F-CEEE-9844-8AE4-99E2A58286DC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93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1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Application Layer</a:t>
            </a:r>
          </a:p>
        </p:txBody>
      </p:sp>
      <p:sp>
        <p:nvSpPr>
          <p:cNvPr id="22016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latin typeface="Tahoma" charset="0"/>
              </a:rPr>
              <a:t>2-</a:t>
            </a:r>
            <a:fld id="{12FCF433-7AA9-DD48-B4FE-1F806B842A58}" type="slidenum">
              <a:rPr lang="en-US" altLang="x-none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2201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>
                <a:latin typeface="Gill Sans MT" charset="0"/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2201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latin typeface="Gill Sans MT" charset="0"/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Socket programming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222210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goal:</a:t>
            </a:r>
            <a:r>
              <a:rPr lang="en-US" altLang="x-none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 learn how to build client/server applications that communicate using sockets</a:t>
            </a:r>
            <a:endParaRPr lang="en-US" altLang="x-none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socket:</a:t>
            </a:r>
            <a:r>
              <a:rPr lang="en-US" altLang="x-none">
                <a:latin typeface="Gill Sans MT" charset="0"/>
                <a:ea typeface="ＭＳ Ｐゴシック" charset="-128"/>
              </a:rPr>
              <a:t> door between application process and end-end-transport protocol </a:t>
            </a:r>
          </a:p>
        </p:txBody>
      </p:sp>
      <p:sp>
        <p:nvSpPr>
          <p:cNvPr id="22221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221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4B472A2C-5409-1E4F-854E-47848F3222E4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22213" name="Group 60"/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22215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6 w 464"/>
                <a:gd name="T1" fmla="*/ 2147483646 h 1259"/>
                <a:gd name="T2" fmla="*/ 0 w 464"/>
                <a:gd name="T3" fmla="*/ 0 h 1259"/>
                <a:gd name="T4" fmla="*/ 2147483646 w 464"/>
                <a:gd name="T5" fmla="*/ 2147483646 h 1259"/>
                <a:gd name="T6" fmla="*/ 2147483646 w 464"/>
                <a:gd name="T7" fmla="*/ 2147483646 h 1259"/>
                <a:gd name="T8" fmla="*/ 2147483646 w 464"/>
                <a:gd name="T9" fmla="*/ 2147483646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16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6 w 2135"/>
                <a:gd name="T1" fmla="*/ 2147483646 h 1662"/>
                <a:gd name="T2" fmla="*/ 2147483646 w 2135"/>
                <a:gd name="T3" fmla="*/ 2147483646 h 1662"/>
                <a:gd name="T4" fmla="*/ 2147483646 w 2135"/>
                <a:gd name="T5" fmla="*/ 2147483646 h 1662"/>
                <a:gd name="T6" fmla="*/ 2147483646 w 2135"/>
                <a:gd name="T7" fmla="*/ 2147483646 h 1662"/>
                <a:gd name="T8" fmla="*/ 2147483646 w 2135"/>
                <a:gd name="T9" fmla="*/ 2147483646 h 1662"/>
                <a:gd name="T10" fmla="*/ 2147483646 w 2135"/>
                <a:gd name="T11" fmla="*/ 2147483646 h 1662"/>
                <a:gd name="T12" fmla="*/ 2147483646 w 2135"/>
                <a:gd name="T13" fmla="*/ 2147483646 h 1662"/>
                <a:gd name="T14" fmla="*/ 2147483646 w 2135"/>
                <a:gd name="T15" fmla="*/ 2147483646 h 1662"/>
                <a:gd name="T16" fmla="*/ 2147483646 w 2135"/>
                <a:gd name="T17" fmla="*/ 2147483646 h 1662"/>
                <a:gd name="T18" fmla="*/ 2147483646 w 2135"/>
                <a:gd name="T19" fmla="*/ 2147483646 h 1662"/>
                <a:gd name="T20" fmla="*/ 2147483646 w 2135"/>
                <a:gd name="T21" fmla="*/ 2147483646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7" name="Text Box 51"/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000000"/>
                  </a:solidFill>
                  <a:latin typeface="Arial" charset="0"/>
                </a:rPr>
                <a:t>Internet</a:t>
              </a:r>
            </a:p>
          </p:txBody>
        </p:sp>
        <p:sp>
          <p:nvSpPr>
            <p:cNvPr id="222218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9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controlled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by OS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x-none" sz="16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2220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CC0000"/>
                  </a:solidFill>
                  <a:latin typeface="Arial" charset="0"/>
                </a:rPr>
                <a:t>app developer</a:t>
              </a:r>
            </a:p>
          </p:txBody>
        </p:sp>
        <p:sp>
          <p:nvSpPr>
            <p:cNvPr id="222221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6 h 1258"/>
                <a:gd name="T2" fmla="*/ 2147483646 w 478"/>
                <a:gd name="T3" fmla="*/ 0 h 1258"/>
                <a:gd name="T4" fmla="*/ 2147483646 w 478"/>
                <a:gd name="T5" fmla="*/ 2147483646 h 1258"/>
                <a:gd name="T6" fmla="*/ 2147483646 w 478"/>
                <a:gd name="T7" fmla="*/ 2147483646 h 1258"/>
                <a:gd name="T8" fmla="*/ 0 w 478"/>
                <a:gd name="T9" fmla="*/ 2147483646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22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23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24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5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22226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9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22230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22231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22232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22233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000000"/>
                  </a:solidFill>
                  <a:latin typeface="Arial" charset="0"/>
                </a:rPr>
                <a:t>process</a:t>
              </a:r>
            </a:p>
          </p:txBody>
        </p:sp>
        <p:grpSp>
          <p:nvGrpSpPr>
            <p:cNvPr id="222234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22264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5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6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7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222235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36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37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8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22239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0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1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2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22243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22244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22245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22246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600">
                  <a:solidFill>
                    <a:srgbClr val="000000"/>
                  </a:solidFill>
                  <a:latin typeface="Arial" charset="0"/>
                </a:rPr>
                <a:t>process</a:t>
              </a:r>
            </a:p>
          </p:txBody>
        </p:sp>
        <p:grpSp>
          <p:nvGrpSpPr>
            <p:cNvPr id="222247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22260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1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2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22263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x-none" altLang="x-none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222248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9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0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1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2000" i="1">
                  <a:solidFill>
                    <a:srgbClr val="CC0000"/>
                  </a:solidFill>
                  <a:latin typeface="Arial" charset="0"/>
                </a:rPr>
                <a:t>socket</a:t>
              </a:r>
            </a:p>
          </p:txBody>
        </p:sp>
        <p:sp>
          <p:nvSpPr>
            <p:cNvPr id="222252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3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2254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22258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9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2255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22256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7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22214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Socket programming 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223234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charset="2"/>
              <a:buNone/>
            </a:pPr>
            <a:r>
              <a:rPr lang="en-US" altLang="x-none" sz="2800" i="1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</a:t>
            </a:r>
            <a:r>
              <a:rPr lang="en-US" altLang="x-none" sz="2800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x-none" sz="2800">
                <a:latin typeface="Gill Sans MT" charset="0"/>
                <a:ea typeface="ＭＳ Ｐゴシック" charset="-128"/>
              </a:rPr>
              <a:t>unreliable datagram</a:t>
            </a:r>
            <a:endParaRPr lang="en-US" altLang="x-none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marL="342900" lvl="1" indent="-342900">
              <a:buSzPct val="65000"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TCP:</a:t>
            </a:r>
            <a:r>
              <a:rPr lang="en-US" altLang="x-none" sz="2800">
                <a:latin typeface="Gill Sans MT" charset="0"/>
                <a:ea typeface="ＭＳ Ｐゴシック" charset="-128"/>
              </a:rPr>
              <a:t> reliable, byte stream-oriented </a:t>
            </a:r>
          </a:p>
          <a:p>
            <a:pPr>
              <a:buFont typeface="Wingdings" charset="2"/>
              <a:buNone/>
            </a:pP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sp>
        <p:nvSpPr>
          <p:cNvPr id="22323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323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CBB50478-8883-0940-BCFD-9C056591DB60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23237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receives modified data and displays line on its screen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2"/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x-none" sz="4000">
                <a:latin typeface="Gill Sans MT" charset="0"/>
                <a:ea typeface="ＭＳ Ｐゴシック" charset="-128"/>
              </a:rPr>
              <a:t>Socket programming </a:t>
            </a:r>
            <a:r>
              <a:rPr lang="en-US" altLang="x-none" sz="40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with UDP</a:t>
            </a: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2425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 no </a:t>
            </a:r>
            <a:r>
              <a:rPr lang="ja-JP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between client &amp; server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no handshaking before sending data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sender explicitly attaches IP destination address and port # to each packet</a:t>
            </a:r>
          </a:p>
          <a:p>
            <a:r>
              <a:rPr lang="en-US" altLang="x-none" sz="2400">
                <a:latin typeface="Gill Sans MT" charset="0"/>
                <a:ea typeface="ＭＳ Ｐゴシック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x-none" sz="2400">
                <a:latin typeface="Gill Sans MT" charset="0"/>
                <a:ea typeface="ＭＳ Ｐゴシック" charset="-128"/>
              </a:rPr>
              <a:t>UDP provides </a:t>
            </a:r>
            <a:r>
              <a:rPr lang="en-US" altLang="x-none" sz="2400" i="1">
                <a:latin typeface="Gill Sans MT" charset="0"/>
                <a:ea typeface="ＭＳ Ｐゴシック" charset="-128"/>
              </a:rPr>
              <a:t>unreliable</a:t>
            </a:r>
            <a:r>
              <a:rPr lang="en-US" altLang="x-none" sz="2400">
                <a:latin typeface="Gill Sans MT" charset="0"/>
                <a:ea typeface="ＭＳ Ｐゴシック" charset="-128"/>
              </a:rPr>
              <a:t> transfer  of groups of bytes (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datagrams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x-none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2425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426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4618E759-E80E-3B46-9C8B-59CA024128E6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2426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Rectangle 7"/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0"/>
              <a:buNone/>
            </a:pPr>
            <a:endParaRPr lang="x-none" altLang="x-none" sz="2400">
              <a:solidFill>
                <a:srgbClr val="000000"/>
              </a:solidFill>
              <a:latin typeface="Comic Sans MS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Rectangle 2"/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x-none" sz="3600">
                <a:latin typeface="Gill Sans MT" charset="0"/>
                <a:ea typeface="ＭＳ Ｐゴシック" charset="-128"/>
              </a:rPr>
              <a:t>Client/server socket interaction: UDP</a:t>
            </a:r>
            <a:endParaRPr lang="en-US" altLang="x-none">
              <a:latin typeface="Gill Sans MT" charset="0"/>
              <a:ea typeface="ＭＳ Ｐゴシック" charset="-128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25306" name="Group 5"/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25308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solidFill>
                      <a:srgbClr val="000000"/>
                    </a:solidFill>
                    <a:latin typeface="Arial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" charset="0"/>
                  </a:rPr>
                  <a:t>clientSocke</a:t>
                </a:r>
                <a:r>
                  <a:rPr lang="en-US" altLang="x-none" sz="1800">
                    <a:solidFill>
                      <a:srgbClr val="FF0000"/>
                    </a:solidFill>
                    <a:latin typeface="Arial" charset="0"/>
                  </a:rPr>
                  <a:t>t</a:t>
                </a:r>
                <a:endParaRPr lang="en-US" altLang="x-none" sz="18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5309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5310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solidFill>
                      <a:srgbClr val="000000"/>
                    </a:solidFill>
                    <a:latin typeface="Arial" charset="0"/>
                  </a:rPr>
                  <a:t>read datagram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x-none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5307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25299" name="Group 11"/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25304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x-none" sz="1800">
                    <a:solidFill>
                      <a:srgbClr val="000000"/>
                    </a:solidFill>
                    <a:latin typeface="Arial" charset="0"/>
                  </a:rPr>
                  <a:t>create socket: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x-none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5305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charset="2"/>
                  <a:buChar char="§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" charset="0"/>
                  </a:rPr>
                  <a:t>clientSocket =</a:t>
                </a:r>
              </a:p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x-none" sz="1800">
                    <a:solidFill>
                      <a:srgbClr val="CC0000"/>
                    </a:solidFill>
                    <a:latin typeface="Arial" charset="0"/>
                  </a:rPr>
                  <a:t>socket(AF_INET,SOCK_DGRAM)</a:t>
                </a:r>
                <a:endParaRPr lang="en-US" altLang="x-none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5300" name="Text Box 14"/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5301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Create datagram with server IP and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port=x; send datagram via</a:t>
              </a: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/>
              </a:r>
              <a:br>
                <a:rPr lang="en-US" altLang="x-none" sz="1800">
                  <a:solidFill>
                    <a:srgbClr val="CC0000"/>
                  </a:solidFill>
                  <a:latin typeface="Arial" charset="0"/>
                </a:rPr>
              </a:b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clientSocket</a:t>
              </a:r>
              <a:endParaRPr lang="en-US" altLang="x-none" sz="18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5302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303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4" name="Text Box 18"/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800">
                <a:solidFill>
                  <a:srgbClr val="000000"/>
                </a:solidFill>
                <a:latin typeface="Arial" charset="0"/>
              </a:rPr>
              <a:t>create socket, port= x:</a:t>
            </a:r>
            <a:endParaRPr lang="en-US" altLang="x-none" sz="18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25285" name="Text Box 19"/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serverSocket =</a:t>
            </a:r>
          </a:p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solidFill>
                  <a:srgbClr val="CC0000"/>
                </a:solidFill>
                <a:latin typeface="Arial" charset="0"/>
              </a:rPr>
              <a:t>socket(AF_INET,SOCK_DGRAM)</a:t>
            </a:r>
            <a:endParaRPr lang="en-US" altLang="x-none" sz="1800">
              <a:solidFill>
                <a:srgbClr val="CC0000"/>
              </a:solidFill>
              <a:latin typeface="Times New Roman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25297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8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read datagram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serverSocke</a:t>
              </a:r>
              <a:r>
                <a:rPr lang="en-US" altLang="x-none" sz="180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n-US" altLang="x-none" sz="18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25294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CC0000"/>
                  </a:solidFill>
                  <a:latin typeface="Arial" charset="0"/>
                </a:rPr>
                <a:t>serverSocket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specifying </a:t>
              </a:r>
              <a:br>
                <a:rPr lang="en-US" altLang="x-none" sz="1800">
                  <a:solidFill>
                    <a:srgbClr val="000000"/>
                  </a:solidFill>
                  <a:latin typeface="Arial" charset="0"/>
                </a:rPr>
              </a:b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client address,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x-none" sz="1800">
                  <a:solidFill>
                    <a:srgbClr val="000000"/>
                  </a:solidFill>
                  <a:latin typeface="Arial" charset="0"/>
                </a:rPr>
                <a:t>port number</a:t>
              </a:r>
              <a:endParaRPr lang="en-US" altLang="x-none" sz="18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5295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6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8" name="Footer Placeholder 2"/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Arial" charset="0"/>
              </a:rPr>
              <a:t>Application  2-</a:t>
            </a:r>
            <a:fld id="{EC86614A-0CC2-F84C-B1DA-25FB092597FB}" type="slidenum">
              <a:rPr lang="en-US" altLang="x-none" sz="1200">
                <a:solidFill>
                  <a:srgbClr val="000000"/>
                </a:solidFill>
                <a:latin typeface="Arial" charset="0"/>
              </a:rPr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x-none" sz="120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25289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90" name="Text Box 22"/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x-none">
                <a:solidFill>
                  <a:srgbClr val="000000"/>
                </a:solidFill>
              </a:rPr>
              <a:t>server</a:t>
            </a:r>
            <a:r>
              <a:rPr lang="en-US" altLang="x-none" sz="2400">
                <a:solidFill>
                  <a:srgbClr val="000000"/>
                </a:solidFill>
              </a:rPr>
              <a:t> (running</a:t>
            </a:r>
            <a:r>
              <a:rPr lang="en-US" altLang="x-none" sz="2000">
                <a:solidFill>
                  <a:srgbClr val="000000"/>
                </a:solidFill>
              </a:rPr>
              <a:t> on</a:t>
            </a:r>
            <a:r>
              <a:rPr lang="en-US" altLang="x-none" sz="1800">
                <a:solidFill>
                  <a:srgbClr val="000000"/>
                </a:solidFill>
                <a:latin typeface="Comic Sans MS" charset="0"/>
              </a:rPr>
              <a:t> serverIP</a:t>
            </a:r>
            <a:r>
              <a:rPr lang="en-US" altLang="x-none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25291" name="Text Box 23"/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x-none">
                <a:solidFill>
                  <a:srgbClr val="000000"/>
                </a:solidFill>
              </a:rPr>
              <a:t>client</a:t>
            </a:r>
          </a:p>
        </p:txBody>
      </p:sp>
      <p:sp>
        <p:nvSpPr>
          <p:cNvPr id="225292" name="Line 35"/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3" name="Line 36"/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26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2-</a:t>
            </a:r>
            <a:fld id="{032E07A2-8AE9-934B-A319-3D4470FE05BE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2630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x-none" sz="3600">
                <a:solidFill>
                  <a:srgbClr val="000099"/>
                </a:solidFill>
              </a:rPr>
              <a:t>Example app: UDP client</a:t>
            </a:r>
            <a:endParaRPr lang="en-US" altLang="x-none" sz="4400">
              <a:solidFill>
                <a:srgbClr val="000099"/>
              </a:solidFill>
            </a:endParaRPr>
          </a:p>
        </p:txBody>
      </p:sp>
      <p:sp>
        <p:nvSpPr>
          <p:cNvPr id="226308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serverName = </a:t>
            </a:r>
            <a:r>
              <a:rPr lang="en-US" altLang="en-US" sz="2000">
                <a:latin typeface="Arial" charset="0"/>
              </a:rPr>
              <a:t>‘</a:t>
            </a:r>
            <a:r>
              <a:rPr lang="en-US" altLang="x-none" sz="2000">
                <a:latin typeface="Arial" charset="0"/>
              </a:rPr>
              <a:t>hostname</a:t>
            </a:r>
            <a:r>
              <a:rPr lang="en-US" altLang="en-US" sz="2000">
                <a:latin typeface="Arial" charset="0"/>
              </a:rPr>
              <a:t>’</a:t>
            </a:r>
            <a:endParaRPr lang="en-US" altLang="x-none" sz="2000">
              <a:latin typeface="Arial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serverPort = 12000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 = socket(AF_INET, 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                             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message = raw_input(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x-none" sz="2000">
                <a:latin typeface="Arial" charset="0"/>
              </a:rPr>
              <a:t>Input lowercase sentence:</a:t>
            </a:r>
            <a:r>
              <a:rPr lang="en-US" altLang="en-US" sz="2000">
                <a:latin typeface="Arial" charset="0"/>
              </a:rPr>
              <a:t>’</a:t>
            </a:r>
            <a:r>
              <a:rPr lang="en-US" altLang="x-none" sz="2000">
                <a:latin typeface="Arial" charset="0"/>
              </a:rPr>
              <a:t>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clientSocket.sendto</a:t>
            </a:r>
            <a:r>
              <a:rPr lang="en-US" altLang="x-none" sz="1800">
                <a:latin typeface="Arial" charset="0"/>
              </a:rPr>
              <a:t>(message.encode(),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1800">
                <a:latin typeface="Arial" charset="0"/>
              </a:rPr>
              <a:t>                                      (serverName,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modifiedMessage, serverAddress = 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                                   clientSocket.recvfrom(2048)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print modifiedMessage.decode()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000">
                <a:latin typeface="Arial" charset="0"/>
              </a:rPr>
              <a:t>clientSocket.close()</a:t>
            </a:r>
          </a:p>
        </p:txBody>
      </p:sp>
      <p:sp>
        <p:nvSpPr>
          <p:cNvPr id="226309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 sz="2400" i="1">
                <a:solidFill>
                  <a:srgbClr val="CC0000"/>
                </a:solidFill>
                <a:latin typeface="Arial" charset="0"/>
              </a:rPr>
              <a:t>Python UDPClient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26328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include Python</a:t>
              </a: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’</a:t>
              </a: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 socket 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library</a:t>
              </a:r>
            </a:p>
          </p:txBody>
        </p:sp>
        <p:cxnSp>
          <p:nvCxnSpPr>
            <p:cNvPr id="226329" name="Straight Connector 10"/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26326" name="TextBox 31"/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create UDP socket for server</a:t>
              </a:r>
            </a:p>
          </p:txBody>
        </p:sp>
        <p:cxnSp>
          <p:nvCxnSpPr>
            <p:cNvPr id="226327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26324" name="TextBox 34"/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get user keyboard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input </a:t>
              </a:r>
            </a:p>
          </p:txBody>
        </p:sp>
        <p:cxnSp>
          <p:nvCxnSpPr>
            <p:cNvPr id="226325" name="Straight Connector 35"/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26322" name="TextBox 36"/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Attach server name, port to message; send into socket</a:t>
              </a:r>
            </a:p>
          </p:txBody>
        </p:sp>
        <p:cxnSp>
          <p:nvCxnSpPr>
            <p:cNvPr id="226323" name="Straight Connector 39"/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14313" y="5743575"/>
            <a:ext cx="2511425" cy="523875"/>
            <a:chOff x="214386" y="5472277"/>
            <a:chExt cx="2511708" cy="523220"/>
          </a:xfrm>
        </p:grpSpPr>
        <p:sp>
          <p:nvSpPr>
            <p:cNvPr id="226320" name="TextBox 61"/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print out received string and close socket</a:t>
              </a:r>
            </a:p>
          </p:txBody>
        </p:sp>
        <p:cxnSp>
          <p:nvCxnSpPr>
            <p:cNvPr id="226321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57163" y="4802188"/>
            <a:ext cx="2900363" cy="677862"/>
            <a:chOff x="-157119" y="4530536"/>
            <a:chExt cx="2900123" cy="678317"/>
          </a:xfrm>
        </p:grpSpPr>
        <p:sp>
          <p:nvSpPr>
            <p:cNvPr id="226317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read reply characters from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x-none" sz="1400">
                  <a:solidFill>
                    <a:srgbClr val="000099"/>
                  </a:solidFill>
                  <a:latin typeface="Arial" charset="0"/>
                </a:rPr>
                <a:t>socket into string</a:t>
              </a:r>
            </a:p>
          </p:txBody>
        </p:sp>
        <p:cxnSp>
          <p:nvCxnSpPr>
            <p:cNvPr id="226318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319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x-none" altLang="x-none" sz="2000">
                <a:latin typeface="Arial" charset="0"/>
              </a:endParaRPr>
            </a:p>
          </p:txBody>
        </p:sp>
      </p:grpSp>
      <p:pic>
        <p:nvPicPr>
          <p:cNvPr id="22631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10984</TotalTime>
  <Words>8241</Words>
  <Application>Microsoft Macintosh PowerPoint</Application>
  <PresentationFormat>On-screen Show (4:3)</PresentationFormat>
  <Paragraphs>1985</Paragraphs>
  <Slides>106</Slides>
  <Notes>91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20" baseType="lpstr">
      <vt:lpstr>Arial</vt:lpstr>
      <vt:lpstr>ＭＳ Ｐゴシック</vt:lpstr>
      <vt:lpstr>ZapfDingbats</vt:lpstr>
      <vt:lpstr>Gill Sans MT</vt:lpstr>
      <vt:lpstr>Wingdings</vt:lpstr>
      <vt:lpstr>Comic Sans MS</vt:lpstr>
      <vt:lpstr>Times New Roman</vt:lpstr>
      <vt:lpstr>Tahoma</vt:lpstr>
      <vt:lpstr>Courier New</vt:lpstr>
      <vt:lpstr>Symbol</vt:lpstr>
      <vt:lpstr>Arial Narrow</vt:lpstr>
      <vt:lpstr>Default Design</vt:lpstr>
      <vt:lpstr>12_Default Design</vt:lpstr>
      <vt:lpstr>Microsoft Office Excel Chart</vt:lpstr>
      <vt:lpstr>PowerPoint Presentation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2: summary</vt:lpstr>
      <vt:lpstr>PowerPoint Presentation</vt:lpstr>
    </vt:vector>
  </TitlesOfParts>
  <LinksUpToDate>false</LinksUpToDate>
  <SharedDoc>false</SharedDoc>
  <HyperlinksChanged>false</HyperlinksChanged>
  <AppVersion>15.0028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Xenia Mountrouidou</cp:lastModifiedBy>
  <cp:revision>350</cp:revision>
  <cp:lastPrinted>2011-09-19T12:20:55Z</cp:lastPrinted>
  <dcterms:created xsi:type="dcterms:W3CDTF">1999-10-08T19:08:27Z</dcterms:created>
  <dcterms:modified xsi:type="dcterms:W3CDTF">2017-08-28T22:08:21Z</dcterms:modified>
</cp:coreProperties>
</file>