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707" r:id="rId3"/>
  </p:sldMasterIdLst>
  <p:notesMasterIdLst>
    <p:notesMasterId r:id="rId80"/>
  </p:notesMasterIdLst>
  <p:handoutMasterIdLst>
    <p:handoutMasterId r:id="rId81"/>
  </p:handoutMasterIdLst>
  <p:sldIdLst>
    <p:sldId id="778" r:id="rId4"/>
    <p:sldId id="751" r:id="rId5"/>
    <p:sldId id="636" r:id="rId6"/>
    <p:sldId id="258" r:id="rId7"/>
    <p:sldId id="523" r:id="rId8"/>
    <p:sldId id="783" r:id="rId9"/>
    <p:sldId id="814" r:id="rId10"/>
    <p:sldId id="815" r:id="rId11"/>
    <p:sldId id="294" r:id="rId12"/>
    <p:sldId id="298" r:id="rId13"/>
    <p:sldId id="784" r:id="rId14"/>
    <p:sldId id="530" r:id="rId15"/>
    <p:sldId id="531" r:id="rId16"/>
    <p:sldId id="785" r:id="rId17"/>
    <p:sldId id="786" r:id="rId18"/>
    <p:sldId id="787" r:id="rId19"/>
    <p:sldId id="788" r:id="rId20"/>
    <p:sldId id="533" r:id="rId21"/>
    <p:sldId id="534" r:id="rId22"/>
    <p:sldId id="535" r:id="rId23"/>
    <p:sldId id="536" r:id="rId24"/>
    <p:sldId id="532" r:id="rId25"/>
    <p:sldId id="776" r:id="rId26"/>
    <p:sldId id="538" r:id="rId27"/>
    <p:sldId id="679" r:id="rId28"/>
    <p:sldId id="789" r:id="rId29"/>
    <p:sldId id="790" r:id="rId30"/>
    <p:sldId id="791" r:id="rId31"/>
    <p:sldId id="792" r:id="rId32"/>
    <p:sldId id="793" r:id="rId33"/>
    <p:sldId id="325" r:id="rId34"/>
    <p:sldId id="642" r:id="rId35"/>
    <p:sldId id="643" r:id="rId36"/>
    <p:sldId id="644" r:id="rId37"/>
    <p:sldId id="794" r:id="rId38"/>
    <p:sldId id="326" r:id="rId39"/>
    <p:sldId id="764" r:id="rId40"/>
    <p:sldId id="327" r:id="rId41"/>
    <p:sldId id="646" r:id="rId42"/>
    <p:sldId id="328" r:id="rId43"/>
    <p:sldId id="330" r:id="rId44"/>
    <p:sldId id="331" r:id="rId45"/>
    <p:sldId id="680" r:id="rId46"/>
    <p:sldId id="681" r:id="rId47"/>
    <p:sldId id="775" r:id="rId48"/>
    <p:sldId id="687" r:id="rId49"/>
    <p:sldId id="688" r:id="rId50"/>
    <p:sldId id="689" r:id="rId51"/>
    <p:sldId id="690" r:id="rId52"/>
    <p:sldId id="391" r:id="rId53"/>
    <p:sldId id="333" r:id="rId54"/>
    <p:sldId id="334" r:id="rId55"/>
    <p:sldId id="335" r:id="rId56"/>
    <p:sldId id="399" r:id="rId57"/>
    <p:sldId id="400" r:id="rId58"/>
    <p:sldId id="401" r:id="rId59"/>
    <p:sldId id="392" r:id="rId60"/>
    <p:sldId id="456" r:id="rId61"/>
    <p:sldId id="795" r:id="rId62"/>
    <p:sldId id="517" r:id="rId63"/>
    <p:sldId id="518" r:id="rId64"/>
    <p:sldId id="519" r:id="rId65"/>
    <p:sldId id="520" r:id="rId66"/>
    <p:sldId id="671" r:id="rId67"/>
    <p:sldId id="672" r:id="rId68"/>
    <p:sldId id="777" r:id="rId69"/>
    <p:sldId id="799" r:id="rId70"/>
    <p:sldId id="800" r:id="rId71"/>
    <p:sldId id="811" r:id="rId72"/>
    <p:sldId id="812" r:id="rId73"/>
    <p:sldId id="804" r:id="rId74"/>
    <p:sldId id="806" r:id="rId75"/>
    <p:sldId id="813" r:id="rId76"/>
    <p:sldId id="807" r:id="rId77"/>
    <p:sldId id="798" r:id="rId78"/>
    <p:sldId id="762" r:id="rId7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6"/>
    <p:restoredTop sz="73848"/>
  </p:normalViewPr>
  <p:slideViewPr>
    <p:cSldViewPr snapToGrid="0">
      <p:cViewPr varScale="1">
        <p:scale>
          <a:sx n="93" d="100"/>
          <a:sy n="93" d="100"/>
        </p:scale>
        <p:origin x="25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80" Type="http://schemas.openxmlformats.org/officeDocument/2006/relationships/notesMaster" Target="notesMasters/notesMaster1.xml"/><Relationship Id="rId81" Type="http://schemas.openxmlformats.org/officeDocument/2006/relationships/handoutMaster" Target="handoutMasters/handoutMaster1.xml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fld id="{8FF6FE0E-A289-174A-8B43-5335018AC62D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fld id="{827AB3A4-0444-724F-92DA-D416847A35DF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0000"/>
              </a:lnSpc>
              <a:buFont typeface="Wingdings" charset="2"/>
              <a:buChar char="§"/>
              <a:defRPr/>
            </a:pPr>
            <a:r>
              <a:rPr lang="en-US" sz="3200" i="1" kern="1200" dirty="0" smtClean="0">
                <a:solidFill>
                  <a:srgbClr val="000099"/>
                </a:solidFill>
                <a:latin typeface="Times New Roman" pitchFamily="-109" charset="0"/>
                <a:ea typeface="ＭＳ Ｐゴシック" charset="0"/>
                <a:cs typeface="ＭＳ Ｐゴシック" charset="0"/>
              </a:rPr>
              <a:t>network layer: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itchFamily="-109" charset="0"/>
                <a:ea typeface="ＭＳ Ｐゴシック" charset="0"/>
                <a:cs typeface="ＭＳ Ｐゴシック" charset="0"/>
              </a:rPr>
              <a:t> logical communication between hosts</a:t>
            </a:r>
          </a:p>
          <a:p>
            <a:pPr>
              <a:lnSpc>
                <a:spcPct val="70000"/>
              </a:lnSpc>
              <a:buFont typeface="Wingdings" charset="2"/>
              <a:buChar char="§"/>
              <a:defRPr/>
            </a:pPr>
            <a:r>
              <a:rPr lang="en-US" sz="3200" i="1" kern="1200" dirty="0" smtClean="0">
                <a:solidFill>
                  <a:srgbClr val="000099"/>
                </a:solidFill>
                <a:latin typeface="Times New Roman" pitchFamily="-109" charset="0"/>
                <a:ea typeface="ＭＳ Ｐゴシック" charset="0"/>
                <a:cs typeface="ＭＳ Ｐゴシック" charset="0"/>
              </a:rPr>
              <a:t>transport layer: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itchFamily="-109" charset="0"/>
                <a:ea typeface="ＭＳ Ｐゴシック" charset="0"/>
                <a:cs typeface="ＭＳ Ｐゴシック" charset="0"/>
              </a:rPr>
              <a:t> logical communication between processes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09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lnSpc>
                <a:spcPct val="70000"/>
              </a:lnSpc>
              <a:buFont typeface="Arial"/>
              <a:buChar char="•"/>
              <a:defRPr/>
            </a:pPr>
            <a:r>
              <a:rPr lang="en-US" sz="2800" dirty="0" smtClean="0">
                <a:ea typeface="ＭＳ Ｐゴシック" charset="0"/>
              </a:rPr>
              <a:t>relies on, enhances, network layer services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AB3A4-0444-724F-92DA-D416847A35DF}" type="slidenum">
              <a:rPr lang="en-US" altLang="x-none" smtClean="0"/>
              <a:pPr/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46301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3CD87F4-C06D-1F42-955B-8F8DC78AA1B0}" type="slidenum">
              <a:rPr lang="en-US" altLang="x-none" sz="1300">
                <a:latin typeface="Times New Roman" charset="0"/>
              </a:rPr>
              <a:pPr/>
              <a:t>26</a:t>
            </a:fld>
            <a:endParaRPr lang="en-US" altLang="x-none" sz="1300">
              <a:latin typeface="Times New Roman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F436F6A-9BF7-4E4F-A155-DE8B3E6E8F30}" type="slidenum">
              <a:rPr lang="en-US" altLang="x-none" sz="1300">
                <a:latin typeface="Times New Roman" charset="0"/>
              </a:rPr>
              <a:pPr/>
              <a:t>27</a:t>
            </a:fld>
            <a:endParaRPr lang="en-US" altLang="x-none" sz="1300">
              <a:latin typeface="Times New Roman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6FBF2BF-DD46-2245-A6FF-F140081385AA}" type="slidenum">
              <a:rPr lang="en-US" altLang="x-none" sz="1300">
                <a:latin typeface="Times New Roman" charset="0"/>
              </a:rPr>
              <a:pPr/>
              <a:t>28</a:t>
            </a:fld>
            <a:endParaRPr lang="en-US" altLang="x-none" sz="1300">
              <a:latin typeface="Times New Roman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1F0EF76-2E6B-D149-A1A4-1940FB842F73}" type="slidenum">
              <a:rPr lang="en-US" altLang="x-none" sz="1300">
                <a:latin typeface="Times New Roman" charset="0"/>
              </a:rPr>
              <a:pPr/>
              <a:t>29</a:t>
            </a:fld>
            <a:endParaRPr lang="en-US" altLang="x-none" sz="1300">
              <a:latin typeface="Times New Roman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C858148-1542-AC47-BB8F-3B524DE396F3}" type="slidenum">
              <a:rPr lang="en-US" altLang="x-none" sz="1300">
                <a:latin typeface="Times New Roman" charset="0"/>
              </a:rPr>
              <a:pPr/>
              <a:t>43</a:t>
            </a:fld>
            <a:endParaRPr lang="en-US" altLang="x-none" sz="130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D6B81DA-8F44-BC46-A582-03BD88FA3808}" type="slidenum">
              <a:rPr lang="en-US" altLang="x-none" sz="1300">
                <a:latin typeface="Times New Roman" charset="0"/>
              </a:rPr>
              <a:pPr/>
              <a:t>44</a:t>
            </a:fld>
            <a:endParaRPr lang="en-US" altLang="x-none" sz="1300">
              <a:latin typeface="Times New Roman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CC55A99-F7A7-9648-A8E6-28F574C760A0}" type="slidenum">
              <a:rPr lang="en-US" altLang="x-none" sz="1200">
                <a:solidFill>
                  <a:srgbClr val="000000"/>
                </a:solidFill>
                <a:latin typeface="Times New Roman" charset="0"/>
              </a:rPr>
              <a:pPr/>
              <a:t>45</a:t>
            </a:fld>
            <a:endParaRPr lang="en-US" altLang="x-none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7380EC3-0762-7444-82B6-4FE1EBBB3595}" type="slidenum">
              <a:rPr lang="de-DE" altLang="x-none" sz="1300">
                <a:latin typeface="Times New Roman" charset="0"/>
              </a:rPr>
              <a:pPr/>
              <a:t>71</a:t>
            </a:fld>
            <a:endParaRPr lang="de-DE" altLang="x-none" sz="1300">
              <a:latin typeface="Times New Roman" charset="0"/>
            </a:endParaRPr>
          </a:p>
        </p:txBody>
      </p:sp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82600">
              <a:spcBef>
                <a:spcPct val="0"/>
              </a:spcBef>
            </a:pPr>
            <a:r>
              <a:rPr lang="en-US" altLang="x-none">
                <a:latin typeface="Times New Roman" charset="0"/>
                <a:ea typeface="ＭＳ Ｐゴシック" charset="-128"/>
              </a:rPr>
              <a:t>Now I</a:t>
            </a:r>
            <a:r>
              <a:rPr lang="en-US" altLang="en-US">
                <a:latin typeface="Times New Roman" charset="0"/>
                <a:ea typeface="ＭＳ Ｐゴシック" charset="-128"/>
              </a:rPr>
              <a:t>’</a:t>
            </a:r>
            <a:r>
              <a:rPr lang="en-US" altLang="x-none">
                <a:latin typeface="Times New Roman" charset="0"/>
                <a:ea typeface="ＭＳ Ｐゴシック" charset="-128"/>
              </a:rPr>
              <a:t>ll describe the API that tries to meet these goals.</a:t>
            </a:r>
          </a:p>
        </p:txBody>
      </p:sp>
      <p:sp>
        <p:nvSpPr>
          <p:cNvPr id="120836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C585B462-CC9E-234D-8EBF-97FCA700C65A}" type="slidenum">
              <a:rPr lang="en-US" altLang="x-none" sz="1300">
                <a:latin typeface="Calibri" charset="0"/>
              </a:rPr>
              <a:pPr algn="r"/>
              <a:t>71</a:t>
            </a:fld>
            <a:endParaRPr lang="en-US" altLang="x-none" sz="13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2B0B08F-D29F-9542-8BB3-0C1E83280A80}" type="slidenum">
              <a:rPr lang="en-US" altLang="x-none" sz="1300">
                <a:latin typeface="Times New Roman" charset="0"/>
              </a:rPr>
              <a:pPr/>
              <a:t>75</a:t>
            </a:fld>
            <a:endParaRPr lang="en-US" altLang="x-none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Forwarding tables vs routing tables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AB3A4-0444-724F-92DA-D416847A35DF}" type="slidenum">
              <a:rPr lang="en-US" altLang="x-none" smtClean="0"/>
              <a:pPr/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38110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Traditional approach: routing algorithm </a:t>
            </a:r>
            <a:r>
              <a:rPr lang="en-US" dirty="0" err="1" smtClean="0"/>
              <a:t>determinse</a:t>
            </a:r>
            <a:r>
              <a:rPr lang="en-US" dirty="0" smtClean="0"/>
              <a:t> contents of the routers’ forwarding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AB3A4-0444-724F-92DA-D416847A35DF}" type="slidenum">
              <a:rPr lang="en-US" altLang="x-none" smtClean="0"/>
              <a:pPr/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71387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 traditional approach: the routing device performs forwarding only, while the remote controller</a:t>
            </a:r>
            <a:r>
              <a:rPr lang="en-US" baseline="0" dirty="0" smtClean="0"/>
              <a:t> computes and distributes forwarding tables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AB3A4-0444-724F-92DA-D416847A35DF}" type="slidenum">
              <a:rPr lang="en-US" altLang="x-none" smtClean="0"/>
              <a:pPr/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49699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800" i="1" kern="1200" dirty="0" smtClean="0">
                <a:solidFill>
                  <a:srgbClr val="CC0000"/>
                </a:solidFill>
                <a:latin typeface="Times New Roman" pitchFamily="-109" charset="0"/>
                <a:ea typeface="ＭＳ Ｐゴシック" charset="0"/>
                <a:cs typeface="ＭＳ Ｐゴシック" charset="0"/>
              </a:rPr>
              <a:t>Service model: defines the characteristics of the e2e delivery of packets between sending and receiving hosts</a:t>
            </a:r>
          </a:p>
          <a:p>
            <a:pPr>
              <a:buFont typeface="Wingdings" charset="0"/>
              <a:buNone/>
              <a:defRPr/>
            </a:pPr>
            <a:r>
              <a:rPr lang="en-US" sz="800" i="1" kern="1200" dirty="0" smtClean="0">
                <a:solidFill>
                  <a:srgbClr val="CC0000"/>
                </a:solidFill>
                <a:latin typeface="Times New Roman" pitchFamily="-109" charset="0"/>
                <a:ea typeface="ＭＳ Ｐゴシック" charset="0"/>
                <a:cs typeface="ＭＳ Ｐゴシック" charset="0"/>
              </a:rPr>
              <a:t>example services for individual datagrams:</a:t>
            </a:r>
          </a:p>
          <a:p>
            <a:pPr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 New Roman" pitchFamily="-109" charset="0"/>
                <a:ea typeface="ＭＳ Ｐゴシック" charset="0"/>
                <a:cs typeface="ＭＳ Ｐゴシック" charset="0"/>
              </a:rPr>
              <a:t>guaranteed delivery</a:t>
            </a:r>
          </a:p>
          <a:p>
            <a:pPr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 New Roman" pitchFamily="-109" charset="0"/>
                <a:ea typeface="ＭＳ Ｐゴシック" charset="0"/>
                <a:cs typeface="ＭＳ Ｐゴシック" charset="0"/>
              </a:rPr>
              <a:t>guaranteed delivery with less than 40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109" charset="0"/>
                <a:ea typeface="ＭＳ Ｐゴシック" charset="0"/>
                <a:cs typeface="ＭＳ Ｐゴシック" charset="0"/>
              </a:rPr>
              <a:t>msec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09" charset="0"/>
                <a:ea typeface="ＭＳ Ｐゴシック" charset="0"/>
                <a:cs typeface="ＭＳ Ｐゴシック" charset="0"/>
              </a:rPr>
              <a:t> delay</a:t>
            </a:r>
          </a:p>
          <a:p>
            <a:pPr>
              <a:buFont typeface="Wingdings" charset="2"/>
              <a:buNone/>
            </a:pPr>
            <a:r>
              <a:rPr lang="en-US" altLang="x-none" i="1" dirty="0" smtClean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example services for a flow of datagrams:</a:t>
            </a:r>
          </a:p>
          <a:p>
            <a:r>
              <a:rPr lang="en-US" altLang="x-none" sz="1200" dirty="0" smtClean="0">
                <a:ea typeface="ＭＳ Ｐゴシック" charset="-128"/>
                <a:cs typeface="ＭＳ Ｐゴシック" charset="-128"/>
              </a:rPr>
              <a:t>in-order datagram delivery</a:t>
            </a:r>
          </a:p>
          <a:p>
            <a:r>
              <a:rPr lang="en-US" altLang="x-none" sz="1200" dirty="0" smtClean="0">
                <a:ea typeface="ＭＳ Ｐゴシック" charset="-128"/>
                <a:cs typeface="ＭＳ Ｐゴシック" charset="-128"/>
              </a:rPr>
              <a:t>guaranteed minimum bandwidth to flow</a:t>
            </a:r>
          </a:p>
          <a:p>
            <a:r>
              <a:rPr lang="en-US" altLang="x-none" sz="1200" dirty="0" smtClean="0">
                <a:ea typeface="ＭＳ Ｐゴシック" charset="-128"/>
                <a:cs typeface="ＭＳ Ｐゴシック" charset="-128"/>
              </a:rPr>
              <a:t>restrictions on changes in inter-packet spacing</a:t>
            </a:r>
          </a:p>
          <a:p>
            <a:pPr>
              <a:defRPr/>
            </a:pPr>
            <a:endParaRPr lang="en-US" sz="1200" kern="1200" dirty="0" smtClean="0">
              <a:solidFill>
                <a:schemeClr val="tx1"/>
              </a:solidFill>
              <a:latin typeface="Times New Roman" pitchFamily="-109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AB3A4-0444-724F-92DA-D416847A35DF}" type="slidenum">
              <a:rPr lang="en-US" altLang="x-none" smtClean="0"/>
              <a:pPr/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99896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DIFFERENCE: router vs software port!!! Port in router: physical </a:t>
            </a:r>
            <a:r>
              <a:rPr lang="en-US" dirty="0" err="1" smtClean="0"/>
              <a:t>i</a:t>
            </a:r>
            <a:r>
              <a:rPr lang="en-US" dirty="0" smtClean="0"/>
              <a:t>/f, </a:t>
            </a:r>
            <a:r>
              <a:rPr lang="en-US" dirty="0" err="1" smtClean="0"/>
              <a:t>sw</a:t>
            </a:r>
            <a:r>
              <a:rPr lang="en-US" dirty="0" smtClean="0"/>
              <a:t> port relates to application</a:t>
            </a:r>
            <a:r>
              <a:rPr lang="en-US" baseline="0" dirty="0" smtClean="0"/>
              <a:t> and socket!</a:t>
            </a:r>
          </a:p>
          <a:p>
            <a:r>
              <a:rPr lang="en-US" baseline="0" dirty="0" smtClean="0"/>
              <a:t>Input port terminates incoming physical link to router, link layer </a:t>
            </a:r>
            <a:r>
              <a:rPr lang="en-US" baseline="0" dirty="0" err="1" smtClean="0"/>
              <a:t>fcns</a:t>
            </a:r>
            <a:r>
              <a:rPr lang="en-US" baseline="0" dirty="0" smtClean="0"/>
              <a:t>: lookup, </a:t>
            </a:r>
            <a:r>
              <a:rPr lang="en-US" baseline="0" dirty="0" err="1" smtClean="0"/>
              <a:t>fwd</a:t>
            </a:r>
            <a:r>
              <a:rPr lang="en-US" baseline="0" dirty="0" smtClean="0"/>
              <a:t>, queue</a:t>
            </a:r>
          </a:p>
          <a:p>
            <a:r>
              <a:rPr lang="en-US" baseline="0" dirty="0" smtClean="0"/>
              <a:t>Switching fabric: connects in to out</a:t>
            </a:r>
          </a:p>
          <a:p>
            <a:r>
              <a:rPr lang="en-US" baseline="0" dirty="0" smtClean="0"/>
              <a:t>Output port: </a:t>
            </a:r>
            <a:r>
              <a:rPr lang="en-US" baseline="0" dirty="0" err="1" smtClean="0"/>
              <a:t>receivs</a:t>
            </a:r>
            <a:r>
              <a:rPr lang="en-US" baseline="0" dirty="0" smtClean="0"/>
              <a:t> from </a:t>
            </a:r>
            <a:r>
              <a:rPr lang="en-US" baseline="0" dirty="0" err="1" smtClean="0"/>
              <a:t>switchingfabric</a:t>
            </a:r>
            <a:r>
              <a:rPr lang="en-US" baseline="0" dirty="0" smtClean="0"/>
              <a:t>, transmits to outgoing link</a:t>
            </a:r>
          </a:p>
          <a:p>
            <a:r>
              <a:rPr lang="en-US" baseline="0" dirty="0" smtClean="0"/>
              <a:t>Routing processor: control plane </a:t>
            </a:r>
            <a:r>
              <a:rPr lang="en-US" baseline="0" dirty="0" err="1" smtClean="0"/>
              <a:t>fcns</a:t>
            </a:r>
            <a:r>
              <a:rPr lang="en-US" baseline="0" dirty="0" smtClean="0"/>
              <a:t>, either calculates routing table or communicates with SDN controller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AB3A4-0444-724F-92DA-D416847A35DF}" type="slidenum">
              <a:rPr lang="en-US" altLang="x-none" smtClean="0"/>
              <a:pPr/>
              <a:t>12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65910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Longest prefix matching</a:t>
            </a:r>
          </a:p>
          <a:p>
            <a:r>
              <a:rPr lang="en-US" dirty="0" smtClean="0"/>
              <a:t>Match + action: generalized </a:t>
            </a:r>
            <a:r>
              <a:rPr lang="en-US" dirty="0" err="1" smtClean="0"/>
              <a:t>fwding</a:t>
            </a:r>
            <a:r>
              <a:rPr lang="en-US" dirty="0" smtClean="0"/>
              <a:t> ABSTRACTION!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AB3A4-0444-724F-92DA-D416847A35DF}" type="slidenum">
              <a:rPr lang="en-US" altLang="x-none" smtClean="0"/>
              <a:pPr/>
              <a:t>15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77635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Crossbar: multiple packs in parallel, unlike bus, memory</a:t>
            </a:r>
          </a:p>
          <a:p>
            <a:r>
              <a:rPr lang="en-US" dirty="0" smtClean="0"/>
              <a:t>Crossbar: non blocking</a:t>
            </a:r>
          </a:p>
          <a:p>
            <a:pPr marL="234950" indent="-234950"/>
            <a:r>
              <a:rPr lang="en-US" dirty="0" smtClean="0"/>
              <a:t>Memory: traditional IO in OS, old and slow, limited by</a:t>
            </a:r>
            <a:r>
              <a:rPr lang="en-US" baseline="0" dirty="0" smtClean="0"/>
              <a:t> mem. </a:t>
            </a:r>
            <a:r>
              <a:rPr lang="en-US" altLang="x-none" sz="1200" dirty="0" smtClean="0">
                <a:ea typeface="ＭＳ Ｐゴシック" charset="-128"/>
                <a:cs typeface="ＭＳ Ｐゴシック" charset="-128"/>
              </a:rPr>
              <a:t>traditional computers with switching under direct control of CPU</a:t>
            </a:r>
          </a:p>
          <a:p>
            <a:pPr marL="234950" indent="-234950"/>
            <a:r>
              <a:rPr lang="en-US" altLang="x-none" sz="1200" dirty="0" smtClean="0">
                <a:ea typeface="ＭＳ Ｐゴシック" charset="-128"/>
                <a:cs typeface="ＭＳ Ｐゴシック" charset="-128"/>
              </a:rPr>
              <a:t>packet copied to system</a:t>
            </a:r>
            <a:r>
              <a:rPr lang="ja-JP" altLang="en-US" sz="1200" dirty="0" smtClean="0">
                <a:ea typeface="ＭＳ Ｐゴシック" charset="-128"/>
                <a:cs typeface="ＭＳ Ｐゴシック" charset="-128"/>
              </a:rPr>
              <a:t>’</a:t>
            </a:r>
            <a:r>
              <a:rPr lang="en-US" altLang="ja-JP" sz="1200" dirty="0" smtClean="0">
                <a:ea typeface="ＭＳ Ｐゴシック" charset="-128"/>
                <a:cs typeface="ＭＳ Ｐゴシック" charset="-128"/>
              </a:rPr>
              <a:t>s memory</a:t>
            </a:r>
          </a:p>
          <a:p>
            <a:pPr marL="234950" indent="-234950"/>
            <a:r>
              <a:rPr lang="en-US" altLang="x-none" sz="1200" dirty="0" smtClean="0">
                <a:ea typeface="ＭＳ Ｐゴシック" charset="-128"/>
                <a:cs typeface="ＭＳ Ｐゴシック" charset="-128"/>
              </a:rPr>
              <a:t> speed limited by memory bandwidth (2 bus crossings per datagram)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Bus: shared bus, </a:t>
            </a:r>
            <a:r>
              <a:rPr lang="en-US" sz="800" kern="1200" dirty="0" smtClean="0">
                <a:solidFill>
                  <a:schemeClr val="tx1"/>
                </a:solidFill>
                <a:latin typeface="Times New Roman" pitchFamily="-109" charset="0"/>
                <a:ea typeface="ＭＳ Ｐゴシック" charset="0"/>
                <a:cs typeface="ＭＳ Ｐゴシック" charset="0"/>
              </a:rPr>
              <a:t>datagram from input port memory</a:t>
            </a:r>
          </a:p>
          <a:p>
            <a:pPr>
              <a:buFont typeface="Wingdings" charset="0"/>
              <a:buNone/>
              <a:defRPr/>
            </a:pPr>
            <a:r>
              <a:rPr lang="en-US" sz="800" kern="1200" dirty="0" smtClean="0">
                <a:solidFill>
                  <a:schemeClr val="tx1"/>
                </a:solidFill>
                <a:latin typeface="Times New Roman" pitchFamily="-109" charset="0"/>
                <a:ea typeface="ＭＳ Ｐゴシック" charset="0"/>
                <a:cs typeface="ＭＳ Ｐゴシック" charset="0"/>
              </a:rPr>
              <a:t>    to output port memory via a shared bus</a:t>
            </a:r>
          </a:p>
          <a:p>
            <a:pPr>
              <a:defRPr/>
            </a:pPr>
            <a:r>
              <a:rPr lang="en-US" sz="800" i="1" kern="1200" dirty="0" smtClean="0">
                <a:solidFill>
                  <a:srgbClr val="CC0000"/>
                </a:solidFill>
                <a:latin typeface="Times New Roman" pitchFamily="-109" charset="0"/>
                <a:ea typeface="ＭＳ Ｐゴシック" charset="0"/>
                <a:cs typeface="ＭＳ Ｐゴシック" charset="0"/>
              </a:rPr>
              <a:t>bus contention:</a:t>
            </a:r>
            <a:r>
              <a:rPr lang="en-US" sz="800" kern="1200" dirty="0" smtClean="0">
                <a:solidFill>
                  <a:schemeClr val="tx1"/>
                </a:solidFill>
                <a:latin typeface="Times New Roman" pitchFamily="-109" charset="0"/>
                <a:ea typeface="ＭＳ Ｐゴシック" charset="0"/>
                <a:cs typeface="ＭＳ Ｐゴシック" charset="0"/>
              </a:rPr>
              <a:t>  switching speed limited by bus bandwidth</a:t>
            </a:r>
          </a:p>
          <a:p>
            <a:pPr>
              <a:defRPr/>
            </a:pPr>
            <a:r>
              <a:rPr lang="en-US" sz="800" kern="1200" dirty="0" smtClean="0">
                <a:solidFill>
                  <a:schemeClr val="tx1"/>
                </a:solidFill>
                <a:latin typeface="Times New Roman" pitchFamily="-109" charset="0"/>
                <a:ea typeface="ＭＳ Ｐゴシック" charset="0"/>
                <a:cs typeface="ＭＳ Ｐゴシック" charset="0"/>
              </a:rPr>
              <a:t>32 </a:t>
            </a:r>
            <a:r>
              <a:rPr lang="en-US" sz="800" kern="1200" dirty="0" err="1" smtClean="0">
                <a:solidFill>
                  <a:schemeClr val="tx1"/>
                </a:solidFill>
                <a:latin typeface="Times New Roman" pitchFamily="-109" charset="0"/>
                <a:ea typeface="ＭＳ Ｐゴシック" charset="0"/>
                <a:cs typeface="ＭＳ Ｐゴシック" charset="0"/>
              </a:rPr>
              <a:t>Gbps</a:t>
            </a:r>
            <a:r>
              <a:rPr lang="en-US" sz="800" kern="1200" dirty="0" smtClean="0">
                <a:solidFill>
                  <a:schemeClr val="tx1"/>
                </a:solidFill>
                <a:latin typeface="Times New Roman" pitchFamily="-109" charset="0"/>
                <a:ea typeface="ＭＳ Ｐゴシック" charset="0"/>
                <a:cs typeface="ＭＳ Ｐゴシック" charset="0"/>
              </a:rPr>
              <a:t> bus, Cisco 5600: sufficient speed for access and enterprise routers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AB3A4-0444-724F-92DA-D416847A35DF}" type="slidenum">
              <a:rPr lang="en-US" altLang="x-none" smtClean="0"/>
              <a:pPr/>
              <a:t>18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37212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memory available for </a:t>
            </a:r>
            <a:r>
              <a:rPr lang="en-US" dirty="0" err="1" smtClean="0"/>
              <a:t>arrifing</a:t>
            </a:r>
            <a:r>
              <a:rPr lang="en-US" dirty="0" smtClean="0"/>
              <a:t> packets</a:t>
            </a:r>
          </a:p>
          <a:p>
            <a:r>
              <a:rPr lang="en-US" b="1" u="sng" dirty="0" smtClean="0"/>
              <a:t>It is here, at these queues where packets are actually get dropped</a:t>
            </a:r>
          </a:p>
          <a:p>
            <a:r>
              <a:rPr lang="en-US" b="0" u="none" dirty="0" err="1" smtClean="0"/>
              <a:t>Rline</a:t>
            </a:r>
            <a:r>
              <a:rPr lang="en-US" b="0" u="none" baseline="0" dirty="0" smtClean="0"/>
              <a:t> is IO rate</a:t>
            </a:r>
          </a:p>
          <a:p>
            <a:r>
              <a:rPr lang="en-US" b="0" u="none" baseline="0" dirty="0" err="1" smtClean="0"/>
              <a:t>Rswitch</a:t>
            </a:r>
            <a:r>
              <a:rPr lang="en-US" b="0" u="none" baseline="0" dirty="0" smtClean="0"/>
              <a:t> is fabric rate</a:t>
            </a:r>
          </a:p>
          <a:p>
            <a:r>
              <a:rPr lang="en-US" b="0" u="none" baseline="0" dirty="0" smtClean="0"/>
              <a:t>If N </a:t>
            </a:r>
            <a:r>
              <a:rPr lang="en-US" b="0" u="none" baseline="0" dirty="0" err="1" smtClean="0"/>
              <a:t>Rswitch</a:t>
            </a:r>
            <a:r>
              <a:rPr lang="en-US" b="0" u="none" baseline="0" dirty="0" smtClean="0"/>
              <a:t> = </a:t>
            </a:r>
            <a:r>
              <a:rPr lang="en-US" b="0" u="none" baseline="0" dirty="0" err="1" smtClean="0"/>
              <a:t>Rline</a:t>
            </a:r>
            <a:r>
              <a:rPr lang="en-US" b="0" u="none" baseline="0" dirty="0" smtClean="0"/>
              <a:t> no queueing</a:t>
            </a:r>
            <a:endParaRPr lang="en-US" b="0" u="none" dirty="0" smtClean="0"/>
          </a:p>
          <a:p>
            <a:r>
              <a:rPr lang="en-US" dirty="0" err="1" smtClean="0"/>
              <a:t>Rswitch</a:t>
            </a:r>
            <a:r>
              <a:rPr lang="en-US" dirty="0" smtClean="0"/>
              <a:t> n times faster than </a:t>
            </a:r>
            <a:r>
              <a:rPr lang="en-US" dirty="0" err="1" smtClean="0"/>
              <a:t>Rline</a:t>
            </a:r>
            <a:r>
              <a:rPr lang="en-US" dirty="0" smtClean="0"/>
              <a:t> and there are N IO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AB3A4-0444-724F-92DA-D416847A35DF}" type="slidenum">
              <a:rPr lang="en-US" altLang="x-none" smtClean="0"/>
              <a:pPr/>
              <a:t>23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60921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4-</a:t>
            </a:r>
            <a:fld id="{6A49E49D-F51E-F14F-AE1D-E26F1413411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5081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4-</a:t>
            </a:r>
            <a:fld id="{C8373AD2-A9B0-9B46-AE59-3F51F7EAAD7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3470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4-</a:t>
            </a:r>
            <a:fld id="{DC7F6D2B-AD97-734D-AB81-58F8B0FB11B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76354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4-</a:t>
            </a:r>
            <a:fld id="{3DC51F7C-9C95-914D-AAC5-86E57F73A1F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77523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en-US" altLang="x-none"/>
              <a:t>3-</a:t>
            </a:r>
            <a:fld id="{4BAEB6C6-1EB9-2545-8434-5DBCB7752F3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80479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en-US" altLang="x-none"/>
              <a:t>3-</a:t>
            </a:r>
            <a:fld id="{54CB94CA-6CBA-C643-A979-6E5503BBBB9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57495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en-US" altLang="x-none"/>
              <a:t>3-</a:t>
            </a:r>
            <a:fld id="{5900175D-9541-F84C-9641-E820E6312FA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65125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en-US" altLang="x-none"/>
              <a:t>3-</a:t>
            </a:r>
            <a:fld id="{6E2DD672-781D-254C-A67D-9BA3A3F8BDB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25452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en-US" altLang="x-none"/>
              <a:t>3-</a:t>
            </a:r>
            <a:fld id="{BE11039C-8CEB-9843-B855-1E561E16AC4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2890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en-US" altLang="x-none"/>
              <a:t>3-</a:t>
            </a:r>
            <a:fld id="{7398B835-CAB7-6C43-B973-730071583D2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66601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en-US" altLang="x-none"/>
              <a:t>3-</a:t>
            </a:r>
            <a:fld id="{C7FDCE29-DB9F-0842-AA4D-6F71F6E0154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1027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4-</a:t>
            </a:r>
            <a:fld id="{D4465CA4-C100-4145-A581-8720D5A1079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65971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en-US" altLang="x-none"/>
              <a:t>3-</a:t>
            </a:r>
            <a:fld id="{EF059D60-79FA-084E-AE7A-13DDCE6B1AE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41355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en-US" altLang="x-none"/>
              <a:t>3-</a:t>
            </a:r>
            <a:fld id="{025F1A84-84F5-8646-8262-86A39C581A9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69648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en-US" altLang="x-none"/>
              <a:t>3-</a:t>
            </a:r>
            <a:fld id="{0C0F9D20-7673-E647-82C1-793749D048D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5898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en-US" altLang="x-none"/>
              <a:t>3-</a:t>
            </a:r>
            <a:fld id="{28136128-A915-5546-843C-E47A6BA26A3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27640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en-US" altLang="x-none"/>
              <a:t>3-</a:t>
            </a:r>
            <a:fld id="{753A4226-0C6E-D34D-9B6C-C52F1075489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79606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en-US" altLang="x-none"/>
              <a:t>3-</a:t>
            </a:r>
            <a:fld id="{951899CB-49B1-C54D-A465-CB5E54E018D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566871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en-US" altLang="x-none"/>
              <a:t>3-</a:t>
            </a:r>
            <a:fld id="{190D4DEA-A989-4F45-80BE-FA622C8A5E5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631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en-US" altLang="x-none"/>
              <a:t>3-</a:t>
            </a:r>
            <a:fld id="{80370554-CE74-DD48-B693-AEA6A170B74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60701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en-US" altLang="x-none"/>
              <a:t>3-</a:t>
            </a:r>
            <a:fld id="{EDB34576-9AA1-F546-AA92-8D19EFB8DDB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49178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en-US" altLang="x-none"/>
              <a:t>3-</a:t>
            </a:r>
            <a:fld id="{673B1B73-749E-4D42-8722-7DA2CDD3C7D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571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4-</a:t>
            </a:r>
            <a:fld id="{6932D8A9-3F53-2C48-90A4-1884C527E2C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4752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en-US" altLang="x-none"/>
              <a:t>3-</a:t>
            </a:r>
            <a:fld id="{06C9996E-8285-B94B-A8AF-0ECFC8B32A0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299811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en-US" altLang="x-none"/>
              <a:t>3-</a:t>
            </a:r>
            <a:fld id="{8217DE37-6FB9-7A40-AB70-2566C8E395C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0399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en-US" altLang="x-none"/>
              <a:t>3-</a:t>
            </a:r>
            <a:fld id="{56DE5DD2-2EEE-1042-AE84-6D4E1F70466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86640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en-US" altLang="x-none"/>
              <a:t>3-</a:t>
            </a:r>
            <a:fld id="{EF6D990B-BB4D-B748-9088-DDFE1830625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54087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en-US" altLang="x-none"/>
              <a:t>3-</a:t>
            </a:r>
            <a:fld id="{F50E7410-6C23-D84F-8658-B61E6F57035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54299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4-</a:t>
            </a:r>
            <a:fld id="{E9551656-90C0-4B49-BBF2-561E9F52E40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340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4-</a:t>
            </a:r>
            <a:fld id="{7463D745-15CD-7D43-B631-41FB567AC22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2361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4-</a:t>
            </a:r>
            <a:fld id="{C15B0C01-A79F-2641-A3C3-0DC93451951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7136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4-</a:t>
            </a:r>
            <a:fld id="{B9FC7EC6-E76B-D040-8F94-97E9AF6844C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545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4-</a:t>
            </a:r>
            <a:fld id="{F27A0235-93F3-5548-B7E0-8F2EA923D1F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5159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4-</a:t>
            </a:r>
            <a:fld id="{BBB8B3BC-870D-124B-8519-F892364D031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0024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8176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</a:defRPr>
            </a:lvl1pPr>
          </a:lstStyle>
          <a:p>
            <a:r>
              <a:rPr lang="en-US" altLang="x-none"/>
              <a:t>4-</a:t>
            </a:r>
            <a:fld id="{D93D9990-AA1F-5043-B91C-F73BFED9D235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369050" y="6475413"/>
            <a:ext cx="2089150" cy="382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Network Layer: Data Plane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  <p:sldLayoutId id="2147484124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charset="0"/>
        <a:buChar char="•"/>
        <a:defRPr sz="2400">
          <a:solidFill>
            <a:schemeClr val="tx1"/>
          </a:solidFill>
          <a:latin typeface="Gill Sans MT"/>
          <a:ea typeface="ＭＳ Ｐゴシック" charset="0"/>
          <a:cs typeface="Gill Sans M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Gill Sans MT"/>
          <a:ea typeface="Gill Sans MT" charset="0"/>
          <a:cs typeface="Gill Sans M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Tahoma" charset="0"/>
              </a:defRPr>
            </a:lvl1pPr>
          </a:lstStyle>
          <a:p>
            <a:r>
              <a:rPr lang="en-US" altLang="x-none"/>
              <a:t>3-</a:t>
            </a:r>
            <a:fld id="{873FF322-E69D-8347-B687-B72252C10BC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charset="2"/>
        <a:buChar char="v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Tahoma" charset="0"/>
              </a:defRPr>
            </a:lvl1pPr>
          </a:lstStyle>
          <a:p>
            <a:r>
              <a:rPr lang="en-US" altLang="x-none"/>
              <a:t>3-</a:t>
            </a:r>
            <a:fld id="{EB62C9B3-3F9F-6E49-9C59-B7EEAE348557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charset="2"/>
        <a:buChar char="v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3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3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2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3.png"/><Relationship Id="rId5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3063"/>
              </a:lnSpc>
            </a:pPr>
            <a:r>
              <a:rPr lang="en-US" altLang="x-none" sz="2800" i="1">
                <a:solidFill>
                  <a:srgbClr val="008000"/>
                </a:solidFill>
              </a:rPr>
              <a:t>Computer Networking: A Top Down Approach </a:t>
            </a:r>
            <a:r>
              <a:rPr lang="en-US" altLang="x-none" sz="2800">
                <a:solidFill>
                  <a:srgbClr val="008000"/>
                </a:solidFill>
              </a:rPr>
              <a:t/>
            </a:r>
            <a:br>
              <a:rPr lang="en-US" altLang="x-none" sz="2800">
                <a:solidFill>
                  <a:srgbClr val="008000"/>
                </a:solidFill>
              </a:rPr>
            </a:br>
            <a:endParaRPr lang="en-US" altLang="x-none" sz="2000">
              <a:solidFill>
                <a:srgbClr val="008000"/>
              </a:solidFill>
            </a:endParaRP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/>
              <a:t>A note on the use of these Powerpoint slides:</a:t>
            </a:r>
          </a:p>
          <a:p>
            <a:r>
              <a:rPr lang="en-US" altLang="x-none" sz="1200"/>
              <a:t>We</a:t>
            </a:r>
            <a:r>
              <a:rPr lang="ja-JP" altLang="en-US" sz="1200"/>
              <a:t>’</a:t>
            </a:r>
            <a:r>
              <a:rPr lang="en-US" altLang="ja-JP" sz="1200"/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/>
              <a:t>lot</a:t>
            </a:r>
            <a:r>
              <a:rPr lang="en-US" altLang="ja-JP" sz="1200"/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altLang="x-none" sz="140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90525" y="4370388"/>
            <a:ext cx="53784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x-none" sz="1400">
              <a:latin typeface="Gill Sans MT" charset="0"/>
            </a:endParaRPr>
          </a:p>
          <a:p>
            <a:pPr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altLang="x-none" sz="1200"/>
              <a:t>If you use these slides (e.g., in a class) that you mention their source (after all, we</a:t>
            </a:r>
            <a:r>
              <a:rPr lang="ja-JP" altLang="en-US" sz="1200"/>
              <a:t>’</a:t>
            </a:r>
            <a:r>
              <a:rPr lang="en-US" altLang="ja-JP" sz="1200"/>
              <a:t>d like people to use our book!)</a:t>
            </a:r>
          </a:p>
          <a:p>
            <a:pPr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altLang="x-none" sz="1200"/>
              <a:t>If you post any slides on a www site, that you note that they are adapted from (or perhaps identical to) our slides, and note our copyright of this material.</a:t>
            </a:r>
          </a:p>
          <a:p>
            <a:pPr>
              <a:buClr>
                <a:schemeClr val="accent2"/>
              </a:buClr>
              <a:buFont typeface="Wingdings" charset="2"/>
              <a:buChar char="q"/>
            </a:pPr>
            <a:endParaRPr lang="en-US" altLang="x-none" sz="1200"/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charset="2"/>
              <a:buNone/>
            </a:pPr>
            <a:r>
              <a:rPr lang="en-US" altLang="x-none" sz="1200"/>
              <a:t>Thanks and enjoy!  JFK/KWR</a:t>
            </a:r>
          </a:p>
          <a:p>
            <a:pPr>
              <a:lnSpc>
                <a:spcPct val="85000"/>
              </a:lnSpc>
            </a:pPr>
            <a:endParaRPr lang="en-US" altLang="x-none" sz="1200"/>
          </a:p>
          <a:p>
            <a:r>
              <a:rPr lang="en-US" altLang="x-none" sz="1200"/>
              <a:t>     All material copyright 1996-2016</a:t>
            </a:r>
          </a:p>
          <a:p>
            <a:r>
              <a:rPr lang="en-US" altLang="x-none" sz="1200"/>
              <a:t>     J.F Kurose and K.W. Ross, All Rights Reserved</a:t>
            </a: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008000"/>
                </a:solidFill>
              </a:rPr>
              <a:t>7</a:t>
            </a:r>
            <a:r>
              <a:rPr lang="en-US" altLang="x-none" sz="1800" baseline="30000">
                <a:solidFill>
                  <a:srgbClr val="008000"/>
                </a:solidFill>
              </a:rPr>
              <a:t>th</a:t>
            </a:r>
            <a:r>
              <a:rPr lang="en-US" altLang="x-none" sz="1800">
                <a:solidFill>
                  <a:srgbClr val="008000"/>
                </a:solidFill>
              </a:rPr>
              <a:t> edition </a:t>
            </a:r>
            <a:br>
              <a:rPr lang="en-US" altLang="x-none" sz="1800">
                <a:solidFill>
                  <a:srgbClr val="008000"/>
                </a:solidFill>
              </a:rPr>
            </a:br>
            <a:r>
              <a:rPr lang="en-US" altLang="x-none" sz="1800">
                <a:solidFill>
                  <a:srgbClr val="008000"/>
                </a:solidFill>
              </a:rPr>
              <a:t>Jim Kurose, Keith Ross</a:t>
            </a:r>
            <a:br>
              <a:rPr lang="en-US" altLang="x-none" sz="1800">
                <a:solidFill>
                  <a:srgbClr val="008000"/>
                </a:solidFill>
              </a:rPr>
            </a:br>
            <a:r>
              <a:rPr lang="en-US" altLang="x-none" sz="1400">
                <a:solidFill>
                  <a:srgbClr val="008000"/>
                </a:solidFill>
              </a:rPr>
              <a:t>Pearson/Addison Wesley</a:t>
            </a:r>
            <a:br>
              <a:rPr lang="en-US" altLang="x-none" sz="1400">
                <a:solidFill>
                  <a:srgbClr val="008000"/>
                </a:solidFill>
              </a:rPr>
            </a:br>
            <a:r>
              <a:rPr lang="en-US" altLang="x-none" sz="1400">
                <a:solidFill>
                  <a:srgbClr val="008000"/>
                </a:solidFill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x-none" sz="4400">
                <a:solidFill>
                  <a:srgbClr val="000099"/>
                </a:solidFill>
                <a:latin typeface="Gill Sans MT" charset="0"/>
              </a:rPr>
              <a:t>Chapter 4</a:t>
            </a:r>
            <a:r>
              <a:rPr lang="en-US" altLang="x-none" sz="4800">
                <a:solidFill>
                  <a:srgbClr val="000099"/>
                </a:solidFill>
                <a:latin typeface="Gill Sans MT" charset="0"/>
              </a:rPr>
              <a:t/>
            </a:r>
            <a:br>
              <a:rPr lang="en-US" altLang="x-none" sz="4800">
                <a:solidFill>
                  <a:srgbClr val="000099"/>
                </a:solidFill>
                <a:latin typeface="Gill Sans MT" charset="0"/>
              </a:rPr>
            </a:br>
            <a:r>
              <a:rPr lang="en-US" altLang="x-none" sz="4400">
                <a:solidFill>
                  <a:srgbClr val="000099"/>
                </a:solidFill>
                <a:latin typeface="Gill Sans MT" charset="0"/>
              </a:rPr>
              <a:t>Network Layer:</a:t>
            </a:r>
          </a:p>
          <a:p>
            <a:pPr eaLnBrk="1" hangingPunct="1">
              <a:lnSpc>
                <a:spcPct val="85000"/>
              </a:lnSpc>
            </a:pPr>
            <a:r>
              <a:rPr lang="en-US" altLang="x-none" sz="4400">
                <a:solidFill>
                  <a:srgbClr val="000099"/>
                </a:solidFill>
                <a:latin typeface="Gill Sans MT" charset="0"/>
              </a:rPr>
              <a:t>The Data Plane</a:t>
            </a: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1E9576FD-80C1-5046-8C2C-693E35BB39F9}" type="slidenum">
              <a:rPr lang="en-US" altLang="x-none" sz="1200">
                <a:latin typeface="Tahoma" charset="0"/>
              </a:rPr>
              <a:pPr/>
              <a:t>1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4097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957263"/>
            <a:ext cx="7024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7772400" cy="974725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Network layer service models:</a:t>
            </a:r>
            <a:endParaRPr lang="en-US" altLang="x-none" sz="4800">
              <a:ea typeface="ＭＳ Ｐゴシック" charset="-128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09563" y="1506538"/>
            <a:ext cx="1538287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2000"/>
              <a:t>Network</a:t>
            </a:r>
          </a:p>
          <a:p>
            <a:pPr algn="r"/>
            <a:r>
              <a:rPr lang="en-US" altLang="x-none" sz="2000"/>
              <a:t>Architecture</a:t>
            </a:r>
          </a:p>
          <a:p>
            <a:pPr algn="r"/>
            <a:endParaRPr lang="en-US" altLang="x-none" sz="2000"/>
          </a:p>
          <a:p>
            <a:pPr algn="r"/>
            <a:r>
              <a:rPr lang="en-US" altLang="x-none" sz="2000"/>
              <a:t>Internet</a:t>
            </a:r>
          </a:p>
          <a:p>
            <a:pPr algn="r"/>
            <a:endParaRPr lang="en-US" altLang="x-none" sz="2000"/>
          </a:p>
          <a:p>
            <a:pPr algn="r"/>
            <a:r>
              <a:rPr lang="en-US" altLang="x-none" sz="2000"/>
              <a:t>ATM</a:t>
            </a:r>
          </a:p>
          <a:p>
            <a:pPr algn="r"/>
            <a:endParaRPr lang="en-US" altLang="x-none" sz="2000"/>
          </a:p>
          <a:p>
            <a:pPr algn="r"/>
            <a:r>
              <a:rPr lang="en-US" altLang="x-none" sz="2000"/>
              <a:t>ATM</a:t>
            </a:r>
          </a:p>
          <a:p>
            <a:pPr algn="r"/>
            <a:endParaRPr lang="en-US" altLang="x-none" sz="2000"/>
          </a:p>
          <a:p>
            <a:pPr algn="r"/>
            <a:r>
              <a:rPr lang="en-US" altLang="x-none" sz="2000"/>
              <a:t>ATM</a:t>
            </a:r>
          </a:p>
          <a:p>
            <a:pPr algn="r"/>
            <a:endParaRPr lang="en-US" altLang="x-none" sz="2000"/>
          </a:p>
          <a:p>
            <a:pPr algn="r"/>
            <a:r>
              <a:rPr lang="en-US" altLang="x-none" sz="2000"/>
              <a:t>ATM</a:t>
            </a:r>
            <a:endParaRPr lang="en-US" altLang="x-none">
              <a:latin typeface="Times New Roman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966913" y="1506538"/>
            <a:ext cx="1309687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2000"/>
              <a:t>Service</a:t>
            </a:r>
          </a:p>
          <a:p>
            <a:r>
              <a:rPr lang="en-US" altLang="x-none" sz="2000"/>
              <a:t>Model</a:t>
            </a:r>
          </a:p>
          <a:p>
            <a:endParaRPr lang="en-US" altLang="x-none" sz="2000"/>
          </a:p>
          <a:p>
            <a:r>
              <a:rPr lang="en-US" altLang="x-none" sz="2000"/>
              <a:t>best effort</a:t>
            </a:r>
          </a:p>
          <a:p>
            <a:endParaRPr lang="en-US" altLang="x-none" sz="2000"/>
          </a:p>
          <a:p>
            <a:r>
              <a:rPr lang="en-US" altLang="x-none" sz="2000"/>
              <a:t>CBR</a:t>
            </a:r>
          </a:p>
          <a:p>
            <a:endParaRPr lang="en-US" altLang="x-none" sz="2000"/>
          </a:p>
          <a:p>
            <a:r>
              <a:rPr lang="en-US" altLang="x-none" sz="2000"/>
              <a:t>VBR</a:t>
            </a:r>
          </a:p>
          <a:p>
            <a:endParaRPr lang="en-US" altLang="x-none" sz="2000"/>
          </a:p>
          <a:p>
            <a:r>
              <a:rPr lang="en-US" altLang="x-none" sz="2000"/>
              <a:t>ABR</a:t>
            </a:r>
          </a:p>
          <a:p>
            <a:endParaRPr lang="en-US" altLang="x-none" sz="2000"/>
          </a:p>
          <a:p>
            <a:r>
              <a:rPr lang="en-US" altLang="x-none" sz="2000"/>
              <a:t>UBR</a:t>
            </a:r>
            <a:endParaRPr lang="en-US" altLang="x-none">
              <a:latin typeface="Times New Roman" charset="0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300413" y="1801813"/>
            <a:ext cx="1538287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2000"/>
              <a:t>Bandwidth</a:t>
            </a:r>
          </a:p>
          <a:p>
            <a:endParaRPr lang="en-US" altLang="x-none" sz="2000"/>
          </a:p>
          <a:p>
            <a:r>
              <a:rPr lang="en-US" altLang="x-none" sz="2000"/>
              <a:t>none</a:t>
            </a:r>
          </a:p>
          <a:p>
            <a:endParaRPr lang="en-US" altLang="x-none" sz="2000"/>
          </a:p>
          <a:p>
            <a:r>
              <a:rPr lang="en-US" altLang="x-none" sz="2000"/>
              <a:t>constant</a:t>
            </a:r>
          </a:p>
          <a:p>
            <a:r>
              <a:rPr lang="en-US" altLang="x-none" sz="2000"/>
              <a:t>rate</a:t>
            </a:r>
          </a:p>
          <a:p>
            <a:r>
              <a:rPr lang="en-US" altLang="x-none" sz="2000"/>
              <a:t>guaranteed</a:t>
            </a:r>
          </a:p>
          <a:p>
            <a:r>
              <a:rPr lang="en-US" altLang="x-none" sz="2000"/>
              <a:t>rate</a:t>
            </a:r>
          </a:p>
          <a:p>
            <a:r>
              <a:rPr lang="en-US" altLang="x-none" sz="2000"/>
              <a:t>guaranteed </a:t>
            </a:r>
          </a:p>
          <a:p>
            <a:r>
              <a:rPr lang="en-US" altLang="x-none" sz="2000"/>
              <a:t>minimum</a:t>
            </a:r>
          </a:p>
          <a:p>
            <a:r>
              <a:rPr lang="en-US" altLang="x-none" sz="2000"/>
              <a:t>none</a:t>
            </a:r>
            <a:endParaRPr lang="en-US" altLang="x-none">
              <a:latin typeface="Times New Roman" charset="0"/>
            </a:endParaRPr>
          </a:p>
        </p:txBody>
      </p:sp>
      <p:sp>
        <p:nvSpPr>
          <p:cNvPr id="50182" name="Text Box 11"/>
          <p:cNvSpPr txBox="1">
            <a:spLocks noChangeArrowheads="1"/>
          </p:cNvSpPr>
          <p:nvPr/>
        </p:nvSpPr>
        <p:spPr bwMode="auto">
          <a:xfrm>
            <a:off x="4700588" y="1801813"/>
            <a:ext cx="720725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2000"/>
              <a:t>Loss</a:t>
            </a:r>
          </a:p>
          <a:p>
            <a:endParaRPr lang="en-US" altLang="x-none" sz="2000"/>
          </a:p>
          <a:p>
            <a:r>
              <a:rPr lang="en-US" altLang="x-none" sz="2000"/>
              <a:t>no</a:t>
            </a:r>
          </a:p>
          <a:p>
            <a:endParaRPr lang="en-US" altLang="x-none" sz="2000"/>
          </a:p>
          <a:p>
            <a:r>
              <a:rPr lang="en-US" altLang="x-none" sz="2000"/>
              <a:t>yes</a:t>
            </a:r>
          </a:p>
          <a:p>
            <a:endParaRPr lang="en-US" altLang="x-none" sz="2000"/>
          </a:p>
          <a:p>
            <a:r>
              <a:rPr lang="en-US" altLang="x-none" sz="2000"/>
              <a:t>yes</a:t>
            </a:r>
          </a:p>
          <a:p>
            <a:endParaRPr lang="en-US" altLang="x-none" sz="2000"/>
          </a:p>
          <a:p>
            <a:r>
              <a:rPr lang="en-US" altLang="x-none" sz="2000"/>
              <a:t>no</a:t>
            </a:r>
          </a:p>
          <a:p>
            <a:endParaRPr lang="en-US" altLang="x-none" sz="2000"/>
          </a:p>
          <a:p>
            <a:r>
              <a:rPr lang="en-US" altLang="x-none" sz="2000"/>
              <a:t>no</a:t>
            </a:r>
            <a:endParaRPr lang="en-US" altLang="x-none">
              <a:latin typeface="Times New Roman" charset="0"/>
            </a:endParaRPr>
          </a:p>
        </p:txBody>
      </p:sp>
      <p:sp>
        <p:nvSpPr>
          <p:cNvPr id="50183" name="Text Box 12"/>
          <p:cNvSpPr txBox="1">
            <a:spLocks noChangeArrowheads="1"/>
          </p:cNvSpPr>
          <p:nvPr/>
        </p:nvSpPr>
        <p:spPr bwMode="auto">
          <a:xfrm>
            <a:off x="5424488" y="1811338"/>
            <a:ext cx="83185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2000"/>
              <a:t>Order</a:t>
            </a:r>
          </a:p>
          <a:p>
            <a:endParaRPr lang="en-US" altLang="x-none" sz="2000"/>
          </a:p>
          <a:p>
            <a:r>
              <a:rPr lang="en-US" altLang="x-none" sz="2000"/>
              <a:t>no</a:t>
            </a:r>
          </a:p>
          <a:p>
            <a:endParaRPr lang="en-US" altLang="x-none" sz="2000"/>
          </a:p>
          <a:p>
            <a:r>
              <a:rPr lang="en-US" altLang="x-none" sz="2000"/>
              <a:t>yes</a:t>
            </a:r>
          </a:p>
          <a:p>
            <a:endParaRPr lang="en-US" altLang="x-none" sz="2000"/>
          </a:p>
          <a:p>
            <a:r>
              <a:rPr lang="en-US" altLang="x-none" sz="2000"/>
              <a:t>yes</a:t>
            </a:r>
          </a:p>
          <a:p>
            <a:endParaRPr lang="en-US" altLang="x-none" sz="2000"/>
          </a:p>
          <a:p>
            <a:r>
              <a:rPr lang="en-US" altLang="x-none" sz="2000"/>
              <a:t>yes</a:t>
            </a:r>
          </a:p>
          <a:p>
            <a:endParaRPr lang="en-US" altLang="x-none" sz="2000"/>
          </a:p>
          <a:p>
            <a:r>
              <a:rPr lang="en-US" altLang="x-none" sz="2000"/>
              <a:t>yes</a:t>
            </a:r>
            <a:endParaRPr lang="en-US" altLang="x-none">
              <a:latin typeface="Times New Roman" charset="0"/>
            </a:endParaRPr>
          </a:p>
        </p:txBody>
      </p:sp>
      <p:sp>
        <p:nvSpPr>
          <p:cNvPr id="50184" name="Text Box 13"/>
          <p:cNvSpPr txBox="1">
            <a:spLocks noChangeArrowheads="1"/>
          </p:cNvSpPr>
          <p:nvPr/>
        </p:nvSpPr>
        <p:spPr bwMode="auto">
          <a:xfrm>
            <a:off x="6281738" y="1811338"/>
            <a:ext cx="947737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2000"/>
              <a:t>Timing</a:t>
            </a:r>
          </a:p>
          <a:p>
            <a:endParaRPr lang="en-US" altLang="x-none" sz="2000"/>
          </a:p>
          <a:p>
            <a:r>
              <a:rPr lang="en-US" altLang="x-none" sz="2000"/>
              <a:t>no</a:t>
            </a:r>
          </a:p>
          <a:p>
            <a:endParaRPr lang="en-US" altLang="x-none" sz="2000"/>
          </a:p>
          <a:p>
            <a:r>
              <a:rPr lang="en-US" altLang="x-none" sz="2000"/>
              <a:t>yes</a:t>
            </a:r>
          </a:p>
          <a:p>
            <a:endParaRPr lang="en-US" altLang="x-none" sz="2000"/>
          </a:p>
          <a:p>
            <a:r>
              <a:rPr lang="en-US" altLang="x-none" sz="2000"/>
              <a:t>yes</a:t>
            </a:r>
          </a:p>
          <a:p>
            <a:endParaRPr lang="en-US" altLang="x-none" sz="2000"/>
          </a:p>
          <a:p>
            <a:r>
              <a:rPr lang="en-US" altLang="x-none" sz="2000"/>
              <a:t>no</a:t>
            </a:r>
          </a:p>
          <a:p>
            <a:endParaRPr lang="en-US" altLang="x-none" sz="2000"/>
          </a:p>
          <a:p>
            <a:r>
              <a:rPr lang="en-US" altLang="x-none" sz="2000"/>
              <a:t>no</a:t>
            </a:r>
            <a:endParaRPr lang="en-US" altLang="x-none">
              <a:latin typeface="Times New Roman" charset="0"/>
            </a:endParaRPr>
          </a:p>
        </p:txBody>
      </p:sp>
      <p:sp>
        <p:nvSpPr>
          <p:cNvPr id="50185" name="Text Box 14"/>
          <p:cNvSpPr txBox="1">
            <a:spLocks noChangeArrowheads="1"/>
          </p:cNvSpPr>
          <p:nvPr/>
        </p:nvSpPr>
        <p:spPr bwMode="auto">
          <a:xfrm>
            <a:off x="7281863" y="1525588"/>
            <a:ext cx="1481137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2000"/>
              <a:t>Congestion</a:t>
            </a:r>
          </a:p>
          <a:p>
            <a:r>
              <a:rPr lang="en-US" altLang="x-none" sz="2000"/>
              <a:t>feedback</a:t>
            </a:r>
          </a:p>
          <a:p>
            <a:endParaRPr lang="en-US" altLang="x-none" sz="2000"/>
          </a:p>
          <a:p>
            <a:r>
              <a:rPr lang="en-US" altLang="x-none" sz="2000"/>
              <a:t>no (inferred</a:t>
            </a:r>
          </a:p>
          <a:p>
            <a:r>
              <a:rPr lang="en-US" altLang="x-none" sz="2000"/>
              <a:t>via loss)</a:t>
            </a:r>
          </a:p>
          <a:p>
            <a:r>
              <a:rPr lang="en-US" altLang="x-none" sz="2000"/>
              <a:t>no</a:t>
            </a:r>
          </a:p>
          <a:p>
            <a:r>
              <a:rPr lang="en-US" altLang="x-none" sz="2000"/>
              <a:t>congestion</a:t>
            </a:r>
          </a:p>
          <a:p>
            <a:r>
              <a:rPr lang="en-US" altLang="x-none" sz="2000"/>
              <a:t>no</a:t>
            </a:r>
          </a:p>
          <a:p>
            <a:r>
              <a:rPr lang="en-US" altLang="x-none" sz="2000"/>
              <a:t>congestion</a:t>
            </a:r>
          </a:p>
          <a:p>
            <a:r>
              <a:rPr lang="en-US" altLang="x-none" sz="2000"/>
              <a:t>yes</a:t>
            </a:r>
          </a:p>
          <a:p>
            <a:endParaRPr lang="en-US" altLang="x-none" sz="2000"/>
          </a:p>
          <a:p>
            <a:r>
              <a:rPr lang="en-US" altLang="x-none" sz="2000"/>
              <a:t>no</a:t>
            </a:r>
            <a:endParaRPr lang="en-US" altLang="x-none">
              <a:latin typeface="Times New Roman" charset="0"/>
            </a:endParaRPr>
          </a:p>
        </p:txBody>
      </p:sp>
      <p:sp>
        <p:nvSpPr>
          <p:cNvPr id="50186" name="Text Box 15"/>
          <p:cNvSpPr txBox="1">
            <a:spLocks noChangeArrowheads="1"/>
          </p:cNvSpPr>
          <p:nvPr/>
        </p:nvSpPr>
        <p:spPr bwMode="auto">
          <a:xfrm>
            <a:off x="4672013" y="1374775"/>
            <a:ext cx="1720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2000"/>
              <a:t>Guarantees ?</a:t>
            </a:r>
            <a:endParaRPr lang="en-US" altLang="x-none">
              <a:latin typeface="Times New Roman" charset="0"/>
            </a:endParaRPr>
          </a:p>
        </p:txBody>
      </p:sp>
      <p:sp>
        <p:nvSpPr>
          <p:cNvPr id="50187" name="Line 16"/>
          <p:cNvSpPr>
            <a:spLocks noChangeShapeType="1"/>
          </p:cNvSpPr>
          <p:nvPr/>
        </p:nvSpPr>
        <p:spPr bwMode="auto">
          <a:xfrm flipV="1">
            <a:off x="3390900" y="1800225"/>
            <a:ext cx="37338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Line 19"/>
          <p:cNvSpPr>
            <a:spLocks noChangeShapeType="1"/>
          </p:cNvSpPr>
          <p:nvPr/>
        </p:nvSpPr>
        <p:spPr bwMode="auto">
          <a:xfrm>
            <a:off x="646113" y="2308225"/>
            <a:ext cx="798512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9" name="Line 25"/>
          <p:cNvSpPr>
            <a:spLocks noChangeShapeType="1"/>
          </p:cNvSpPr>
          <p:nvPr/>
        </p:nvSpPr>
        <p:spPr bwMode="auto">
          <a:xfrm>
            <a:off x="904875" y="3098800"/>
            <a:ext cx="7437438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0" name="Line 26"/>
          <p:cNvSpPr>
            <a:spLocks noChangeShapeType="1"/>
          </p:cNvSpPr>
          <p:nvPr/>
        </p:nvSpPr>
        <p:spPr bwMode="auto">
          <a:xfrm>
            <a:off x="901700" y="3708400"/>
            <a:ext cx="7437438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1" name="Line 27"/>
          <p:cNvSpPr>
            <a:spLocks noChangeShapeType="1"/>
          </p:cNvSpPr>
          <p:nvPr/>
        </p:nvSpPr>
        <p:spPr bwMode="auto">
          <a:xfrm>
            <a:off x="898525" y="4329113"/>
            <a:ext cx="7437438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2" name="Line 28"/>
          <p:cNvSpPr>
            <a:spLocks noChangeShapeType="1"/>
          </p:cNvSpPr>
          <p:nvPr/>
        </p:nvSpPr>
        <p:spPr bwMode="auto">
          <a:xfrm>
            <a:off x="906463" y="4905375"/>
            <a:ext cx="7437437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8D252ABF-157D-2C4B-B835-8CBD4C2FDF01}" type="slidenum">
              <a:rPr lang="en-US" altLang="x-none" sz="1200">
                <a:latin typeface="Tahoma" charset="0"/>
              </a:rPr>
              <a:pPr/>
              <a:t>10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50194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79850" cy="46482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x-none" sz="2400">
                <a:ea typeface="ＭＳ Ｐゴシック" charset="-128"/>
                <a:cs typeface="ＭＳ Ｐゴシック" charset="-128"/>
              </a:rPr>
              <a:t>4.1 Overview of Network layer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data plane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control plane</a:t>
            </a:r>
          </a:p>
          <a:p>
            <a:pPr>
              <a:buFont typeface="Wingdings" charset="2"/>
              <a:buNone/>
            </a:pPr>
            <a:r>
              <a:rPr lang="en-US" altLang="x-none" sz="240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4.2 What</a:t>
            </a:r>
            <a:r>
              <a:rPr lang="ja-JP" altLang="en-US" sz="240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’</a:t>
            </a:r>
            <a:r>
              <a:rPr lang="en-US" altLang="ja-JP" sz="240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s inside a router</a:t>
            </a:r>
          </a:p>
          <a:p>
            <a:pPr>
              <a:buFont typeface="Wingdings" charset="2"/>
              <a:buNone/>
            </a:pPr>
            <a:r>
              <a:rPr lang="en-US" altLang="x-none" sz="2400">
                <a:ea typeface="ＭＳ Ｐゴシック" charset="-128"/>
                <a:cs typeface="ＭＳ Ｐゴシック" charset="-128"/>
              </a:rPr>
              <a:t>4.3 IP: Internet Protocol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datagram format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fragmentation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IPv4 addressing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network address translation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IPv6</a:t>
            </a:r>
          </a:p>
        </p:txBody>
      </p:sp>
      <p:sp>
        <p:nvSpPr>
          <p:cNvPr id="5120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 altLang="x-none" sz="2400">
                <a:ea typeface="ＭＳ Ｐゴシック" charset="-128"/>
                <a:cs typeface="ＭＳ Ｐゴシック" charset="-128"/>
              </a:rPr>
              <a:t>4.4 Generalized Forward and SDN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match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action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OpenFlow  examples of match-plus-action in action</a:t>
            </a:r>
          </a:p>
          <a:p>
            <a:endParaRPr lang="en-US" altLang="x-none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0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4400">
                <a:solidFill>
                  <a:srgbClr val="000099"/>
                </a:solidFill>
                <a:latin typeface="Gill Sans MT" charset="0"/>
              </a:rPr>
              <a:t>Chapter 4: outline</a:t>
            </a:r>
          </a:p>
        </p:txBody>
      </p:sp>
      <p:sp>
        <p:nvSpPr>
          <p:cNvPr id="5120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917E3158-4372-794C-87E6-951C4F4393EC}" type="slidenum">
              <a:rPr lang="en-US" altLang="x-none" sz="1200">
                <a:latin typeface="Tahoma" charset="0"/>
              </a:rPr>
              <a:pPr/>
              <a:t>11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51206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altLang="x-none" sz="4000">
                <a:ea typeface="ＭＳ Ｐゴシック" charset="-128"/>
              </a:rPr>
              <a:t>Router architecture overview</a:t>
            </a:r>
            <a:endParaRPr lang="en-US" altLang="x-none">
              <a:ea typeface="ＭＳ Ｐゴシック" charset="-128"/>
            </a:endParaRPr>
          </a:p>
        </p:txBody>
      </p:sp>
      <p:grpSp>
        <p:nvGrpSpPr>
          <p:cNvPr id="52226" name="Group 60"/>
          <p:cNvGrpSpPr>
            <a:grpSpLocks/>
          </p:cNvGrpSpPr>
          <p:nvPr/>
        </p:nvGrpSpPr>
        <p:grpSpPr bwMode="auto">
          <a:xfrm>
            <a:off x="2787650" y="3333750"/>
            <a:ext cx="1609725" cy="2343150"/>
            <a:chOff x="2418" y="1882"/>
            <a:chExt cx="1014" cy="1476"/>
          </a:xfrm>
        </p:grpSpPr>
        <p:sp>
          <p:nvSpPr>
            <p:cNvPr id="52278" name="Rectangle 45"/>
            <p:cNvSpPr>
              <a:spLocks noChangeArrowheads="1"/>
            </p:cNvSpPr>
            <p:nvPr/>
          </p:nvSpPr>
          <p:spPr bwMode="auto">
            <a:xfrm>
              <a:off x="2418" y="1882"/>
              <a:ext cx="1014" cy="14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2279" name="Text Box 48"/>
            <p:cNvSpPr txBox="1">
              <a:spLocks noChangeArrowheads="1"/>
            </p:cNvSpPr>
            <p:nvPr/>
          </p:nvSpPr>
          <p:spPr bwMode="auto">
            <a:xfrm>
              <a:off x="2533" y="2418"/>
              <a:ext cx="779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x-none" sz="1800"/>
                <a:t>high-seed 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x-none" sz="1800"/>
                <a:t>switching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x-none" sz="1800"/>
                <a:t>fabric</a:t>
              </a:r>
            </a:p>
          </p:txBody>
        </p:sp>
      </p:grpSp>
      <p:sp>
        <p:nvSpPr>
          <p:cNvPr id="52227" name="Rectangle 46"/>
          <p:cNvSpPr>
            <a:spLocks noChangeArrowheads="1"/>
          </p:cNvSpPr>
          <p:nvPr/>
        </p:nvSpPr>
        <p:spPr bwMode="auto">
          <a:xfrm>
            <a:off x="2805113" y="2371725"/>
            <a:ext cx="1590675" cy="6477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52228" name="Text Box 47"/>
          <p:cNvSpPr txBox="1">
            <a:spLocks noChangeArrowheads="1"/>
          </p:cNvSpPr>
          <p:nvPr/>
        </p:nvSpPr>
        <p:spPr bwMode="auto">
          <a:xfrm>
            <a:off x="2982913" y="2413000"/>
            <a:ext cx="1187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x-none" sz="1800"/>
              <a:t>routing </a:t>
            </a:r>
          </a:p>
          <a:p>
            <a:pPr algn="ctr">
              <a:lnSpc>
                <a:spcPct val="85000"/>
              </a:lnSpc>
            </a:pPr>
            <a:r>
              <a:rPr lang="en-US" altLang="x-none" sz="1800"/>
              <a:t>processor</a:t>
            </a:r>
          </a:p>
        </p:txBody>
      </p:sp>
      <p:sp>
        <p:nvSpPr>
          <p:cNvPr id="52229" name="Line 50"/>
          <p:cNvSpPr>
            <a:spLocks noChangeShapeType="1"/>
          </p:cNvSpPr>
          <p:nvPr/>
        </p:nvSpPr>
        <p:spPr bwMode="auto">
          <a:xfrm>
            <a:off x="3533775" y="2890838"/>
            <a:ext cx="19050" cy="571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52230" name="Group 17"/>
          <p:cNvGrpSpPr>
            <a:grpSpLocks/>
          </p:cNvGrpSpPr>
          <p:nvPr/>
        </p:nvGrpSpPr>
        <p:grpSpPr bwMode="auto">
          <a:xfrm>
            <a:off x="744538" y="3348038"/>
            <a:ext cx="2033587" cy="566737"/>
            <a:chOff x="930" y="1989"/>
            <a:chExt cx="1482" cy="357"/>
          </a:xfrm>
        </p:grpSpPr>
        <p:sp>
          <p:nvSpPr>
            <p:cNvPr id="52273" name="Rectangle 9"/>
            <p:cNvSpPr>
              <a:spLocks noChangeArrowheads="1"/>
            </p:cNvSpPr>
            <p:nvPr/>
          </p:nvSpPr>
          <p:spPr bwMode="auto">
            <a:xfrm>
              <a:off x="1152" y="1989"/>
              <a:ext cx="1086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2274" name="Rectangle 5"/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2275" name="Rectangle 6"/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2276" name="Rectangle 8"/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2277" name="Line 16"/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2231" name="Group 18"/>
          <p:cNvGrpSpPr>
            <a:grpSpLocks/>
          </p:cNvGrpSpPr>
          <p:nvPr/>
        </p:nvGrpSpPr>
        <p:grpSpPr bwMode="auto">
          <a:xfrm>
            <a:off x="733425" y="5086350"/>
            <a:ext cx="2058988" cy="566738"/>
            <a:chOff x="930" y="1989"/>
            <a:chExt cx="1482" cy="357"/>
          </a:xfrm>
        </p:grpSpPr>
        <p:sp>
          <p:nvSpPr>
            <p:cNvPr id="52268" name="Rectangle 19"/>
            <p:cNvSpPr>
              <a:spLocks noChangeArrowheads="1"/>
            </p:cNvSpPr>
            <p:nvPr/>
          </p:nvSpPr>
          <p:spPr bwMode="auto">
            <a:xfrm>
              <a:off x="1152" y="1989"/>
              <a:ext cx="1088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2269" name="Rectangle 20"/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2270" name="Rectangle 21"/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2271" name="Rectangle 22"/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2272" name="Line 23"/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2232" name="Group 29"/>
          <p:cNvGrpSpPr>
            <a:grpSpLocks/>
          </p:cNvGrpSpPr>
          <p:nvPr/>
        </p:nvGrpSpPr>
        <p:grpSpPr bwMode="auto">
          <a:xfrm rot="2656396">
            <a:off x="1363663" y="4238625"/>
            <a:ext cx="546100" cy="546100"/>
            <a:chOff x="354" y="2715"/>
            <a:chExt cx="344" cy="344"/>
          </a:xfrm>
        </p:grpSpPr>
        <p:sp>
          <p:nvSpPr>
            <p:cNvPr id="52264" name="Oval 25"/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2265" name="Oval 26"/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2266" name="Oval 27"/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2267" name="Oval 28"/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</p:grpSp>
      <p:sp>
        <p:nvSpPr>
          <p:cNvPr id="52233" name="Text Box 57"/>
          <p:cNvSpPr txBox="1">
            <a:spLocks noChangeArrowheads="1"/>
          </p:cNvSpPr>
          <p:nvPr/>
        </p:nvSpPr>
        <p:spPr bwMode="auto">
          <a:xfrm>
            <a:off x="639763" y="5732463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/>
              <a:t>router input ports</a:t>
            </a:r>
          </a:p>
        </p:txBody>
      </p:sp>
      <p:grpSp>
        <p:nvGrpSpPr>
          <p:cNvPr id="52234" name="Group 37"/>
          <p:cNvGrpSpPr>
            <a:grpSpLocks/>
          </p:cNvGrpSpPr>
          <p:nvPr/>
        </p:nvGrpSpPr>
        <p:grpSpPr bwMode="auto">
          <a:xfrm>
            <a:off x="4344988" y="3352800"/>
            <a:ext cx="1957387" cy="566738"/>
            <a:chOff x="-51" y="2454"/>
            <a:chExt cx="1482" cy="357"/>
          </a:xfrm>
        </p:grpSpPr>
        <p:grpSp>
          <p:nvGrpSpPr>
            <p:cNvPr id="52258" name="Group 36"/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52260" name="Rectangle 31"/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52261" name="Rectangle 32"/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8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52262" name="Rectangle 33"/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52263" name="Rectangle 34"/>
              <p:cNvSpPr>
                <a:spLocks noChangeArrowheads="1"/>
              </p:cNvSpPr>
              <p:nvPr/>
            </p:nvSpPr>
            <p:spPr bwMode="auto">
              <a:xfrm>
                <a:off x="921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</p:grpSp>
        <p:sp>
          <p:nvSpPr>
            <p:cNvPr id="52259" name="Line 35"/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2235" name="Group 38"/>
          <p:cNvGrpSpPr>
            <a:grpSpLocks/>
          </p:cNvGrpSpPr>
          <p:nvPr/>
        </p:nvGrpSpPr>
        <p:grpSpPr bwMode="auto">
          <a:xfrm>
            <a:off x="4364038" y="5086350"/>
            <a:ext cx="2011362" cy="566738"/>
            <a:chOff x="-51" y="2454"/>
            <a:chExt cx="1482" cy="357"/>
          </a:xfrm>
        </p:grpSpPr>
        <p:grpSp>
          <p:nvGrpSpPr>
            <p:cNvPr id="52252" name="Group 39"/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52254" name="Rectangle 40"/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52255" name="Rectangle 41"/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7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52256" name="Rectangle 42"/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52257" name="Rectangle 43"/>
              <p:cNvSpPr>
                <a:spLocks noChangeArrowheads="1"/>
              </p:cNvSpPr>
              <p:nvPr/>
            </p:nvSpPr>
            <p:spPr bwMode="auto">
              <a:xfrm>
                <a:off x="923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</p:grpSp>
        <p:sp>
          <p:nvSpPr>
            <p:cNvPr id="52253" name="Line 44"/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2236" name="Group 51"/>
          <p:cNvGrpSpPr>
            <a:grpSpLocks/>
          </p:cNvGrpSpPr>
          <p:nvPr/>
        </p:nvGrpSpPr>
        <p:grpSpPr bwMode="auto">
          <a:xfrm rot="2656396">
            <a:off x="5230813" y="4229100"/>
            <a:ext cx="546100" cy="546100"/>
            <a:chOff x="354" y="2715"/>
            <a:chExt cx="344" cy="344"/>
          </a:xfrm>
        </p:grpSpPr>
        <p:sp>
          <p:nvSpPr>
            <p:cNvPr id="52248" name="Oval 52"/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2249" name="Oval 53"/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2250" name="Oval 54"/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2251" name="Oval 55"/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</p:grpSp>
      <p:sp>
        <p:nvSpPr>
          <p:cNvPr id="52237" name="Text Box 58"/>
          <p:cNvSpPr txBox="1">
            <a:spLocks noChangeArrowheads="1"/>
          </p:cNvSpPr>
          <p:nvPr/>
        </p:nvSpPr>
        <p:spPr bwMode="auto">
          <a:xfrm>
            <a:off x="4664075" y="5773738"/>
            <a:ext cx="205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/>
              <a:t>router output ports</a:t>
            </a:r>
          </a:p>
        </p:txBody>
      </p:sp>
      <p:pic>
        <p:nvPicPr>
          <p:cNvPr id="52238" name="Picture 6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842963"/>
            <a:ext cx="63531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733425" y="3143250"/>
            <a:ext cx="7802563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40513" y="3179763"/>
            <a:ext cx="21859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600" i="1">
                <a:solidFill>
                  <a:srgbClr val="CC0000"/>
                </a:solidFill>
              </a:rPr>
              <a:t>forwarding data plane  </a:t>
            </a:r>
            <a:r>
              <a:rPr lang="en-US" altLang="x-none" sz="1600"/>
              <a:t>(hardware) operttes in nanosecond timeframe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953125" y="2076450"/>
            <a:ext cx="28797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600" i="1">
                <a:solidFill>
                  <a:srgbClr val="CC0000"/>
                </a:solidFill>
              </a:rPr>
              <a:t>routing, management</a:t>
            </a:r>
          </a:p>
          <a:p>
            <a:pPr algn="r"/>
            <a:r>
              <a:rPr lang="en-US" altLang="x-none" sz="1600" i="1">
                <a:solidFill>
                  <a:srgbClr val="CC0000"/>
                </a:solidFill>
              </a:rPr>
              <a:t>control plane </a:t>
            </a:r>
            <a:r>
              <a:rPr lang="en-US" altLang="x-none" sz="1600"/>
              <a:t>(software)</a:t>
            </a:r>
          </a:p>
          <a:p>
            <a:pPr algn="r"/>
            <a:r>
              <a:rPr lang="en-US" altLang="x-none" sz="1600"/>
              <a:t>operates in millisecond </a:t>
            </a:r>
          </a:p>
          <a:p>
            <a:pPr algn="r"/>
            <a:r>
              <a:rPr lang="en-US" altLang="x-none" sz="1600"/>
              <a:t>time frame</a:t>
            </a:r>
          </a:p>
        </p:txBody>
      </p:sp>
      <p:sp>
        <p:nvSpPr>
          <p:cNvPr id="52242" name="Freeform 10"/>
          <p:cNvSpPr>
            <a:spLocks/>
          </p:cNvSpPr>
          <p:nvPr/>
        </p:nvSpPr>
        <p:spPr bwMode="auto">
          <a:xfrm>
            <a:off x="2198688" y="2667000"/>
            <a:ext cx="512762" cy="73025"/>
          </a:xfrm>
          <a:custGeom>
            <a:avLst/>
            <a:gdLst>
              <a:gd name="T0" fmla="*/ 487003 w 512919"/>
              <a:gd name="T1" fmla="*/ 70891 h 73266"/>
              <a:gd name="T2" fmla="*/ 511349 w 512919"/>
              <a:gd name="T3" fmla="*/ 0 h 73266"/>
              <a:gd name="T4" fmla="*/ 146098 w 512919"/>
              <a:gd name="T5" fmla="*/ 11815 h 73266"/>
              <a:gd name="T6" fmla="*/ 97399 w 512919"/>
              <a:gd name="T7" fmla="*/ 23630 h 73266"/>
              <a:gd name="T8" fmla="*/ 0 w 512919"/>
              <a:gd name="T9" fmla="*/ 11815 h 73266"/>
              <a:gd name="T10" fmla="*/ 0 w 512919"/>
              <a:gd name="T11" fmla="*/ 11815 h 73266"/>
              <a:gd name="T12" fmla="*/ 511349 w 512919"/>
              <a:gd name="T13" fmla="*/ 11815 h 732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2919"/>
              <a:gd name="T22" fmla="*/ 0 h 73266"/>
              <a:gd name="T23" fmla="*/ 512919 w 512919"/>
              <a:gd name="T24" fmla="*/ 73266 h 732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2919" h="73266">
                <a:moveTo>
                  <a:pt x="488494" y="73266"/>
                </a:moveTo>
                <a:lnTo>
                  <a:pt x="512919" y="0"/>
                </a:lnTo>
                <a:cubicBezTo>
                  <a:pt x="390795" y="4070"/>
                  <a:pt x="268529" y="5036"/>
                  <a:pt x="146548" y="12211"/>
                </a:cubicBezTo>
                <a:cubicBezTo>
                  <a:pt x="129793" y="13196"/>
                  <a:pt x="114483" y="24422"/>
                  <a:pt x="97699" y="24422"/>
                </a:cubicBezTo>
                <a:cubicBezTo>
                  <a:pt x="64879" y="24422"/>
                  <a:pt x="0" y="12211"/>
                  <a:pt x="0" y="12211"/>
                </a:cubicBezTo>
                <a:lnTo>
                  <a:pt x="512919" y="122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43" name="Freeform 11"/>
          <p:cNvSpPr>
            <a:spLocks/>
          </p:cNvSpPr>
          <p:nvPr/>
        </p:nvSpPr>
        <p:spPr bwMode="auto">
          <a:xfrm>
            <a:off x="-144463" y="647700"/>
            <a:ext cx="8802688" cy="2197100"/>
          </a:xfrm>
          <a:custGeom>
            <a:avLst/>
            <a:gdLst>
              <a:gd name="T0" fmla="*/ 8252106 w 8802811"/>
              <a:gd name="T1" fmla="*/ 0 h 2197979"/>
              <a:gd name="T2" fmla="*/ 8288733 w 8802811"/>
              <a:gd name="T3" fmla="*/ 352707 h 2197979"/>
              <a:gd name="T4" fmla="*/ 8300945 w 8802811"/>
              <a:gd name="T5" fmla="*/ 985142 h 2197979"/>
              <a:gd name="T6" fmla="*/ 8313157 w 8802811"/>
              <a:gd name="T7" fmla="*/ 1204063 h 2197979"/>
              <a:gd name="T8" fmla="*/ 8337573 w 8802811"/>
              <a:gd name="T9" fmla="*/ 1374335 h 2197979"/>
              <a:gd name="T10" fmla="*/ 8313157 w 8802811"/>
              <a:gd name="T11" fmla="*/ 1301360 h 2197979"/>
              <a:gd name="T12" fmla="*/ 8300945 w 8802811"/>
              <a:gd name="T13" fmla="*/ 1216224 h 2197979"/>
              <a:gd name="T14" fmla="*/ 8288733 w 8802811"/>
              <a:gd name="T15" fmla="*/ 1167577 h 2197979"/>
              <a:gd name="T16" fmla="*/ 8252106 w 8802811"/>
              <a:gd name="T17" fmla="*/ 985142 h 2197979"/>
              <a:gd name="T18" fmla="*/ 8239894 w 8802811"/>
              <a:gd name="T19" fmla="*/ 851357 h 2197979"/>
              <a:gd name="T20" fmla="*/ 8215466 w 8802811"/>
              <a:gd name="T21" fmla="*/ 681086 h 2197979"/>
              <a:gd name="T22" fmla="*/ 8203254 w 8802811"/>
              <a:gd name="T23" fmla="*/ 547302 h 2197979"/>
              <a:gd name="T24" fmla="*/ 8178839 w 8802811"/>
              <a:gd name="T25" fmla="*/ 547302 h 2197979"/>
              <a:gd name="T26" fmla="*/ 8178839 w 8802811"/>
              <a:gd name="T27" fmla="*/ 547302 h 2197979"/>
              <a:gd name="T28" fmla="*/ 8410838 w 8802811"/>
              <a:gd name="T29" fmla="*/ 620274 h 2197979"/>
              <a:gd name="T30" fmla="*/ 8471893 w 8802811"/>
              <a:gd name="T31" fmla="*/ 681086 h 2197979"/>
              <a:gd name="T32" fmla="*/ 8557363 w 8802811"/>
              <a:gd name="T33" fmla="*/ 790546 h 2197979"/>
              <a:gd name="T34" fmla="*/ 8581787 w 8802811"/>
              <a:gd name="T35" fmla="*/ 863520 h 2197979"/>
              <a:gd name="T36" fmla="*/ 8618427 w 8802811"/>
              <a:gd name="T37" fmla="*/ 948655 h 2197979"/>
              <a:gd name="T38" fmla="*/ 8691690 w 8802811"/>
              <a:gd name="T39" fmla="*/ 1179738 h 2197979"/>
              <a:gd name="T40" fmla="*/ 8703889 w 8802811"/>
              <a:gd name="T41" fmla="*/ 1252712 h 2197979"/>
              <a:gd name="T42" fmla="*/ 8716105 w 8802811"/>
              <a:gd name="T43" fmla="*/ 1337848 h 2197979"/>
              <a:gd name="T44" fmla="*/ 8740529 w 8802811"/>
              <a:gd name="T45" fmla="*/ 1398658 h 2197979"/>
              <a:gd name="T46" fmla="*/ 8801584 w 8802811"/>
              <a:gd name="T47" fmla="*/ 1398658 h 2197979"/>
              <a:gd name="T48" fmla="*/ 8801584 w 8802811"/>
              <a:gd name="T49" fmla="*/ 1398658 h 2197979"/>
              <a:gd name="T50" fmla="*/ 8789368 w 8802811"/>
              <a:gd name="T51" fmla="*/ 1666229 h 2197979"/>
              <a:gd name="T52" fmla="*/ 8789368 w 8802811"/>
              <a:gd name="T53" fmla="*/ 1666229 h 2197979"/>
              <a:gd name="T54" fmla="*/ 8703889 w 8802811"/>
              <a:gd name="T55" fmla="*/ 1568931 h 2197979"/>
              <a:gd name="T56" fmla="*/ 8642842 w 8802811"/>
              <a:gd name="T57" fmla="*/ 1508118 h 2197979"/>
              <a:gd name="T58" fmla="*/ 8581787 w 8802811"/>
              <a:gd name="T59" fmla="*/ 1410821 h 2197979"/>
              <a:gd name="T60" fmla="*/ 8508524 w 8802811"/>
              <a:gd name="T61" fmla="*/ 1325685 h 2197979"/>
              <a:gd name="T62" fmla="*/ 8435261 w 8802811"/>
              <a:gd name="T63" fmla="*/ 1228387 h 2197979"/>
              <a:gd name="T64" fmla="*/ 8300945 w 8802811"/>
              <a:gd name="T65" fmla="*/ 1033790 h 2197979"/>
              <a:gd name="T66" fmla="*/ 8227678 w 8802811"/>
              <a:gd name="T67" fmla="*/ 912168 h 2197979"/>
              <a:gd name="T68" fmla="*/ 8215466 w 8802811"/>
              <a:gd name="T69" fmla="*/ 875682 h 2197979"/>
              <a:gd name="T70" fmla="*/ 8191051 w 8802811"/>
              <a:gd name="T71" fmla="*/ 839194 h 2197979"/>
              <a:gd name="T72" fmla="*/ 8178839 w 8802811"/>
              <a:gd name="T73" fmla="*/ 790546 h 2197979"/>
              <a:gd name="T74" fmla="*/ 8129991 w 8802811"/>
              <a:gd name="T75" fmla="*/ 717572 h 2197979"/>
              <a:gd name="T76" fmla="*/ 8117788 w 8802811"/>
              <a:gd name="T77" fmla="*/ 705410 h 2197979"/>
              <a:gd name="T78" fmla="*/ 8215466 w 8802811"/>
              <a:gd name="T79" fmla="*/ 778383 h 2197979"/>
              <a:gd name="T80" fmla="*/ 8252106 w 8802811"/>
              <a:gd name="T81" fmla="*/ 814870 h 2197979"/>
              <a:gd name="T82" fmla="*/ 8361996 w 8802811"/>
              <a:gd name="T83" fmla="*/ 912168 h 2197979"/>
              <a:gd name="T84" fmla="*/ 8435261 w 8802811"/>
              <a:gd name="T85" fmla="*/ 1009466 h 2197979"/>
              <a:gd name="T86" fmla="*/ 8471893 w 8802811"/>
              <a:gd name="T87" fmla="*/ 1045954 h 2197979"/>
              <a:gd name="T88" fmla="*/ 8459685 w 8802811"/>
              <a:gd name="T89" fmla="*/ 1033790 h 2197979"/>
              <a:gd name="T90" fmla="*/ 632656 w 8802811"/>
              <a:gd name="T91" fmla="*/ 2152719 h 2197979"/>
              <a:gd name="T92" fmla="*/ 1524038 w 8802811"/>
              <a:gd name="T93" fmla="*/ 2189205 h 2197979"/>
              <a:gd name="T94" fmla="*/ 1035614 w 8802811"/>
              <a:gd name="T95" fmla="*/ 2152719 h 2197979"/>
              <a:gd name="T96" fmla="*/ 547181 w 8802811"/>
              <a:gd name="T97" fmla="*/ 2104070 h 2197979"/>
              <a:gd name="T98" fmla="*/ 70968 w 8802811"/>
              <a:gd name="T99" fmla="*/ 2079746 h 21979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802811"/>
              <a:gd name="T151" fmla="*/ 0 h 2197979"/>
              <a:gd name="T152" fmla="*/ 8802811 w 8802811"/>
              <a:gd name="T153" fmla="*/ 2197979 h 21979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802811" h="2197979">
                <a:moveTo>
                  <a:pt x="8253255" y="0"/>
                </a:moveTo>
                <a:lnTo>
                  <a:pt x="8289892" y="354119"/>
                </a:lnTo>
                <a:cubicBezTo>
                  <a:pt x="8293963" y="565776"/>
                  <a:pt x="8296057" y="777480"/>
                  <a:pt x="8302104" y="989090"/>
                </a:cubicBezTo>
                <a:cubicBezTo>
                  <a:pt x="8304200" y="1062439"/>
                  <a:pt x="8308222" y="1135763"/>
                  <a:pt x="8314317" y="1208888"/>
                </a:cubicBezTo>
                <a:cubicBezTo>
                  <a:pt x="8316142" y="1230787"/>
                  <a:pt x="8344376" y="1368573"/>
                  <a:pt x="8338741" y="1379842"/>
                </a:cubicBezTo>
                <a:cubicBezTo>
                  <a:pt x="8327228" y="1402867"/>
                  <a:pt x="8314317" y="1306576"/>
                  <a:pt x="8314317" y="1306576"/>
                </a:cubicBezTo>
                <a:cubicBezTo>
                  <a:pt x="8310246" y="1278084"/>
                  <a:pt x="8307253" y="1249416"/>
                  <a:pt x="8302104" y="1221099"/>
                </a:cubicBezTo>
                <a:cubicBezTo>
                  <a:pt x="8299101" y="1204587"/>
                  <a:pt x="8292894" y="1188767"/>
                  <a:pt x="8289892" y="1172255"/>
                </a:cubicBezTo>
                <a:cubicBezTo>
                  <a:pt x="8255975" y="985729"/>
                  <a:pt x="8304437" y="1193793"/>
                  <a:pt x="8253255" y="989090"/>
                </a:cubicBezTo>
                <a:cubicBezTo>
                  <a:pt x="8249184" y="944316"/>
                  <a:pt x="8246400" y="899407"/>
                  <a:pt x="8241043" y="854769"/>
                </a:cubicBezTo>
                <a:cubicBezTo>
                  <a:pt x="8234184" y="797616"/>
                  <a:pt x="8221830" y="741142"/>
                  <a:pt x="8216618" y="683815"/>
                </a:cubicBezTo>
                <a:cubicBezTo>
                  <a:pt x="8212547" y="639041"/>
                  <a:pt x="8216237" y="592868"/>
                  <a:pt x="8204406" y="549494"/>
                </a:cubicBezTo>
                <a:cubicBezTo>
                  <a:pt x="8202264" y="541639"/>
                  <a:pt x="8188123" y="549494"/>
                  <a:pt x="8179981" y="549494"/>
                </a:cubicBezTo>
                <a:cubicBezTo>
                  <a:pt x="8254412" y="566668"/>
                  <a:pt x="8345942" y="574712"/>
                  <a:pt x="8412016" y="622760"/>
                </a:cubicBezTo>
                <a:cubicBezTo>
                  <a:pt x="8435295" y="639688"/>
                  <a:pt x="8454344" y="661962"/>
                  <a:pt x="8473077" y="683815"/>
                </a:cubicBezTo>
                <a:cubicBezTo>
                  <a:pt x="8503283" y="719051"/>
                  <a:pt x="8558564" y="793714"/>
                  <a:pt x="8558564" y="793714"/>
                </a:cubicBezTo>
                <a:cubicBezTo>
                  <a:pt x="8566706" y="818136"/>
                  <a:pt x="8573747" y="842953"/>
                  <a:pt x="8582989" y="866980"/>
                </a:cubicBezTo>
                <a:cubicBezTo>
                  <a:pt x="8594118" y="895913"/>
                  <a:pt x="8610878" y="922718"/>
                  <a:pt x="8619626" y="952457"/>
                </a:cubicBezTo>
                <a:cubicBezTo>
                  <a:pt x="8696833" y="1214937"/>
                  <a:pt x="8583806" y="939035"/>
                  <a:pt x="8692900" y="1184466"/>
                </a:cubicBezTo>
                <a:cubicBezTo>
                  <a:pt x="8696971" y="1208888"/>
                  <a:pt x="8701347" y="1233261"/>
                  <a:pt x="8705112" y="1257732"/>
                </a:cubicBezTo>
                <a:cubicBezTo>
                  <a:pt x="8709489" y="1286179"/>
                  <a:pt x="8710343" y="1315287"/>
                  <a:pt x="8717324" y="1343209"/>
                </a:cubicBezTo>
                <a:cubicBezTo>
                  <a:pt x="8722641" y="1364474"/>
                  <a:pt x="8723911" y="1391524"/>
                  <a:pt x="8741749" y="1404264"/>
                </a:cubicBezTo>
                <a:cubicBezTo>
                  <a:pt x="8758312" y="1416094"/>
                  <a:pt x="8782457" y="1404264"/>
                  <a:pt x="8802811" y="1404264"/>
                </a:cubicBezTo>
                <a:lnTo>
                  <a:pt x="8790599" y="1672906"/>
                </a:lnTo>
                <a:cubicBezTo>
                  <a:pt x="8762103" y="1640343"/>
                  <a:pt x="8734463" y="1607012"/>
                  <a:pt x="8705112" y="1575218"/>
                </a:cubicBezTo>
                <a:cubicBezTo>
                  <a:pt x="8685588" y="1554069"/>
                  <a:pt x="8661601" y="1536976"/>
                  <a:pt x="8644050" y="1514163"/>
                </a:cubicBezTo>
                <a:cubicBezTo>
                  <a:pt x="8620635" y="1483727"/>
                  <a:pt x="8605699" y="1447440"/>
                  <a:pt x="8582989" y="1416475"/>
                </a:cubicBezTo>
                <a:cubicBezTo>
                  <a:pt x="8560794" y="1386213"/>
                  <a:pt x="8533160" y="1360302"/>
                  <a:pt x="8509714" y="1330998"/>
                </a:cubicBezTo>
                <a:cubicBezTo>
                  <a:pt x="8484284" y="1299214"/>
                  <a:pt x="8459970" y="1266525"/>
                  <a:pt x="8436440" y="1233310"/>
                </a:cubicBezTo>
                <a:cubicBezTo>
                  <a:pt x="8390753" y="1168818"/>
                  <a:pt x="8331459" y="1111315"/>
                  <a:pt x="8302104" y="1037934"/>
                </a:cubicBezTo>
                <a:cubicBezTo>
                  <a:pt x="8267999" y="952679"/>
                  <a:pt x="8291374" y="993995"/>
                  <a:pt x="8228830" y="915824"/>
                </a:cubicBezTo>
                <a:cubicBezTo>
                  <a:pt x="8224759" y="903613"/>
                  <a:pt x="8222375" y="890703"/>
                  <a:pt x="8216618" y="879191"/>
                </a:cubicBezTo>
                <a:cubicBezTo>
                  <a:pt x="8210054" y="866064"/>
                  <a:pt x="8197975" y="856047"/>
                  <a:pt x="8192193" y="842558"/>
                </a:cubicBezTo>
                <a:cubicBezTo>
                  <a:pt x="8185581" y="827133"/>
                  <a:pt x="8185874" y="809428"/>
                  <a:pt x="8179981" y="793714"/>
                </a:cubicBezTo>
                <a:cubicBezTo>
                  <a:pt x="8162237" y="746401"/>
                  <a:pt x="8160946" y="750260"/>
                  <a:pt x="8131131" y="720448"/>
                </a:cubicBezTo>
                <a:lnTo>
                  <a:pt x="8118919" y="708237"/>
                </a:lnTo>
                <a:cubicBezTo>
                  <a:pt x="8151485" y="732659"/>
                  <a:pt x="8185112" y="755728"/>
                  <a:pt x="8216618" y="781503"/>
                </a:cubicBezTo>
                <a:cubicBezTo>
                  <a:pt x="8229985" y="792438"/>
                  <a:pt x="8240257" y="806764"/>
                  <a:pt x="8253255" y="818136"/>
                </a:cubicBezTo>
                <a:cubicBezTo>
                  <a:pt x="8303675" y="862248"/>
                  <a:pt x="8321173" y="865438"/>
                  <a:pt x="8363166" y="915824"/>
                </a:cubicBezTo>
                <a:cubicBezTo>
                  <a:pt x="8389226" y="947093"/>
                  <a:pt x="8407656" y="984731"/>
                  <a:pt x="8436440" y="1013512"/>
                </a:cubicBezTo>
                <a:lnTo>
                  <a:pt x="8473077" y="1050145"/>
                </a:lnTo>
                <a:lnTo>
                  <a:pt x="8460865" y="1037934"/>
                </a:lnTo>
                <a:lnTo>
                  <a:pt x="632746" y="2161346"/>
                </a:lnTo>
                <a:lnTo>
                  <a:pt x="1524248" y="2197979"/>
                </a:lnTo>
                <a:lnTo>
                  <a:pt x="1035754" y="2161346"/>
                </a:lnTo>
                <a:cubicBezTo>
                  <a:pt x="712856" y="2131451"/>
                  <a:pt x="1008547" y="2123752"/>
                  <a:pt x="547260" y="2112502"/>
                </a:cubicBezTo>
                <a:cubicBezTo>
                  <a:pt x="37453" y="2100069"/>
                  <a:pt x="-102777" y="2174947"/>
                  <a:pt x="70978" y="208808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14" name="Elbow Connector 13"/>
          <p:cNvCxnSpPr>
            <a:cxnSpLocks noChangeShapeType="1"/>
            <a:endCxn id="52271" idx="0"/>
          </p:cNvCxnSpPr>
          <p:nvPr/>
        </p:nvCxnSpPr>
        <p:spPr bwMode="auto">
          <a:xfrm rot="5400000">
            <a:off x="1215231" y="3729832"/>
            <a:ext cx="2473325" cy="347662"/>
          </a:xfrm>
          <a:prstGeom prst="bentConnector3">
            <a:avLst>
              <a:gd name="adj1" fmla="val -6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45" name="Content Placeholder 1"/>
          <p:cNvSpPr>
            <a:spLocks noGrp="1"/>
          </p:cNvSpPr>
          <p:nvPr>
            <p:ph idx="1"/>
          </p:nvPr>
        </p:nvSpPr>
        <p:spPr>
          <a:xfrm>
            <a:off x="533400" y="1287463"/>
            <a:ext cx="7772400" cy="585787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  <a:cs typeface="ＭＳ Ｐゴシック" charset="-128"/>
              </a:rPr>
              <a:t>high-level view of generic router architecture:</a:t>
            </a:r>
          </a:p>
        </p:txBody>
      </p:sp>
      <p:sp>
        <p:nvSpPr>
          <p:cNvPr id="522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1A271574-C70B-3145-96C9-63C47E502F4D}" type="slidenum">
              <a:rPr lang="en-US" altLang="x-none" sz="1200">
                <a:latin typeface="Tahoma" charset="0"/>
              </a:rPr>
              <a:pPr/>
              <a:t>12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52247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814388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Rectangle 12"/>
          <p:cNvSpPr>
            <a:spLocks noChangeArrowheads="1"/>
          </p:cNvSpPr>
          <p:nvPr/>
        </p:nvSpPr>
        <p:spPr bwMode="auto">
          <a:xfrm>
            <a:off x="1917700" y="1306513"/>
            <a:ext cx="4568825" cy="1836737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53251" name="Rectangle 13"/>
          <p:cNvSpPr>
            <a:spLocks noChangeArrowheads="1"/>
          </p:cNvSpPr>
          <p:nvPr/>
        </p:nvSpPr>
        <p:spPr bwMode="auto">
          <a:xfrm>
            <a:off x="2073275" y="1820863"/>
            <a:ext cx="1417638" cy="82867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800"/>
              <a:t>line</a:t>
            </a:r>
          </a:p>
          <a:p>
            <a:pPr algn="ctr"/>
            <a:r>
              <a:rPr lang="en-US" altLang="x-none" sz="1800"/>
              <a:t>termination</a:t>
            </a:r>
          </a:p>
        </p:txBody>
      </p:sp>
      <p:sp>
        <p:nvSpPr>
          <p:cNvPr id="53252" name="Rectangle 14"/>
          <p:cNvSpPr>
            <a:spLocks noChangeArrowheads="1"/>
          </p:cNvSpPr>
          <p:nvPr/>
        </p:nvSpPr>
        <p:spPr bwMode="auto">
          <a:xfrm>
            <a:off x="3697288" y="1492250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53253" name="Rectangle 15"/>
          <p:cNvSpPr>
            <a:spLocks noChangeArrowheads="1"/>
          </p:cNvSpPr>
          <p:nvPr/>
        </p:nvSpPr>
        <p:spPr bwMode="auto">
          <a:xfrm>
            <a:off x="5048250" y="1443038"/>
            <a:ext cx="1247775" cy="15049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53254" name="Line 16"/>
          <p:cNvSpPr>
            <a:spLocks noChangeShapeType="1"/>
          </p:cNvSpPr>
          <p:nvPr/>
        </p:nvSpPr>
        <p:spPr bwMode="auto">
          <a:xfrm>
            <a:off x="1641475" y="2232025"/>
            <a:ext cx="423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5" name="Line 30"/>
          <p:cNvSpPr>
            <a:spLocks noChangeShapeType="1"/>
          </p:cNvSpPr>
          <p:nvPr/>
        </p:nvSpPr>
        <p:spPr bwMode="auto">
          <a:xfrm>
            <a:off x="3509963" y="2211388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6" name="Line 31"/>
          <p:cNvSpPr>
            <a:spLocks noChangeShapeType="1"/>
          </p:cNvSpPr>
          <p:nvPr/>
        </p:nvSpPr>
        <p:spPr bwMode="auto">
          <a:xfrm>
            <a:off x="4852988" y="2168525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7" name="Line 32"/>
          <p:cNvSpPr>
            <a:spLocks noChangeShapeType="1"/>
          </p:cNvSpPr>
          <p:nvPr/>
        </p:nvSpPr>
        <p:spPr bwMode="auto">
          <a:xfrm flipV="1">
            <a:off x="6243638" y="2209800"/>
            <a:ext cx="736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8" name="Rectangle 33"/>
          <p:cNvSpPr>
            <a:spLocks noChangeArrowheads="1"/>
          </p:cNvSpPr>
          <p:nvPr/>
        </p:nvSpPr>
        <p:spPr bwMode="auto">
          <a:xfrm>
            <a:off x="3730625" y="1801813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x-none" sz="1800"/>
              <a:t>link </a:t>
            </a:r>
          </a:p>
          <a:p>
            <a:pPr algn="ctr">
              <a:lnSpc>
                <a:spcPct val="90000"/>
              </a:lnSpc>
            </a:pPr>
            <a:r>
              <a:rPr lang="en-US" altLang="x-none" sz="1800"/>
              <a:t>layer </a:t>
            </a:r>
          </a:p>
          <a:p>
            <a:pPr algn="ctr">
              <a:lnSpc>
                <a:spcPct val="90000"/>
              </a:lnSpc>
            </a:pPr>
            <a:r>
              <a:rPr lang="en-US" altLang="x-none" sz="1800"/>
              <a:t>protocol</a:t>
            </a:r>
          </a:p>
          <a:p>
            <a:pPr algn="ctr">
              <a:lnSpc>
                <a:spcPct val="90000"/>
              </a:lnSpc>
            </a:pPr>
            <a:r>
              <a:rPr lang="en-US" altLang="x-none" sz="1800"/>
              <a:t>(receive)</a:t>
            </a:r>
          </a:p>
        </p:txBody>
      </p:sp>
      <p:sp>
        <p:nvSpPr>
          <p:cNvPr id="53259" name="Text Box 35"/>
          <p:cNvSpPr txBox="1">
            <a:spLocks noChangeArrowheads="1"/>
          </p:cNvSpPr>
          <p:nvPr/>
        </p:nvSpPr>
        <p:spPr bwMode="auto">
          <a:xfrm>
            <a:off x="5080000" y="1455738"/>
            <a:ext cx="12509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800"/>
              <a:t>lookup,</a:t>
            </a:r>
          </a:p>
          <a:p>
            <a:pPr algn="ctr"/>
            <a:r>
              <a:rPr lang="en-US" altLang="x-none" sz="1800"/>
              <a:t>forwarding</a:t>
            </a:r>
          </a:p>
          <a:p>
            <a:pPr algn="ctr"/>
            <a:endParaRPr lang="en-US" altLang="x-none" sz="1800"/>
          </a:p>
          <a:p>
            <a:pPr algn="ctr"/>
            <a:endParaRPr lang="en-US" altLang="x-none" sz="1800"/>
          </a:p>
          <a:p>
            <a:pPr algn="ctr"/>
            <a:r>
              <a:rPr lang="en-US" altLang="x-none" sz="1800"/>
              <a:t>queueing</a:t>
            </a:r>
          </a:p>
        </p:txBody>
      </p:sp>
      <p:sp>
        <p:nvSpPr>
          <p:cNvPr id="53260" name="Rectangle 3"/>
          <p:cNvSpPr>
            <a:spLocks noGrp="1" noChangeArrowheads="1"/>
          </p:cNvSpPr>
          <p:nvPr>
            <p:ph type="title"/>
          </p:nvPr>
        </p:nvSpPr>
        <p:spPr>
          <a:xfrm>
            <a:off x="422275" y="293688"/>
            <a:ext cx="7772400" cy="609600"/>
          </a:xfrm>
        </p:spPr>
        <p:txBody>
          <a:bodyPr/>
          <a:lstStyle/>
          <a:p>
            <a:r>
              <a:rPr lang="en-US" altLang="x-none" sz="4000">
                <a:ea typeface="ＭＳ Ｐゴシック" charset="-128"/>
              </a:rPr>
              <a:t>Input port functions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5326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94075" y="3746500"/>
            <a:ext cx="5456238" cy="2667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x-none" sz="2400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decentralized switching</a:t>
            </a:r>
            <a:r>
              <a:rPr lang="en-US" altLang="x-none" sz="2400" i="1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:</a:t>
            </a:r>
            <a:r>
              <a:rPr lang="en-US" altLang="x-none" sz="2400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x-none" sz="2200">
                <a:ea typeface="ＭＳ Ｐゴシック" charset="-128"/>
                <a:cs typeface="ＭＳ Ｐゴシック" charset="-128"/>
              </a:rPr>
              <a:t>using header field values, lookup output port using forwarding table in input port memory </a:t>
            </a:r>
            <a:r>
              <a:rPr lang="en-US" altLang="x-none" sz="2200" i="1">
                <a:ea typeface="ＭＳ Ｐゴシック" charset="-128"/>
                <a:cs typeface="ＭＳ Ｐゴシック" charset="-128"/>
              </a:rPr>
              <a:t>(</a:t>
            </a:r>
            <a:r>
              <a:rPr lang="en-US" altLang="en-US" sz="2200" i="1">
                <a:ea typeface="ＭＳ Ｐゴシック" charset="-128"/>
                <a:cs typeface="ＭＳ Ｐゴシック" charset="-128"/>
              </a:rPr>
              <a:t>“</a:t>
            </a:r>
            <a:r>
              <a:rPr lang="en-US" altLang="x-none" sz="2200" i="1">
                <a:ea typeface="ＭＳ Ｐゴシック" charset="-128"/>
                <a:cs typeface="ＭＳ Ｐゴシック" charset="-128"/>
              </a:rPr>
              <a:t>match plus action</a:t>
            </a:r>
            <a:r>
              <a:rPr lang="en-US" altLang="en-US" sz="2200" i="1">
                <a:ea typeface="ＭＳ Ｐゴシック" charset="-128"/>
                <a:cs typeface="ＭＳ Ｐゴシック" charset="-128"/>
              </a:rPr>
              <a:t>”</a:t>
            </a:r>
            <a:r>
              <a:rPr lang="en-US" altLang="x-none" sz="2200" i="1">
                <a:ea typeface="ＭＳ Ｐゴシック" charset="-128"/>
                <a:cs typeface="ＭＳ Ｐゴシック" charset="-128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x-none" sz="2200">
                <a:ea typeface="ＭＳ Ｐゴシック" charset="-128"/>
                <a:cs typeface="ＭＳ Ｐゴシック" charset="-128"/>
              </a:rPr>
              <a:t>goal: complete input port processing at </a:t>
            </a:r>
            <a:r>
              <a:rPr lang="ja-JP" altLang="en-US" sz="2200">
                <a:ea typeface="ＭＳ Ｐゴシック" charset="-128"/>
                <a:cs typeface="ＭＳ Ｐゴシック" charset="-128"/>
              </a:rPr>
              <a:t>‘</a:t>
            </a:r>
            <a:r>
              <a:rPr lang="en-US" altLang="ja-JP" sz="2200">
                <a:ea typeface="ＭＳ Ｐゴシック" charset="-128"/>
                <a:cs typeface="ＭＳ Ｐゴシック" charset="-128"/>
              </a:rPr>
              <a:t>line speed</a:t>
            </a:r>
            <a:r>
              <a:rPr lang="ja-JP" altLang="en-US" sz="2200">
                <a:ea typeface="ＭＳ Ｐゴシック" charset="-128"/>
                <a:cs typeface="ＭＳ Ｐゴシック" charset="-128"/>
              </a:rPr>
              <a:t>’</a:t>
            </a:r>
            <a:endParaRPr lang="en-US" altLang="ja-JP" sz="220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x-none" sz="2200">
                <a:ea typeface="ＭＳ Ｐゴシック" charset="-128"/>
                <a:cs typeface="ＭＳ Ｐゴシック" charset="-128"/>
              </a:rPr>
              <a:t>queuing: if datagrams arrive faster than forwarding rate into switch fabric</a:t>
            </a:r>
          </a:p>
        </p:txBody>
      </p:sp>
      <p:sp>
        <p:nvSpPr>
          <p:cNvPr id="53262" name="Text Box 5"/>
          <p:cNvSpPr txBox="1">
            <a:spLocks noChangeArrowheads="1"/>
          </p:cNvSpPr>
          <p:nvPr/>
        </p:nvSpPr>
        <p:spPr bwMode="auto">
          <a:xfrm>
            <a:off x="201613" y="3054350"/>
            <a:ext cx="2174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2000">
                <a:solidFill>
                  <a:srgbClr val="000099"/>
                </a:solidFill>
              </a:rPr>
              <a:t>physical layer:</a:t>
            </a:r>
          </a:p>
          <a:p>
            <a:pPr algn="r"/>
            <a:r>
              <a:rPr lang="en-US" altLang="x-none" sz="2000"/>
              <a:t>bit-level reception</a:t>
            </a:r>
            <a:endParaRPr lang="en-US" altLang="x-none" sz="1800"/>
          </a:p>
        </p:txBody>
      </p:sp>
      <p:sp>
        <p:nvSpPr>
          <p:cNvPr id="53263" name="Text Box 6"/>
          <p:cNvSpPr txBox="1">
            <a:spLocks noChangeArrowheads="1"/>
          </p:cNvSpPr>
          <p:nvPr/>
        </p:nvSpPr>
        <p:spPr bwMode="auto">
          <a:xfrm>
            <a:off x="569913" y="3783013"/>
            <a:ext cx="18208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2000">
                <a:solidFill>
                  <a:srgbClr val="000099"/>
                </a:solidFill>
              </a:rPr>
              <a:t>data link layer:</a:t>
            </a:r>
          </a:p>
          <a:p>
            <a:pPr algn="r"/>
            <a:r>
              <a:rPr lang="en-US" altLang="x-none" sz="2000"/>
              <a:t>e.g., Ethernet</a:t>
            </a:r>
          </a:p>
          <a:p>
            <a:pPr algn="r"/>
            <a:r>
              <a:rPr lang="en-US" altLang="x-none" sz="2000"/>
              <a:t>see chapter 5</a:t>
            </a:r>
            <a:endParaRPr lang="en-US" altLang="x-none" sz="1800"/>
          </a:p>
        </p:txBody>
      </p:sp>
      <p:sp>
        <p:nvSpPr>
          <p:cNvPr id="53264" name="Line 45"/>
          <p:cNvSpPr>
            <a:spLocks noChangeShapeType="1"/>
          </p:cNvSpPr>
          <p:nvPr/>
        </p:nvSpPr>
        <p:spPr bwMode="auto">
          <a:xfrm>
            <a:off x="6969125" y="690563"/>
            <a:ext cx="11113" cy="286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65" name="Rectangle 46"/>
          <p:cNvSpPr>
            <a:spLocks noChangeArrowheads="1"/>
          </p:cNvSpPr>
          <p:nvPr/>
        </p:nvSpPr>
        <p:spPr bwMode="auto">
          <a:xfrm>
            <a:off x="7061200" y="1819275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x-none" sz="1800"/>
              <a:t>switch</a:t>
            </a:r>
          </a:p>
          <a:p>
            <a:pPr algn="ctr">
              <a:lnSpc>
                <a:spcPct val="90000"/>
              </a:lnSpc>
            </a:pPr>
            <a:r>
              <a:rPr lang="en-US" altLang="x-none" sz="1800"/>
              <a:t>fabric</a:t>
            </a:r>
          </a:p>
        </p:txBody>
      </p:sp>
      <p:grpSp>
        <p:nvGrpSpPr>
          <p:cNvPr id="53266" name="Group 56"/>
          <p:cNvGrpSpPr>
            <a:grpSpLocks/>
          </p:cNvGrpSpPr>
          <p:nvPr/>
        </p:nvGrpSpPr>
        <p:grpSpPr bwMode="auto">
          <a:xfrm>
            <a:off x="5175250" y="2062163"/>
            <a:ext cx="993775" cy="468312"/>
            <a:chOff x="310" y="3526"/>
            <a:chExt cx="1040" cy="457"/>
          </a:xfrm>
        </p:grpSpPr>
        <p:sp>
          <p:nvSpPr>
            <p:cNvPr id="53272" name="Rectangle 47"/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3273" name="Line 48"/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4" name="Line 49"/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5" name="Line 50"/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6" name="Line 51"/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7" name="Line 52"/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8" name="Line 53"/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9" name="Line 54"/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80" name="Line 55"/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3267" name="Line 58"/>
          <p:cNvSpPr>
            <a:spLocks noChangeShapeType="1"/>
          </p:cNvSpPr>
          <p:nvPr/>
        </p:nvSpPr>
        <p:spPr bwMode="auto">
          <a:xfrm flipV="1">
            <a:off x="2386013" y="2743200"/>
            <a:ext cx="446087" cy="49053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68" name="Line 59"/>
          <p:cNvSpPr>
            <a:spLocks noChangeShapeType="1"/>
          </p:cNvSpPr>
          <p:nvPr/>
        </p:nvSpPr>
        <p:spPr bwMode="auto">
          <a:xfrm flipV="1">
            <a:off x="2405063" y="2940050"/>
            <a:ext cx="1193800" cy="1338263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69" name="Line 60"/>
          <p:cNvSpPr>
            <a:spLocks noChangeShapeType="1"/>
          </p:cNvSpPr>
          <p:nvPr/>
        </p:nvSpPr>
        <p:spPr bwMode="auto">
          <a:xfrm flipV="1">
            <a:off x="4910138" y="3070225"/>
            <a:ext cx="669925" cy="7905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A05CE5C5-DB48-6B49-B1CE-7534A67F26AF}" type="slidenum">
              <a:rPr lang="en-US" altLang="x-none" sz="1200">
                <a:latin typeface="Tahoma" charset="0"/>
              </a:rPr>
              <a:pPr/>
              <a:t>13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5327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5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814388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12"/>
          <p:cNvSpPr>
            <a:spLocks noChangeArrowheads="1"/>
          </p:cNvSpPr>
          <p:nvPr/>
        </p:nvSpPr>
        <p:spPr bwMode="auto">
          <a:xfrm>
            <a:off x="1917700" y="1306513"/>
            <a:ext cx="4568825" cy="1836737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54275" name="Rectangle 13"/>
          <p:cNvSpPr>
            <a:spLocks noChangeArrowheads="1"/>
          </p:cNvSpPr>
          <p:nvPr/>
        </p:nvSpPr>
        <p:spPr bwMode="auto">
          <a:xfrm>
            <a:off x="2073275" y="1820863"/>
            <a:ext cx="1417638" cy="82867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800"/>
              <a:t>line</a:t>
            </a:r>
          </a:p>
          <a:p>
            <a:pPr algn="ctr"/>
            <a:r>
              <a:rPr lang="en-US" altLang="x-none" sz="1800"/>
              <a:t>termination</a:t>
            </a:r>
          </a:p>
        </p:txBody>
      </p:sp>
      <p:sp>
        <p:nvSpPr>
          <p:cNvPr id="54276" name="Rectangle 14"/>
          <p:cNvSpPr>
            <a:spLocks noChangeArrowheads="1"/>
          </p:cNvSpPr>
          <p:nvPr/>
        </p:nvSpPr>
        <p:spPr bwMode="auto">
          <a:xfrm>
            <a:off x="3697288" y="1492250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54277" name="Rectangle 15"/>
          <p:cNvSpPr>
            <a:spLocks noChangeArrowheads="1"/>
          </p:cNvSpPr>
          <p:nvPr/>
        </p:nvSpPr>
        <p:spPr bwMode="auto">
          <a:xfrm>
            <a:off x="5048250" y="1443038"/>
            <a:ext cx="1247775" cy="15049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54278" name="Line 16"/>
          <p:cNvSpPr>
            <a:spLocks noChangeShapeType="1"/>
          </p:cNvSpPr>
          <p:nvPr/>
        </p:nvSpPr>
        <p:spPr bwMode="auto">
          <a:xfrm>
            <a:off x="1641475" y="2232025"/>
            <a:ext cx="423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79" name="Line 30"/>
          <p:cNvSpPr>
            <a:spLocks noChangeShapeType="1"/>
          </p:cNvSpPr>
          <p:nvPr/>
        </p:nvSpPr>
        <p:spPr bwMode="auto">
          <a:xfrm>
            <a:off x="3509963" y="2211388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0" name="Line 31"/>
          <p:cNvSpPr>
            <a:spLocks noChangeShapeType="1"/>
          </p:cNvSpPr>
          <p:nvPr/>
        </p:nvSpPr>
        <p:spPr bwMode="auto">
          <a:xfrm>
            <a:off x="4852988" y="2168525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1" name="Line 32"/>
          <p:cNvSpPr>
            <a:spLocks noChangeShapeType="1"/>
          </p:cNvSpPr>
          <p:nvPr/>
        </p:nvSpPr>
        <p:spPr bwMode="auto">
          <a:xfrm flipV="1">
            <a:off x="6243638" y="2209800"/>
            <a:ext cx="736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2" name="Rectangle 33"/>
          <p:cNvSpPr>
            <a:spLocks noChangeArrowheads="1"/>
          </p:cNvSpPr>
          <p:nvPr/>
        </p:nvSpPr>
        <p:spPr bwMode="auto">
          <a:xfrm>
            <a:off x="3730625" y="1801813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x-none" sz="1800"/>
              <a:t>link </a:t>
            </a:r>
          </a:p>
          <a:p>
            <a:pPr algn="ctr">
              <a:lnSpc>
                <a:spcPct val="90000"/>
              </a:lnSpc>
            </a:pPr>
            <a:r>
              <a:rPr lang="en-US" altLang="x-none" sz="1800"/>
              <a:t>layer </a:t>
            </a:r>
          </a:p>
          <a:p>
            <a:pPr algn="ctr">
              <a:lnSpc>
                <a:spcPct val="90000"/>
              </a:lnSpc>
            </a:pPr>
            <a:r>
              <a:rPr lang="en-US" altLang="x-none" sz="1800"/>
              <a:t>protocol</a:t>
            </a:r>
          </a:p>
          <a:p>
            <a:pPr algn="ctr">
              <a:lnSpc>
                <a:spcPct val="90000"/>
              </a:lnSpc>
            </a:pPr>
            <a:r>
              <a:rPr lang="en-US" altLang="x-none" sz="1800"/>
              <a:t>(receive)</a:t>
            </a:r>
          </a:p>
        </p:txBody>
      </p:sp>
      <p:sp>
        <p:nvSpPr>
          <p:cNvPr id="54283" name="Text Box 35"/>
          <p:cNvSpPr txBox="1">
            <a:spLocks noChangeArrowheads="1"/>
          </p:cNvSpPr>
          <p:nvPr/>
        </p:nvSpPr>
        <p:spPr bwMode="auto">
          <a:xfrm>
            <a:off x="5080000" y="1455738"/>
            <a:ext cx="12509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800"/>
              <a:t>lookup,</a:t>
            </a:r>
          </a:p>
          <a:p>
            <a:pPr algn="ctr"/>
            <a:r>
              <a:rPr lang="en-US" altLang="x-none" sz="1800"/>
              <a:t>forwarding</a:t>
            </a:r>
          </a:p>
          <a:p>
            <a:pPr algn="ctr"/>
            <a:endParaRPr lang="en-US" altLang="x-none" sz="1800"/>
          </a:p>
          <a:p>
            <a:pPr algn="ctr"/>
            <a:endParaRPr lang="en-US" altLang="x-none" sz="1800"/>
          </a:p>
          <a:p>
            <a:pPr algn="ctr"/>
            <a:r>
              <a:rPr lang="en-US" altLang="x-none" sz="1800"/>
              <a:t>queueing</a:t>
            </a:r>
          </a:p>
        </p:txBody>
      </p:sp>
      <p:sp>
        <p:nvSpPr>
          <p:cNvPr id="54284" name="Rectangle 3"/>
          <p:cNvSpPr>
            <a:spLocks noGrp="1" noChangeArrowheads="1"/>
          </p:cNvSpPr>
          <p:nvPr>
            <p:ph type="title"/>
          </p:nvPr>
        </p:nvSpPr>
        <p:spPr>
          <a:xfrm>
            <a:off x="422275" y="293688"/>
            <a:ext cx="7772400" cy="609600"/>
          </a:xfrm>
        </p:spPr>
        <p:txBody>
          <a:bodyPr/>
          <a:lstStyle/>
          <a:p>
            <a:r>
              <a:rPr lang="en-US" altLang="x-none" sz="4000">
                <a:ea typeface="ＭＳ Ｐゴシック" charset="-128"/>
              </a:rPr>
              <a:t>Input port functions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5428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94075" y="3492500"/>
            <a:ext cx="5456238" cy="2667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x-none" sz="2400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decentralized switching</a:t>
            </a:r>
            <a:r>
              <a:rPr lang="en-US" altLang="x-none" sz="2400" i="1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:</a:t>
            </a:r>
            <a:r>
              <a:rPr lang="en-US" altLang="x-none" sz="2400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x-none" sz="2200">
                <a:ea typeface="ＭＳ Ｐゴシック" charset="-128"/>
                <a:cs typeface="ＭＳ Ｐゴシック" charset="-128"/>
              </a:rPr>
              <a:t>using header field values, lookup output port using forwarding table in input port memory </a:t>
            </a:r>
            <a:r>
              <a:rPr lang="en-US" altLang="x-none" sz="2200" i="1">
                <a:ea typeface="ＭＳ Ｐゴシック" charset="-128"/>
                <a:cs typeface="ＭＳ Ｐゴシック" charset="-128"/>
              </a:rPr>
              <a:t>(</a:t>
            </a:r>
            <a:r>
              <a:rPr lang="en-US" altLang="en-US" sz="2200" i="1">
                <a:ea typeface="ＭＳ Ｐゴシック" charset="-128"/>
                <a:cs typeface="ＭＳ Ｐゴシック" charset="-128"/>
              </a:rPr>
              <a:t>“</a:t>
            </a:r>
            <a:r>
              <a:rPr lang="en-US" altLang="x-none" sz="2200" i="1">
                <a:ea typeface="ＭＳ Ｐゴシック" charset="-128"/>
                <a:cs typeface="ＭＳ Ｐゴシック" charset="-128"/>
              </a:rPr>
              <a:t>match plus action</a:t>
            </a:r>
            <a:r>
              <a:rPr lang="en-US" altLang="en-US" sz="2200" i="1">
                <a:ea typeface="ＭＳ Ｐゴシック" charset="-128"/>
                <a:cs typeface="ＭＳ Ｐゴシック" charset="-128"/>
              </a:rPr>
              <a:t>”</a:t>
            </a:r>
            <a:r>
              <a:rPr lang="en-US" altLang="x-none" sz="2200" i="1">
                <a:ea typeface="ＭＳ Ｐゴシック" charset="-128"/>
                <a:cs typeface="ＭＳ Ｐゴシック" charset="-128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x-none" sz="2200" i="1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destination-based forwarding: </a:t>
            </a:r>
            <a:r>
              <a:rPr lang="en-US" altLang="x-none" sz="2200">
                <a:ea typeface="ＭＳ Ｐゴシック" charset="-128"/>
                <a:cs typeface="ＭＳ Ｐゴシック" charset="-128"/>
              </a:rPr>
              <a:t>forward based only on destination IP address (traditional)</a:t>
            </a:r>
            <a:endParaRPr lang="en-US" altLang="ja-JP" sz="220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x-none" sz="2200" i="1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generalized forwarding: </a:t>
            </a:r>
            <a:r>
              <a:rPr lang="en-US" altLang="x-none" sz="2200">
                <a:ea typeface="ＭＳ Ｐゴシック" charset="-128"/>
                <a:cs typeface="ＭＳ Ｐゴシック" charset="-128"/>
              </a:rPr>
              <a:t>forward based on any set of header field values</a:t>
            </a:r>
          </a:p>
        </p:txBody>
      </p:sp>
      <p:sp>
        <p:nvSpPr>
          <p:cNvPr id="54286" name="Text Box 5"/>
          <p:cNvSpPr txBox="1">
            <a:spLocks noChangeArrowheads="1"/>
          </p:cNvSpPr>
          <p:nvPr/>
        </p:nvSpPr>
        <p:spPr bwMode="auto">
          <a:xfrm>
            <a:off x="201613" y="3054350"/>
            <a:ext cx="2174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2000">
                <a:solidFill>
                  <a:srgbClr val="000099"/>
                </a:solidFill>
              </a:rPr>
              <a:t>physical layer:</a:t>
            </a:r>
          </a:p>
          <a:p>
            <a:pPr algn="r"/>
            <a:r>
              <a:rPr lang="en-US" altLang="x-none" sz="2000"/>
              <a:t>bit-level reception</a:t>
            </a:r>
            <a:endParaRPr lang="en-US" altLang="x-none" sz="1800"/>
          </a:p>
        </p:txBody>
      </p:sp>
      <p:sp>
        <p:nvSpPr>
          <p:cNvPr id="54287" name="Text Box 6"/>
          <p:cNvSpPr txBox="1">
            <a:spLocks noChangeArrowheads="1"/>
          </p:cNvSpPr>
          <p:nvPr/>
        </p:nvSpPr>
        <p:spPr bwMode="auto">
          <a:xfrm>
            <a:off x="569913" y="3783013"/>
            <a:ext cx="18208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2000">
                <a:solidFill>
                  <a:srgbClr val="000099"/>
                </a:solidFill>
              </a:rPr>
              <a:t>data link layer:</a:t>
            </a:r>
          </a:p>
          <a:p>
            <a:pPr algn="r"/>
            <a:r>
              <a:rPr lang="en-US" altLang="x-none" sz="2000"/>
              <a:t>e.g., Ethernet</a:t>
            </a:r>
          </a:p>
          <a:p>
            <a:pPr algn="r"/>
            <a:r>
              <a:rPr lang="en-US" altLang="x-none" sz="2000"/>
              <a:t>see chapter 5</a:t>
            </a:r>
            <a:endParaRPr lang="en-US" altLang="x-none" sz="1800"/>
          </a:p>
        </p:txBody>
      </p:sp>
      <p:sp>
        <p:nvSpPr>
          <p:cNvPr id="54288" name="Line 45"/>
          <p:cNvSpPr>
            <a:spLocks noChangeShapeType="1"/>
          </p:cNvSpPr>
          <p:nvPr/>
        </p:nvSpPr>
        <p:spPr bwMode="auto">
          <a:xfrm>
            <a:off x="6969125" y="690563"/>
            <a:ext cx="11113" cy="286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9" name="Rectangle 46"/>
          <p:cNvSpPr>
            <a:spLocks noChangeArrowheads="1"/>
          </p:cNvSpPr>
          <p:nvPr/>
        </p:nvSpPr>
        <p:spPr bwMode="auto">
          <a:xfrm>
            <a:off x="7061200" y="1819275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x-none" sz="1800"/>
              <a:t>switch</a:t>
            </a:r>
          </a:p>
          <a:p>
            <a:pPr algn="ctr">
              <a:lnSpc>
                <a:spcPct val="90000"/>
              </a:lnSpc>
            </a:pPr>
            <a:r>
              <a:rPr lang="en-US" altLang="x-none" sz="1800"/>
              <a:t>fabric</a:t>
            </a:r>
          </a:p>
        </p:txBody>
      </p:sp>
      <p:grpSp>
        <p:nvGrpSpPr>
          <p:cNvPr id="54290" name="Group 56"/>
          <p:cNvGrpSpPr>
            <a:grpSpLocks/>
          </p:cNvGrpSpPr>
          <p:nvPr/>
        </p:nvGrpSpPr>
        <p:grpSpPr bwMode="auto">
          <a:xfrm>
            <a:off x="5175250" y="2062163"/>
            <a:ext cx="993775" cy="468312"/>
            <a:chOff x="310" y="3526"/>
            <a:chExt cx="1040" cy="457"/>
          </a:xfrm>
        </p:grpSpPr>
        <p:sp>
          <p:nvSpPr>
            <p:cNvPr id="54296" name="Rectangle 47"/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4297" name="Line 48"/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298" name="Line 49"/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299" name="Line 50"/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300" name="Line 51"/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301" name="Line 52"/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302" name="Line 53"/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303" name="Line 54"/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304" name="Line 55"/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4291" name="Line 58"/>
          <p:cNvSpPr>
            <a:spLocks noChangeShapeType="1"/>
          </p:cNvSpPr>
          <p:nvPr/>
        </p:nvSpPr>
        <p:spPr bwMode="auto">
          <a:xfrm flipV="1">
            <a:off x="2386013" y="2743200"/>
            <a:ext cx="446087" cy="49053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2" name="Line 59"/>
          <p:cNvSpPr>
            <a:spLocks noChangeShapeType="1"/>
          </p:cNvSpPr>
          <p:nvPr/>
        </p:nvSpPr>
        <p:spPr bwMode="auto">
          <a:xfrm flipV="1">
            <a:off x="2405063" y="2940050"/>
            <a:ext cx="1193800" cy="1338263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3" name="Line 60"/>
          <p:cNvSpPr>
            <a:spLocks noChangeShapeType="1"/>
          </p:cNvSpPr>
          <p:nvPr/>
        </p:nvSpPr>
        <p:spPr bwMode="auto">
          <a:xfrm flipV="1">
            <a:off x="5103813" y="3070225"/>
            <a:ext cx="476250" cy="57785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7F2DB707-8158-7C45-BF06-2E9F9BBB10C1}" type="slidenum">
              <a:rPr lang="en-US" altLang="x-none" sz="1200">
                <a:latin typeface="Tahoma" charset="0"/>
              </a:rPr>
              <a:pPr/>
              <a:t>14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54295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/>
          <p:cNvSpPr>
            <a:spLocks noChangeArrowheads="1"/>
          </p:cNvSpPr>
          <p:nvPr/>
        </p:nvSpPr>
        <p:spPr bwMode="auto">
          <a:xfrm>
            <a:off x="628650" y="1555750"/>
            <a:ext cx="5235575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/>
            <a:r>
              <a:rPr lang="en-US" altLang="x-none" sz="1800" b="1"/>
              <a:t>Destination Address Range</a:t>
            </a:r>
          </a:p>
          <a:p>
            <a:pPr algn="just"/>
            <a:endParaRPr lang="en-US" altLang="x-none" sz="1800" b="1"/>
          </a:p>
          <a:p>
            <a:pPr algn="just"/>
            <a:r>
              <a:rPr lang="en-US" altLang="x-none" sz="1800" b="1">
                <a:latin typeface="Courier New" charset="0"/>
              </a:rPr>
              <a:t>11001000 00010111 00010000 00000000</a:t>
            </a:r>
            <a:endParaRPr lang="en-US" altLang="x-none" sz="2000" b="1">
              <a:latin typeface="Courier New" charset="0"/>
            </a:endParaRPr>
          </a:p>
          <a:p>
            <a:pPr algn="just"/>
            <a:r>
              <a:rPr lang="en-US" altLang="x-none" sz="1800"/>
              <a:t>through</a:t>
            </a:r>
            <a:r>
              <a:rPr lang="en-US" altLang="x-none" sz="1800">
                <a:latin typeface="Comic Sans MS" charset="0"/>
              </a:rPr>
              <a:t>                                 </a:t>
            </a:r>
            <a:endParaRPr lang="en-US" altLang="x-none" sz="2000">
              <a:latin typeface="Comic Sans MS" charset="0"/>
            </a:endParaRPr>
          </a:p>
          <a:p>
            <a:pPr algn="just"/>
            <a:r>
              <a:rPr lang="en-US" altLang="x-none" sz="1800" b="1">
                <a:latin typeface="Courier New" charset="0"/>
              </a:rPr>
              <a:t>11001000 00010111 00010111 11111111</a:t>
            </a:r>
          </a:p>
          <a:p>
            <a:pPr algn="just"/>
            <a:endParaRPr lang="en-US" altLang="x-none" sz="1800" b="1">
              <a:latin typeface="Courier New" charset="0"/>
            </a:endParaRPr>
          </a:p>
          <a:p>
            <a:pPr algn="just"/>
            <a:r>
              <a:rPr lang="en-US" altLang="x-none" sz="1800" b="1">
                <a:latin typeface="Courier New" charset="0"/>
              </a:rPr>
              <a:t>11001000 00010111 00011000 00000000</a:t>
            </a:r>
            <a:endParaRPr lang="en-US" altLang="x-none" sz="2000" b="1">
              <a:latin typeface="Courier New" charset="0"/>
            </a:endParaRPr>
          </a:p>
          <a:p>
            <a:pPr algn="just"/>
            <a:r>
              <a:rPr lang="en-US" altLang="x-none" sz="1800"/>
              <a:t>through</a:t>
            </a:r>
            <a:endParaRPr lang="en-US" altLang="x-none" sz="2000"/>
          </a:p>
          <a:p>
            <a:pPr algn="just"/>
            <a:r>
              <a:rPr lang="en-US" altLang="x-none" sz="1800" b="1">
                <a:latin typeface="Courier New" charset="0"/>
              </a:rPr>
              <a:t>11001000 00010111 00011000 11111111  </a:t>
            </a:r>
          </a:p>
          <a:p>
            <a:pPr algn="just"/>
            <a:endParaRPr lang="en-US" altLang="x-none" sz="2000" b="1">
              <a:latin typeface="Courier New" charset="0"/>
            </a:endParaRPr>
          </a:p>
          <a:p>
            <a:pPr algn="just"/>
            <a:r>
              <a:rPr lang="en-US" altLang="x-none" sz="1800" b="1">
                <a:latin typeface="Courier New" charset="0"/>
              </a:rPr>
              <a:t>11001000 00010111 00011001 00000000</a:t>
            </a:r>
            <a:endParaRPr lang="en-US" altLang="x-none" sz="2000" b="1">
              <a:latin typeface="Courier New" charset="0"/>
            </a:endParaRPr>
          </a:p>
          <a:p>
            <a:pPr algn="just"/>
            <a:r>
              <a:rPr lang="en-US" altLang="x-none" sz="1800"/>
              <a:t>through</a:t>
            </a:r>
            <a:endParaRPr lang="en-US" altLang="x-none" sz="2000"/>
          </a:p>
          <a:p>
            <a:pPr algn="just"/>
            <a:r>
              <a:rPr lang="en-US" altLang="x-none" sz="1800" b="1">
                <a:latin typeface="Courier New" charset="0"/>
              </a:rPr>
              <a:t>11001000 00010111 00011111 11111111  </a:t>
            </a:r>
          </a:p>
          <a:p>
            <a:pPr algn="just"/>
            <a:endParaRPr lang="en-US" altLang="x-none" sz="1800">
              <a:latin typeface="Comic Sans MS" charset="0"/>
            </a:endParaRPr>
          </a:p>
          <a:p>
            <a:pPr algn="just"/>
            <a:r>
              <a:rPr lang="en-US" altLang="x-none" sz="1800"/>
              <a:t>otherwise</a:t>
            </a:r>
          </a:p>
        </p:txBody>
      </p:sp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6053138" y="1557338"/>
            <a:ext cx="15557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/>
            <a:r>
              <a:rPr lang="en-US" altLang="x-none" sz="1800"/>
              <a:t>Link Interface</a:t>
            </a:r>
          </a:p>
          <a:p>
            <a:pPr algn="just"/>
            <a:endParaRPr lang="en-US" altLang="x-none" sz="1800"/>
          </a:p>
          <a:p>
            <a:pPr algn="just"/>
            <a:endParaRPr lang="en-US" altLang="x-none" sz="1800" u="sng"/>
          </a:p>
          <a:p>
            <a:pPr algn="just"/>
            <a:r>
              <a:rPr lang="en-US" altLang="x-none" sz="1800"/>
              <a:t>0</a:t>
            </a:r>
          </a:p>
          <a:p>
            <a:pPr algn="just"/>
            <a:endParaRPr lang="en-US" altLang="x-none" sz="1800"/>
          </a:p>
          <a:p>
            <a:pPr algn="just"/>
            <a:endParaRPr lang="en-US" altLang="x-none" sz="1800"/>
          </a:p>
          <a:p>
            <a:pPr algn="just"/>
            <a:endParaRPr lang="en-US" altLang="x-none" sz="1800"/>
          </a:p>
          <a:p>
            <a:pPr algn="just"/>
            <a:r>
              <a:rPr lang="en-US" altLang="x-none" sz="1800"/>
              <a:t>1</a:t>
            </a:r>
          </a:p>
          <a:p>
            <a:pPr algn="just"/>
            <a:endParaRPr lang="en-US" altLang="x-none" sz="1800"/>
          </a:p>
          <a:p>
            <a:pPr algn="just"/>
            <a:endParaRPr lang="en-US" altLang="x-none" sz="1800"/>
          </a:p>
          <a:p>
            <a:pPr algn="just"/>
            <a:endParaRPr lang="en-US" altLang="x-none" sz="1800"/>
          </a:p>
          <a:p>
            <a:pPr algn="just"/>
            <a:r>
              <a:rPr lang="en-US" altLang="x-none" sz="1800"/>
              <a:t>2</a:t>
            </a:r>
          </a:p>
          <a:p>
            <a:pPr algn="just"/>
            <a:endParaRPr lang="en-US" altLang="x-none" sz="1800"/>
          </a:p>
          <a:p>
            <a:pPr algn="just"/>
            <a:endParaRPr lang="en-US" altLang="x-none" sz="1800"/>
          </a:p>
          <a:p>
            <a:pPr algn="just"/>
            <a:r>
              <a:rPr lang="en-US" altLang="x-none" sz="1800"/>
              <a:t>3  </a:t>
            </a:r>
            <a:endParaRPr lang="en-US" altLang="x-none" sz="2000"/>
          </a:p>
          <a:p>
            <a:pPr algn="just"/>
            <a:endParaRPr lang="en-US" altLang="x-none" sz="1800" b="1"/>
          </a:p>
        </p:txBody>
      </p:sp>
      <p:sp>
        <p:nvSpPr>
          <p:cNvPr id="55299" name="Rectangle 6"/>
          <p:cNvSpPr>
            <a:spLocks noChangeArrowheads="1"/>
          </p:cNvSpPr>
          <p:nvPr/>
        </p:nvSpPr>
        <p:spPr bwMode="auto">
          <a:xfrm>
            <a:off x="636588" y="1266825"/>
            <a:ext cx="7223125" cy="4525963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55300" name="Line 7"/>
          <p:cNvSpPr>
            <a:spLocks noChangeShapeType="1"/>
          </p:cNvSpPr>
          <p:nvPr/>
        </p:nvSpPr>
        <p:spPr bwMode="auto">
          <a:xfrm>
            <a:off x="625475" y="2084388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1" name="Line 8"/>
          <p:cNvSpPr>
            <a:spLocks noChangeShapeType="1"/>
          </p:cNvSpPr>
          <p:nvPr/>
        </p:nvSpPr>
        <p:spPr bwMode="auto">
          <a:xfrm>
            <a:off x="652463" y="3119438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2" name="Line 9"/>
          <p:cNvSpPr>
            <a:spLocks noChangeShapeType="1"/>
          </p:cNvSpPr>
          <p:nvPr/>
        </p:nvSpPr>
        <p:spPr bwMode="auto">
          <a:xfrm>
            <a:off x="646113" y="4241800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3" name="Line 10"/>
          <p:cNvSpPr>
            <a:spLocks noChangeShapeType="1"/>
          </p:cNvSpPr>
          <p:nvPr/>
        </p:nvSpPr>
        <p:spPr bwMode="auto">
          <a:xfrm>
            <a:off x="639763" y="5343525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4" name="Line 11"/>
          <p:cNvSpPr>
            <a:spLocks noChangeShapeType="1"/>
          </p:cNvSpPr>
          <p:nvPr/>
        </p:nvSpPr>
        <p:spPr bwMode="auto">
          <a:xfrm>
            <a:off x="5929313" y="1277938"/>
            <a:ext cx="0" cy="451485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5" name="Text Box 12"/>
          <p:cNvSpPr txBox="1">
            <a:spLocks noChangeArrowheads="1"/>
          </p:cNvSpPr>
          <p:nvPr/>
        </p:nvSpPr>
        <p:spPr bwMode="auto">
          <a:xfrm>
            <a:off x="565150" y="6007100"/>
            <a:ext cx="7081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i="1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altLang="x-none">
                <a:latin typeface="Gill Sans MT" charset="0"/>
              </a:rPr>
              <a:t> but what happens if ranges don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altLang="ja-JP">
                <a:latin typeface="Gill Sans MT" charset="0"/>
              </a:rPr>
              <a:t>t divide up so nicely? </a:t>
            </a:r>
            <a:endParaRPr lang="en-US" altLang="x-none">
              <a:latin typeface="Gill Sans MT" charset="0"/>
            </a:endParaRPr>
          </a:p>
        </p:txBody>
      </p:sp>
      <p:pic>
        <p:nvPicPr>
          <p:cNvPr id="55306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77152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Rectangle 17"/>
          <p:cNvSpPr>
            <a:spLocks noGrp="1" noChangeArrowheads="1"/>
          </p:cNvSpPr>
          <p:nvPr>
            <p:ph type="title"/>
          </p:nvPr>
        </p:nvSpPr>
        <p:spPr>
          <a:xfrm>
            <a:off x="533400" y="107950"/>
            <a:ext cx="6378575" cy="8636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Destination-based forwarding</a:t>
            </a:r>
            <a:endParaRPr lang="en-US" sz="4000" dirty="0">
              <a:cs typeface="+mj-cs"/>
            </a:endParaRPr>
          </a:p>
        </p:txBody>
      </p:sp>
      <p:sp>
        <p:nvSpPr>
          <p:cNvPr id="55308" name="TextBox 1"/>
          <p:cNvSpPr txBox="1">
            <a:spLocks noChangeArrowheads="1"/>
          </p:cNvSpPr>
          <p:nvPr/>
        </p:nvSpPr>
        <p:spPr bwMode="auto">
          <a:xfrm>
            <a:off x="3405188" y="1036638"/>
            <a:ext cx="207168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2000" i="1">
                <a:solidFill>
                  <a:srgbClr val="CC0000"/>
                </a:solidFill>
              </a:rPr>
              <a:t>forwarding table</a:t>
            </a:r>
          </a:p>
        </p:txBody>
      </p:sp>
      <p:sp>
        <p:nvSpPr>
          <p:cNvPr id="553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CC709B24-B7D2-D744-A46D-782143676677}" type="slidenum">
              <a:rPr lang="en-US" altLang="x-none" sz="1200">
                <a:latin typeface="Tahoma" charset="0"/>
              </a:rPr>
              <a:pPr/>
              <a:t>15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5531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3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77787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0"/>
          <p:cNvSpPr>
            <a:spLocks noChangeArrowheads="1"/>
          </p:cNvSpPr>
          <p:nvPr/>
        </p:nvSpPr>
        <p:spPr bwMode="auto">
          <a:xfrm>
            <a:off x="434975" y="1335088"/>
            <a:ext cx="8001000" cy="1371600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56323" name="Rectangle 18"/>
          <p:cNvSpPr>
            <a:spLocks noChangeArrowheads="1"/>
          </p:cNvSpPr>
          <p:nvPr/>
        </p:nvSpPr>
        <p:spPr bwMode="auto">
          <a:xfrm>
            <a:off x="4276725" y="5673725"/>
            <a:ext cx="1636713" cy="269875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56324" name="Rectangle 17"/>
          <p:cNvSpPr>
            <a:spLocks noChangeArrowheads="1"/>
          </p:cNvSpPr>
          <p:nvPr/>
        </p:nvSpPr>
        <p:spPr bwMode="auto">
          <a:xfrm>
            <a:off x="4283075" y="6069013"/>
            <a:ext cx="1636713" cy="269875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19464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95250"/>
            <a:ext cx="7772400" cy="90963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Longest prefix matching</a:t>
            </a: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065213" y="2989263"/>
            <a:ext cx="52355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x-none" sz="1800"/>
              <a:t>Destination Address Range                        </a:t>
            </a:r>
          </a:p>
          <a:p>
            <a:pPr algn="just">
              <a:lnSpc>
                <a:spcPct val="150000"/>
              </a:lnSpc>
            </a:pPr>
            <a:r>
              <a:rPr lang="en-US" altLang="x-none" sz="1800">
                <a:latin typeface="Courier New" charset="0"/>
              </a:rPr>
              <a:t>11001000 00010111 00010*** ********* </a:t>
            </a:r>
            <a:endParaRPr lang="en-US" altLang="x-none" sz="2000">
              <a:latin typeface="Courier New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x-none" sz="1800">
                <a:latin typeface="Courier New" charset="0"/>
              </a:rPr>
              <a:t>11001000 00010111 00011000 *********</a:t>
            </a:r>
            <a:endParaRPr lang="en-US" altLang="x-none" sz="2000">
              <a:latin typeface="Courier New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x-none" sz="1800">
                <a:latin typeface="Courier New" charset="0"/>
              </a:rPr>
              <a:t>11001000 00010111 00011*** *********</a:t>
            </a:r>
            <a:endParaRPr lang="en-US" altLang="x-none" sz="2000">
              <a:latin typeface="Comic Sans MS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x-none" sz="1800"/>
              <a:t>otherwise  </a:t>
            </a:r>
            <a:r>
              <a:rPr lang="en-US" altLang="x-none" sz="1800">
                <a:latin typeface="Times" charset="0"/>
              </a:rPr>
              <a:t>           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958850" y="6026150"/>
            <a:ext cx="5141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/>
              <a:t>DA: 11001000  00010111  00011000  10101010</a:t>
            </a:r>
            <a:r>
              <a:rPr lang="en-US" altLang="x-none" sz="1800">
                <a:latin typeface="Comic Sans MS" charset="0"/>
              </a:rPr>
              <a:t> 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280988" y="5272088"/>
            <a:ext cx="134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rgbClr val="000099"/>
                </a:solidFill>
              </a:rPr>
              <a:t>examples: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944563" y="5641975"/>
            <a:ext cx="513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/>
              <a:t>DA: 11001000  00010111  00010110  10100001 </a:t>
            </a:r>
          </a:p>
        </p:txBody>
      </p:sp>
      <p:sp>
        <p:nvSpPr>
          <p:cNvPr id="56330" name="Text Box 15"/>
          <p:cNvSpPr txBox="1">
            <a:spLocks noChangeArrowheads="1"/>
          </p:cNvSpPr>
          <p:nvPr/>
        </p:nvSpPr>
        <p:spPr bwMode="auto">
          <a:xfrm>
            <a:off x="6262688" y="5640388"/>
            <a:ext cx="183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rgbClr val="CC0000"/>
                </a:solidFill>
                <a:latin typeface="Gill Sans MT" charset="0"/>
              </a:rPr>
              <a:t>which interface?</a:t>
            </a:r>
          </a:p>
        </p:txBody>
      </p:sp>
      <p:sp>
        <p:nvSpPr>
          <p:cNvPr id="56331" name="Text Box 16"/>
          <p:cNvSpPr txBox="1">
            <a:spLocks noChangeArrowheads="1"/>
          </p:cNvSpPr>
          <p:nvPr/>
        </p:nvSpPr>
        <p:spPr bwMode="auto">
          <a:xfrm>
            <a:off x="6310313" y="5991225"/>
            <a:ext cx="183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rgbClr val="CC0000"/>
                </a:solidFill>
                <a:latin typeface="Gill Sans MT" charset="0"/>
              </a:rPr>
              <a:t>which interface?</a:t>
            </a:r>
          </a:p>
        </p:txBody>
      </p:sp>
      <p:sp>
        <p:nvSpPr>
          <p:cNvPr id="56332" name="Text Box 19"/>
          <p:cNvSpPr txBox="1">
            <a:spLocks noChangeArrowheads="1"/>
          </p:cNvSpPr>
          <p:nvPr/>
        </p:nvSpPr>
        <p:spPr bwMode="auto">
          <a:xfrm>
            <a:off x="571500" y="1490663"/>
            <a:ext cx="7799388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x-none" sz="2800">
                <a:latin typeface="Gill Sans MT" charset="0"/>
              </a:rPr>
              <a:t>when looking for forwarding table entry for given destination address, use </a:t>
            </a:r>
            <a:r>
              <a:rPr lang="en-US" altLang="x-none" sz="2800" i="1">
                <a:solidFill>
                  <a:srgbClr val="000099"/>
                </a:solidFill>
                <a:latin typeface="Gill Sans MT" charset="0"/>
              </a:rPr>
              <a:t>longest</a:t>
            </a:r>
            <a:r>
              <a:rPr lang="en-US" altLang="x-none" sz="2800">
                <a:latin typeface="Gill Sans MT" charset="0"/>
              </a:rPr>
              <a:t> address prefix that matches destination address.</a:t>
            </a:r>
          </a:p>
        </p:txBody>
      </p:sp>
      <p:sp>
        <p:nvSpPr>
          <p:cNvPr id="56333" name="Text Box 22"/>
          <p:cNvSpPr txBox="1">
            <a:spLocks noChangeArrowheads="1"/>
          </p:cNvSpPr>
          <p:nvPr/>
        </p:nvSpPr>
        <p:spPr bwMode="auto">
          <a:xfrm>
            <a:off x="558800" y="1036638"/>
            <a:ext cx="328295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2800" i="1">
                <a:solidFill>
                  <a:srgbClr val="CC0000"/>
                </a:solidFill>
                <a:latin typeface="Gill Sans MT" charset="0"/>
              </a:rPr>
              <a:t>longest prefix matching</a:t>
            </a:r>
          </a:p>
        </p:txBody>
      </p:sp>
      <p:sp>
        <p:nvSpPr>
          <p:cNvPr id="56334" name="Rectangle 24"/>
          <p:cNvSpPr>
            <a:spLocks noChangeArrowheads="1"/>
          </p:cNvSpPr>
          <p:nvPr/>
        </p:nvSpPr>
        <p:spPr bwMode="auto">
          <a:xfrm>
            <a:off x="992188" y="3022600"/>
            <a:ext cx="7459662" cy="2106613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56335" name="Line 25"/>
          <p:cNvSpPr>
            <a:spLocks noChangeShapeType="1"/>
          </p:cNvSpPr>
          <p:nvPr/>
        </p:nvSpPr>
        <p:spPr bwMode="auto">
          <a:xfrm>
            <a:off x="992188" y="3457575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6" name="Line 26"/>
          <p:cNvSpPr>
            <a:spLocks noChangeShapeType="1"/>
          </p:cNvSpPr>
          <p:nvPr/>
        </p:nvSpPr>
        <p:spPr bwMode="auto">
          <a:xfrm>
            <a:off x="1022350" y="3887788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7" name="Line 27"/>
          <p:cNvSpPr>
            <a:spLocks noChangeShapeType="1"/>
          </p:cNvSpPr>
          <p:nvPr/>
        </p:nvSpPr>
        <p:spPr bwMode="auto">
          <a:xfrm>
            <a:off x="996950" y="4306888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8" name="Line 28"/>
          <p:cNvSpPr>
            <a:spLocks noChangeShapeType="1"/>
          </p:cNvSpPr>
          <p:nvPr/>
        </p:nvSpPr>
        <p:spPr bwMode="auto">
          <a:xfrm>
            <a:off x="993775" y="4737100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9" name="Line 29"/>
          <p:cNvSpPr>
            <a:spLocks noChangeShapeType="1"/>
          </p:cNvSpPr>
          <p:nvPr/>
        </p:nvSpPr>
        <p:spPr bwMode="auto">
          <a:xfrm>
            <a:off x="6176963" y="3022600"/>
            <a:ext cx="0" cy="211772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40" name="Text Box 30"/>
          <p:cNvSpPr txBox="1">
            <a:spLocks noChangeArrowheads="1"/>
          </p:cNvSpPr>
          <p:nvPr/>
        </p:nvSpPr>
        <p:spPr bwMode="auto">
          <a:xfrm>
            <a:off x="6475413" y="2965450"/>
            <a:ext cx="154305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x-none" sz="1800"/>
              <a:t>Link interface</a:t>
            </a:r>
          </a:p>
          <a:p>
            <a:pPr>
              <a:lnSpc>
                <a:spcPct val="150000"/>
              </a:lnSpc>
            </a:pPr>
            <a:r>
              <a:rPr lang="en-US" altLang="x-none" sz="1800"/>
              <a:t>0</a:t>
            </a:r>
          </a:p>
          <a:p>
            <a:pPr>
              <a:lnSpc>
                <a:spcPct val="150000"/>
              </a:lnSpc>
            </a:pPr>
            <a:r>
              <a:rPr lang="en-US" altLang="x-none" sz="1800"/>
              <a:t>1</a:t>
            </a:r>
          </a:p>
          <a:p>
            <a:pPr>
              <a:lnSpc>
                <a:spcPct val="150000"/>
              </a:lnSpc>
            </a:pPr>
            <a:r>
              <a:rPr lang="en-US" altLang="x-none" sz="1800"/>
              <a:t>2</a:t>
            </a:r>
          </a:p>
          <a:p>
            <a:pPr>
              <a:lnSpc>
                <a:spcPct val="150000"/>
              </a:lnSpc>
            </a:pPr>
            <a:r>
              <a:rPr lang="en-US" altLang="x-none" sz="1800"/>
              <a:t>3</a:t>
            </a:r>
          </a:p>
        </p:txBody>
      </p:sp>
      <p:sp>
        <p:nvSpPr>
          <p:cNvPr id="563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DF7B6886-93BF-EC4E-B91B-1E5BA523E6F1}" type="slidenum">
              <a:rPr lang="en-US" altLang="x-none" sz="1200">
                <a:latin typeface="Tahoma" charset="0"/>
              </a:rPr>
              <a:pPr/>
              <a:t>16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56342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-68263"/>
            <a:ext cx="7772400" cy="1143001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Longest prefix matching</a:t>
            </a:r>
          </a:p>
        </p:txBody>
      </p:sp>
      <p:sp>
        <p:nvSpPr>
          <p:cNvPr id="57346" name="Content Placeholder 1"/>
          <p:cNvSpPr>
            <a:spLocks noGrp="1"/>
          </p:cNvSpPr>
          <p:nvPr>
            <p:ph idx="1"/>
          </p:nvPr>
        </p:nvSpPr>
        <p:spPr>
          <a:xfrm>
            <a:off x="512763" y="1366838"/>
            <a:ext cx="7772400" cy="46482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  <a:cs typeface="ＭＳ Ｐゴシック" charset="-128"/>
              </a:rPr>
              <a:t>we</a:t>
            </a:r>
            <a:r>
              <a:rPr lang="en-US" altLang="en-US">
                <a:ea typeface="ＭＳ Ｐゴシック" charset="-128"/>
                <a:cs typeface="ＭＳ Ｐゴシック" charset="-128"/>
              </a:rPr>
              <a:t>’</a:t>
            </a:r>
            <a:r>
              <a:rPr lang="en-US" altLang="x-none">
                <a:ea typeface="ＭＳ Ｐゴシック" charset="-128"/>
                <a:cs typeface="ＭＳ Ｐゴシック" charset="-128"/>
              </a:rPr>
              <a:t>ll see</a:t>
            </a:r>
            <a:r>
              <a:rPr lang="en-US" altLang="x-none" i="1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 why </a:t>
            </a:r>
            <a:r>
              <a:rPr lang="en-US" altLang="x-none">
                <a:ea typeface="ＭＳ Ｐゴシック" charset="-128"/>
                <a:cs typeface="ＭＳ Ｐゴシック" charset="-128"/>
              </a:rPr>
              <a:t>longest prefix matching is used shortly, when we study addressing</a:t>
            </a:r>
          </a:p>
          <a:p>
            <a:r>
              <a:rPr lang="en-US" altLang="x-none">
                <a:ea typeface="ＭＳ Ｐゴシック" charset="-128"/>
                <a:cs typeface="ＭＳ Ｐゴシック" charset="-128"/>
              </a:rPr>
              <a:t>longest prefix matching: often performed using ternary content addressable memories (TCAMs)</a:t>
            </a:r>
          </a:p>
          <a:p>
            <a:pPr lvl="1"/>
            <a:r>
              <a:rPr lang="en-US" altLang="x-none" i="1">
                <a:solidFill>
                  <a:srgbClr val="CC0000"/>
                </a:solidFill>
                <a:latin typeface="Gill Sans MT" charset="0"/>
                <a:ea typeface="ＭＳ Ｐゴシック" charset="-128"/>
              </a:rPr>
              <a:t>content addressable: </a:t>
            </a:r>
            <a:r>
              <a:rPr lang="en-US" altLang="x-none">
                <a:latin typeface="Gill Sans MT" charset="0"/>
                <a:ea typeface="ＭＳ Ｐゴシック" charset="-128"/>
              </a:rPr>
              <a:t>present address to TCAM: retrieve address in one clock cycle, regardless of table size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Cisco Catalyst: can up ~1M routing table entries in TCAM</a:t>
            </a:r>
          </a:p>
        </p:txBody>
      </p:sp>
      <p:pic>
        <p:nvPicPr>
          <p:cNvPr id="57347" name="Picture 3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77787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DC3C6EB5-6381-F848-995E-B5A9B8BE7587}" type="slidenum">
              <a:rPr lang="en-US" altLang="x-none" sz="1200">
                <a:latin typeface="Tahoma" charset="0"/>
              </a:rPr>
              <a:pPr/>
              <a:t>17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5734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7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800100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3"/>
          <p:cNvSpPr>
            <a:spLocks noGrp="1" noChangeArrowheads="1"/>
          </p:cNvSpPr>
          <p:nvPr>
            <p:ph type="title"/>
          </p:nvPr>
        </p:nvSpPr>
        <p:spPr>
          <a:xfrm>
            <a:off x="441325" y="247650"/>
            <a:ext cx="7772400" cy="685800"/>
          </a:xfrm>
        </p:spPr>
        <p:txBody>
          <a:bodyPr/>
          <a:lstStyle/>
          <a:p>
            <a:r>
              <a:rPr lang="en-US" altLang="x-none" sz="4000">
                <a:ea typeface="ＭＳ Ｐゴシック" charset="-128"/>
              </a:rPr>
              <a:t>Switching fabrics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2458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1675" y="1177925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>
                <a:cs typeface="+mn-cs"/>
              </a:rPr>
              <a:t>transfer packet from input buffer to appropriate output buffer</a:t>
            </a:r>
          </a:p>
          <a:p>
            <a:pPr>
              <a:defRPr/>
            </a:pPr>
            <a:r>
              <a:rPr lang="en-US">
                <a:cs typeface="+mn-cs"/>
              </a:rPr>
              <a:t>switching rate: rate at which packets can be transfer from inputs to outputs</a:t>
            </a:r>
          </a:p>
          <a:p>
            <a:pPr lvl="1">
              <a:buFont typeface="Arial"/>
              <a:buChar char="•"/>
              <a:defRPr/>
            </a:pPr>
            <a:r>
              <a:rPr lang="en-US" sz="2000"/>
              <a:t>often measured as multiple of input/output line rate</a:t>
            </a:r>
          </a:p>
          <a:p>
            <a:pPr lvl="1">
              <a:buFont typeface="Arial"/>
              <a:buChar char="•"/>
              <a:defRPr/>
            </a:pPr>
            <a:r>
              <a:rPr lang="en-US" sz="2000"/>
              <a:t>N inputs: switching rate N times line rate desirable</a:t>
            </a:r>
          </a:p>
          <a:p>
            <a:pPr>
              <a:defRPr/>
            </a:pPr>
            <a:r>
              <a:rPr lang="en-US">
                <a:cs typeface="+mn-cs"/>
              </a:rPr>
              <a:t>three types of switching fabrics</a:t>
            </a:r>
          </a:p>
        </p:txBody>
      </p:sp>
      <p:grpSp>
        <p:nvGrpSpPr>
          <p:cNvPr id="58372" name="Group 30"/>
          <p:cNvGrpSpPr>
            <a:grpSpLocks/>
          </p:cNvGrpSpPr>
          <p:nvPr/>
        </p:nvGrpSpPr>
        <p:grpSpPr bwMode="auto">
          <a:xfrm>
            <a:off x="742950" y="4283075"/>
            <a:ext cx="890588" cy="215900"/>
            <a:chOff x="876" y="2800"/>
            <a:chExt cx="642" cy="175"/>
          </a:xfrm>
        </p:grpSpPr>
        <p:sp>
          <p:nvSpPr>
            <p:cNvPr id="58502" name="Rectangle 7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503" name="Rectangle 8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504" name="Rectangle 9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505" name="Rectangle 10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506" name="Line 11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73" name="Group 45"/>
          <p:cNvGrpSpPr>
            <a:grpSpLocks/>
          </p:cNvGrpSpPr>
          <p:nvPr/>
        </p:nvGrpSpPr>
        <p:grpSpPr bwMode="auto">
          <a:xfrm>
            <a:off x="719138" y="4678363"/>
            <a:ext cx="890587" cy="215900"/>
            <a:chOff x="876" y="2800"/>
            <a:chExt cx="642" cy="175"/>
          </a:xfrm>
        </p:grpSpPr>
        <p:sp>
          <p:nvSpPr>
            <p:cNvPr id="58497" name="Rectangle 46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98" name="Rectangle 47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99" name="Rectangle 48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500" name="Rectangle 49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501" name="Line 50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74" name="Group 51"/>
          <p:cNvGrpSpPr>
            <a:grpSpLocks/>
          </p:cNvGrpSpPr>
          <p:nvPr/>
        </p:nvGrpSpPr>
        <p:grpSpPr bwMode="auto">
          <a:xfrm>
            <a:off x="714375" y="5105400"/>
            <a:ext cx="890588" cy="215900"/>
            <a:chOff x="876" y="2800"/>
            <a:chExt cx="642" cy="175"/>
          </a:xfrm>
        </p:grpSpPr>
        <p:sp>
          <p:nvSpPr>
            <p:cNvPr id="58492" name="Rectangle 52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93" name="Rectangle 53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94" name="Rectangle 54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95" name="Rectangle 55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96" name="Line 56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375" name="Rectangle 57"/>
          <p:cNvSpPr>
            <a:spLocks noChangeArrowheads="1"/>
          </p:cNvSpPr>
          <p:nvPr/>
        </p:nvSpPr>
        <p:spPr bwMode="auto">
          <a:xfrm>
            <a:off x="1601788" y="4200525"/>
            <a:ext cx="704850" cy="11763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grpSp>
        <p:nvGrpSpPr>
          <p:cNvPr id="58376" name="Group 64"/>
          <p:cNvGrpSpPr>
            <a:grpSpLocks/>
          </p:cNvGrpSpPr>
          <p:nvPr/>
        </p:nvGrpSpPr>
        <p:grpSpPr bwMode="auto">
          <a:xfrm>
            <a:off x="2311400" y="4281488"/>
            <a:ext cx="890588" cy="215900"/>
            <a:chOff x="455" y="3463"/>
            <a:chExt cx="561" cy="136"/>
          </a:xfrm>
        </p:grpSpPr>
        <p:sp>
          <p:nvSpPr>
            <p:cNvPr id="58487" name="Rectangle 59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88" name="Rectangle 60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89" name="Rectangle 61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90" name="Rectangle 62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91" name="Line 63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77" name="Group 65"/>
          <p:cNvGrpSpPr>
            <a:grpSpLocks/>
          </p:cNvGrpSpPr>
          <p:nvPr/>
        </p:nvGrpSpPr>
        <p:grpSpPr bwMode="auto">
          <a:xfrm>
            <a:off x="2316163" y="4673600"/>
            <a:ext cx="890587" cy="215900"/>
            <a:chOff x="455" y="3463"/>
            <a:chExt cx="561" cy="136"/>
          </a:xfrm>
        </p:grpSpPr>
        <p:sp>
          <p:nvSpPr>
            <p:cNvPr id="58482" name="Rectangle 66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83" name="Rectangle 67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84" name="Rectangle 68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85" name="Rectangle 69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86" name="Line 70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78" name="Group 71"/>
          <p:cNvGrpSpPr>
            <a:grpSpLocks/>
          </p:cNvGrpSpPr>
          <p:nvPr/>
        </p:nvGrpSpPr>
        <p:grpSpPr bwMode="auto">
          <a:xfrm>
            <a:off x="2311400" y="5100638"/>
            <a:ext cx="890588" cy="215900"/>
            <a:chOff x="455" y="3463"/>
            <a:chExt cx="561" cy="136"/>
          </a:xfrm>
        </p:grpSpPr>
        <p:sp>
          <p:nvSpPr>
            <p:cNvPr id="58477" name="Rectangle 72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78" name="Rectangle 73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79" name="Rectangle 74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80" name="Rectangle 75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81" name="Line 76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379" name="Text Box 78"/>
          <p:cNvSpPr txBox="1">
            <a:spLocks noChangeArrowheads="1"/>
          </p:cNvSpPr>
          <p:nvPr/>
        </p:nvSpPr>
        <p:spPr bwMode="auto">
          <a:xfrm>
            <a:off x="1435100" y="5586413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/>
              <a:t>memory</a:t>
            </a:r>
          </a:p>
        </p:txBody>
      </p:sp>
      <p:sp>
        <p:nvSpPr>
          <p:cNvPr id="58380" name="Text Box 79"/>
          <p:cNvSpPr txBox="1">
            <a:spLocks noChangeArrowheads="1"/>
          </p:cNvSpPr>
          <p:nvPr/>
        </p:nvSpPr>
        <p:spPr bwMode="auto">
          <a:xfrm>
            <a:off x="1533525" y="4518025"/>
            <a:ext cx="823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400"/>
              <a:t>memory</a:t>
            </a:r>
          </a:p>
        </p:txBody>
      </p:sp>
      <p:grpSp>
        <p:nvGrpSpPr>
          <p:cNvPr id="58381" name="Group 80"/>
          <p:cNvGrpSpPr>
            <a:grpSpLocks/>
          </p:cNvGrpSpPr>
          <p:nvPr/>
        </p:nvGrpSpPr>
        <p:grpSpPr bwMode="auto">
          <a:xfrm>
            <a:off x="3648075" y="4267200"/>
            <a:ext cx="890588" cy="215900"/>
            <a:chOff x="876" y="2800"/>
            <a:chExt cx="642" cy="175"/>
          </a:xfrm>
        </p:grpSpPr>
        <p:sp>
          <p:nvSpPr>
            <p:cNvPr id="58472" name="Rectangle 81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73" name="Rectangle 82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74" name="Rectangle 83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75" name="Rectangle 84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76" name="Line 85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82" name="Group 86"/>
          <p:cNvGrpSpPr>
            <a:grpSpLocks/>
          </p:cNvGrpSpPr>
          <p:nvPr/>
        </p:nvGrpSpPr>
        <p:grpSpPr bwMode="auto">
          <a:xfrm>
            <a:off x="3646488" y="4662488"/>
            <a:ext cx="890587" cy="215900"/>
            <a:chOff x="876" y="2800"/>
            <a:chExt cx="642" cy="175"/>
          </a:xfrm>
        </p:grpSpPr>
        <p:sp>
          <p:nvSpPr>
            <p:cNvPr id="58467" name="Rectangle 87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68" name="Rectangle 88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69" name="Rectangle 89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70" name="Rectangle 90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71" name="Line 91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83" name="Group 92"/>
          <p:cNvGrpSpPr>
            <a:grpSpLocks/>
          </p:cNvGrpSpPr>
          <p:nvPr/>
        </p:nvGrpSpPr>
        <p:grpSpPr bwMode="auto">
          <a:xfrm>
            <a:off x="3641725" y="5089525"/>
            <a:ext cx="890588" cy="215900"/>
            <a:chOff x="876" y="2800"/>
            <a:chExt cx="642" cy="175"/>
          </a:xfrm>
        </p:grpSpPr>
        <p:sp>
          <p:nvSpPr>
            <p:cNvPr id="58462" name="Rectangle 93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63" name="Rectangle 94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64" name="Rectangle 95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65" name="Rectangle 96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66" name="Line 97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384" name="Line 98"/>
          <p:cNvSpPr>
            <a:spLocks noChangeShapeType="1"/>
          </p:cNvSpPr>
          <p:nvPr/>
        </p:nvSpPr>
        <p:spPr bwMode="auto">
          <a:xfrm>
            <a:off x="4549775" y="4270375"/>
            <a:ext cx="0" cy="10033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58385" name="Group 99"/>
          <p:cNvGrpSpPr>
            <a:grpSpLocks/>
          </p:cNvGrpSpPr>
          <p:nvPr/>
        </p:nvGrpSpPr>
        <p:grpSpPr bwMode="auto">
          <a:xfrm>
            <a:off x="4603750" y="4254500"/>
            <a:ext cx="890588" cy="215900"/>
            <a:chOff x="455" y="3463"/>
            <a:chExt cx="561" cy="136"/>
          </a:xfrm>
        </p:grpSpPr>
        <p:sp>
          <p:nvSpPr>
            <p:cNvPr id="58457" name="Rectangle 100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58" name="Rectangle 101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59" name="Rectangle 102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60" name="Rectangle 103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61" name="Line 104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86" name="Group 105"/>
          <p:cNvGrpSpPr>
            <a:grpSpLocks/>
          </p:cNvGrpSpPr>
          <p:nvPr/>
        </p:nvGrpSpPr>
        <p:grpSpPr bwMode="auto">
          <a:xfrm>
            <a:off x="4608513" y="4646613"/>
            <a:ext cx="890587" cy="215900"/>
            <a:chOff x="455" y="3463"/>
            <a:chExt cx="561" cy="136"/>
          </a:xfrm>
        </p:grpSpPr>
        <p:sp>
          <p:nvSpPr>
            <p:cNvPr id="58452" name="Rectangle 106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53" name="Rectangle 107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54" name="Rectangle 108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55" name="Rectangle 109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56" name="Line 110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87" name="Group 111"/>
          <p:cNvGrpSpPr>
            <a:grpSpLocks/>
          </p:cNvGrpSpPr>
          <p:nvPr/>
        </p:nvGrpSpPr>
        <p:grpSpPr bwMode="auto">
          <a:xfrm>
            <a:off x="4603750" y="5073650"/>
            <a:ext cx="890588" cy="215900"/>
            <a:chOff x="455" y="3463"/>
            <a:chExt cx="561" cy="136"/>
          </a:xfrm>
        </p:grpSpPr>
        <p:sp>
          <p:nvSpPr>
            <p:cNvPr id="58447" name="Rectangle 112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48" name="Rectangle 113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49" name="Rectangle 114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50" name="Rectangle 115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51" name="Line 116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388" name="Text Box 117"/>
          <p:cNvSpPr txBox="1">
            <a:spLocks noChangeArrowheads="1"/>
          </p:cNvSpPr>
          <p:nvPr/>
        </p:nvSpPr>
        <p:spPr bwMode="auto">
          <a:xfrm>
            <a:off x="4286250" y="5583238"/>
            <a:ext cx="55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/>
              <a:t>bus</a:t>
            </a:r>
          </a:p>
        </p:txBody>
      </p:sp>
      <p:grpSp>
        <p:nvGrpSpPr>
          <p:cNvPr id="58389" name="Group 118"/>
          <p:cNvGrpSpPr>
            <a:grpSpLocks/>
          </p:cNvGrpSpPr>
          <p:nvPr/>
        </p:nvGrpSpPr>
        <p:grpSpPr bwMode="auto">
          <a:xfrm>
            <a:off x="6091238" y="4233863"/>
            <a:ext cx="890587" cy="215900"/>
            <a:chOff x="876" y="2800"/>
            <a:chExt cx="642" cy="175"/>
          </a:xfrm>
        </p:grpSpPr>
        <p:sp>
          <p:nvSpPr>
            <p:cNvPr id="58442" name="Rectangle 119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43" name="Rectangle 120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44" name="Rectangle 121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45" name="Rectangle 122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46" name="Line 123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90" name="Group 124"/>
          <p:cNvGrpSpPr>
            <a:grpSpLocks/>
          </p:cNvGrpSpPr>
          <p:nvPr/>
        </p:nvGrpSpPr>
        <p:grpSpPr bwMode="auto">
          <a:xfrm>
            <a:off x="6067425" y="4629150"/>
            <a:ext cx="890588" cy="215900"/>
            <a:chOff x="876" y="2800"/>
            <a:chExt cx="642" cy="175"/>
          </a:xfrm>
        </p:grpSpPr>
        <p:sp>
          <p:nvSpPr>
            <p:cNvPr id="58437" name="Rectangle 125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38" name="Rectangle 126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39" name="Rectangle 127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40" name="Rectangle 128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41" name="Line 129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91" name="Group 130"/>
          <p:cNvGrpSpPr>
            <a:grpSpLocks/>
          </p:cNvGrpSpPr>
          <p:nvPr/>
        </p:nvGrpSpPr>
        <p:grpSpPr bwMode="auto">
          <a:xfrm>
            <a:off x="6062663" y="5056188"/>
            <a:ext cx="890587" cy="215900"/>
            <a:chOff x="876" y="2800"/>
            <a:chExt cx="642" cy="175"/>
          </a:xfrm>
        </p:grpSpPr>
        <p:sp>
          <p:nvSpPr>
            <p:cNvPr id="58432" name="Rectangle 131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33" name="Rectangle 132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34" name="Rectangle 133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35" name="Rectangle 134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8436" name="Line 135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92" name="Group 154"/>
          <p:cNvGrpSpPr>
            <a:grpSpLocks/>
          </p:cNvGrpSpPr>
          <p:nvPr/>
        </p:nvGrpSpPr>
        <p:grpSpPr bwMode="auto">
          <a:xfrm rot="5400000">
            <a:off x="7186613" y="5253038"/>
            <a:ext cx="895350" cy="1035050"/>
            <a:chOff x="2954" y="2776"/>
            <a:chExt cx="564" cy="652"/>
          </a:xfrm>
        </p:grpSpPr>
        <p:grpSp>
          <p:nvGrpSpPr>
            <p:cNvPr id="58414" name="Group 136"/>
            <p:cNvGrpSpPr>
              <a:grpSpLocks/>
            </p:cNvGrpSpPr>
            <p:nvPr/>
          </p:nvGrpSpPr>
          <p:grpSpPr bwMode="auto">
            <a:xfrm>
              <a:off x="2954" y="2776"/>
              <a:ext cx="561" cy="136"/>
              <a:chOff x="455" y="3463"/>
              <a:chExt cx="561" cy="136"/>
            </a:xfrm>
          </p:grpSpPr>
          <p:sp>
            <p:nvSpPr>
              <p:cNvPr id="58427" name="Rectangle 137"/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58428" name="Rectangle 138"/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58429" name="Rectangle 139"/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58430" name="Rectangle 140"/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58431" name="Line 141"/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8415" name="Group 142"/>
            <p:cNvGrpSpPr>
              <a:grpSpLocks/>
            </p:cNvGrpSpPr>
            <p:nvPr/>
          </p:nvGrpSpPr>
          <p:grpSpPr bwMode="auto">
            <a:xfrm>
              <a:off x="2957" y="3023"/>
              <a:ext cx="561" cy="136"/>
              <a:chOff x="455" y="3463"/>
              <a:chExt cx="561" cy="136"/>
            </a:xfrm>
          </p:grpSpPr>
          <p:sp>
            <p:nvSpPr>
              <p:cNvPr id="58422" name="Rectangle 143"/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58423" name="Rectangle 144"/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58424" name="Rectangle 145"/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58425" name="Rectangle 146"/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58426" name="Line 147"/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8416" name="Group 148"/>
            <p:cNvGrpSpPr>
              <a:grpSpLocks/>
            </p:cNvGrpSpPr>
            <p:nvPr/>
          </p:nvGrpSpPr>
          <p:grpSpPr bwMode="auto">
            <a:xfrm>
              <a:off x="2954" y="3292"/>
              <a:ext cx="561" cy="136"/>
              <a:chOff x="455" y="3463"/>
              <a:chExt cx="561" cy="136"/>
            </a:xfrm>
          </p:grpSpPr>
          <p:sp>
            <p:nvSpPr>
              <p:cNvPr id="58417" name="Rectangle 149"/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58418" name="Rectangle 150"/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58419" name="Rectangle 151"/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58420" name="Rectangle 152"/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58421" name="Line 153"/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58393" name="Line 155"/>
          <p:cNvSpPr>
            <a:spLocks noChangeShapeType="1"/>
          </p:cNvSpPr>
          <p:nvPr/>
        </p:nvSpPr>
        <p:spPr bwMode="auto">
          <a:xfrm>
            <a:off x="6981825" y="4340225"/>
            <a:ext cx="1063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4" name="Line 156"/>
          <p:cNvSpPr>
            <a:spLocks noChangeShapeType="1"/>
          </p:cNvSpPr>
          <p:nvPr/>
        </p:nvSpPr>
        <p:spPr bwMode="auto">
          <a:xfrm flipV="1">
            <a:off x="6943725" y="4727575"/>
            <a:ext cx="1111250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5" name="Line 157"/>
          <p:cNvSpPr>
            <a:spLocks noChangeShapeType="1"/>
          </p:cNvSpPr>
          <p:nvPr/>
        </p:nvSpPr>
        <p:spPr bwMode="auto">
          <a:xfrm>
            <a:off x="6943725" y="5159375"/>
            <a:ext cx="1101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6" name="Line 158"/>
          <p:cNvSpPr>
            <a:spLocks noChangeShapeType="1"/>
          </p:cNvSpPr>
          <p:nvPr/>
        </p:nvSpPr>
        <p:spPr bwMode="auto">
          <a:xfrm flipV="1">
            <a:off x="7226300" y="4340225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7" name="Line 159"/>
          <p:cNvSpPr>
            <a:spLocks noChangeShapeType="1"/>
          </p:cNvSpPr>
          <p:nvPr/>
        </p:nvSpPr>
        <p:spPr bwMode="auto">
          <a:xfrm flipV="1">
            <a:off x="7648575" y="4340225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8" name="Line 160"/>
          <p:cNvSpPr>
            <a:spLocks noChangeShapeType="1"/>
          </p:cNvSpPr>
          <p:nvPr/>
        </p:nvSpPr>
        <p:spPr bwMode="auto">
          <a:xfrm flipV="1">
            <a:off x="8045450" y="4330700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9" name="Oval 161"/>
          <p:cNvSpPr>
            <a:spLocks noChangeArrowheads="1"/>
          </p:cNvSpPr>
          <p:nvPr/>
        </p:nvSpPr>
        <p:spPr bwMode="auto">
          <a:xfrm>
            <a:off x="7185025" y="4302125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58400" name="Oval 162"/>
          <p:cNvSpPr>
            <a:spLocks noChangeArrowheads="1"/>
          </p:cNvSpPr>
          <p:nvPr/>
        </p:nvSpPr>
        <p:spPr bwMode="auto">
          <a:xfrm>
            <a:off x="7185025" y="468630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58401" name="Oval 163"/>
          <p:cNvSpPr>
            <a:spLocks noChangeArrowheads="1"/>
          </p:cNvSpPr>
          <p:nvPr/>
        </p:nvSpPr>
        <p:spPr bwMode="auto">
          <a:xfrm>
            <a:off x="7178675" y="511175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58402" name="Oval 164"/>
          <p:cNvSpPr>
            <a:spLocks noChangeArrowheads="1"/>
          </p:cNvSpPr>
          <p:nvPr/>
        </p:nvSpPr>
        <p:spPr bwMode="auto">
          <a:xfrm>
            <a:off x="7610475" y="4302125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58403" name="Oval 165"/>
          <p:cNvSpPr>
            <a:spLocks noChangeArrowheads="1"/>
          </p:cNvSpPr>
          <p:nvPr/>
        </p:nvSpPr>
        <p:spPr bwMode="auto">
          <a:xfrm>
            <a:off x="7610475" y="468630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58404" name="Oval 166"/>
          <p:cNvSpPr>
            <a:spLocks noChangeArrowheads="1"/>
          </p:cNvSpPr>
          <p:nvPr/>
        </p:nvSpPr>
        <p:spPr bwMode="auto">
          <a:xfrm>
            <a:off x="7604125" y="511175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58405" name="Oval 167"/>
          <p:cNvSpPr>
            <a:spLocks noChangeArrowheads="1"/>
          </p:cNvSpPr>
          <p:nvPr/>
        </p:nvSpPr>
        <p:spPr bwMode="auto">
          <a:xfrm>
            <a:off x="8001000" y="4302125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58406" name="Oval 168"/>
          <p:cNvSpPr>
            <a:spLocks noChangeArrowheads="1"/>
          </p:cNvSpPr>
          <p:nvPr/>
        </p:nvSpPr>
        <p:spPr bwMode="auto">
          <a:xfrm>
            <a:off x="8001000" y="468630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58407" name="Oval 169"/>
          <p:cNvSpPr>
            <a:spLocks noChangeArrowheads="1"/>
          </p:cNvSpPr>
          <p:nvPr/>
        </p:nvSpPr>
        <p:spPr bwMode="auto">
          <a:xfrm>
            <a:off x="7994650" y="511175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58408" name="Text Box 170"/>
          <p:cNvSpPr txBox="1">
            <a:spLocks noChangeArrowheads="1"/>
          </p:cNvSpPr>
          <p:nvPr/>
        </p:nvSpPr>
        <p:spPr bwMode="auto">
          <a:xfrm>
            <a:off x="5899150" y="5589588"/>
            <a:ext cx="106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/>
              <a:t>crossbar</a:t>
            </a:r>
          </a:p>
        </p:txBody>
      </p:sp>
      <p:sp>
        <p:nvSpPr>
          <p:cNvPr id="58409" name="Freeform 171"/>
          <p:cNvSpPr>
            <a:spLocks/>
          </p:cNvSpPr>
          <p:nvPr/>
        </p:nvSpPr>
        <p:spPr bwMode="auto">
          <a:xfrm>
            <a:off x="590550" y="4325938"/>
            <a:ext cx="2798763" cy="412750"/>
          </a:xfrm>
          <a:custGeom>
            <a:avLst/>
            <a:gdLst>
              <a:gd name="T0" fmla="*/ 0 w 1763"/>
              <a:gd name="T1" fmla="*/ 0 h 260"/>
              <a:gd name="T2" fmla="*/ 2147483647 w 1763"/>
              <a:gd name="T3" fmla="*/ 0 h 260"/>
              <a:gd name="T4" fmla="*/ 2147483647 w 1763"/>
              <a:gd name="T5" fmla="*/ 2147483647 h 260"/>
              <a:gd name="T6" fmla="*/ 2147483647 w 1763"/>
              <a:gd name="T7" fmla="*/ 2147483647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1763"/>
              <a:gd name="T13" fmla="*/ 0 h 260"/>
              <a:gd name="T14" fmla="*/ 1763 w 1763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63" h="260">
                <a:moveTo>
                  <a:pt x="0" y="0"/>
                </a:moveTo>
                <a:lnTo>
                  <a:pt x="689" y="0"/>
                </a:lnTo>
                <a:lnTo>
                  <a:pt x="1054" y="260"/>
                </a:lnTo>
                <a:lnTo>
                  <a:pt x="1763" y="26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410" name="Freeform 172"/>
          <p:cNvSpPr>
            <a:spLocks/>
          </p:cNvSpPr>
          <p:nvPr/>
        </p:nvSpPr>
        <p:spPr bwMode="auto">
          <a:xfrm>
            <a:off x="3641725" y="4295775"/>
            <a:ext cx="2006600" cy="400050"/>
          </a:xfrm>
          <a:custGeom>
            <a:avLst/>
            <a:gdLst>
              <a:gd name="T0" fmla="*/ 0 w 1264"/>
              <a:gd name="T1" fmla="*/ 2147483647 h 252"/>
              <a:gd name="T2" fmla="*/ 2147483647 w 1264"/>
              <a:gd name="T3" fmla="*/ 0 h 252"/>
              <a:gd name="T4" fmla="*/ 2147483647 w 1264"/>
              <a:gd name="T5" fmla="*/ 2147483647 h 252"/>
              <a:gd name="T6" fmla="*/ 2147483647 w 1264"/>
              <a:gd name="T7" fmla="*/ 2147483647 h 252"/>
              <a:gd name="T8" fmla="*/ 0 60000 65536"/>
              <a:gd name="T9" fmla="*/ 0 60000 65536"/>
              <a:gd name="T10" fmla="*/ 0 60000 65536"/>
              <a:gd name="T11" fmla="*/ 0 60000 65536"/>
              <a:gd name="T12" fmla="*/ 0 w 1264"/>
              <a:gd name="T13" fmla="*/ 0 h 252"/>
              <a:gd name="T14" fmla="*/ 1264 w 1264"/>
              <a:gd name="T15" fmla="*/ 252 h 2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4" h="252">
                <a:moveTo>
                  <a:pt x="0" y="2"/>
                </a:moveTo>
                <a:lnTo>
                  <a:pt x="622" y="0"/>
                </a:lnTo>
                <a:lnTo>
                  <a:pt x="616" y="246"/>
                </a:lnTo>
                <a:lnTo>
                  <a:pt x="1264" y="25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411" name="Freeform 173"/>
          <p:cNvSpPr>
            <a:spLocks/>
          </p:cNvSpPr>
          <p:nvPr/>
        </p:nvSpPr>
        <p:spPr bwMode="auto">
          <a:xfrm>
            <a:off x="6038850" y="4286250"/>
            <a:ext cx="1543050" cy="2014538"/>
          </a:xfrm>
          <a:custGeom>
            <a:avLst/>
            <a:gdLst>
              <a:gd name="T0" fmla="*/ 0 w 972"/>
              <a:gd name="T1" fmla="*/ 2147483647 h 1266"/>
              <a:gd name="T2" fmla="*/ 2147483647 w 972"/>
              <a:gd name="T3" fmla="*/ 0 h 1266"/>
              <a:gd name="T4" fmla="*/ 2147483647 w 972"/>
              <a:gd name="T5" fmla="*/ 2147483647 h 1266"/>
              <a:gd name="T6" fmla="*/ 0 60000 65536"/>
              <a:gd name="T7" fmla="*/ 0 60000 65536"/>
              <a:gd name="T8" fmla="*/ 0 60000 65536"/>
              <a:gd name="T9" fmla="*/ 0 w 972"/>
              <a:gd name="T10" fmla="*/ 0 h 1266"/>
              <a:gd name="T11" fmla="*/ 972 w 972"/>
              <a:gd name="T12" fmla="*/ 1266 h 1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1266">
                <a:moveTo>
                  <a:pt x="0" y="3"/>
                </a:moveTo>
                <a:lnTo>
                  <a:pt x="969" y="0"/>
                </a:lnTo>
                <a:lnTo>
                  <a:pt x="972" y="126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4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4908637A-19CA-4B4F-9F12-4916C522C358}" type="slidenum">
              <a:rPr lang="en-US" altLang="x-none" sz="1200">
                <a:latin typeface="Tahoma" charset="0"/>
              </a:rPr>
              <a:pPr/>
              <a:t>18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5841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4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781050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52463" y="263525"/>
            <a:ext cx="7772400" cy="609600"/>
          </a:xfrm>
        </p:spPr>
        <p:txBody>
          <a:bodyPr/>
          <a:lstStyle/>
          <a:p>
            <a:r>
              <a:rPr lang="en-US" altLang="x-none" sz="4000">
                <a:ea typeface="ＭＳ Ｐゴシック" charset="-128"/>
              </a:rPr>
              <a:t>Switching via memory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77925"/>
            <a:ext cx="7848600" cy="1066800"/>
          </a:xfrm>
        </p:spPr>
        <p:txBody>
          <a:bodyPr/>
          <a:lstStyle/>
          <a:p>
            <a:pPr marL="234950" indent="-234950">
              <a:buFont typeface="Wingdings" charset="2"/>
              <a:buNone/>
            </a:pPr>
            <a:r>
              <a:rPr lang="en-US" altLang="x-none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first generation routers:</a:t>
            </a:r>
          </a:p>
          <a:p>
            <a:pPr marL="234950" indent="-234950"/>
            <a:r>
              <a:rPr lang="en-US" altLang="x-none" sz="2400" dirty="0">
                <a:ea typeface="ＭＳ Ｐゴシック" charset="-128"/>
                <a:cs typeface="ＭＳ Ｐゴシック" charset="-128"/>
              </a:rPr>
              <a:t>traditional computers with switching under direct control of CPU</a:t>
            </a:r>
          </a:p>
          <a:p>
            <a:pPr marL="234950" indent="-234950"/>
            <a:r>
              <a:rPr lang="en-US" altLang="x-none" sz="2400" dirty="0">
                <a:ea typeface="ＭＳ Ｐゴシック" charset="-128"/>
                <a:cs typeface="ＭＳ Ｐゴシック" charset="-128"/>
              </a:rPr>
              <a:t>packet copied to system</a:t>
            </a:r>
            <a:r>
              <a:rPr lang="ja-JP" altLang="en-US" sz="2400" dirty="0">
                <a:ea typeface="ＭＳ Ｐゴシック" charset="-128"/>
                <a:cs typeface="ＭＳ Ｐゴシック" charset="-128"/>
              </a:rPr>
              <a:t>’</a:t>
            </a:r>
            <a:r>
              <a:rPr lang="en-US" altLang="ja-JP" sz="2400" dirty="0">
                <a:ea typeface="ＭＳ Ｐゴシック" charset="-128"/>
                <a:cs typeface="ＭＳ Ｐゴシック" charset="-128"/>
              </a:rPr>
              <a:t>s memory</a:t>
            </a:r>
          </a:p>
          <a:p>
            <a:pPr marL="234950" indent="-234950"/>
            <a:r>
              <a:rPr lang="en-US" altLang="x-none" sz="2400" dirty="0">
                <a:ea typeface="ＭＳ Ｐゴシック" charset="-128"/>
                <a:cs typeface="ＭＳ Ｐゴシック" charset="-128"/>
              </a:rPr>
              <a:t> speed limited by memory bandwidth (2 bus crossings per datagram)</a:t>
            </a:r>
            <a:endParaRPr lang="en-US" altLang="x-none" sz="1800" dirty="0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9396" name="Group 42"/>
          <p:cNvGrpSpPr>
            <a:grpSpLocks/>
          </p:cNvGrpSpPr>
          <p:nvPr/>
        </p:nvGrpSpPr>
        <p:grpSpPr bwMode="auto">
          <a:xfrm>
            <a:off x="1560513" y="4032250"/>
            <a:ext cx="6611937" cy="1787525"/>
            <a:chOff x="983" y="2540"/>
            <a:chExt cx="4165" cy="1126"/>
          </a:xfrm>
        </p:grpSpPr>
        <p:sp>
          <p:nvSpPr>
            <p:cNvPr id="59403" name="Rectangle 30"/>
            <p:cNvSpPr>
              <a:spLocks noChangeArrowheads="1"/>
            </p:cNvSpPr>
            <p:nvPr/>
          </p:nvSpPr>
          <p:spPr bwMode="auto">
            <a:xfrm>
              <a:off x="983" y="2542"/>
              <a:ext cx="766" cy="7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9404" name="Text Box 31"/>
            <p:cNvSpPr txBox="1">
              <a:spLocks noChangeArrowheads="1"/>
            </p:cNvSpPr>
            <p:nvPr/>
          </p:nvSpPr>
          <p:spPr bwMode="auto">
            <a:xfrm>
              <a:off x="991" y="2557"/>
              <a:ext cx="708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x-none" sz="1800"/>
                <a:t>input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x-none" sz="1800"/>
                <a:t>port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x-none" sz="1800"/>
                <a:t>(e.g.,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x-none" sz="1800"/>
                <a:t>Ethernet)</a:t>
              </a:r>
            </a:p>
          </p:txBody>
        </p:sp>
        <p:sp>
          <p:nvSpPr>
            <p:cNvPr id="59405" name="Text Box 32"/>
            <p:cNvSpPr txBox="1">
              <a:spLocks noChangeArrowheads="1"/>
            </p:cNvSpPr>
            <p:nvPr/>
          </p:nvSpPr>
          <p:spPr bwMode="auto">
            <a:xfrm>
              <a:off x="2324" y="2773"/>
              <a:ext cx="636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x-none" sz="1800"/>
                <a:t>memory</a:t>
              </a:r>
            </a:p>
          </p:txBody>
        </p:sp>
        <p:sp>
          <p:nvSpPr>
            <p:cNvPr id="59406" name="Rectangle 34"/>
            <p:cNvSpPr>
              <a:spLocks noChangeArrowheads="1"/>
            </p:cNvSpPr>
            <p:nvPr/>
          </p:nvSpPr>
          <p:spPr bwMode="auto">
            <a:xfrm>
              <a:off x="2072" y="2542"/>
              <a:ext cx="1173" cy="6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9407" name="Rectangle 35"/>
            <p:cNvSpPr>
              <a:spLocks noChangeArrowheads="1"/>
            </p:cNvSpPr>
            <p:nvPr/>
          </p:nvSpPr>
          <p:spPr bwMode="auto">
            <a:xfrm>
              <a:off x="3557" y="2540"/>
              <a:ext cx="766" cy="7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59408" name="Text Box 36"/>
            <p:cNvSpPr txBox="1">
              <a:spLocks noChangeArrowheads="1"/>
            </p:cNvSpPr>
            <p:nvPr/>
          </p:nvSpPr>
          <p:spPr bwMode="auto">
            <a:xfrm>
              <a:off x="3565" y="2555"/>
              <a:ext cx="708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x-none" sz="1800"/>
                <a:t>output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x-none" sz="1800"/>
                <a:t>port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x-none" sz="1800"/>
                <a:t>(e.g.,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x-none" sz="1800"/>
                <a:t>Ethernet)</a:t>
              </a:r>
            </a:p>
          </p:txBody>
        </p:sp>
        <p:sp>
          <p:nvSpPr>
            <p:cNvPr id="59409" name="Line 37"/>
            <p:cNvSpPr>
              <a:spLocks noChangeShapeType="1"/>
            </p:cNvSpPr>
            <p:nvPr/>
          </p:nvSpPr>
          <p:spPr bwMode="auto">
            <a:xfrm>
              <a:off x="983" y="3561"/>
              <a:ext cx="33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0" name="Line 38"/>
            <p:cNvSpPr>
              <a:spLocks noChangeShapeType="1"/>
            </p:cNvSpPr>
            <p:nvPr/>
          </p:nvSpPr>
          <p:spPr bwMode="auto">
            <a:xfrm>
              <a:off x="1370" y="3252"/>
              <a:ext cx="0" cy="31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1" name="Line 39"/>
            <p:cNvSpPr>
              <a:spLocks noChangeShapeType="1"/>
            </p:cNvSpPr>
            <p:nvPr/>
          </p:nvSpPr>
          <p:spPr bwMode="auto">
            <a:xfrm>
              <a:off x="3939" y="3242"/>
              <a:ext cx="0" cy="31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2" name="Line 40"/>
            <p:cNvSpPr>
              <a:spLocks noChangeShapeType="1"/>
            </p:cNvSpPr>
            <p:nvPr/>
          </p:nvSpPr>
          <p:spPr bwMode="auto">
            <a:xfrm>
              <a:off x="2665" y="3240"/>
              <a:ext cx="0" cy="3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3" name="Text Box 41"/>
            <p:cNvSpPr txBox="1">
              <a:spLocks noChangeArrowheads="1"/>
            </p:cNvSpPr>
            <p:nvPr/>
          </p:nvSpPr>
          <p:spPr bwMode="auto">
            <a:xfrm>
              <a:off x="4304" y="3435"/>
              <a:ext cx="8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800"/>
                <a:t>system bus</a:t>
              </a:r>
            </a:p>
          </p:txBody>
        </p:sp>
      </p:grpSp>
      <p:pic>
        <p:nvPicPr>
          <p:cNvPr id="59397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4225925"/>
            <a:ext cx="5334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4189413"/>
            <a:ext cx="5334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7293" name="Rectangle 45"/>
          <p:cNvSpPr>
            <a:spLocks noChangeArrowheads="1"/>
          </p:cNvSpPr>
          <p:nvPr/>
        </p:nvSpPr>
        <p:spPr bwMode="auto">
          <a:xfrm>
            <a:off x="377825" y="4460875"/>
            <a:ext cx="434975" cy="222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437294" name="Rectangle 46"/>
          <p:cNvSpPr>
            <a:spLocks noChangeArrowheads="1"/>
          </p:cNvSpPr>
          <p:nvPr/>
        </p:nvSpPr>
        <p:spPr bwMode="auto">
          <a:xfrm>
            <a:off x="390525" y="4470400"/>
            <a:ext cx="446088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5940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6A915DBB-A2F7-8B41-BD96-E600D16592E9}" type="slidenum">
              <a:rPr lang="en-US" altLang="x-none" sz="1200">
                <a:latin typeface="Tahoma" charset="0"/>
              </a:rPr>
              <a:pPr/>
              <a:t>19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59402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16476 3.33333E-6 L 0.16962 0.13495 L 0.39098 0.13495 L 0.39098 0.0407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37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9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0.16233 -1.11111E-6 L 0.16597 0.1382 L 0.33906 0.13588 L 0.33785 0.03843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437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098 0.04074 L 0.408 0.04074 L 0.408 0.12847 L 0.61911 0.12361 L 0.62032 -0.00162 L 0.79098 -0.00162 " pathEditMode="relative" ptsTypes="AAAAAA">
                                      <p:cBhvr>
                                        <p:cTn id="17" dur="2000" fill="hold"/>
                                        <p:tgtEl>
                                          <p:spTgt spid="437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37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93" grpId="0" animBg="1"/>
      <p:bldP spid="437293" grpId="1" animBg="1"/>
      <p:bldP spid="437293" grpId="2" animBg="1"/>
      <p:bldP spid="437294" grpId="0" animBg="1"/>
      <p:bldP spid="43729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79850" cy="46482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x-none" sz="240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4.1 Overview of Network layer</a:t>
            </a:r>
          </a:p>
          <a:p>
            <a:pPr lvl="1"/>
            <a:r>
              <a:rPr lang="en-US" altLang="x-none">
                <a:solidFill>
                  <a:srgbClr val="CC0000"/>
                </a:solidFill>
                <a:latin typeface="Gill Sans MT" charset="0"/>
                <a:ea typeface="ＭＳ Ｐゴシック" charset="-128"/>
              </a:rPr>
              <a:t>data plane</a:t>
            </a:r>
          </a:p>
          <a:p>
            <a:pPr lvl="1"/>
            <a:r>
              <a:rPr lang="en-US" altLang="x-none">
                <a:solidFill>
                  <a:srgbClr val="CC0000"/>
                </a:solidFill>
                <a:latin typeface="Gill Sans MT" charset="0"/>
                <a:ea typeface="ＭＳ Ｐゴシック" charset="-128"/>
              </a:rPr>
              <a:t>control plane</a:t>
            </a:r>
          </a:p>
          <a:p>
            <a:pPr>
              <a:buFont typeface="Wingdings" charset="2"/>
              <a:buNone/>
            </a:pPr>
            <a:r>
              <a:rPr lang="en-US" altLang="x-none" sz="2400">
                <a:ea typeface="ＭＳ Ｐゴシック" charset="-128"/>
                <a:cs typeface="ＭＳ Ｐゴシック" charset="-128"/>
              </a:rPr>
              <a:t>4.2 What</a:t>
            </a:r>
            <a:r>
              <a:rPr lang="ja-JP" altLang="en-US" sz="2400">
                <a:ea typeface="ＭＳ Ｐゴシック" charset="-128"/>
                <a:cs typeface="ＭＳ Ｐゴシック" charset="-128"/>
              </a:rPr>
              <a:t>’</a:t>
            </a:r>
            <a:r>
              <a:rPr lang="en-US" altLang="ja-JP" sz="2400">
                <a:ea typeface="ＭＳ Ｐゴシック" charset="-128"/>
                <a:cs typeface="ＭＳ Ｐゴシック" charset="-128"/>
              </a:rPr>
              <a:t>s inside a router</a:t>
            </a:r>
          </a:p>
          <a:p>
            <a:pPr>
              <a:buFont typeface="Wingdings" charset="2"/>
              <a:buNone/>
            </a:pPr>
            <a:r>
              <a:rPr lang="en-US" altLang="x-none" sz="2400">
                <a:ea typeface="ＭＳ Ｐゴシック" charset="-128"/>
                <a:cs typeface="ＭＳ Ｐゴシック" charset="-128"/>
              </a:rPr>
              <a:t>4.3 IP: Internet Protocol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datagram format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fragmentation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IPv4 addressing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network address translation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IPv6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 altLang="x-none" sz="2400">
                <a:ea typeface="ＭＳ Ｐゴシック" charset="-128"/>
                <a:cs typeface="ＭＳ Ｐゴシック" charset="-128"/>
              </a:rPr>
              <a:t>4.4 Generalized Forward and SDN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match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action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OpenFlow  examples of match-plus-action in action</a:t>
            </a:r>
          </a:p>
          <a:p>
            <a:endParaRPr lang="en-US" altLang="x-none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4400">
                <a:solidFill>
                  <a:srgbClr val="000099"/>
                </a:solidFill>
                <a:latin typeface="Gill Sans MT" charset="0"/>
              </a:rPr>
              <a:t>Chapter 4: outline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8E5B71FD-6431-A341-9FD0-6731F245F805}" type="slidenum">
              <a:rPr lang="en-US" altLang="x-none" sz="1200">
                <a:latin typeface="Tahoma" charset="0"/>
              </a:rPr>
              <a:pPr/>
              <a:t>2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4199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4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65200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6"/>
          <p:cNvSpPr>
            <a:spLocks noGrp="1" noChangeArrowheads="1"/>
          </p:cNvSpPr>
          <p:nvPr>
            <p:ph type="title"/>
          </p:nvPr>
        </p:nvSpPr>
        <p:spPr>
          <a:xfrm>
            <a:off x="449263" y="385763"/>
            <a:ext cx="7772400" cy="685800"/>
          </a:xfrm>
        </p:spPr>
        <p:txBody>
          <a:bodyPr/>
          <a:lstStyle/>
          <a:p>
            <a:r>
              <a:rPr lang="en-US" altLang="x-none" sz="4000">
                <a:ea typeface="ＭＳ Ｐゴシック" charset="-128"/>
              </a:rPr>
              <a:t>Switching via a bus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2663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31825" y="1530350"/>
            <a:ext cx="5608638" cy="4071938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datagram from input port memory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    to output port memory via a shared bus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bus contention:</a:t>
            </a:r>
            <a:r>
              <a:rPr lang="en-US" dirty="0">
                <a:cs typeface="+mn-cs"/>
              </a:rPr>
              <a:t>  switching speed limited by bus bandwidth</a:t>
            </a:r>
          </a:p>
          <a:p>
            <a:pPr>
              <a:defRPr/>
            </a:pPr>
            <a:r>
              <a:rPr lang="en-US" dirty="0">
                <a:cs typeface="+mn-cs"/>
              </a:rPr>
              <a:t>32 </a:t>
            </a:r>
            <a:r>
              <a:rPr lang="en-US" dirty="0" err="1">
                <a:cs typeface="+mn-cs"/>
              </a:rPr>
              <a:t>Gbps</a:t>
            </a:r>
            <a:r>
              <a:rPr lang="en-US" dirty="0">
                <a:cs typeface="+mn-cs"/>
              </a:rPr>
              <a:t> bus, Cisco 5600: sufficient speed for access and enterprise routers</a:t>
            </a:r>
          </a:p>
        </p:txBody>
      </p:sp>
      <p:grpSp>
        <p:nvGrpSpPr>
          <p:cNvPr id="60420" name="Group 8"/>
          <p:cNvGrpSpPr>
            <a:grpSpLocks/>
          </p:cNvGrpSpPr>
          <p:nvPr/>
        </p:nvGrpSpPr>
        <p:grpSpPr bwMode="auto">
          <a:xfrm>
            <a:off x="6408738" y="2435225"/>
            <a:ext cx="890587" cy="215900"/>
            <a:chOff x="876" y="2800"/>
            <a:chExt cx="642" cy="175"/>
          </a:xfrm>
        </p:grpSpPr>
        <p:sp>
          <p:nvSpPr>
            <p:cNvPr id="60456" name="Rectangle 9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0457" name="Rectangle 10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0458" name="Rectangle 11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0459" name="Rectangle 12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0460" name="Line 13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0421" name="Group 14"/>
          <p:cNvGrpSpPr>
            <a:grpSpLocks/>
          </p:cNvGrpSpPr>
          <p:nvPr/>
        </p:nvGrpSpPr>
        <p:grpSpPr bwMode="auto">
          <a:xfrm>
            <a:off x="6407150" y="2830513"/>
            <a:ext cx="890588" cy="215900"/>
            <a:chOff x="876" y="2800"/>
            <a:chExt cx="642" cy="175"/>
          </a:xfrm>
        </p:grpSpPr>
        <p:sp>
          <p:nvSpPr>
            <p:cNvPr id="60451" name="Rectangle 15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0452" name="Rectangle 16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0453" name="Rectangle 17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0454" name="Rectangle 18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0455" name="Line 19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0422" name="Group 20"/>
          <p:cNvGrpSpPr>
            <a:grpSpLocks/>
          </p:cNvGrpSpPr>
          <p:nvPr/>
        </p:nvGrpSpPr>
        <p:grpSpPr bwMode="auto">
          <a:xfrm>
            <a:off x="6402388" y="3257550"/>
            <a:ext cx="890587" cy="215900"/>
            <a:chOff x="876" y="2800"/>
            <a:chExt cx="642" cy="175"/>
          </a:xfrm>
        </p:grpSpPr>
        <p:sp>
          <p:nvSpPr>
            <p:cNvPr id="60446" name="Rectangle 21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0447" name="Rectangle 22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0448" name="Rectangle 23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0449" name="Rectangle 24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0450" name="Line 25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0423" name="Line 26"/>
          <p:cNvSpPr>
            <a:spLocks noChangeShapeType="1"/>
          </p:cNvSpPr>
          <p:nvPr/>
        </p:nvSpPr>
        <p:spPr bwMode="auto">
          <a:xfrm>
            <a:off x="7310438" y="2438400"/>
            <a:ext cx="0" cy="10033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0424" name="Group 27"/>
          <p:cNvGrpSpPr>
            <a:grpSpLocks/>
          </p:cNvGrpSpPr>
          <p:nvPr/>
        </p:nvGrpSpPr>
        <p:grpSpPr bwMode="auto">
          <a:xfrm>
            <a:off x="7364413" y="2422525"/>
            <a:ext cx="890587" cy="215900"/>
            <a:chOff x="455" y="3463"/>
            <a:chExt cx="561" cy="136"/>
          </a:xfrm>
        </p:grpSpPr>
        <p:sp>
          <p:nvSpPr>
            <p:cNvPr id="60441" name="Rectangle 28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0442" name="Rectangle 29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0443" name="Rectangle 30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0444" name="Rectangle 31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0445" name="Line 32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0425" name="Group 33"/>
          <p:cNvGrpSpPr>
            <a:grpSpLocks/>
          </p:cNvGrpSpPr>
          <p:nvPr/>
        </p:nvGrpSpPr>
        <p:grpSpPr bwMode="auto">
          <a:xfrm>
            <a:off x="7369175" y="2814638"/>
            <a:ext cx="890588" cy="215900"/>
            <a:chOff x="455" y="3463"/>
            <a:chExt cx="561" cy="136"/>
          </a:xfrm>
        </p:grpSpPr>
        <p:sp>
          <p:nvSpPr>
            <p:cNvPr id="60436" name="Rectangle 34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0437" name="Rectangle 35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0438" name="Rectangle 36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0439" name="Rectangle 37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0440" name="Line 38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0426" name="Group 39"/>
          <p:cNvGrpSpPr>
            <a:grpSpLocks/>
          </p:cNvGrpSpPr>
          <p:nvPr/>
        </p:nvGrpSpPr>
        <p:grpSpPr bwMode="auto">
          <a:xfrm>
            <a:off x="7364413" y="3241675"/>
            <a:ext cx="890587" cy="215900"/>
            <a:chOff x="455" y="3463"/>
            <a:chExt cx="561" cy="136"/>
          </a:xfrm>
        </p:grpSpPr>
        <p:sp>
          <p:nvSpPr>
            <p:cNvPr id="60431" name="Rectangle 40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0432" name="Rectangle 41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0433" name="Rectangle 42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0434" name="Rectangle 43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0435" name="Line 44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0427" name="Text Box 45"/>
          <p:cNvSpPr txBox="1">
            <a:spLocks noChangeArrowheads="1"/>
          </p:cNvSpPr>
          <p:nvPr/>
        </p:nvSpPr>
        <p:spPr bwMode="auto">
          <a:xfrm>
            <a:off x="7046913" y="3678238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/>
              <a:t>bus</a:t>
            </a:r>
          </a:p>
        </p:txBody>
      </p:sp>
      <p:sp>
        <p:nvSpPr>
          <p:cNvPr id="60428" name="Freeform 46"/>
          <p:cNvSpPr>
            <a:spLocks/>
          </p:cNvSpPr>
          <p:nvPr/>
        </p:nvSpPr>
        <p:spPr bwMode="auto">
          <a:xfrm>
            <a:off x="6402388" y="2463800"/>
            <a:ext cx="2006600" cy="400050"/>
          </a:xfrm>
          <a:custGeom>
            <a:avLst/>
            <a:gdLst>
              <a:gd name="T0" fmla="*/ 0 w 1264"/>
              <a:gd name="T1" fmla="*/ 2147483647 h 252"/>
              <a:gd name="T2" fmla="*/ 2147483647 w 1264"/>
              <a:gd name="T3" fmla="*/ 0 h 252"/>
              <a:gd name="T4" fmla="*/ 2147483647 w 1264"/>
              <a:gd name="T5" fmla="*/ 2147483647 h 252"/>
              <a:gd name="T6" fmla="*/ 2147483647 w 1264"/>
              <a:gd name="T7" fmla="*/ 2147483647 h 252"/>
              <a:gd name="T8" fmla="*/ 0 60000 65536"/>
              <a:gd name="T9" fmla="*/ 0 60000 65536"/>
              <a:gd name="T10" fmla="*/ 0 60000 65536"/>
              <a:gd name="T11" fmla="*/ 0 60000 65536"/>
              <a:gd name="T12" fmla="*/ 0 w 1264"/>
              <a:gd name="T13" fmla="*/ 0 h 252"/>
              <a:gd name="T14" fmla="*/ 1264 w 1264"/>
              <a:gd name="T15" fmla="*/ 252 h 2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4" h="252">
                <a:moveTo>
                  <a:pt x="0" y="2"/>
                </a:moveTo>
                <a:lnTo>
                  <a:pt x="622" y="0"/>
                </a:lnTo>
                <a:lnTo>
                  <a:pt x="616" y="246"/>
                </a:lnTo>
                <a:lnTo>
                  <a:pt x="1264" y="25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5811119A-5994-8047-A34F-3EBB439232E5}" type="slidenum">
              <a:rPr lang="en-US" altLang="x-none" sz="1200">
                <a:latin typeface="Tahoma" charset="0"/>
              </a:rPr>
              <a:pPr/>
              <a:t>20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6043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5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84931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241300"/>
            <a:ext cx="7772400" cy="85407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Switching via interconnection network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1325563"/>
            <a:ext cx="5934075" cy="4411662"/>
          </a:xfrm>
        </p:spPr>
        <p:txBody>
          <a:bodyPr/>
          <a:lstStyle/>
          <a:p>
            <a:pPr>
              <a:defRPr/>
            </a:pPr>
            <a:r>
              <a:rPr lang="en-US">
                <a:cs typeface="+mn-cs"/>
              </a:rPr>
              <a:t>overcome  bus bandwidth limitations</a:t>
            </a:r>
          </a:p>
          <a:p>
            <a:pPr>
              <a:defRPr/>
            </a:pPr>
            <a:r>
              <a:rPr lang="en-US">
                <a:cs typeface="+mn-cs"/>
              </a:rPr>
              <a:t>banyan networks, crossbar, other interconnection nets initially developed to connect processors in multiprocessor</a:t>
            </a:r>
          </a:p>
          <a:p>
            <a:pPr>
              <a:defRPr/>
            </a:pPr>
            <a:r>
              <a:rPr lang="en-US">
                <a:cs typeface="+mn-cs"/>
              </a:rPr>
              <a:t>advanced design: fragmenting datagram into fixed length cells, switch cells through the fabric. </a:t>
            </a:r>
          </a:p>
          <a:p>
            <a:pPr>
              <a:defRPr/>
            </a:pPr>
            <a:r>
              <a:rPr lang="en-US">
                <a:cs typeface="+mn-cs"/>
              </a:rPr>
              <a:t>Cisco 12000: switches 60 Gbps through the interconnection network</a:t>
            </a:r>
          </a:p>
        </p:txBody>
      </p:sp>
      <p:grpSp>
        <p:nvGrpSpPr>
          <p:cNvPr id="61444" name="Group 58"/>
          <p:cNvGrpSpPr>
            <a:grpSpLocks/>
          </p:cNvGrpSpPr>
          <p:nvPr/>
        </p:nvGrpSpPr>
        <p:grpSpPr bwMode="auto">
          <a:xfrm>
            <a:off x="6184900" y="2535238"/>
            <a:ext cx="2252663" cy="2066925"/>
            <a:chOff x="3812" y="2763"/>
            <a:chExt cx="1419" cy="1302"/>
          </a:xfrm>
        </p:grpSpPr>
        <p:grpSp>
          <p:nvGrpSpPr>
            <p:cNvPr id="61447" name="Group 4"/>
            <p:cNvGrpSpPr>
              <a:grpSpLocks/>
            </p:cNvGrpSpPr>
            <p:nvPr/>
          </p:nvGrpSpPr>
          <p:grpSpPr bwMode="auto">
            <a:xfrm>
              <a:off x="3933" y="2763"/>
              <a:ext cx="561" cy="136"/>
              <a:chOff x="876" y="2800"/>
              <a:chExt cx="642" cy="175"/>
            </a:xfrm>
          </p:grpSpPr>
          <p:sp>
            <p:nvSpPr>
              <p:cNvPr id="61496" name="Rectangle 5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61497" name="Rectangle 6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61498" name="Rectangle 7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61499" name="Rectangle 8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61500" name="Line 9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1448" name="Group 10"/>
            <p:cNvGrpSpPr>
              <a:grpSpLocks/>
            </p:cNvGrpSpPr>
            <p:nvPr/>
          </p:nvGrpSpPr>
          <p:grpSpPr bwMode="auto">
            <a:xfrm>
              <a:off x="3918" y="3012"/>
              <a:ext cx="561" cy="136"/>
              <a:chOff x="876" y="2800"/>
              <a:chExt cx="642" cy="175"/>
            </a:xfrm>
          </p:grpSpPr>
          <p:sp>
            <p:nvSpPr>
              <p:cNvPr id="61491" name="Rectangle 11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61492" name="Rectangle 12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61493" name="Rectangle 13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61494" name="Rectangle 14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61495" name="Line 15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1449" name="Group 16"/>
            <p:cNvGrpSpPr>
              <a:grpSpLocks/>
            </p:cNvGrpSpPr>
            <p:nvPr/>
          </p:nvGrpSpPr>
          <p:grpSpPr bwMode="auto">
            <a:xfrm>
              <a:off x="3915" y="3281"/>
              <a:ext cx="561" cy="136"/>
              <a:chOff x="876" y="2800"/>
              <a:chExt cx="642" cy="175"/>
            </a:xfrm>
          </p:grpSpPr>
          <p:sp>
            <p:nvSpPr>
              <p:cNvPr id="61486" name="Rectangle 17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61487" name="Rectangle 18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61488" name="Rectangle 19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61489" name="Rectangle 20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61490" name="Line 21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1450" name="Group 22"/>
            <p:cNvGrpSpPr>
              <a:grpSpLocks/>
            </p:cNvGrpSpPr>
            <p:nvPr/>
          </p:nvGrpSpPr>
          <p:grpSpPr bwMode="auto">
            <a:xfrm rot="5400000">
              <a:off x="4623" y="3405"/>
              <a:ext cx="564" cy="652"/>
              <a:chOff x="2954" y="2776"/>
              <a:chExt cx="564" cy="652"/>
            </a:xfrm>
          </p:grpSpPr>
          <p:grpSp>
            <p:nvGrpSpPr>
              <p:cNvPr id="61468" name="Group 23"/>
              <p:cNvGrpSpPr>
                <a:grpSpLocks/>
              </p:cNvGrpSpPr>
              <p:nvPr/>
            </p:nvGrpSpPr>
            <p:grpSpPr bwMode="auto">
              <a:xfrm>
                <a:off x="2954" y="2776"/>
                <a:ext cx="561" cy="136"/>
                <a:chOff x="455" y="3463"/>
                <a:chExt cx="561" cy="136"/>
              </a:xfrm>
            </p:grpSpPr>
            <p:sp>
              <p:nvSpPr>
                <p:cNvPr id="61481" name="Rectangle 24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61482" name="Rectangle 25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61483" name="Rectangle 26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61484" name="Rectangle 27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61485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1469" name="Group 29"/>
              <p:cNvGrpSpPr>
                <a:grpSpLocks/>
              </p:cNvGrpSpPr>
              <p:nvPr/>
            </p:nvGrpSpPr>
            <p:grpSpPr bwMode="auto">
              <a:xfrm>
                <a:off x="2957" y="3023"/>
                <a:ext cx="561" cy="136"/>
                <a:chOff x="455" y="3463"/>
                <a:chExt cx="561" cy="136"/>
              </a:xfrm>
            </p:grpSpPr>
            <p:sp>
              <p:nvSpPr>
                <p:cNvPr id="61476" name="Rectangle 30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61477" name="Rectangle 31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61478" name="Rectangle 32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61479" name="Rectangle 33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61480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1470" name="Group 35"/>
              <p:cNvGrpSpPr>
                <a:grpSpLocks/>
              </p:cNvGrpSpPr>
              <p:nvPr/>
            </p:nvGrpSpPr>
            <p:grpSpPr bwMode="auto">
              <a:xfrm>
                <a:off x="2954" y="3292"/>
                <a:ext cx="561" cy="136"/>
                <a:chOff x="455" y="3463"/>
                <a:chExt cx="561" cy="136"/>
              </a:xfrm>
            </p:grpSpPr>
            <p:sp>
              <p:nvSpPr>
                <p:cNvPr id="61471" name="Rectangle 36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61472" name="Rectangle 37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61473" name="Rectangle 38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61474" name="Rectangle 39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61475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61451" name="Line 41"/>
            <p:cNvSpPr>
              <a:spLocks noChangeShapeType="1"/>
            </p:cNvSpPr>
            <p:nvPr/>
          </p:nvSpPr>
          <p:spPr bwMode="auto">
            <a:xfrm>
              <a:off x="4494" y="2830"/>
              <a:ext cx="67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52" name="Line 42"/>
            <p:cNvSpPr>
              <a:spLocks noChangeShapeType="1"/>
            </p:cNvSpPr>
            <p:nvPr/>
          </p:nvSpPr>
          <p:spPr bwMode="auto">
            <a:xfrm flipV="1">
              <a:off x="4470" y="3074"/>
              <a:ext cx="700" cy="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53" name="Line 43"/>
            <p:cNvSpPr>
              <a:spLocks noChangeShapeType="1"/>
            </p:cNvSpPr>
            <p:nvPr/>
          </p:nvSpPr>
          <p:spPr bwMode="auto">
            <a:xfrm>
              <a:off x="4470" y="3346"/>
              <a:ext cx="6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54" name="Line 44"/>
            <p:cNvSpPr>
              <a:spLocks noChangeShapeType="1"/>
            </p:cNvSpPr>
            <p:nvPr/>
          </p:nvSpPr>
          <p:spPr bwMode="auto">
            <a:xfrm flipV="1">
              <a:off x="4648" y="2830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55" name="Line 45"/>
            <p:cNvSpPr>
              <a:spLocks noChangeShapeType="1"/>
            </p:cNvSpPr>
            <p:nvPr/>
          </p:nvSpPr>
          <p:spPr bwMode="auto">
            <a:xfrm flipV="1">
              <a:off x="4914" y="2830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56" name="Line 46"/>
            <p:cNvSpPr>
              <a:spLocks noChangeShapeType="1"/>
            </p:cNvSpPr>
            <p:nvPr/>
          </p:nvSpPr>
          <p:spPr bwMode="auto">
            <a:xfrm flipV="1">
              <a:off x="5164" y="2824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57" name="Oval 47"/>
            <p:cNvSpPr>
              <a:spLocks noChangeArrowheads="1"/>
            </p:cNvSpPr>
            <p:nvPr/>
          </p:nvSpPr>
          <p:spPr bwMode="auto">
            <a:xfrm>
              <a:off x="4622" y="280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1458" name="Oval 48"/>
            <p:cNvSpPr>
              <a:spLocks noChangeArrowheads="1"/>
            </p:cNvSpPr>
            <p:nvPr/>
          </p:nvSpPr>
          <p:spPr bwMode="auto">
            <a:xfrm>
              <a:off x="4622" y="304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1459" name="Oval 49"/>
            <p:cNvSpPr>
              <a:spLocks noChangeArrowheads="1"/>
            </p:cNvSpPr>
            <p:nvPr/>
          </p:nvSpPr>
          <p:spPr bwMode="auto">
            <a:xfrm>
              <a:off x="4618" y="331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1460" name="Oval 50"/>
            <p:cNvSpPr>
              <a:spLocks noChangeArrowheads="1"/>
            </p:cNvSpPr>
            <p:nvPr/>
          </p:nvSpPr>
          <p:spPr bwMode="auto">
            <a:xfrm>
              <a:off x="4890" y="280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1461" name="Oval 51"/>
            <p:cNvSpPr>
              <a:spLocks noChangeArrowheads="1"/>
            </p:cNvSpPr>
            <p:nvPr/>
          </p:nvSpPr>
          <p:spPr bwMode="auto">
            <a:xfrm>
              <a:off x="4890" y="304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1462" name="Oval 52"/>
            <p:cNvSpPr>
              <a:spLocks noChangeArrowheads="1"/>
            </p:cNvSpPr>
            <p:nvPr/>
          </p:nvSpPr>
          <p:spPr bwMode="auto">
            <a:xfrm>
              <a:off x="4886" y="331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1463" name="Oval 53"/>
            <p:cNvSpPr>
              <a:spLocks noChangeArrowheads="1"/>
            </p:cNvSpPr>
            <p:nvPr/>
          </p:nvSpPr>
          <p:spPr bwMode="auto">
            <a:xfrm>
              <a:off x="5136" y="280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1464" name="Oval 54"/>
            <p:cNvSpPr>
              <a:spLocks noChangeArrowheads="1"/>
            </p:cNvSpPr>
            <p:nvPr/>
          </p:nvSpPr>
          <p:spPr bwMode="auto">
            <a:xfrm>
              <a:off x="5136" y="304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1465" name="Oval 55"/>
            <p:cNvSpPr>
              <a:spLocks noChangeArrowheads="1"/>
            </p:cNvSpPr>
            <p:nvPr/>
          </p:nvSpPr>
          <p:spPr bwMode="auto">
            <a:xfrm>
              <a:off x="5132" y="331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1466" name="Text Box 56"/>
            <p:cNvSpPr txBox="1">
              <a:spLocks noChangeArrowheads="1"/>
            </p:cNvSpPr>
            <p:nvPr/>
          </p:nvSpPr>
          <p:spPr bwMode="auto">
            <a:xfrm>
              <a:off x="3812" y="3601"/>
              <a:ext cx="7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2000"/>
                <a:t>crossbar</a:t>
              </a:r>
            </a:p>
          </p:txBody>
        </p:sp>
        <p:sp>
          <p:nvSpPr>
            <p:cNvPr id="61467" name="Freeform 57"/>
            <p:cNvSpPr>
              <a:spLocks/>
            </p:cNvSpPr>
            <p:nvPr/>
          </p:nvSpPr>
          <p:spPr bwMode="auto">
            <a:xfrm>
              <a:off x="3900" y="2796"/>
              <a:ext cx="972" cy="1269"/>
            </a:xfrm>
            <a:custGeom>
              <a:avLst/>
              <a:gdLst>
                <a:gd name="T0" fmla="*/ 0 w 972"/>
                <a:gd name="T1" fmla="*/ 3 h 1266"/>
                <a:gd name="T2" fmla="*/ 969 w 972"/>
                <a:gd name="T3" fmla="*/ 0 h 1266"/>
                <a:gd name="T4" fmla="*/ 972 w 972"/>
                <a:gd name="T5" fmla="*/ 1308 h 1266"/>
                <a:gd name="T6" fmla="*/ 0 60000 65536"/>
                <a:gd name="T7" fmla="*/ 0 60000 65536"/>
                <a:gd name="T8" fmla="*/ 0 60000 65536"/>
                <a:gd name="T9" fmla="*/ 0 w 972"/>
                <a:gd name="T10" fmla="*/ 0 h 1266"/>
                <a:gd name="T11" fmla="*/ 972 w 972"/>
                <a:gd name="T12" fmla="*/ 1266 h 1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2" h="1266">
                  <a:moveTo>
                    <a:pt x="0" y="3"/>
                  </a:moveTo>
                  <a:lnTo>
                    <a:pt x="969" y="0"/>
                  </a:lnTo>
                  <a:lnTo>
                    <a:pt x="972" y="1266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14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EF9B4404-FA6E-CB40-A01D-CA0ED4846D14}" type="slidenum">
              <a:rPr lang="en-US" altLang="x-none" sz="1200">
                <a:latin typeface="Tahoma" charset="0"/>
              </a:rPr>
              <a:pPr/>
              <a:t>21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61446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7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711200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2100"/>
            <a:ext cx="7772400" cy="457200"/>
          </a:xfrm>
        </p:spPr>
        <p:txBody>
          <a:bodyPr/>
          <a:lstStyle/>
          <a:p>
            <a:r>
              <a:rPr lang="en-US" altLang="x-none" sz="3600">
                <a:ea typeface="ＭＳ Ｐゴシック" charset="-128"/>
              </a:rPr>
              <a:t>Input port queuing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1127125"/>
            <a:ext cx="8101012" cy="2649538"/>
          </a:xfrm>
        </p:spPr>
        <p:txBody>
          <a:bodyPr/>
          <a:lstStyle/>
          <a:p>
            <a:r>
              <a:rPr lang="en-US" altLang="x-none" sz="2400">
                <a:ea typeface="ＭＳ Ｐゴシック" charset="-128"/>
                <a:cs typeface="ＭＳ Ｐゴシック" charset="-128"/>
              </a:rPr>
              <a:t>fabric slower than input ports combined -&gt; queueing may occur at input queues </a:t>
            </a:r>
          </a:p>
          <a:p>
            <a:pPr lvl="1"/>
            <a:r>
              <a:rPr lang="en-US" altLang="x-none" i="1">
                <a:solidFill>
                  <a:srgbClr val="CC0000"/>
                </a:solidFill>
                <a:latin typeface="Gill Sans MT" charset="0"/>
                <a:ea typeface="ＭＳ Ｐゴシック" charset="-128"/>
              </a:rPr>
              <a:t>queueing delay and loss due to input buffer overflow!</a:t>
            </a:r>
            <a:endParaRPr lang="en-US" altLang="x-none">
              <a:solidFill>
                <a:srgbClr val="CC0000"/>
              </a:solidFill>
              <a:latin typeface="Gill Sans MT" charset="0"/>
              <a:ea typeface="ＭＳ Ｐゴシック" charset="-128"/>
            </a:endParaRPr>
          </a:p>
          <a:p>
            <a:r>
              <a:rPr lang="en-US" altLang="x-none" sz="240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Head-of-the-Line (HOL) blocking:</a:t>
            </a:r>
            <a:r>
              <a:rPr lang="en-US" altLang="x-none" sz="2400">
                <a:ea typeface="ＭＳ Ｐゴシック" charset="-128"/>
                <a:cs typeface="ＭＳ Ｐゴシック" charset="-128"/>
              </a:rPr>
              <a:t> queued datagram at front of queue prevents others in queue from moving forward</a:t>
            </a:r>
          </a:p>
        </p:txBody>
      </p:sp>
      <p:grpSp>
        <p:nvGrpSpPr>
          <p:cNvPr id="62468" name="Group 7"/>
          <p:cNvGrpSpPr>
            <a:grpSpLocks/>
          </p:cNvGrpSpPr>
          <p:nvPr/>
        </p:nvGrpSpPr>
        <p:grpSpPr bwMode="auto">
          <a:xfrm>
            <a:off x="1389063" y="3194050"/>
            <a:ext cx="3027362" cy="1809750"/>
            <a:chOff x="523" y="976"/>
            <a:chExt cx="2099" cy="1356"/>
          </a:xfrm>
        </p:grpSpPr>
        <p:sp>
          <p:nvSpPr>
            <p:cNvPr id="62515" name="Rectangle 8"/>
            <p:cNvSpPr>
              <a:spLocks noChangeArrowheads="1"/>
            </p:cNvSpPr>
            <p:nvPr/>
          </p:nvSpPr>
          <p:spPr bwMode="auto">
            <a:xfrm>
              <a:off x="1208" y="976"/>
              <a:ext cx="745" cy="1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grpSp>
          <p:nvGrpSpPr>
            <p:cNvPr id="62516" name="Group 9"/>
            <p:cNvGrpSpPr>
              <a:grpSpLocks/>
            </p:cNvGrpSpPr>
            <p:nvPr/>
          </p:nvGrpSpPr>
          <p:grpSpPr bwMode="auto">
            <a:xfrm>
              <a:off x="804" y="997"/>
              <a:ext cx="249" cy="1295"/>
              <a:chOff x="748" y="997"/>
              <a:chExt cx="249" cy="1295"/>
            </a:xfrm>
          </p:grpSpPr>
          <p:sp>
            <p:nvSpPr>
              <p:cNvPr id="62535" name="Rectangle 10"/>
              <p:cNvSpPr>
                <a:spLocks noChangeArrowheads="1"/>
              </p:cNvSpPr>
              <p:nvPr/>
            </p:nvSpPr>
            <p:spPr bwMode="auto">
              <a:xfrm>
                <a:off x="759" y="997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62536" name="Rectangle 11"/>
              <p:cNvSpPr>
                <a:spLocks noChangeArrowheads="1"/>
              </p:cNvSpPr>
              <p:nvPr/>
            </p:nvSpPr>
            <p:spPr bwMode="auto">
              <a:xfrm>
                <a:off x="750" y="1472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62537" name="Rectangle 12"/>
              <p:cNvSpPr>
                <a:spLocks noChangeArrowheads="1"/>
              </p:cNvSpPr>
              <p:nvPr/>
            </p:nvSpPr>
            <p:spPr bwMode="auto">
              <a:xfrm>
                <a:off x="748" y="1938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</p:grpSp>
        <p:grpSp>
          <p:nvGrpSpPr>
            <p:cNvPr id="62517" name="Group 13"/>
            <p:cNvGrpSpPr>
              <a:grpSpLocks/>
            </p:cNvGrpSpPr>
            <p:nvPr/>
          </p:nvGrpSpPr>
          <p:grpSpPr bwMode="auto">
            <a:xfrm>
              <a:off x="2109" y="1002"/>
              <a:ext cx="249" cy="1295"/>
              <a:chOff x="748" y="997"/>
              <a:chExt cx="249" cy="1295"/>
            </a:xfrm>
          </p:grpSpPr>
          <p:sp>
            <p:nvSpPr>
              <p:cNvPr id="62532" name="Rectangle 14"/>
              <p:cNvSpPr>
                <a:spLocks noChangeArrowheads="1"/>
              </p:cNvSpPr>
              <p:nvPr/>
            </p:nvSpPr>
            <p:spPr bwMode="auto">
              <a:xfrm>
                <a:off x="759" y="997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62533" name="Rectangle 15"/>
              <p:cNvSpPr>
                <a:spLocks noChangeArrowheads="1"/>
              </p:cNvSpPr>
              <p:nvPr/>
            </p:nvSpPr>
            <p:spPr bwMode="auto">
              <a:xfrm>
                <a:off x="750" y="1472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62534" name="Rectangle 16"/>
              <p:cNvSpPr>
                <a:spLocks noChangeArrowheads="1"/>
              </p:cNvSpPr>
              <p:nvPr/>
            </p:nvSpPr>
            <p:spPr bwMode="auto">
              <a:xfrm>
                <a:off x="748" y="1940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</p:grpSp>
        <p:sp>
          <p:nvSpPr>
            <p:cNvPr id="62518" name="Line 17"/>
            <p:cNvSpPr>
              <a:spLocks noChangeShapeType="1"/>
            </p:cNvSpPr>
            <p:nvPr/>
          </p:nvSpPr>
          <p:spPr bwMode="auto">
            <a:xfrm>
              <a:off x="1946" y="1181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519" name="Line 18"/>
            <p:cNvSpPr>
              <a:spLocks noChangeShapeType="1"/>
            </p:cNvSpPr>
            <p:nvPr/>
          </p:nvSpPr>
          <p:spPr bwMode="auto">
            <a:xfrm>
              <a:off x="1940" y="1644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520" name="Line 19"/>
            <p:cNvSpPr>
              <a:spLocks noChangeShapeType="1"/>
            </p:cNvSpPr>
            <p:nvPr/>
          </p:nvSpPr>
          <p:spPr bwMode="auto">
            <a:xfrm>
              <a:off x="1940" y="2119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521" name="Line 20"/>
            <p:cNvSpPr>
              <a:spLocks noChangeShapeType="1"/>
            </p:cNvSpPr>
            <p:nvPr/>
          </p:nvSpPr>
          <p:spPr bwMode="auto">
            <a:xfrm>
              <a:off x="1044" y="1164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522" name="Line 21"/>
            <p:cNvSpPr>
              <a:spLocks noChangeShapeType="1"/>
            </p:cNvSpPr>
            <p:nvPr/>
          </p:nvSpPr>
          <p:spPr bwMode="auto">
            <a:xfrm>
              <a:off x="1038" y="1629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523" name="Line 22"/>
            <p:cNvSpPr>
              <a:spLocks noChangeShapeType="1"/>
            </p:cNvSpPr>
            <p:nvPr/>
          </p:nvSpPr>
          <p:spPr bwMode="auto">
            <a:xfrm>
              <a:off x="1038" y="2102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2524" name="Group 23"/>
            <p:cNvGrpSpPr>
              <a:grpSpLocks/>
            </p:cNvGrpSpPr>
            <p:nvPr/>
          </p:nvGrpSpPr>
          <p:grpSpPr bwMode="auto">
            <a:xfrm>
              <a:off x="523" y="1169"/>
              <a:ext cx="288" cy="939"/>
              <a:chOff x="-60" y="1148"/>
              <a:chExt cx="168" cy="939"/>
            </a:xfrm>
          </p:grpSpPr>
          <p:sp>
            <p:nvSpPr>
              <p:cNvPr id="62529" name="Line 24"/>
              <p:cNvSpPr>
                <a:spLocks noChangeShapeType="1"/>
              </p:cNvSpPr>
              <p:nvPr/>
            </p:nvSpPr>
            <p:spPr bwMode="auto">
              <a:xfrm>
                <a:off x="-54" y="1148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30" name="Line 25"/>
              <p:cNvSpPr>
                <a:spLocks noChangeShapeType="1"/>
              </p:cNvSpPr>
              <p:nvPr/>
            </p:nvSpPr>
            <p:spPr bwMode="auto">
              <a:xfrm>
                <a:off x="-60" y="161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31" name="Line 26"/>
              <p:cNvSpPr>
                <a:spLocks noChangeShapeType="1"/>
              </p:cNvSpPr>
              <p:nvPr/>
            </p:nvSpPr>
            <p:spPr bwMode="auto">
              <a:xfrm>
                <a:off x="-60" y="2087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2525" name="Group 27"/>
            <p:cNvGrpSpPr>
              <a:grpSpLocks/>
            </p:cNvGrpSpPr>
            <p:nvPr/>
          </p:nvGrpSpPr>
          <p:grpSpPr bwMode="auto">
            <a:xfrm>
              <a:off x="2334" y="1173"/>
              <a:ext cx="288" cy="939"/>
              <a:chOff x="-60" y="1148"/>
              <a:chExt cx="168" cy="939"/>
            </a:xfrm>
          </p:grpSpPr>
          <p:sp>
            <p:nvSpPr>
              <p:cNvPr id="62526" name="Line 28"/>
              <p:cNvSpPr>
                <a:spLocks noChangeShapeType="1"/>
              </p:cNvSpPr>
              <p:nvPr/>
            </p:nvSpPr>
            <p:spPr bwMode="auto">
              <a:xfrm>
                <a:off x="-54" y="1148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27" name="Line 29"/>
              <p:cNvSpPr>
                <a:spLocks noChangeShapeType="1"/>
              </p:cNvSpPr>
              <p:nvPr/>
            </p:nvSpPr>
            <p:spPr bwMode="auto">
              <a:xfrm>
                <a:off x="-60" y="161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28" name="Line 30"/>
              <p:cNvSpPr>
                <a:spLocks noChangeShapeType="1"/>
              </p:cNvSpPr>
              <p:nvPr/>
            </p:nvSpPr>
            <p:spPr bwMode="auto">
              <a:xfrm>
                <a:off x="-60" y="2087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62469" name="Rectangle 55"/>
          <p:cNvSpPr>
            <a:spLocks noChangeArrowheads="1"/>
          </p:cNvSpPr>
          <p:nvPr/>
        </p:nvSpPr>
        <p:spPr bwMode="auto">
          <a:xfrm>
            <a:off x="1841500" y="3190875"/>
            <a:ext cx="252413" cy="130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62470" name="Rectangle 56"/>
          <p:cNvSpPr>
            <a:spLocks noChangeArrowheads="1"/>
          </p:cNvSpPr>
          <p:nvPr/>
        </p:nvSpPr>
        <p:spPr bwMode="auto">
          <a:xfrm>
            <a:off x="1827213" y="3922713"/>
            <a:ext cx="252412" cy="1317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62471" name="Rectangle 57"/>
          <p:cNvSpPr>
            <a:spLocks noChangeArrowheads="1"/>
          </p:cNvSpPr>
          <p:nvPr/>
        </p:nvSpPr>
        <p:spPr bwMode="auto">
          <a:xfrm>
            <a:off x="1825625" y="4557713"/>
            <a:ext cx="252413" cy="130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62472" name="Rectangle 58"/>
          <p:cNvSpPr>
            <a:spLocks noChangeArrowheads="1"/>
          </p:cNvSpPr>
          <p:nvPr/>
        </p:nvSpPr>
        <p:spPr bwMode="auto">
          <a:xfrm>
            <a:off x="1482725" y="3186113"/>
            <a:ext cx="252413" cy="1317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62473" name="Rectangle 59"/>
          <p:cNvSpPr>
            <a:spLocks noChangeArrowheads="1"/>
          </p:cNvSpPr>
          <p:nvPr/>
        </p:nvSpPr>
        <p:spPr bwMode="auto">
          <a:xfrm>
            <a:off x="1477963" y="4546600"/>
            <a:ext cx="252412" cy="131763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62474" name="Line 60"/>
          <p:cNvSpPr>
            <a:spLocks noChangeShapeType="1"/>
          </p:cNvSpPr>
          <p:nvPr/>
        </p:nvSpPr>
        <p:spPr bwMode="auto">
          <a:xfrm>
            <a:off x="2133600" y="3246438"/>
            <a:ext cx="1479550" cy="158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5" name="Freeform 61"/>
          <p:cNvSpPr>
            <a:spLocks/>
          </p:cNvSpPr>
          <p:nvPr/>
        </p:nvSpPr>
        <p:spPr bwMode="auto">
          <a:xfrm>
            <a:off x="2178050" y="3644900"/>
            <a:ext cx="1395413" cy="979488"/>
          </a:xfrm>
          <a:custGeom>
            <a:avLst/>
            <a:gdLst>
              <a:gd name="T0" fmla="*/ 0 w 967"/>
              <a:gd name="T1" fmla="*/ 2147483647 h 735"/>
              <a:gd name="T2" fmla="*/ 2147483647 w 967"/>
              <a:gd name="T3" fmla="*/ 2147483647 h 735"/>
              <a:gd name="T4" fmla="*/ 2147483647 w 967"/>
              <a:gd name="T5" fmla="*/ 0 h 735"/>
              <a:gd name="T6" fmla="*/ 0 60000 65536"/>
              <a:gd name="T7" fmla="*/ 0 60000 65536"/>
              <a:gd name="T8" fmla="*/ 0 60000 65536"/>
              <a:gd name="T9" fmla="*/ 0 w 967"/>
              <a:gd name="T10" fmla="*/ 0 h 735"/>
              <a:gd name="T11" fmla="*/ 967 w 967"/>
              <a:gd name="T12" fmla="*/ 735 h 7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7" h="735">
                <a:moveTo>
                  <a:pt x="0" y="733"/>
                </a:moveTo>
                <a:lnTo>
                  <a:pt x="522" y="735"/>
                </a:lnTo>
                <a:lnTo>
                  <a:pt x="967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6" name="Text Box 62"/>
          <p:cNvSpPr txBox="1">
            <a:spLocks noChangeArrowheads="1"/>
          </p:cNvSpPr>
          <p:nvPr/>
        </p:nvSpPr>
        <p:spPr bwMode="auto">
          <a:xfrm>
            <a:off x="1349375" y="5100638"/>
            <a:ext cx="3390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800">
                <a:latin typeface="Gill Sans MT" charset="0"/>
              </a:rPr>
              <a:t>output port contention:</a:t>
            </a:r>
          </a:p>
          <a:p>
            <a:pPr algn="ctr"/>
            <a:r>
              <a:rPr lang="en-US" altLang="x-none" sz="1800">
                <a:latin typeface="Gill Sans MT" charset="0"/>
              </a:rPr>
              <a:t>only one red datagram can be transferred.</a:t>
            </a:r>
            <a:br>
              <a:rPr lang="en-US" altLang="x-none" sz="1800">
                <a:latin typeface="Gill Sans MT" charset="0"/>
              </a:rPr>
            </a:br>
            <a:r>
              <a:rPr lang="en-US" altLang="x-none" sz="1800" i="1">
                <a:latin typeface="Gill Sans MT" charset="0"/>
              </a:rPr>
              <a:t>lower red packet is blocked</a:t>
            </a:r>
          </a:p>
        </p:txBody>
      </p:sp>
      <p:sp>
        <p:nvSpPr>
          <p:cNvPr id="62477" name="Text Box 64"/>
          <p:cNvSpPr txBox="1">
            <a:spLocks noChangeArrowheads="1"/>
          </p:cNvSpPr>
          <p:nvPr/>
        </p:nvSpPr>
        <p:spPr bwMode="auto">
          <a:xfrm>
            <a:off x="2527300" y="3990975"/>
            <a:ext cx="7477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switch</a:t>
            </a:r>
          </a:p>
          <a:p>
            <a:r>
              <a:rPr lang="en-US" altLang="x-none" sz="1600"/>
              <a:t>fabric</a:t>
            </a:r>
          </a:p>
        </p:txBody>
      </p:sp>
      <p:sp>
        <p:nvSpPr>
          <p:cNvPr id="62478" name="Line 73"/>
          <p:cNvSpPr>
            <a:spLocks noChangeShapeType="1"/>
          </p:cNvSpPr>
          <p:nvPr/>
        </p:nvSpPr>
        <p:spPr bwMode="auto">
          <a:xfrm>
            <a:off x="2124075" y="3990975"/>
            <a:ext cx="1458913" cy="19050"/>
          </a:xfrm>
          <a:prstGeom prst="line">
            <a:avLst/>
          </a:prstGeom>
          <a:noFill/>
          <a:ln w="28575">
            <a:solidFill>
              <a:srgbClr val="000099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" name="Group 79"/>
          <p:cNvGrpSpPr>
            <a:grpSpLocks/>
          </p:cNvGrpSpPr>
          <p:nvPr/>
        </p:nvGrpSpPr>
        <p:grpSpPr bwMode="auto">
          <a:xfrm>
            <a:off x="4879975" y="3214688"/>
            <a:ext cx="3027363" cy="3086100"/>
            <a:chOff x="3074" y="2025"/>
            <a:chExt cx="1907" cy="1944"/>
          </a:xfrm>
        </p:grpSpPr>
        <p:grpSp>
          <p:nvGrpSpPr>
            <p:cNvPr id="62482" name="Group 31"/>
            <p:cNvGrpSpPr>
              <a:grpSpLocks/>
            </p:cNvGrpSpPr>
            <p:nvPr/>
          </p:nvGrpSpPr>
          <p:grpSpPr bwMode="auto">
            <a:xfrm>
              <a:off x="3074" y="2047"/>
              <a:ext cx="1907" cy="1140"/>
              <a:chOff x="523" y="976"/>
              <a:chExt cx="2099" cy="1356"/>
            </a:xfrm>
          </p:grpSpPr>
          <p:sp>
            <p:nvSpPr>
              <p:cNvPr id="62492" name="Rectangle 32"/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grpSp>
            <p:nvGrpSpPr>
              <p:cNvPr id="62493" name="Group 33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62512" name="Rectangle 34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62513" name="Rectangle 35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62514" name="Rectangle 36"/>
                <p:cNvSpPr>
                  <a:spLocks noChangeArrowheads="1"/>
                </p:cNvSpPr>
                <p:nvPr/>
              </p:nvSpPr>
              <p:spPr bwMode="auto">
                <a:xfrm>
                  <a:off x="748" y="1938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</p:grpSp>
          <p:grpSp>
            <p:nvGrpSpPr>
              <p:cNvPr id="62494" name="Group 37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62509" name="Rectangle 38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62510" name="Rectangle 39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x-none" altLang="x-none" sz="1800"/>
                </a:p>
              </p:txBody>
            </p:sp>
            <p:sp>
              <p:nvSpPr>
                <p:cNvPr id="62511" name="Rectangle 40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</p:grpSp>
          <p:sp>
            <p:nvSpPr>
              <p:cNvPr id="62495" name="Line 41"/>
              <p:cNvSpPr>
                <a:spLocks noChangeShapeType="1"/>
              </p:cNvSpPr>
              <p:nvPr/>
            </p:nvSpPr>
            <p:spPr bwMode="auto">
              <a:xfrm>
                <a:off x="1946" y="1181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496" name="Line 42"/>
              <p:cNvSpPr>
                <a:spLocks noChangeShapeType="1"/>
              </p:cNvSpPr>
              <p:nvPr/>
            </p:nvSpPr>
            <p:spPr bwMode="auto">
              <a:xfrm>
                <a:off x="1940" y="1644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497" name="Line 43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498" name="Line 44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499" name="Line 45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00" name="Line 46"/>
              <p:cNvSpPr>
                <a:spLocks noChangeShapeType="1"/>
              </p:cNvSpPr>
              <p:nvPr/>
            </p:nvSpPr>
            <p:spPr bwMode="auto">
              <a:xfrm>
                <a:off x="1038" y="2102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62501" name="Group 47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62506" name="Line 48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2507" name="Line 49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2508" name="Line 50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2502" name="Group 51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62503" name="Line 52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2504" name="Line 53"/>
                <p:cNvSpPr>
                  <a:spLocks noChangeShapeType="1"/>
                </p:cNvSpPr>
                <p:nvPr/>
              </p:nvSpPr>
              <p:spPr bwMode="auto">
                <a:xfrm>
                  <a:off x="-60" y="1615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2505" name="Line 54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62483" name="Text Box 63"/>
            <p:cNvSpPr txBox="1">
              <a:spLocks noChangeArrowheads="1"/>
            </p:cNvSpPr>
            <p:nvPr/>
          </p:nvSpPr>
          <p:spPr bwMode="auto">
            <a:xfrm>
              <a:off x="3287" y="3219"/>
              <a:ext cx="1407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800">
                  <a:latin typeface="Gill Sans MT" charset="0"/>
                </a:rPr>
                <a:t>one packet time later: green packet experiences HOL blocking</a:t>
              </a:r>
              <a:endParaRPr lang="en-US" altLang="x-none" sz="1800" i="1">
                <a:latin typeface="Gill Sans MT" charset="0"/>
              </a:endParaRPr>
            </a:p>
          </p:txBody>
        </p:sp>
        <p:sp>
          <p:nvSpPr>
            <p:cNvPr id="62484" name="Text Box 65"/>
            <p:cNvSpPr txBox="1">
              <a:spLocks noChangeArrowheads="1"/>
            </p:cNvSpPr>
            <p:nvPr/>
          </p:nvSpPr>
          <p:spPr bwMode="auto">
            <a:xfrm>
              <a:off x="3778" y="2507"/>
              <a:ext cx="4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600"/>
                <a:t>switch</a:t>
              </a:r>
            </a:p>
            <a:p>
              <a:r>
                <a:rPr lang="en-US" altLang="x-none" sz="1600"/>
                <a:t>fabric</a:t>
              </a:r>
            </a:p>
          </p:txBody>
        </p:sp>
        <p:sp>
          <p:nvSpPr>
            <p:cNvPr id="62485" name="Rectangle 66"/>
            <p:cNvSpPr>
              <a:spLocks noChangeArrowheads="1"/>
            </p:cNvSpPr>
            <p:nvPr/>
          </p:nvSpPr>
          <p:spPr bwMode="auto">
            <a:xfrm>
              <a:off x="4551" y="2025"/>
              <a:ext cx="159" cy="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2486" name="Rectangle 69"/>
            <p:cNvSpPr>
              <a:spLocks noChangeArrowheads="1"/>
            </p:cNvSpPr>
            <p:nvPr/>
          </p:nvSpPr>
          <p:spPr bwMode="auto">
            <a:xfrm>
              <a:off x="3363" y="2050"/>
              <a:ext cx="159" cy="8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2487" name="Rectangle 70"/>
            <p:cNvSpPr>
              <a:spLocks noChangeArrowheads="1"/>
            </p:cNvSpPr>
            <p:nvPr/>
          </p:nvSpPr>
          <p:spPr bwMode="auto">
            <a:xfrm>
              <a:off x="3360" y="2916"/>
              <a:ext cx="159" cy="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2488" name="Freeform 71"/>
            <p:cNvSpPr>
              <a:spLocks/>
            </p:cNvSpPr>
            <p:nvPr/>
          </p:nvSpPr>
          <p:spPr bwMode="auto">
            <a:xfrm>
              <a:off x="3585" y="2324"/>
              <a:ext cx="878" cy="618"/>
            </a:xfrm>
            <a:custGeom>
              <a:avLst/>
              <a:gdLst>
                <a:gd name="T0" fmla="*/ 0 w 967"/>
                <a:gd name="T1" fmla="*/ 65 h 735"/>
                <a:gd name="T2" fmla="*/ 134 w 967"/>
                <a:gd name="T3" fmla="*/ 65 h 735"/>
                <a:gd name="T4" fmla="*/ 251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489" name="Freeform 72"/>
            <p:cNvSpPr>
              <a:spLocks/>
            </p:cNvSpPr>
            <p:nvPr/>
          </p:nvSpPr>
          <p:spPr bwMode="auto">
            <a:xfrm>
              <a:off x="3573" y="2134"/>
              <a:ext cx="860" cy="437"/>
            </a:xfrm>
            <a:custGeom>
              <a:avLst/>
              <a:gdLst>
                <a:gd name="T0" fmla="*/ 0 w 860"/>
                <a:gd name="T1" fmla="*/ 3 h 437"/>
                <a:gd name="T2" fmla="*/ 468 w 860"/>
                <a:gd name="T3" fmla="*/ 0 h 437"/>
                <a:gd name="T4" fmla="*/ 860 w 860"/>
                <a:gd name="T5" fmla="*/ 437 h 437"/>
                <a:gd name="T6" fmla="*/ 0 60000 65536"/>
                <a:gd name="T7" fmla="*/ 0 60000 65536"/>
                <a:gd name="T8" fmla="*/ 0 60000 65536"/>
                <a:gd name="T9" fmla="*/ 0 w 860"/>
                <a:gd name="T10" fmla="*/ 0 h 437"/>
                <a:gd name="T11" fmla="*/ 860 w 860"/>
                <a:gd name="T12" fmla="*/ 437 h 4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0" h="437">
                  <a:moveTo>
                    <a:pt x="0" y="3"/>
                  </a:moveTo>
                  <a:lnTo>
                    <a:pt x="468" y="0"/>
                  </a:lnTo>
                  <a:lnTo>
                    <a:pt x="860" y="437"/>
                  </a:ln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490" name="Rectangle 76"/>
            <p:cNvSpPr>
              <a:spLocks noChangeArrowheads="1"/>
            </p:cNvSpPr>
            <p:nvPr/>
          </p:nvSpPr>
          <p:spPr bwMode="auto">
            <a:xfrm>
              <a:off x="3141" y="2890"/>
              <a:ext cx="159" cy="83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2491" name="Rectangle 77"/>
            <p:cNvSpPr>
              <a:spLocks noChangeArrowheads="1"/>
            </p:cNvSpPr>
            <p:nvPr/>
          </p:nvSpPr>
          <p:spPr bwMode="auto">
            <a:xfrm>
              <a:off x="4542" y="2518"/>
              <a:ext cx="159" cy="8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</p:grpSp>
      <p:sp>
        <p:nvSpPr>
          <p:cNvPr id="624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14BFC927-606C-8248-88AB-B37246C25F92}" type="slidenum">
              <a:rPr lang="en-US" altLang="x-none" sz="1200">
                <a:latin typeface="Tahoma" charset="0"/>
              </a:rPr>
              <a:pPr/>
              <a:t>22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6248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822325"/>
            <a:ext cx="2970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55588"/>
            <a:ext cx="7772400" cy="6858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Output ports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946525"/>
            <a:ext cx="7772400" cy="9144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SzPct val="100000"/>
              <a:buFont typeface="Wingdings" charset="2"/>
              <a:buChar char="§"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buffering</a:t>
            </a:r>
            <a:r>
              <a:rPr lang="en-US" dirty="0">
                <a:cs typeface="+mn-cs"/>
              </a:rPr>
              <a:t> required when datagrams arrive from fabric faster than the transmission rate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scheduling discipline</a:t>
            </a:r>
            <a:r>
              <a:rPr lang="en-US" dirty="0">
                <a:cs typeface="+mn-cs"/>
              </a:rPr>
              <a:t> chooses among queued datagrams for transmission</a:t>
            </a:r>
          </a:p>
        </p:txBody>
      </p:sp>
      <p:sp>
        <p:nvSpPr>
          <p:cNvPr id="63492" name="Rectangle 5"/>
          <p:cNvSpPr>
            <a:spLocks noChangeArrowheads="1"/>
          </p:cNvSpPr>
          <p:nvPr/>
        </p:nvSpPr>
        <p:spPr bwMode="auto">
          <a:xfrm>
            <a:off x="2406650" y="1473200"/>
            <a:ext cx="4568825" cy="1836738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x-none" altLang="x-none" sz="16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63493" name="Rectangle 6"/>
          <p:cNvSpPr>
            <a:spLocks noChangeArrowheads="1"/>
          </p:cNvSpPr>
          <p:nvPr/>
        </p:nvSpPr>
        <p:spPr bwMode="auto">
          <a:xfrm>
            <a:off x="5329238" y="1931988"/>
            <a:ext cx="1417637" cy="82867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600">
                <a:solidFill>
                  <a:srgbClr val="000000"/>
                </a:solidFill>
                <a:latin typeface="Tahoma" charset="0"/>
              </a:rPr>
              <a:t>line</a:t>
            </a:r>
          </a:p>
          <a:p>
            <a:pPr algn="ctr"/>
            <a:r>
              <a:rPr lang="en-US" altLang="x-none" sz="1600">
                <a:solidFill>
                  <a:srgbClr val="000000"/>
                </a:solidFill>
                <a:latin typeface="Tahoma" charset="0"/>
              </a:rPr>
              <a:t>termination</a:t>
            </a:r>
          </a:p>
        </p:txBody>
      </p:sp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4019550" y="1658938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x-none" altLang="x-none" sz="16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63495" name="Line 10"/>
          <p:cNvSpPr>
            <a:spLocks noChangeShapeType="1"/>
          </p:cNvSpPr>
          <p:nvPr/>
        </p:nvSpPr>
        <p:spPr bwMode="auto">
          <a:xfrm>
            <a:off x="3841750" y="2378075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6" name="Line 11"/>
          <p:cNvSpPr>
            <a:spLocks noChangeShapeType="1"/>
          </p:cNvSpPr>
          <p:nvPr/>
        </p:nvSpPr>
        <p:spPr bwMode="auto">
          <a:xfrm>
            <a:off x="5175250" y="2335213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7" name="Line 12"/>
          <p:cNvSpPr>
            <a:spLocks noChangeShapeType="1"/>
          </p:cNvSpPr>
          <p:nvPr/>
        </p:nvSpPr>
        <p:spPr bwMode="auto">
          <a:xfrm flipV="1">
            <a:off x="6732588" y="2376488"/>
            <a:ext cx="7366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8" name="Rectangle 13"/>
          <p:cNvSpPr>
            <a:spLocks noChangeArrowheads="1"/>
          </p:cNvSpPr>
          <p:nvPr/>
        </p:nvSpPr>
        <p:spPr bwMode="auto">
          <a:xfrm>
            <a:off x="4052888" y="1968500"/>
            <a:ext cx="1055687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x-none" sz="1600">
                <a:solidFill>
                  <a:srgbClr val="000000"/>
                </a:solidFill>
                <a:latin typeface="Tahoma" charset="0"/>
              </a:rPr>
              <a:t>link </a:t>
            </a:r>
          </a:p>
          <a:p>
            <a:pPr algn="ctr">
              <a:lnSpc>
                <a:spcPct val="90000"/>
              </a:lnSpc>
            </a:pPr>
            <a:r>
              <a:rPr lang="en-US" altLang="x-none" sz="1600">
                <a:solidFill>
                  <a:srgbClr val="000000"/>
                </a:solidFill>
                <a:latin typeface="Tahoma" charset="0"/>
              </a:rPr>
              <a:t>layer </a:t>
            </a:r>
          </a:p>
          <a:p>
            <a:pPr algn="ctr">
              <a:lnSpc>
                <a:spcPct val="90000"/>
              </a:lnSpc>
            </a:pPr>
            <a:r>
              <a:rPr lang="en-US" altLang="x-none" sz="1600">
                <a:solidFill>
                  <a:srgbClr val="000000"/>
                </a:solidFill>
                <a:latin typeface="Tahoma" charset="0"/>
              </a:rPr>
              <a:t>protocol</a:t>
            </a:r>
          </a:p>
          <a:p>
            <a:pPr algn="ctr">
              <a:lnSpc>
                <a:spcPct val="90000"/>
              </a:lnSpc>
            </a:pPr>
            <a:r>
              <a:rPr lang="en-US" altLang="x-none" sz="1600">
                <a:solidFill>
                  <a:srgbClr val="000000"/>
                </a:solidFill>
                <a:latin typeface="Tahoma" charset="0"/>
              </a:rPr>
              <a:t>(send)</a:t>
            </a:r>
          </a:p>
        </p:txBody>
      </p:sp>
      <p:sp>
        <p:nvSpPr>
          <p:cNvPr id="63499" name="Rectangle 16"/>
          <p:cNvSpPr>
            <a:spLocks noChangeArrowheads="1"/>
          </p:cNvSpPr>
          <p:nvPr/>
        </p:nvSpPr>
        <p:spPr bwMode="auto">
          <a:xfrm>
            <a:off x="847725" y="1762125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x-none" sz="1600">
                <a:solidFill>
                  <a:srgbClr val="000000"/>
                </a:solidFill>
                <a:latin typeface="Tahoma" charset="0"/>
              </a:rPr>
              <a:t>switch</a:t>
            </a:r>
          </a:p>
          <a:p>
            <a:pPr algn="ctr">
              <a:lnSpc>
                <a:spcPct val="90000"/>
              </a:lnSpc>
            </a:pPr>
            <a:r>
              <a:rPr lang="en-US" altLang="x-none" sz="1600">
                <a:solidFill>
                  <a:srgbClr val="000000"/>
                </a:solidFill>
                <a:latin typeface="Tahoma" charset="0"/>
              </a:rPr>
              <a:t>fabric</a:t>
            </a:r>
          </a:p>
        </p:txBody>
      </p:sp>
      <p:grpSp>
        <p:nvGrpSpPr>
          <p:cNvPr id="63500" name="Group 28"/>
          <p:cNvGrpSpPr>
            <a:grpSpLocks/>
          </p:cNvGrpSpPr>
          <p:nvPr/>
        </p:nvGrpSpPr>
        <p:grpSpPr bwMode="auto">
          <a:xfrm>
            <a:off x="2559050" y="1609725"/>
            <a:ext cx="1247775" cy="1504950"/>
            <a:chOff x="3180" y="909"/>
            <a:chExt cx="786" cy="948"/>
          </a:xfrm>
        </p:grpSpPr>
        <p:sp>
          <p:nvSpPr>
            <p:cNvPr id="63508" name="Rectangle 8"/>
            <p:cNvSpPr>
              <a:spLocks noChangeArrowheads="1"/>
            </p:cNvSpPr>
            <p:nvPr/>
          </p:nvSpPr>
          <p:spPr bwMode="auto">
            <a:xfrm>
              <a:off x="3180" y="909"/>
              <a:ext cx="786" cy="9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6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63509" name="Text Box 14"/>
            <p:cNvSpPr txBox="1">
              <a:spLocks noChangeArrowheads="1"/>
            </p:cNvSpPr>
            <p:nvPr/>
          </p:nvSpPr>
          <p:spPr bwMode="auto">
            <a:xfrm>
              <a:off x="3232" y="917"/>
              <a:ext cx="724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600">
                  <a:solidFill>
                    <a:srgbClr val="000000"/>
                  </a:solidFill>
                </a:rPr>
                <a:t>datagram</a:t>
              </a:r>
            </a:p>
            <a:p>
              <a:pPr algn="ctr"/>
              <a:r>
                <a:rPr lang="en-US" altLang="x-none" sz="1600">
                  <a:solidFill>
                    <a:srgbClr val="000000"/>
                  </a:solidFill>
                </a:rPr>
                <a:t>buffer</a:t>
              </a:r>
            </a:p>
            <a:p>
              <a:pPr algn="ctr"/>
              <a:endParaRPr lang="en-US" altLang="x-none" sz="1600">
                <a:solidFill>
                  <a:srgbClr val="000000"/>
                </a:solidFill>
              </a:endParaRPr>
            </a:p>
            <a:p>
              <a:pPr algn="ctr"/>
              <a:endParaRPr lang="en-US" altLang="x-none" sz="1600">
                <a:solidFill>
                  <a:srgbClr val="000000"/>
                </a:solidFill>
              </a:endParaRPr>
            </a:p>
            <a:p>
              <a:pPr algn="ctr"/>
              <a:r>
                <a:rPr lang="en-US" altLang="x-none" sz="1600">
                  <a:solidFill>
                    <a:srgbClr val="000000"/>
                  </a:solidFill>
                </a:rPr>
                <a:t>queueing</a:t>
              </a:r>
            </a:p>
          </p:txBody>
        </p:sp>
        <p:grpSp>
          <p:nvGrpSpPr>
            <p:cNvPr id="63510" name="Group 17"/>
            <p:cNvGrpSpPr>
              <a:grpSpLocks/>
            </p:cNvGrpSpPr>
            <p:nvPr/>
          </p:nvGrpSpPr>
          <p:grpSpPr bwMode="auto">
            <a:xfrm>
              <a:off x="3260" y="1299"/>
              <a:ext cx="626" cy="295"/>
              <a:chOff x="310" y="3526"/>
              <a:chExt cx="1040" cy="457"/>
            </a:xfrm>
          </p:grpSpPr>
          <p:sp>
            <p:nvSpPr>
              <p:cNvPr id="63511" name="Rectangle 18"/>
              <p:cNvSpPr>
                <a:spLocks noChangeArrowheads="1"/>
              </p:cNvSpPr>
              <p:nvPr/>
            </p:nvSpPr>
            <p:spPr bwMode="auto">
              <a:xfrm>
                <a:off x="310" y="3526"/>
                <a:ext cx="1040" cy="457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x-none" altLang="x-none" sz="1600">
                  <a:solidFill>
                    <a:srgbClr val="000000"/>
                  </a:solidFill>
                  <a:latin typeface="Tahoma" charset="0"/>
                </a:endParaRPr>
              </a:p>
            </p:txBody>
          </p:sp>
          <p:sp>
            <p:nvSpPr>
              <p:cNvPr id="63512" name="Line 19"/>
              <p:cNvSpPr>
                <a:spLocks noChangeShapeType="1"/>
              </p:cNvSpPr>
              <p:nvPr/>
            </p:nvSpPr>
            <p:spPr bwMode="auto">
              <a:xfrm>
                <a:off x="446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3" name="Line 20"/>
              <p:cNvSpPr>
                <a:spLocks noChangeShapeType="1"/>
              </p:cNvSpPr>
              <p:nvPr/>
            </p:nvSpPr>
            <p:spPr bwMode="auto">
              <a:xfrm>
                <a:off x="558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4" name="Line 21"/>
              <p:cNvSpPr>
                <a:spLocks noChangeShapeType="1"/>
              </p:cNvSpPr>
              <p:nvPr/>
            </p:nvSpPr>
            <p:spPr bwMode="auto">
              <a:xfrm>
                <a:off x="671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5" name="Line 22"/>
              <p:cNvSpPr>
                <a:spLocks noChangeShapeType="1"/>
              </p:cNvSpPr>
              <p:nvPr/>
            </p:nvSpPr>
            <p:spPr bwMode="auto">
              <a:xfrm>
                <a:off x="782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6" name="Line 23"/>
              <p:cNvSpPr>
                <a:spLocks noChangeShapeType="1"/>
              </p:cNvSpPr>
              <p:nvPr/>
            </p:nvSpPr>
            <p:spPr bwMode="auto">
              <a:xfrm>
                <a:off x="895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7" name="Line 24"/>
              <p:cNvSpPr>
                <a:spLocks noChangeShapeType="1"/>
              </p:cNvSpPr>
              <p:nvPr/>
            </p:nvSpPr>
            <p:spPr bwMode="auto">
              <a:xfrm>
                <a:off x="1006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8" name="Line 25"/>
              <p:cNvSpPr>
                <a:spLocks noChangeShapeType="1"/>
              </p:cNvSpPr>
              <p:nvPr/>
            </p:nvSpPr>
            <p:spPr bwMode="auto">
              <a:xfrm>
                <a:off x="1121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9" name="Line 26"/>
              <p:cNvSpPr>
                <a:spLocks noChangeShapeType="1"/>
              </p:cNvSpPr>
              <p:nvPr/>
            </p:nvSpPr>
            <p:spPr bwMode="auto">
              <a:xfrm>
                <a:off x="1229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63501" name="Line 27"/>
          <p:cNvSpPr>
            <a:spLocks noChangeShapeType="1"/>
          </p:cNvSpPr>
          <p:nvPr/>
        </p:nvSpPr>
        <p:spPr bwMode="auto">
          <a:xfrm>
            <a:off x="1770063" y="1338263"/>
            <a:ext cx="11112" cy="2195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502" name="Line 9"/>
          <p:cNvSpPr>
            <a:spLocks noChangeShapeType="1"/>
          </p:cNvSpPr>
          <p:nvPr/>
        </p:nvSpPr>
        <p:spPr bwMode="auto">
          <a:xfrm flipV="1">
            <a:off x="1762125" y="2420938"/>
            <a:ext cx="925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503" name="TextBox 1"/>
          <p:cNvSpPr txBox="1">
            <a:spLocks noChangeArrowheads="1"/>
          </p:cNvSpPr>
          <p:nvPr/>
        </p:nvSpPr>
        <p:spPr bwMode="auto">
          <a:xfrm>
            <a:off x="4222750" y="293688"/>
            <a:ext cx="4587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i="1">
                <a:solidFill>
                  <a:srgbClr val="CC0000"/>
                </a:solidFill>
                <a:latin typeface="Tahoma" charset="0"/>
              </a:rPr>
              <a:t>This slide in HUGELY important!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7638" y="4049713"/>
            <a:ext cx="4822825" cy="830262"/>
          </a:xfrm>
          <a:prstGeom prst="rect">
            <a:avLst/>
          </a:prstGeom>
          <a:solidFill>
            <a:schemeClr val="bg1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>
                <a:solidFill>
                  <a:srgbClr val="000000"/>
                </a:solidFill>
                <a:latin typeface="Tahoma" charset="0"/>
              </a:rPr>
              <a:t>Datagram (packets) can be lost due to congestion, lack of buffers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674938" y="5341938"/>
            <a:ext cx="6124575" cy="831850"/>
          </a:xfrm>
          <a:prstGeom prst="rect">
            <a:avLst/>
          </a:prstGeom>
          <a:solidFill>
            <a:schemeClr val="bg1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>
                <a:solidFill>
                  <a:srgbClr val="000000"/>
                </a:solidFill>
                <a:latin typeface="Tahoma" charset="0"/>
              </a:rPr>
              <a:t>Priority scheduling – who gets best performance, network neutrality</a:t>
            </a:r>
          </a:p>
        </p:txBody>
      </p:sp>
      <p:sp>
        <p:nvSpPr>
          <p:cNvPr id="63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F84641C1-E901-C640-939E-07BCBD7B3F70}" type="slidenum">
              <a:rPr lang="en-US" altLang="x-none" sz="1200">
                <a:latin typeface="Tahoma" charset="0"/>
              </a:rPr>
              <a:pPr/>
              <a:t>23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6350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7842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6850"/>
            <a:ext cx="7772400" cy="730250"/>
          </a:xfrm>
        </p:spPr>
        <p:txBody>
          <a:bodyPr/>
          <a:lstStyle/>
          <a:p>
            <a:r>
              <a:rPr lang="en-US" altLang="x-none" sz="4000">
                <a:ea typeface="ＭＳ Ｐゴシック" charset="-128"/>
              </a:rPr>
              <a:t>Output port queueing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6125" y="4602163"/>
            <a:ext cx="7772400" cy="1190625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  <a:cs typeface="ＭＳ Ｐゴシック" charset="-128"/>
              </a:rPr>
              <a:t>buffering when arrival rate via switch exceeds output line speed</a:t>
            </a:r>
          </a:p>
          <a:p>
            <a:r>
              <a:rPr lang="en-US" altLang="x-none" i="1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queueing (delay) and loss due to output port buffer overflow!</a:t>
            </a:r>
            <a:endParaRPr lang="en-US" altLang="x-none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64516" name="Group 78"/>
          <p:cNvGrpSpPr>
            <a:grpSpLocks/>
          </p:cNvGrpSpPr>
          <p:nvPr/>
        </p:nvGrpSpPr>
        <p:grpSpPr bwMode="auto">
          <a:xfrm>
            <a:off x="884238" y="1477963"/>
            <a:ext cx="7412037" cy="2870200"/>
            <a:chOff x="550" y="931"/>
            <a:chExt cx="4669" cy="1808"/>
          </a:xfrm>
        </p:grpSpPr>
        <p:grpSp>
          <p:nvGrpSpPr>
            <p:cNvPr id="64519" name="Group 29"/>
            <p:cNvGrpSpPr>
              <a:grpSpLocks/>
            </p:cNvGrpSpPr>
            <p:nvPr/>
          </p:nvGrpSpPr>
          <p:grpSpPr bwMode="auto">
            <a:xfrm>
              <a:off x="699" y="948"/>
              <a:ext cx="2099" cy="1356"/>
              <a:chOff x="523" y="976"/>
              <a:chExt cx="2099" cy="1356"/>
            </a:xfrm>
          </p:grpSpPr>
          <p:sp>
            <p:nvSpPr>
              <p:cNvPr id="64565" name="Rectangle 6"/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grpSp>
            <p:nvGrpSpPr>
              <p:cNvPr id="64566" name="Group 10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64585" name="Rectangle 7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64586" name="Rectangle 8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64587" name="Rectangle 9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</p:grpSp>
          <p:grpSp>
            <p:nvGrpSpPr>
              <p:cNvPr id="64567" name="Group 11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64582" name="Rectangle 12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64583" name="Rectangle 13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64584" name="Rectangle 14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</p:grpSp>
          <p:sp>
            <p:nvSpPr>
              <p:cNvPr id="64568" name="Line 15"/>
              <p:cNvSpPr>
                <a:spLocks noChangeShapeType="1"/>
              </p:cNvSpPr>
              <p:nvPr/>
            </p:nvSpPr>
            <p:spPr bwMode="auto">
              <a:xfrm>
                <a:off x="1946" y="1180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69" name="Line 16"/>
              <p:cNvSpPr>
                <a:spLocks noChangeShapeType="1"/>
              </p:cNvSpPr>
              <p:nvPr/>
            </p:nvSpPr>
            <p:spPr bwMode="auto">
              <a:xfrm>
                <a:off x="1940" y="164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70" name="Line 17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71" name="Line 18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72" name="Line 19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73" name="Line 20"/>
              <p:cNvSpPr>
                <a:spLocks noChangeShapeType="1"/>
              </p:cNvSpPr>
              <p:nvPr/>
            </p:nvSpPr>
            <p:spPr bwMode="auto">
              <a:xfrm>
                <a:off x="1038" y="210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64574" name="Group 24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64579" name="Line 21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80" name="Line 22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81" name="Line 23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4575" name="Group 25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64576" name="Line 26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77" name="Line 27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78" name="Line 28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4520" name="Group 30"/>
            <p:cNvGrpSpPr>
              <a:grpSpLocks/>
            </p:cNvGrpSpPr>
            <p:nvPr/>
          </p:nvGrpSpPr>
          <p:grpSpPr bwMode="auto">
            <a:xfrm>
              <a:off x="3120" y="931"/>
              <a:ext cx="2099" cy="1356"/>
              <a:chOff x="523" y="976"/>
              <a:chExt cx="2099" cy="1356"/>
            </a:xfrm>
          </p:grpSpPr>
          <p:sp>
            <p:nvSpPr>
              <p:cNvPr id="64542" name="Rectangle 31"/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grpSp>
            <p:nvGrpSpPr>
              <p:cNvPr id="64543" name="Group 32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64562" name="Rectangle 33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64563" name="Rectangle 34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64564" name="Rectangle 35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</p:grpSp>
          <p:grpSp>
            <p:nvGrpSpPr>
              <p:cNvPr id="64544" name="Group 36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64559" name="Rectangle 37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64560" name="Rectangle 38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x-none" altLang="x-none" sz="1800"/>
                </a:p>
              </p:txBody>
            </p:sp>
            <p:sp>
              <p:nvSpPr>
                <p:cNvPr id="64561" name="Rectangle 39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</p:grpSp>
          <p:sp>
            <p:nvSpPr>
              <p:cNvPr id="64545" name="Line 40"/>
              <p:cNvSpPr>
                <a:spLocks noChangeShapeType="1"/>
              </p:cNvSpPr>
              <p:nvPr/>
            </p:nvSpPr>
            <p:spPr bwMode="auto">
              <a:xfrm>
                <a:off x="1946" y="1180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46" name="Line 41"/>
              <p:cNvSpPr>
                <a:spLocks noChangeShapeType="1"/>
              </p:cNvSpPr>
              <p:nvPr/>
            </p:nvSpPr>
            <p:spPr bwMode="auto">
              <a:xfrm>
                <a:off x="1940" y="164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47" name="Line 42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48" name="Line 43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49" name="Line 44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50" name="Line 45"/>
              <p:cNvSpPr>
                <a:spLocks noChangeShapeType="1"/>
              </p:cNvSpPr>
              <p:nvPr/>
            </p:nvSpPr>
            <p:spPr bwMode="auto">
              <a:xfrm>
                <a:off x="1038" y="210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64551" name="Group 46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64556" name="Line 47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57" name="Line 48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58" name="Line 49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4552" name="Group 50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64553" name="Line 51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54" name="Line 52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55" name="Line 53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64521" name="Rectangle 54"/>
            <p:cNvSpPr>
              <a:spLocks noChangeArrowheads="1"/>
            </p:cNvSpPr>
            <p:nvPr/>
          </p:nvSpPr>
          <p:spPr bwMode="auto">
            <a:xfrm>
              <a:off x="1012" y="1012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4522" name="Rectangle 55"/>
            <p:cNvSpPr>
              <a:spLocks noChangeArrowheads="1"/>
            </p:cNvSpPr>
            <p:nvPr/>
          </p:nvSpPr>
          <p:spPr bwMode="auto">
            <a:xfrm>
              <a:off x="1003" y="1494"/>
              <a:ext cx="175" cy="98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4523" name="Rectangle 56"/>
            <p:cNvSpPr>
              <a:spLocks noChangeArrowheads="1"/>
            </p:cNvSpPr>
            <p:nvPr/>
          </p:nvSpPr>
          <p:spPr bwMode="auto">
            <a:xfrm>
              <a:off x="994" y="1969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4524" name="Rectangle 57"/>
            <p:cNvSpPr>
              <a:spLocks noChangeArrowheads="1"/>
            </p:cNvSpPr>
            <p:nvPr/>
          </p:nvSpPr>
          <p:spPr bwMode="auto">
            <a:xfrm>
              <a:off x="764" y="1017"/>
              <a:ext cx="175" cy="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4525" name="Rectangle 58"/>
            <p:cNvSpPr>
              <a:spLocks noChangeArrowheads="1"/>
            </p:cNvSpPr>
            <p:nvPr/>
          </p:nvSpPr>
          <p:spPr bwMode="auto">
            <a:xfrm>
              <a:off x="760" y="1953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4526" name="Line 60"/>
            <p:cNvSpPr>
              <a:spLocks noChangeShapeType="1"/>
            </p:cNvSpPr>
            <p:nvPr/>
          </p:nvSpPr>
          <p:spPr bwMode="auto">
            <a:xfrm>
              <a:off x="1215" y="1054"/>
              <a:ext cx="1026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27" name="Freeform 62"/>
            <p:cNvSpPr>
              <a:spLocks/>
            </p:cNvSpPr>
            <p:nvPr/>
          </p:nvSpPr>
          <p:spPr bwMode="auto">
            <a:xfrm>
              <a:off x="1246" y="1285"/>
              <a:ext cx="967" cy="735"/>
            </a:xfrm>
            <a:custGeom>
              <a:avLst/>
              <a:gdLst>
                <a:gd name="T0" fmla="*/ 0 w 967"/>
                <a:gd name="T1" fmla="*/ 733 h 735"/>
                <a:gd name="T2" fmla="*/ 522 w 967"/>
                <a:gd name="T3" fmla="*/ 735 h 735"/>
                <a:gd name="T4" fmla="*/ 967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28" name="Text Box 63"/>
            <p:cNvSpPr txBox="1">
              <a:spLocks noChangeArrowheads="1"/>
            </p:cNvSpPr>
            <p:nvPr/>
          </p:nvSpPr>
          <p:spPr bwMode="auto">
            <a:xfrm>
              <a:off x="933" y="2335"/>
              <a:ext cx="154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800"/>
                <a:t>at </a:t>
              </a:r>
              <a:r>
                <a:rPr lang="en-US" altLang="x-none" sz="1800" i="1"/>
                <a:t>t,</a:t>
              </a:r>
              <a:r>
                <a:rPr lang="en-US" altLang="x-none" sz="1800"/>
                <a:t> packets more</a:t>
              </a:r>
            </a:p>
            <a:p>
              <a:pPr algn="ctr"/>
              <a:r>
                <a:rPr lang="en-US" altLang="x-none" sz="1800"/>
                <a:t>from input to output</a:t>
              </a:r>
              <a:endParaRPr lang="en-US" altLang="x-none" sz="1800" i="1"/>
            </a:p>
          </p:txBody>
        </p:sp>
        <p:sp>
          <p:nvSpPr>
            <p:cNvPr id="64529" name="Text Box 64"/>
            <p:cNvSpPr txBox="1">
              <a:spLocks noChangeArrowheads="1"/>
            </p:cNvSpPr>
            <p:nvPr/>
          </p:nvSpPr>
          <p:spPr bwMode="auto">
            <a:xfrm>
              <a:off x="3354" y="2325"/>
              <a:ext cx="15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800"/>
                <a:t>one packet time later</a:t>
              </a:r>
              <a:endParaRPr lang="en-US" altLang="x-none" sz="1800" i="1"/>
            </a:p>
          </p:txBody>
        </p:sp>
        <p:sp>
          <p:nvSpPr>
            <p:cNvPr id="64530" name="Text Box 66"/>
            <p:cNvSpPr txBox="1">
              <a:spLocks noChangeArrowheads="1"/>
            </p:cNvSpPr>
            <p:nvPr/>
          </p:nvSpPr>
          <p:spPr bwMode="auto">
            <a:xfrm>
              <a:off x="1488" y="1545"/>
              <a:ext cx="4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600"/>
                <a:t>switch</a:t>
              </a:r>
            </a:p>
            <a:p>
              <a:r>
                <a:rPr lang="en-US" altLang="x-none" sz="1600"/>
                <a:t>fabric</a:t>
              </a:r>
            </a:p>
          </p:txBody>
        </p:sp>
        <p:sp>
          <p:nvSpPr>
            <p:cNvPr id="64531" name="Text Box 67"/>
            <p:cNvSpPr txBox="1">
              <a:spLocks noChangeArrowheads="1"/>
            </p:cNvSpPr>
            <p:nvPr/>
          </p:nvSpPr>
          <p:spPr bwMode="auto">
            <a:xfrm>
              <a:off x="3895" y="1479"/>
              <a:ext cx="4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600"/>
                <a:t>switch</a:t>
              </a:r>
            </a:p>
            <a:p>
              <a:r>
                <a:rPr lang="en-US" altLang="x-none" sz="1600"/>
                <a:t>fabric</a:t>
              </a:r>
            </a:p>
          </p:txBody>
        </p:sp>
        <p:sp>
          <p:nvSpPr>
            <p:cNvPr id="64532" name="Rectangle 68"/>
            <p:cNvSpPr>
              <a:spLocks noChangeArrowheads="1"/>
            </p:cNvSpPr>
            <p:nvPr/>
          </p:nvSpPr>
          <p:spPr bwMode="auto">
            <a:xfrm>
              <a:off x="4746" y="972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4533" name="Rectangle 69"/>
            <p:cNvSpPr>
              <a:spLocks noChangeArrowheads="1"/>
            </p:cNvSpPr>
            <p:nvPr/>
          </p:nvSpPr>
          <p:spPr bwMode="auto">
            <a:xfrm>
              <a:off x="4746" y="1497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4534" name="Rectangle 70"/>
            <p:cNvSpPr>
              <a:spLocks noChangeArrowheads="1"/>
            </p:cNvSpPr>
            <p:nvPr/>
          </p:nvSpPr>
          <p:spPr bwMode="auto">
            <a:xfrm>
              <a:off x="4743" y="1099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4535" name="Rectangle 71"/>
            <p:cNvSpPr>
              <a:spLocks noChangeArrowheads="1"/>
            </p:cNvSpPr>
            <p:nvPr/>
          </p:nvSpPr>
          <p:spPr bwMode="auto">
            <a:xfrm>
              <a:off x="3445" y="1001"/>
              <a:ext cx="175" cy="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4536" name="Rectangle 72"/>
            <p:cNvSpPr>
              <a:spLocks noChangeArrowheads="1"/>
            </p:cNvSpPr>
            <p:nvPr/>
          </p:nvSpPr>
          <p:spPr bwMode="auto">
            <a:xfrm>
              <a:off x="3434" y="1965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4537" name="Freeform 73"/>
            <p:cNvSpPr>
              <a:spLocks/>
            </p:cNvSpPr>
            <p:nvPr/>
          </p:nvSpPr>
          <p:spPr bwMode="auto">
            <a:xfrm>
              <a:off x="3682" y="1261"/>
              <a:ext cx="967" cy="735"/>
            </a:xfrm>
            <a:custGeom>
              <a:avLst/>
              <a:gdLst>
                <a:gd name="T0" fmla="*/ 0 w 967"/>
                <a:gd name="T1" fmla="*/ 733 h 735"/>
                <a:gd name="T2" fmla="*/ 522 w 967"/>
                <a:gd name="T3" fmla="*/ 735 h 735"/>
                <a:gd name="T4" fmla="*/ 967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38" name="Freeform 74"/>
            <p:cNvSpPr>
              <a:spLocks/>
            </p:cNvSpPr>
            <p:nvPr/>
          </p:nvSpPr>
          <p:spPr bwMode="auto">
            <a:xfrm>
              <a:off x="3669" y="1051"/>
              <a:ext cx="988" cy="951"/>
            </a:xfrm>
            <a:custGeom>
              <a:avLst/>
              <a:gdLst>
                <a:gd name="T0" fmla="*/ 0 w 1002"/>
                <a:gd name="T1" fmla="*/ 29707 h 480"/>
                <a:gd name="T2" fmla="*/ 429 w 1002"/>
                <a:gd name="T3" fmla="*/ 0 h 480"/>
                <a:gd name="T4" fmla="*/ 822 w 1002"/>
                <a:gd name="T5" fmla="*/ 6892561 h 480"/>
                <a:gd name="T6" fmla="*/ 0 60000 65536"/>
                <a:gd name="T7" fmla="*/ 0 60000 65536"/>
                <a:gd name="T8" fmla="*/ 0 60000 65536"/>
                <a:gd name="T9" fmla="*/ 0 w 1002"/>
                <a:gd name="T10" fmla="*/ 0 h 480"/>
                <a:gd name="T11" fmla="*/ 1002 w 1002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2" h="480">
                  <a:moveTo>
                    <a:pt x="0" y="2"/>
                  </a:moveTo>
                  <a:lnTo>
                    <a:pt x="522" y="0"/>
                  </a:lnTo>
                  <a:lnTo>
                    <a:pt x="1002" y="480"/>
                  </a:ln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39" name="Line 75"/>
            <p:cNvSpPr>
              <a:spLocks noChangeShapeType="1"/>
            </p:cNvSpPr>
            <p:nvPr/>
          </p:nvSpPr>
          <p:spPr bwMode="auto">
            <a:xfrm>
              <a:off x="1208" y="1545"/>
              <a:ext cx="1012" cy="1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40" name="Rectangle 76"/>
            <p:cNvSpPr>
              <a:spLocks noChangeArrowheads="1"/>
            </p:cNvSpPr>
            <p:nvPr/>
          </p:nvSpPr>
          <p:spPr bwMode="auto">
            <a:xfrm>
              <a:off x="550" y="1010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64541" name="Rectangle 77"/>
            <p:cNvSpPr>
              <a:spLocks noChangeArrowheads="1"/>
            </p:cNvSpPr>
            <p:nvPr/>
          </p:nvSpPr>
          <p:spPr bwMode="auto">
            <a:xfrm>
              <a:off x="3194" y="997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</p:grpSp>
      <p:sp>
        <p:nvSpPr>
          <p:cNvPr id="645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0B141C90-4EF2-0B4C-BEA1-72321CAA0CE2}" type="slidenum">
              <a:rPr lang="en-US" altLang="x-none" sz="1200">
                <a:latin typeface="Tahoma" charset="0"/>
              </a:rPr>
              <a:pPr/>
              <a:t>24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64518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0398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How much buffering?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  <a:cs typeface="ＭＳ Ｐゴシック" charset="-128"/>
              </a:rPr>
              <a:t>RFC 3439 rule of thumb: average buffering equal to </a:t>
            </a:r>
            <a:r>
              <a:rPr lang="ja-JP" altLang="en-US">
                <a:ea typeface="ＭＳ Ｐゴシック" charset="-128"/>
                <a:cs typeface="ＭＳ Ｐゴシック" charset="-128"/>
              </a:rPr>
              <a:t>“</a:t>
            </a:r>
            <a:r>
              <a:rPr lang="en-US" altLang="ja-JP">
                <a:ea typeface="ＭＳ Ｐゴシック" charset="-128"/>
                <a:cs typeface="ＭＳ Ｐゴシック" charset="-128"/>
              </a:rPr>
              <a:t>typical</a:t>
            </a:r>
            <a:r>
              <a:rPr lang="ja-JP" altLang="en-US">
                <a:ea typeface="ＭＳ Ｐゴシック" charset="-128"/>
                <a:cs typeface="ＭＳ Ｐゴシック" charset="-128"/>
              </a:rPr>
              <a:t>”</a:t>
            </a:r>
            <a:r>
              <a:rPr lang="en-US" altLang="ja-JP">
                <a:ea typeface="ＭＳ Ｐゴシック" charset="-128"/>
                <a:cs typeface="ＭＳ Ｐゴシック" charset="-128"/>
              </a:rPr>
              <a:t> RTT (say 250 msec) times link capacity C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e.g., C = 10 Gpbs link: 2.5 Gbit buffer</a:t>
            </a:r>
          </a:p>
          <a:p>
            <a:r>
              <a:rPr lang="en-US" altLang="x-none">
                <a:ea typeface="ＭＳ Ｐゴシック" charset="-128"/>
                <a:cs typeface="ＭＳ Ｐゴシック" charset="-128"/>
              </a:rPr>
              <a:t>recent recommendation: with </a:t>
            </a:r>
            <a:r>
              <a:rPr lang="en-US" altLang="x-none" i="1">
                <a:ea typeface="ＭＳ Ｐゴシック" charset="-128"/>
                <a:cs typeface="ＭＳ Ｐゴシック" charset="-128"/>
              </a:rPr>
              <a:t>N</a:t>
            </a:r>
            <a:r>
              <a:rPr lang="en-US" altLang="x-none">
                <a:ea typeface="ＭＳ Ｐゴシック" charset="-128"/>
                <a:cs typeface="ＭＳ Ｐゴシック" charset="-128"/>
              </a:rPr>
              <a:t> flows, buffering equal to </a:t>
            </a:r>
          </a:p>
        </p:txBody>
      </p:sp>
      <p:grpSp>
        <p:nvGrpSpPr>
          <p:cNvPr id="65540" name="Group 9"/>
          <p:cNvGrpSpPr>
            <a:grpSpLocks/>
          </p:cNvGrpSpPr>
          <p:nvPr/>
        </p:nvGrpSpPr>
        <p:grpSpPr bwMode="auto">
          <a:xfrm>
            <a:off x="4167188" y="3717925"/>
            <a:ext cx="1165225" cy="1109663"/>
            <a:chOff x="1923" y="2801"/>
            <a:chExt cx="734" cy="699"/>
          </a:xfrm>
        </p:grpSpPr>
        <p:sp>
          <p:nvSpPr>
            <p:cNvPr id="65543" name="Text Box 4"/>
            <p:cNvSpPr txBox="1">
              <a:spLocks noChangeArrowheads="1"/>
            </p:cNvSpPr>
            <p:nvPr/>
          </p:nvSpPr>
          <p:spPr bwMode="auto">
            <a:xfrm>
              <a:off x="1923" y="2918"/>
              <a:ext cx="7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/>
                <a:t>RTT  C</a:t>
              </a:r>
            </a:p>
          </p:txBody>
        </p:sp>
        <p:sp>
          <p:nvSpPr>
            <p:cNvPr id="65544" name="Text Box 5"/>
            <p:cNvSpPr txBox="1">
              <a:spLocks noChangeArrowheads="1"/>
            </p:cNvSpPr>
            <p:nvPr/>
          </p:nvSpPr>
          <p:spPr bwMode="auto">
            <a:xfrm>
              <a:off x="2309" y="2801"/>
              <a:ext cx="18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3200"/>
                <a:t>.</a:t>
              </a:r>
            </a:p>
          </p:txBody>
        </p:sp>
        <p:sp>
          <p:nvSpPr>
            <p:cNvPr id="65545" name="Line 6"/>
            <p:cNvSpPr>
              <a:spLocks noChangeShapeType="1"/>
            </p:cNvSpPr>
            <p:nvPr/>
          </p:nvSpPr>
          <p:spPr bwMode="auto">
            <a:xfrm>
              <a:off x="1929" y="3168"/>
              <a:ext cx="6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46" name="Text Box 7"/>
            <p:cNvSpPr txBox="1">
              <a:spLocks noChangeArrowheads="1"/>
            </p:cNvSpPr>
            <p:nvPr/>
          </p:nvSpPr>
          <p:spPr bwMode="auto">
            <a:xfrm>
              <a:off x="2091" y="321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/>
                <a:t>N</a:t>
              </a:r>
            </a:p>
          </p:txBody>
        </p:sp>
        <p:sp>
          <p:nvSpPr>
            <p:cNvPr id="65547" name="Freeform 8"/>
            <p:cNvSpPr>
              <a:spLocks/>
            </p:cNvSpPr>
            <p:nvPr/>
          </p:nvSpPr>
          <p:spPr bwMode="auto">
            <a:xfrm>
              <a:off x="2062" y="3218"/>
              <a:ext cx="279" cy="209"/>
            </a:xfrm>
            <a:custGeom>
              <a:avLst/>
              <a:gdLst>
                <a:gd name="T0" fmla="*/ 0 w 279"/>
                <a:gd name="T1" fmla="*/ 148 h 209"/>
                <a:gd name="T2" fmla="*/ 26 w 279"/>
                <a:gd name="T3" fmla="*/ 105 h 209"/>
                <a:gd name="T4" fmla="*/ 44 w 279"/>
                <a:gd name="T5" fmla="*/ 209 h 209"/>
                <a:gd name="T6" fmla="*/ 61 w 279"/>
                <a:gd name="T7" fmla="*/ 0 h 209"/>
                <a:gd name="T8" fmla="*/ 279 w 279"/>
                <a:gd name="T9" fmla="*/ 0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"/>
                <a:gd name="T16" fmla="*/ 0 h 209"/>
                <a:gd name="T17" fmla="*/ 279 w 279"/>
                <a:gd name="T18" fmla="*/ 209 h 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" h="209">
                  <a:moveTo>
                    <a:pt x="0" y="148"/>
                  </a:moveTo>
                  <a:lnTo>
                    <a:pt x="26" y="105"/>
                  </a:lnTo>
                  <a:lnTo>
                    <a:pt x="44" y="209"/>
                  </a:lnTo>
                  <a:lnTo>
                    <a:pt x="61" y="0"/>
                  </a:lnTo>
                  <a:lnTo>
                    <a:pt x="279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55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65066C82-4070-1748-B3E4-08E71E0E05C9}" type="slidenum">
              <a:rPr lang="en-US" altLang="x-none" sz="1200">
                <a:latin typeface="Tahoma" charset="0"/>
              </a:rPr>
              <a:pPr/>
              <a:t>25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65542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4288"/>
            <a:ext cx="7772400" cy="1143001"/>
          </a:xfrm>
        </p:spPr>
        <p:txBody>
          <a:bodyPr/>
          <a:lstStyle/>
          <a:p>
            <a:r>
              <a:rPr lang="en-US" altLang="x-none" sz="4000">
                <a:ea typeface="ＭＳ Ｐゴシック" charset="-128"/>
              </a:rPr>
              <a:t>Scheduling mechanisms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9850"/>
            <a:ext cx="8262938" cy="3582988"/>
          </a:xfrm>
        </p:spPr>
        <p:txBody>
          <a:bodyPr/>
          <a:lstStyle/>
          <a:p>
            <a:r>
              <a:rPr lang="en-US" altLang="x-none" i="1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scheduling: </a:t>
            </a:r>
            <a:r>
              <a:rPr lang="en-US" altLang="x-none">
                <a:ea typeface="ＭＳ Ｐゴシック" charset="-128"/>
                <a:cs typeface="ＭＳ Ｐゴシック" charset="-128"/>
              </a:rPr>
              <a:t>choose next packet to send on link</a:t>
            </a:r>
          </a:p>
          <a:p>
            <a:r>
              <a:rPr lang="en-US" altLang="x-none" i="1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FIFO (first in first out) scheduling: </a:t>
            </a:r>
            <a:r>
              <a:rPr lang="en-US" altLang="x-none">
                <a:ea typeface="ＭＳ Ｐゴシック" charset="-128"/>
                <a:cs typeface="ＭＳ Ｐゴシック" charset="-128"/>
              </a:rPr>
              <a:t>send in order of arrival to queue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real-world example?</a:t>
            </a:r>
          </a:p>
          <a:p>
            <a:pPr lvl="1"/>
            <a:r>
              <a:rPr lang="en-US" altLang="x-none" i="1">
                <a:solidFill>
                  <a:srgbClr val="000099"/>
                </a:solidFill>
                <a:latin typeface="Gill Sans MT" charset="0"/>
                <a:ea typeface="ＭＳ Ｐゴシック" charset="-128"/>
              </a:rPr>
              <a:t>discard policy: </a:t>
            </a:r>
            <a:r>
              <a:rPr lang="en-US" altLang="x-none">
                <a:latin typeface="Gill Sans MT" charset="0"/>
                <a:ea typeface="ＭＳ Ｐゴシック" charset="-128"/>
              </a:rPr>
              <a:t>if packet arrives to full queue: who to discard?</a:t>
            </a:r>
          </a:p>
          <a:p>
            <a:pPr lvl="2">
              <a:lnSpc>
                <a:spcPts val="2275"/>
              </a:lnSpc>
            </a:pPr>
            <a:r>
              <a:rPr lang="en-US" altLang="x-none" sz="2400" i="1">
                <a:solidFill>
                  <a:srgbClr val="000099"/>
                </a:solidFill>
                <a:latin typeface="Gill Sans MT" charset="0"/>
                <a:cs typeface="Gill Sans MT" charset="0"/>
              </a:rPr>
              <a:t>tail drop: </a:t>
            </a:r>
            <a:r>
              <a:rPr lang="en-US" altLang="x-none" sz="2400">
                <a:latin typeface="Gill Sans MT" charset="0"/>
                <a:cs typeface="Gill Sans MT" charset="0"/>
              </a:rPr>
              <a:t>drop arriving packet</a:t>
            </a:r>
          </a:p>
          <a:p>
            <a:pPr lvl="2">
              <a:lnSpc>
                <a:spcPts val="2275"/>
              </a:lnSpc>
            </a:pPr>
            <a:r>
              <a:rPr lang="en-US" altLang="x-none" sz="2400" i="1">
                <a:solidFill>
                  <a:srgbClr val="000099"/>
                </a:solidFill>
                <a:latin typeface="Gill Sans MT" charset="0"/>
                <a:cs typeface="Gill Sans MT" charset="0"/>
              </a:rPr>
              <a:t>priority: </a:t>
            </a:r>
            <a:r>
              <a:rPr lang="en-US" altLang="x-none" sz="2400">
                <a:latin typeface="Gill Sans MT" charset="0"/>
                <a:cs typeface="Gill Sans MT" charset="0"/>
              </a:rPr>
              <a:t>drop/remove on priority basis</a:t>
            </a:r>
          </a:p>
          <a:p>
            <a:pPr lvl="2">
              <a:lnSpc>
                <a:spcPts val="2275"/>
              </a:lnSpc>
            </a:pPr>
            <a:r>
              <a:rPr lang="en-US" altLang="x-none" sz="2400" i="1">
                <a:solidFill>
                  <a:srgbClr val="000099"/>
                </a:solidFill>
                <a:latin typeface="Gill Sans MT" charset="0"/>
                <a:cs typeface="Gill Sans MT" charset="0"/>
              </a:rPr>
              <a:t>random: </a:t>
            </a:r>
            <a:r>
              <a:rPr lang="en-US" altLang="x-none" sz="2400">
                <a:latin typeface="Gill Sans MT" charset="0"/>
                <a:cs typeface="Gill Sans MT" charset="0"/>
              </a:rPr>
              <a:t>drop/remove randomly</a:t>
            </a:r>
          </a:p>
        </p:txBody>
      </p:sp>
      <p:pic>
        <p:nvPicPr>
          <p:cNvPr id="66563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782638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64" name="Group 25"/>
          <p:cNvGrpSpPr>
            <a:grpSpLocks/>
          </p:cNvGrpSpPr>
          <p:nvPr/>
        </p:nvGrpSpPr>
        <p:grpSpPr bwMode="auto">
          <a:xfrm>
            <a:off x="3771900" y="5132388"/>
            <a:ext cx="939800" cy="565150"/>
            <a:chOff x="1670312" y="2562997"/>
            <a:chExt cx="940317" cy="565219"/>
          </a:xfrm>
        </p:grpSpPr>
        <p:grpSp>
          <p:nvGrpSpPr>
            <p:cNvPr id="66575" name="Group 28"/>
            <p:cNvGrpSpPr>
              <a:grpSpLocks/>
            </p:cNvGrpSpPr>
            <p:nvPr/>
          </p:nvGrpSpPr>
          <p:grpSpPr bwMode="auto">
            <a:xfrm>
              <a:off x="1670312" y="2562997"/>
              <a:ext cx="929822" cy="565219"/>
              <a:chOff x="1670312" y="2562997"/>
              <a:chExt cx="929822" cy="565219"/>
            </a:xfrm>
          </p:grpSpPr>
          <p:sp>
            <p:nvSpPr>
              <p:cNvPr id="66577" name="Rectangle 30"/>
              <p:cNvSpPr>
                <a:spLocks noChangeArrowheads="1"/>
              </p:cNvSpPr>
              <p:nvPr/>
            </p:nvSpPr>
            <p:spPr bwMode="auto">
              <a:xfrm>
                <a:off x="1670312" y="2562997"/>
                <a:ext cx="929822" cy="56315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cxnSp>
            <p:nvCxnSpPr>
              <p:cNvPr id="66578" name="Straight Connector 31"/>
              <p:cNvCxnSpPr>
                <a:cxnSpLocks noChangeShapeType="1"/>
              </p:cNvCxnSpPr>
              <p:nvPr/>
            </p:nvCxnSpPr>
            <p:spPr bwMode="auto">
              <a:xfrm flipH="1">
                <a:off x="1786358" y="256753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579" name="Straight Connector 32"/>
              <p:cNvCxnSpPr>
                <a:cxnSpLocks noChangeShapeType="1"/>
              </p:cNvCxnSpPr>
              <p:nvPr/>
            </p:nvCxnSpPr>
            <p:spPr bwMode="auto">
              <a:xfrm flipH="1">
                <a:off x="1911544" y="2566974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580" name="Straight Connector 33"/>
              <p:cNvCxnSpPr>
                <a:cxnSpLocks noChangeShapeType="1"/>
              </p:cNvCxnSpPr>
              <p:nvPr/>
            </p:nvCxnSpPr>
            <p:spPr bwMode="auto">
              <a:xfrm flipH="1">
                <a:off x="2027659" y="257032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581" name="Straight Connector 34"/>
              <p:cNvCxnSpPr>
                <a:cxnSpLocks noChangeShapeType="1"/>
              </p:cNvCxnSpPr>
              <p:nvPr/>
            </p:nvCxnSpPr>
            <p:spPr bwMode="auto">
              <a:xfrm flipH="1">
                <a:off x="2134843" y="2564600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582" name="Straight Connector 35"/>
              <p:cNvCxnSpPr>
                <a:cxnSpLocks noChangeShapeType="1"/>
              </p:cNvCxnSpPr>
              <p:nvPr/>
            </p:nvCxnSpPr>
            <p:spPr bwMode="auto">
              <a:xfrm flipH="1">
                <a:off x="2244397" y="256669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583" name="Straight Connector 36"/>
              <p:cNvCxnSpPr>
                <a:cxnSpLocks noChangeShapeType="1"/>
              </p:cNvCxnSpPr>
              <p:nvPr/>
            </p:nvCxnSpPr>
            <p:spPr bwMode="auto">
              <a:xfrm flipH="1">
                <a:off x="2365675" y="2568786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584" name="Straight Connector 37"/>
              <p:cNvCxnSpPr>
                <a:cxnSpLocks noChangeShapeType="1"/>
              </p:cNvCxnSpPr>
              <p:nvPr/>
            </p:nvCxnSpPr>
            <p:spPr bwMode="auto">
              <a:xfrm flipH="1">
                <a:off x="2483045" y="2566971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6576" name="Rectangle 29"/>
            <p:cNvSpPr>
              <a:spLocks noChangeArrowheads="1"/>
            </p:cNvSpPr>
            <p:nvPr/>
          </p:nvSpPr>
          <p:spPr bwMode="auto">
            <a:xfrm>
              <a:off x="1916862" y="2571262"/>
              <a:ext cx="693767" cy="547076"/>
            </a:xfrm>
            <a:prstGeom prst="rect">
              <a:avLst/>
            </a:prstGeom>
            <a:solidFill>
              <a:srgbClr val="000099">
                <a:alpha val="7097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</p:grpSp>
      <p:sp>
        <p:nvSpPr>
          <p:cNvPr id="66565" name="Oval 27"/>
          <p:cNvSpPr>
            <a:spLocks noChangeArrowheads="1"/>
          </p:cNvSpPr>
          <p:nvPr/>
        </p:nvSpPr>
        <p:spPr bwMode="auto">
          <a:xfrm>
            <a:off x="4799013" y="5103813"/>
            <a:ext cx="631825" cy="6286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cxnSp>
        <p:nvCxnSpPr>
          <p:cNvPr id="66566" name="Straight Arrow Connector 11"/>
          <p:cNvCxnSpPr>
            <a:cxnSpLocks noChangeShapeType="1"/>
          </p:cNvCxnSpPr>
          <p:nvPr/>
        </p:nvCxnSpPr>
        <p:spPr bwMode="auto">
          <a:xfrm>
            <a:off x="2532063" y="5414963"/>
            <a:ext cx="1054100" cy="0"/>
          </a:xfrm>
          <a:prstGeom prst="straightConnector1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567" name="TextBox 17"/>
          <p:cNvSpPr txBox="1">
            <a:spLocks noChangeArrowheads="1"/>
          </p:cNvSpPr>
          <p:nvPr/>
        </p:nvSpPr>
        <p:spPr bwMode="auto">
          <a:xfrm>
            <a:off x="3514725" y="5699125"/>
            <a:ext cx="1273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/>
              <a:t>queue</a:t>
            </a:r>
          </a:p>
          <a:p>
            <a:pPr algn="ctr"/>
            <a:r>
              <a:rPr lang="en-US" altLang="x-none" sz="1400"/>
              <a:t>(waiting area)</a:t>
            </a:r>
          </a:p>
        </p:txBody>
      </p:sp>
      <p:sp>
        <p:nvSpPr>
          <p:cNvPr id="66568" name="TextBox 18"/>
          <p:cNvSpPr txBox="1">
            <a:spLocks noChangeArrowheads="1"/>
          </p:cNvSpPr>
          <p:nvPr/>
        </p:nvSpPr>
        <p:spPr bwMode="auto">
          <a:xfrm>
            <a:off x="2673350" y="5459413"/>
            <a:ext cx="7635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/>
              <a:t>packet</a:t>
            </a:r>
          </a:p>
          <a:p>
            <a:pPr algn="ctr"/>
            <a:r>
              <a:rPr lang="en-US" altLang="x-none" sz="1400"/>
              <a:t>arrivals</a:t>
            </a:r>
          </a:p>
        </p:txBody>
      </p:sp>
      <p:cxnSp>
        <p:nvCxnSpPr>
          <p:cNvPr id="66569" name="Straight Arrow Connector 20"/>
          <p:cNvCxnSpPr>
            <a:cxnSpLocks noChangeShapeType="1"/>
          </p:cNvCxnSpPr>
          <p:nvPr/>
        </p:nvCxnSpPr>
        <p:spPr bwMode="auto">
          <a:xfrm>
            <a:off x="5632450" y="5400675"/>
            <a:ext cx="906463" cy="4763"/>
          </a:xfrm>
          <a:prstGeom prst="straightConnector1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570" name="TextBox 22"/>
          <p:cNvSpPr txBox="1">
            <a:spLocks noChangeArrowheads="1"/>
          </p:cNvSpPr>
          <p:nvPr/>
        </p:nvSpPr>
        <p:spPr bwMode="auto">
          <a:xfrm>
            <a:off x="5724525" y="5508625"/>
            <a:ext cx="1042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/>
              <a:t>packet</a:t>
            </a:r>
          </a:p>
          <a:p>
            <a:pPr algn="ctr"/>
            <a:r>
              <a:rPr lang="en-US" altLang="x-none" sz="1400"/>
              <a:t>departures</a:t>
            </a:r>
          </a:p>
        </p:txBody>
      </p:sp>
      <p:sp>
        <p:nvSpPr>
          <p:cNvPr id="66571" name="TextBox 23"/>
          <p:cNvSpPr txBox="1">
            <a:spLocks noChangeArrowheads="1"/>
          </p:cNvSpPr>
          <p:nvPr/>
        </p:nvSpPr>
        <p:spPr bwMode="auto">
          <a:xfrm>
            <a:off x="4714875" y="5703888"/>
            <a:ext cx="852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/>
              <a:t>link</a:t>
            </a:r>
          </a:p>
          <a:p>
            <a:pPr algn="ctr"/>
            <a:r>
              <a:rPr lang="en-US" altLang="x-none" sz="1400"/>
              <a:t> (server)</a:t>
            </a:r>
          </a:p>
        </p:txBody>
      </p:sp>
      <p:cxnSp>
        <p:nvCxnSpPr>
          <p:cNvPr id="66572" name="Straight Arrow Connector 52"/>
          <p:cNvCxnSpPr>
            <a:cxnSpLocks noChangeShapeType="1"/>
            <a:stCxn id="66576" idx="3"/>
            <a:endCxn id="66565" idx="2"/>
          </p:cNvCxnSpPr>
          <p:nvPr/>
        </p:nvCxnSpPr>
        <p:spPr bwMode="auto">
          <a:xfrm>
            <a:off x="4711700" y="5414963"/>
            <a:ext cx="87313" cy="3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57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21D4971A-327E-9F4A-B24C-BD24445A8065}" type="slidenum">
              <a:rPr lang="en-US" altLang="x-none" sz="1200">
                <a:latin typeface="Tahoma" charset="0"/>
              </a:rPr>
              <a:pPr/>
              <a:t>26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66574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83185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4288"/>
            <a:ext cx="7772400" cy="1143001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Scheduling policies: priority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63" y="1289050"/>
            <a:ext cx="3705225" cy="5103813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x-none" i="1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priority scheduling: </a:t>
            </a:r>
            <a:r>
              <a:rPr lang="en-US" altLang="x-none">
                <a:ea typeface="ＭＳ Ｐゴシック" charset="-128"/>
                <a:cs typeface="ＭＳ Ｐゴシック" charset="-128"/>
              </a:rPr>
              <a:t>send highest priority queued packet </a:t>
            </a:r>
          </a:p>
          <a:p>
            <a:r>
              <a:rPr lang="en-US" altLang="x-none">
                <a:ea typeface="ＭＳ Ｐゴシック" charset="-128"/>
                <a:cs typeface="ＭＳ Ｐゴシック" charset="-128"/>
              </a:rPr>
              <a:t>multiple </a:t>
            </a:r>
            <a:r>
              <a:rPr lang="en-US" altLang="x-none" i="1">
                <a:ea typeface="ＭＳ Ｐゴシック" charset="-128"/>
                <a:cs typeface="ＭＳ Ｐゴシック" charset="-128"/>
              </a:rPr>
              <a:t>classes</a:t>
            </a:r>
            <a:r>
              <a:rPr lang="en-US" altLang="x-none">
                <a:ea typeface="ＭＳ Ｐゴシック" charset="-128"/>
                <a:cs typeface="ＭＳ Ｐゴシック" charset="-128"/>
              </a:rPr>
              <a:t>, with different priorities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class may depend on marking or other header info, e.g. IP source/dest, port numbers, etc.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real world example? </a:t>
            </a:r>
          </a:p>
        </p:txBody>
      </p:sp>
      <p:grpSp>
        <p:nvGrpSpPr>
          <p:cNvPr id="68612" name="Group 8"/>
          <p:cNvGrpSpPr>
            <a:grpSpLocks/>
          </p:cNvGrpSpPr>
          <p:nvPr/>
        </p:nvGrpSpPr>
        <p:grpSpPr bwMode="auto">
          <a:xfrm>
            <a:off x="4683125" y="1214438"/>
            <a:ext cx="4051300" cy="2263775"/>
            <a:chOff x="251257" y="1325350"/>
            <a:chExt cx="4051177" cy="2263278"/>
          </a:xfrm>
        </p:grpSpPr>
        <p:grpSp>
          <p:nvGrpSpPr>
            <p:cNvPr id="68695" name="Group 9"/>
            <p:cNvGrpSpPr>
              <a:grpSpLocks/>
            </p:cNvGrpSpPr>
            <p:nvPr/>
          </p:nvGrpSpPr>
          <p:grpSpPr bwMode="auto">
            <a:xfrm>
              <a:off x="1008970" y="1860956"/>
              <a:ext cx="2431250" cy="1240418"/>
              <a:chOff x="5418640" y="1702302"/>
              <a:chExt cx="2431250" cy="1240418"/>
            </a:xfrm>
          </p:grpSpPr>
          <p:grpSp>
            <p:nvGrpSpPr>
              <p:cNvPr id="68711" name="Group 25"/>
              <p:cNvGrpSpPr>
                <a:grpSpLocks/>
              </p:cNvGrpSpPr>
              <p:nvPr/>
            </p:nvGrpSpPr>
            <p:grpSpPr bwMode="auto">
              <a:xfrm>
                <a:off x="6179876" y="2377501"/>
                <a:ext cx="929822" cy="565219"/>
                <a:chOff x="1670312" y="2562997"/>
                <a:chExt cx="929822" cy="565219"/>
              </a:xfrm>
            </p:grpSpPr>
            <p:grpSp>
              <p:nvGrpSpPr>
                <p:cNvPr id="68725" name="Group 39"/>
                <p:cNvGrpSpPr>
                  <a:grpSpLocks/>
                </p:cNvGrpSpPr>
                <p:nvPr/>
              </p:nvGrpSpPr>
              <p:grpSpPr bwMode="auto">
                <a:xfrm>
                  <a:off x="1670312" y="2562997"/>
                  <a:ext cx="929822" cy="565219"/>
                  <a:chOff x="1670312" y="2562997"/>
                  <a:chExt cx="929822" cy="565219"/>
                </a:xfrm>
              </p:grpSpPr>
              <p:sp>
                <p:nvSpPr>
                  <p:cNvPr id="68729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1670312" y="2562997"/>
                    <a:ext cx="929822" cy="56315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x-none" altLang="x-none" sz="1800"/>
                  </a:p>
                </p:txBody>
              </p:sp>
              <p:cxnSp>
                <p:nvCxnSpPr>
                  <p:cNvPr id="68730" name="Straight Connector 42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786358" y="256753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31" name="Straight Connector 43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911544" y="2566974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32" name="Straight Connector 44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027659" y="257032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33" name="Straight Connector 4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134843" y="2564600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34" name="Straight Connector 4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244397" y="256669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35" name="Straight Connector 47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365675" y="2568786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36" name="Straight Connector 4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483045" y="2566971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41" name="Rectangle 40"/>
                <p:cNvSpPr/>
                <p:nvPr/>
              </p:nvSpPr>
              <p:spPr>
                <a:xfrm>
                  <a:off x="2254738" y="2571262"/>
                  <a:ext cx="336062" cy="547076"/>
                </a:xfrm>
                <a:prstGeom prst="rect">
                  <a:avLst/>
                </a:prstGeom>
                <a:gradFill flip="none" rotWithShape="1">
                  <a:gsLst>
                    <a:gs pos="99000">
                      <a:srgbClr val="006633">
                        <a:alpha val="71000"/>
                      </a:srgbClr>
                    </a:gs>
                    <a:gs pos="100000">
                      <a:srgbClr val="FFFFFF"/>
                    </a:gs>
                  </a:gsLst>
                  <a:lin ang="0" scaled="1"/>
                  <a:tileRect/>
                </a:gradFill>
                <a:ln w="15875">
                  <a:noFill/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pitchFamily="66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68712" name="Group 26"/>
              <p:cNvGrpSpPr>
                <a:grpSpLocks/>
              </p:cNvGrpSpPr>
              <p:nvPr/>
            </p:nvGrpSpPr>
            <p:grpSpPr bwMode="auto">
              <a:xfrm>
                <a:off x="6146757" y="1702302"/>
                <a:ext cx="940317" cy="565219"/>
                <a:chOff x="1670312" y="2562997"/>
                <a:chExt cx="940317" cy="565219"/>
              </a:xfrm>
            </p:grpSpPr>
            <p:grpSp>
              <p:nvGrpSpPr>
                <p:cNvPr id="68715" name="Group 29"/>
                <p:cNvGrpSpPr>
                  <a:grpSpLocks/>
                </p:cNvGrpSpPr>
                <p:nvPr/>
              </p:nvGrpSpPr>
              <p:grpSpPr bwMode="auto">
                <a:xfrm>
                  <a:off x="1670312" y="2562997"/>
                  <a:ext cx="929822" cy="565219"/>
                  <a:chOff x="1670312" y="2562997"/>
                  <a:chExt cx="929822" cy="565219"/>
                </a:xfrm>
              </p:grpSpPr>
              <p:sp>
                <p:nvSpPr>
                  <p:cNvPr id="68717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1670312" y="2562997"/>
                    <a:ext cx="929822" cy="56315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x-none" altLang="x-none" sz="1800"/>
                  </a:p>
                </p:txBody>
              </p:sp>
              <p:cxnSp>
                <p:nvCxnSpPr>
                  <p:cNvPr id="68718" name="Straight Connector 32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786358" y="256753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19" name="Straight Connector 33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911544" y="2566974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20" name="Straight Connector 34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027659" y="257032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21" name="Straight Connector 3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134843" y="2564600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22" name="Straight Connector 3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244397" y="256669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23" name="Straight Connector 37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365675" y="2568786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24" name="Straight Connector 3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483045" y="2566971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68716" name="Rectangle 30"/>
                <p:cNvSpPr>
                  <a:spLocks noChangeArrowheads="1"/>
                </p:cNvSpPr>
                <p:nvPr/>
              </p:nvSpPr>
              <p:spPr bwMode="auto">
                <a:xfrm>
                  <a:off x="1916862" y="2571262"/>
                  <a:ext cx="693767" cy="547076"/>
                </a:xfrm>
                <a:prstGeom prst="rect">
                  <a:avLst/>
                </a:prstGeom>
                <a:solidFill>
                  <a:srgbClr val="CC0000">
                    <a:alpha val="7097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</p:grpSp>
          <p:sp>
            <p:nvSpPr>
              <p:cNvPr id="68713" name="Isosceles Triangle 27"/>
              <p:cNvSpPr>
                <a:spLocks noChangeArrowheads="1"/>
              </p:cNvSpPr>
              <p:nvPr/>
            </p:nvSpPr>
            <p:spPr bwMode="auto">
              <a:xfrm rot="5400000">
                <a:off x="5346244" y="2083057"/>
                <a:ext cx="575027" cy="430236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68714" name="Oval 28"/>
              <p:cNvSpPr>
                <a:spLocks noChangeArrowheads="1"/>
              </p:cNvSpPr>
              <p:nvPr/>
            </p:nvSpPr>
            <p:spPr bwMode="auto">
              <a:xfrm>
                <a:off x="7216951" y="2016897"/>
                <a:ext cx="632939" cy="62881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</p:grpSp>
        <p:cxnSp>
          <p:nvCxnSpPr>
            <p:cNvPr id="68696" name="Straight Arrow Connector 10"/>
            <p:cNvCxnSpPr>
              <a:cxnSpLocks noChangeShapeType="1"/>
              <a:stCxn id="68713" idx="0"/>
              <a:endCxn id="68717" idx="1"/>
            </p:cNvCxnSpPr>
            <p:nvPr/>
          </p:nvCxnSpPr>
          <p:spPr bwMode="auto">
            <a:xfrm flipV="1">
              <a:off x="1439206" y="2142535"/>
              <a:ext cx="297881" cy="314295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697" name="Straight Arrow Connector 11"/>
            <p:cNvCxnSpPr>
              <a:cxnSpLocks noChangeShapeType="1"/>
              <a:stCxn id="68713" idx="0"/>
              <a:endCxn id="68729" idx="1"/>
            </p:cNvCxnSpPr>
            <p:nvPr/>
          </p:nvCxnSpPr>
          <p:spPr bwMode="auto">
            <a:xfrm>
              <a:off x="1439206" y="2456830"/>
              <a:ext cx="331000" cy="360904"/>
            </a:xfrm>
            <a:prstGeom prst="straightConnector1">
              <a:avLst/>
            </a:prstGeom>
            <a:noFill/>
            <a:ln w="19050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698" name="Straight Arrow Connector 12"/>
            <p:cNvCxnSpPr>
              <a:cxnSpLocks noChangeShapeType="1"/>
            </p:cNvCxnSpPr>
            <p:nvPr/>
          </p:nvCxnSpPr>
          <p:spPr bwMode="auto">
            <a:xfrm flipV="1">
              <a:off x="414946" y="2332657"/>
              <a:ext cx="485378" cy="6083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699" name="Straight Arrow Connector 13"/>
            <p:cNvCxnSpPr>
              <a:cxnSpLocks noChangeShapeType="1"/>
            </p:cNvCxnSpPr>
            <p:nvPr/>
          </p:nvCxnSpPr>
          <p:spPr bwMode="auto">
            <a:xfrm flipV="1">
              <a:off x="413380" y="2589841"/>
              <a:ext cx="485378" cy="6083"/>
            </a:xfrm>
            <a:prstGeom prst="straightConnector1">
              <a:avLst/>
            </a:prstGeom>
            <a:noFill/>
            <a:ln w="19050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700" name="Straight Arrow Connector 14"/>
            <p:cNvCxnSpPr>
              <a:cxnSpLocks noChangeShapeType="1"/>
              <a:endCxn id="68714" idx="1"/>
            </p:cNvCxnSpPr>
            <p:nvPr/>
          </p:nvCxnSpPr>
          <p:spPr bwMode="auto">
            <a:xfrm>
              <a:off x="2675605" y="2143260"/>
              <a:ext cx="224368" cy="124379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701" name="Straight Arrow Connector 15"/>
            <p:cNvCxnSpPr>
              <a:cxnSpLocks noChangeShapeType="1"/>
            </p:cNvCxnSpPr>
            <p:nvPr/>
          </p:nvCxnSpPr>
          <p:spPr bwMode="auto">
            <a:xfrm flipV="1">
              <a:off x="2699077" y="2677595"/>
              <a:ext cx="185641" cy="157128"/>
            </a:xfrm>
            <a:prstGeom prst="straightConnector1">
              <a:avLst/>
            </a:prstGeom>
            <a:noFill/>
            <a:ln w="19050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702" name="Straight Arrow Connector 16"/>
            <p:cNvCxnSpPr>
              <a:cxnSpLocks noChangeShapeType="1"/>
            </p:cNvCxnSpPr>
            <p:nvPr/>
          </p:nvCxnSpPr>
          <p:spPr bwMode="auto">
            <a:xfrm>
              <a:off x="3435754" y="2488459"/>
              <a:ext cx="390968" cy="116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703" name="TextBox 17"/>
            <p:cNvSpPr txBox="1">
              <a:spLocks noChangeArrowheads="1"/>
            </p:cNvSpPr>
            <p:nvPr/>
          </p:nvSpPr>
          <p:spPr bwMode="auto">
            <a:xfrm>
              <a:off x="1145802" y="1325350"/>
              <a:ext cx="17053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400"/>
                <a:t>high priority queue</a:t>
              </a:r>
            </a:p>
            <a:p>
              <a:pPr algn="ctr"/>
              <a:r>
                <a:rPr lang="en-US" altLang="x-none" sz="1400"/>
                <a:t>(waiting area)</a:t>
              </a:r>
            </a:p>
          </p:txBody>
        </p:sp>
        <p:sp>
          <p:nvSpPr>
            <p:cNvPr id="68704" name="TextBox 18"/>
            <p:cNvSpPr txBox="1">
              <a:spLocks noChangeArrowheads="1"/>
            </p:cNvSpPr>
            <p:nvPr/>
          </p:nvSpPr>
          <p:spPr bwMode="auto">
            <a:xfrm>
              <a:off x="1272157" y="3065408"/>
              <a:ext cx="15917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400"/>
                <a:t>low priority queue</a:t>
              </a:r>
            </a:p>
            <a:p>
              <a:pPr algn="ctr"/>
              <a:r>
                <a:rPr lang="en-US" altLang="x-none" sz="1400"/>
                <a:t>(waiting area)</a:t>
              </a:r>
            </a:p>
          </p:txBody>
        </p:sp>
        <p:sp>
          <p:nvSpPr>
            <p:cNvPr id="68705" name="TextBox 19"/>
            <p:cNvSpPr txBox="1">
              <a:spLocks noChangeArrowheads="1"/>
            </p:cNvSpPr>
            <p:nvPr/>
          </p:nvSpPr>
          <p:spPr bwMode="auto">
            <a:xfrm>
              <a:off x="251257" y="2002904"/>
              <a:ext cx="7632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400"/>
                <a:t>arrivals</a:t>
              </a:r>
            </a:p>
          </p:txBody>
        </p:sp>
        <p:sp>
          <p:nvSpPr>
            <p:cNvPr id="68706" name="TextBox 20"/>
            <p:cNvSpPr txBox="1">
              <a:spLocks noChangeArrowheads="1"/>
            </p:cNvSpPr>
            <p:nvPr/>
          </p:nvSpPr>
          <p:spPr bwMode="auto">
            <a:xfrm>
              <a:off x="778235" y="2735146"/>
              <a:ext cx="7873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400"/>
                <a:t>classify</a:t>
              </a:r>
            </a:p>
          </p:txBody>
        </p:sp>
        <p:cxnSp>
          <p:nvCxnSpPr>
            <p:cNvPr id="68707" name="Straight Arrow Connector 21"/>
            <p:cNvCxnSpPr>
              <a:cxnSpLocks noChangeShapeType="1"/>
            </p:cNvCxnSpPr>
            <p:nvPr/>
          </p:nvCxnSpPr>
          <p:spPr bwMode="auto">
            <a:xfrm flipV="1">
              <a:off x="3563003" y="2333194"/>
              <a:ext cx="485378" cy="6083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708" name="Straight Arrow Connector 22"/>
            <p:cNvCxnSpPr>
              <a:cxnSpLocks noChangeShapeType="1"/>
            </p:cNvCxnSpPr>
            <p:nvPr/>
          </p:nvCxnSpPr>
          <p:spPr bwMode="auto">
            <a:xfrm flipV="1">
              <a:off x="3561437" y="2590378"/>
              <a:ext cx="485378" cy="6083"/>
            </a:xfrm>
            <a:prstGeom prst="straightConnector1">
              <a:avLst/>
            </a:prstGeom>
            <a:noFill/>
            <a:ln w="19050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709" name="TextBox 23"/>
            <p:cNvSpPr txBox="1">
              <a:spLocks noChangeArrowheads="1"/>
            </p:cNvSpPr>
            <p:nvPr/>
          </p:nvSpPr>
          <p:spPr bwMode="auto">
            <a:xfrm>
              <a:off x="3259448" y="2003441"/>
              <a:ext cx="10429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400"/>
                <a:t>departures</a:t>
              </a:r>
            </a:p>
          </p:txBody>
        </p:sp>
        <p:sp>
          <p:nvSpPr>
            <p:cNvPr id="68710" name="TextBox 24"/>
            <p:cNvSpPr txBox="1">
              <a:spLocks noChangeArrowheads="1"/>
            </p:cNvSpPr>
            <p:nvPr/>
          </p:nvSpPr>
          <p:spPr bwMode="auto">
            <a:xfrm>
              <a:off x="2706310" y="2735682"/>
              <a:ext cx="85293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400"/>
                <a:t>link</a:t>
              </a:r>
            </a:p>
            <a:p>
              <a:pPr algn="ctr"/>
              <a:r>
                <a:rPr lang="en-US" altLang="x-none" sz="1400"/>
                <a:t> (server)</a:t>
              </a:r>
            </a:p>
          </p:txBody>
        </p:sp>
      </p:grpSp>
      <p:cxnSp>
        <p:nvCxnSpPr>
          <p:cNvPr id="68613" name="Straight Connector 49"/>
          <p:cNvCxnSpPr>
            <a:cxnSpLocks noChangeShapeType="1"/>
          </p:cNvCxnSpPr>
          <p:nvPr/>
        </p:nvCxnSpPr>
        <p:spPr bwMode="auto">
          <a:xfrm>
            <a:off x="5489575" y="4460875"/>
            <a:ext cx="3230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614" name="Straight Connector 50"/>
          <p:cNvCxnSpPr>
            <a:cxnSpLocks noChangeShapeType="1"/>
          </p:cNvCxnSpPr>
          <p:nvPr/>
        </p:nvCxnSpPr>
        <p:spPr bwMode="auto">
          <a:xfrm>
            <a:off x="5491163" y="5232400"/>
            <a:ext cx="32305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5599113" y="4467225"/>
            <a:ext cx="347662" cy="754063"/>
            <a:chOff x="2797204" y="2989241"/>
            <a:chExt cx="347099" cy="755477"/>
          </a:xfrm>
        </p:grpSpPr>
        <p:sp>
          <p:nvSpPr>
            <p:cNvPr id="68691" name="Rectangle 52"/>
            <p:cNvSpPr>
              <a:spLocks noChangeArrowheads="1"/>
            </p:cNvSpPr>
            <p:nvPr/>
          </p:nvSpPr>
          <p:spPr bwMode="auto">
            <a:xfrm>
              <a:off x="2797204" y="2989241"/>
              <a:ext cx="347099" cy="755477"/>
            </a:xfrm>
            <a:prstGeom prst="rect">
              <a:avLst/>
            </a:prstGeom>
            <a:solidFill>
              <a:srgbClr val="CC000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grpSp>
          <p:nvGrpSpPr>
            <p:cNvPr id="68692" name="Group 53"/>
            <p:cNvGrpSpPr>
              <a:grpSpLocks/>
            </p:cNvGrpSpPr>
            <p:nvPr/>
          </p:nvGrpSpPr>
          <p:grpSpPr bwMode="auto">
            <a:xfrm>
              <a:off x="2821701" y="3197503"/>
              <a:ext cx="298780" cy="338554"/>
              <a:chOff x="2821701" y="3197503"/>
              <a:chExt cx="298780" cy="338554"/>
            </a:xfrm>
          </p:grpSpPr>
          <p:sp>
            <p:nvSpPr>
              <p:cNvPr id="68693" name="Oval 54"/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68694" name="TextBox 55"/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/>
                  <a:t>1</a:t>
                </a:r>
              </a:p>
            </p:txBody>
          </p:sp>
        </p:grp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5948363" y="4471988"/>
            <a:ext cx="346075" cy="755650"/>
            <a:chOff x="2797204" y="2989241"/>
            <a:chExt cx="347099" cy="755477"/>
          </a:xfrm>
        </p:grpSpPr>
        <p:sp>
          <p:nvSpPr>
            <p:cNvPr id="68687" name="Rectangle 57"/>
            <p:cNvSpPr>
              <a:spLocks noChangeArrowheads="1"/>
            </p:cNvSpPr>
            <p:nvPr/>
          </p:nvSpPr>
          <p:spPr bwMode="auto">
            <a:xfrm>
              <a:off x="2797204" y="2989241"/>
              <a:ext cx="347099" cy="755477"/>
            </a:xfrm>
            <a:prstGeom prst="rect">
              <a:avLst/>
            </a:prstGeom>
            <a:solidFill>
              <a:srgbClr val="CC000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grpSp>
          <p:nvGrpSpPr>
            <p:cNvPr id="68688" name="Group 58"/>
            <p:cNvGrpSpPr>
              <a:grpSpLocks/>
            </p:cNvGrpSpPr>
            <p:nvPr/>
          </p:nvGrpSpPr>
          <p:grpSpPr bwMode="auto">
            <a:xfrm>
              <a:off x="2821701" y="3197503"/>
              <a:ext cx="298780" cy="338554"/>
              <a:chOff x="2821701" y="3197503"/>
              <a:chExt cx="298780" cy="338554"/>
            </a:xfrm>
          </p:grpSpPr>
          <p:sp>
            <p:nvSpPr>
              <p:cNvPr id="68689" name="Oval 59"/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68690" name="TextBox 60"/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/>
                  <a:t>3</a:t>
                </a:r>
              </a:p>
            </p:txBody>
          </p:sp>
        </p:grpSp>
      </p:grp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6299200" y="4467225"/>
            <a:ext cx="346075" cy="755650"/>
            <a:chOff x="997686" y="3954289"/>
            <a:chExt cx="347099" cy="755477"/>
          </a:xfrm>
        </p:grpSpPr>
        <p:sp>
          <p:nvSpPr>
            <p:cNvPr id="68683" name="Rectangle 62"/>
            <p:cNvSpPr>
              <a:spLocks noChangeArrowheads="1"/>
            </p:cNvSpPr>
            <p:nvPr/>
          </p:nvSpPr>
          <p:spPr bwMode="auto">
            <a:xfrm>
              <a:off x="997686" y="3954289"/>
              <a:ext cx="347099" cy="755477"/>
            </a:xfrm>
            <a:prstGeom prst="rect">
              <a:avLst/>
            </a:prstGeom>
            <a:solidFill>
              <a:srgbClr val="006633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grpSp>
          <p:nvGrpSpPr>
            <p:cNvPr id="68684" name="Group 63"/>
            <p:cNvGrpSpPr>
              <a:grpSpLocks/>
            </p:cNvGrpSpPr>
            <p:nvPr/>
          </p:nvGrpSpPr>
          <p:grpSpPr bwMode="auto">
            <a:xfrm>
              <a:off x="1022183" y="4162551"/>
              <a:ext cx="298780" cy="338554"/>
              <a:chOff x="2821701" y="3197503"/>
              <a:chExt cx="298780" cy="338554"/>
            </a:xfrm>
          </p:grpSpPr>
          <p:sp>
            <p:nvSpPr>
              <p:cNvPr id="68685" name="Oval 64"/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68686" name="TextBox 65"/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/>
                  <a:t>2</a:t>
                </a:r>
              </a:p>
            </p:txBody>
          </p:sp>
        </p:grpSp>
      </p:grp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6654800" y="4465638"/>
            <a:ext cx="347663" cy="754062"/>
            <a:chOff x="2797204" y="2989241"/>
            <a:chExt cx="347099" cy="755477"/>
          </a:xfrm>
        </p:grpSpPr>
        <p:sp>
          <p:nvSpPr>
            <p:cNvPr id="68679" name="Rectangle 67"/>
            <p:cNvSpPr>
              <a:spLocks noChangeArrowheads="1"/>
            </p:cNvSpPr>
            <p:nvPr/>
          </p:nvSpPr>
          <p:spPr bwMode="auto">
            <a:xfrm>
              <a:off x="2797204" y="2989241"/>
              <a:ext cx="347099" cy="755477"/>
            </a:xfrm>
            <a:prstGeom prst="rect">
              <a:avLst/>
            </a:prstGeom>
            <a:solidFill>
              <a:srgbClr val="CC000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grpSp>
          <p:nvGrpSpPr>
            <p:cNvPr id="68680" name="Group 68"/>
            <p:cNvGrpSpPr>
              <a:grpSpLocks/>
            </p:cNvGrpSpPr>
            <p:nvPr/>
          </p:nvGrpSpPr>
          <p:grpSpPr bwMode="auto">
            <a:xfrm>
              <a:off x="2821701" y="3197503"/>
              <a:ext cx="298780" cy="338554"/>
              <a:chOff x="2821701" y="3197503"/>
              <a:chExt cx="298780" cy="338554"/>
            </a:xfrm>
          </p:grpSpPr>
          <p:sp>
            <p:nvSpPr>
              <p:cNvPr id="68681" name="Oval 69"/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68682" name="TextBox 70"/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/>
                  <a:t>4</a:t>
                </a:r>
              </a:p>
            </p:txBody>
          </p:sp>
        </p:grpSp>
      </p:grpSp>
      <p:grpSp>
        <p:nvGrpSpPr>
          <p:cNvPr id="72" name="Group 71"/>
          <p:cNvGrpSpPr>
            <a:grpSpLocks/>
          </p:cNvGrpSpPr>
          <p:nvPr/>
        </p:nvGrpSpPr>
        <p:grpSpPr bwMode="auto">
          <a:xfrm>
            <a:off x="7716838" y="4473575"/>
            <a:ext cx="347662" cy="755650"/>
            <a:chOff x="997686" y="3954289"/>
            <a:chExt cx="347099" cy="755477"/>
          </a:xfrm>
        </p:grpSpPr>
        <p:sp>
          <p:nvSpPr>
            <p:cNvPr id="68675" name="Rectangle 72"/>
            <p:cNvSpPr>
              <a:spLocks noChangeArrowheads="1"/>
            </p:cNvSpPr>
            <p:nvPr/>
          </p:nvSpPr>
          <p:spPr bwMode="auto">
            <a:xfrm>
              <a:off x="997686" y="3954289"/>
              <a:ext cx="347099" cy="755477"/>
            </a:xfrm>
            <a:prstGeom prst="rect">
              <a:avLst/>
            </a:prstGeom>
            <a:solidFill>
              <a:srgbClr val="006633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grpSp>
          <p:nvGrpSpPr>
            <p:cNvPr id="68676" name="Group 73"/>
            <p:cNvGrpSpPr>
              <a:grpSpLocks/>
            </p:cNvGrpSpPr>
            <p:nvPr/>
          </p:nvGrpSpPr>
          <p:grpSpPr bwMode="auto">
            <a:xfrm>
              <a:off x="1022183" y="4162551"/>
              <a:ext cx="298780" cy="338554"/>
              <a:chOff x="2821701" y="3197503"/>
              <a:chExt cx="298780" cy="338554"/>
            </a:xfrm>
          </p:grpSpPr>
          <p:sp>
            <p:nvSpPr>
              <p:cNvPr id="68677" name="Oval 74"/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68678" name="TextBox 75"/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/>
                  <a:t>5</a:t>
                </a:r>
              </a:p>
            </p:txBody>
          </p:sp>
        </p:grpSp>
      </p:grp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7562850" y="3776663"/>
            <a:ext cx="298450" cy="657225"/>
            <a:chOff x="4760251" y="2300242"/>
            <a:chExt cx="298780" cy="656159"/>
          </a:xfrm>
        </p:grpSpPr>
        <p:cxnSp>
          <p:nvCxnSpPr>
            <p:cNvPr id="68671" name="Straight Connector 77"/>
            <p:cNvCxnSpPr>
              <a:cxnSpLocks noChangeShapeType="1"/>
            </p:cNvCxnSpPr>
            <p:nvPr/>
          </p:nvCxnSpPr>
          <p:spPr bwMode="auto">
            <a:xfrm>
              <a:off x="4912310" y="2592956"/>
              <a:ext cx="12251" cy="363445"/>
            </a:xfrm>
            <a:prstGeom prst="line">
              <a:avLst/>
            </a:prstGeom>
            <a:noFill/>
            <a:ln w="22225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72" name="Group 78"/>
            <p:cNvGrpSpPr>
              <a:grpSpLocks/>
            </p:cNvGrpSpPr>
            <p:nvPr/>
          </p:nvGrpSpPr>
          <p:grpSpPr bwMode="auto">
            <a:xfrm>
              <a:off x="4760251" y="2300242"/>
              <a:ext cx="298780" cy="338554"/>
              <a:chOff x="6623318" y="3519940"/>
              <a:chExt cx="298780" cy="338554"/>
            </a:xfrm>
          </p:grpSpPr>
          <p:sp>
            <p:nvSpPr>
              <p:cNvPr id="68673" name="Oval 79"/>
              <p:cNvSpPr>
                <a:spLocks noChangeArrowheads="1"/>
              </p:cNvSpPr>
              <p:nvPr/>
            </p:nvSpPr>
            <p:spPr bwMode="auto">
              <a:xfrm>
                <a:off x="6668221" y="359753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006633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68674" name="TextBox 80"/>
              <p:cNvSpPr txBox="1">
                <a:spLocks noChangeArrowheads="1"/>
              </p:cNvSpPr>
              <p:nvPr/>
            </p:nvSpPr>
            <p:spPr bwMode="auto">
              <a:xfrm>
                <a:off x="6623318" y="3519940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/>
                  <a:t>5</a:t>
                </a:r>
              </a:p>
            </p:txBody>
          </p:sp>
        </p:grp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7921625" y="5243513"/>
            <a:ext cx="298450" cy="677862"/>
            <a:chOff x="5119335" y="3766271"/>
            <a:chExt cx="298780" cy="677232"/>
          </a:xfrm>
        </p:grpSpPr>
        <p:cxnSp>
          <p:nvCxnSpPr>
            <p:cNvPr id="68667" name="Straight Connector 82"/>
            <p:cNvCxnSpPr>
              <a:cxnSpLocks noChangeShapeType="1"/>
            </p:cNvCxnSpPr>
            <p:nvPr/>
          </p:nvCxnSpPr>
          <p:spPr bwMode="auto">
            <a:xfrm>
              <a:off x="5256634" y="3766271"/>
              <a:ext cx="12251" cy="363445"/>
            </a:xfrm>
            <a:prstGeom prst="line">
              <a:avLst/>
            </a:prstGeom>
            <a:noFill/>
            <a:ln w="22225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68" name="Group 83"/>
            <p:cNvGrpSpPr>
              <a:grpSpLocks/>
            </p:cNvGrpSpPr>
            <p:nvPr/>
          </p:nvGrpSpPr>
          <p:grpSpPr bwMode="auto">
            <a:xfrm>
              <a:off x="5119335" y="4104949"/>
              <a:ext cx="298780" cy="338554"/>
              <a:chOff x="6623318" y="3519940"/>
              <a:chExt cx="298780" cy="338554"/>
            </a:xfrm>
          </p:grpSpPr>
          <p:sp>
            <p:nvSpPr>
              <p:cNvPr id="68669" name="Oval 84"/>
              <p:cNvSpPr>
                <a:spLocks noChangeArrowheads="1"/>
              </p:cNvSpPr>
              <p:nvPr/>
            </p:nvSpPr>
            <p:spPr bwMode="auto">
              <a:xfrm>
                <a:off x="6668221" y="359753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006633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68670" name="TextBox 85"/>
              <p:cNvSpPr txBox="1">
                <a:spLocks noChangeArrowheads="1"/>
              </p:cNvSpPr>
              <p:nvPr/>
            </p:nvSpPr>
            <p:spPr bwMode="auto">
              <a:xfrm>
                <a:off x="6623318" y="3519940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/>
                  <a:t>5</a:t>
                </a:r>
              </a:p>
            </p:txBody>
          </p:sp>
        </p:grpSp>
      </p:grpSp>
      <p:grpSp>
        <p:nvGrpSpPr>
          <p:cNvPr id="87" name="Group 86"/>
          <p:cNvGrpSpPr>
            <a:grpSpLocks/>
          </p:cNvGrpSpPr>
          <p:nvPr/>
        </p:nvGrpSpPr>
        <p:grpSpPr bwMode="auto">
          <a:xfrm>
            <a:off x="5576888" y="3505200"/>
            <a:ext cx="298450" cy="936625"/>
            <a:chOff x="2774212" y="2028763"/>
            <a:chExt cx="298780" cy="935975"/>
          </a:xfrm>
        </p:grpSpPr>
        <p:cxnSp>
          <p:nvCxnSpPr>
            <p:cNvPr id="68663" name="Straight Connector 87"/>
            <p:cNvCxnSpPr>
              <a:cxnSpLocks noChangeShapeType="1"/>
            </p:cNvCxnSpPr>
            <p:nvPr/>
          </p:nvCxnSpPr>
          <p:spPr bwMode="auto">
            <a:xfrm>
              <a:off x="2916985" y="2311177"/>
              <a:ext cx="12403" cy="653561"/>
            </a:xfrm>
            <a:prstGeom prst="line">
              <a:avLst/>
            </a:prstGeom>
            <a:noFill/>
            <a:ln w="22225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64" name="Group 88"/>
            <p:cNvGrpSpPr>
              <a:grpSpLocks/>
            </p:cNvGrpSpPr>
            <p:nvPr/>
          </p:nvGrpSpPr>
          <p:grpSpPr bwMode="auto">
            <a:xfrm>
              <a:off x="2774212" y="2028763"/>
              <a:ext cx="298780" cy="338554"/>
              <a:chOff x="6631486" y="3519940"/>
              <a:chExt cx="298780" cy="338554"/>
            </a:xfrm>
          </p:grpSpPr>
          <p:sp>
            <p:nvSpPr>
              <p:cNvPr id="68665" name="Oval 89"/>
              <p:cNvSpPr>
                <a:spLocks noChangeArrowheads="1"/>
              </p:cNvSpPr>
              <p:nvPr/>
            </p:nvSpPr>
            <p:spPr bwMode="auto">
              <a:xfrm>
                <a:off x="6668221" y="359753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006633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68666" name="TextBox 90"/>
              <p:cNvSpPr txBox="1">
                <a:spLocks noChangeArrowheads="1"/>
              </p:cNvSpPr>
              <p:nvPr/>
            </p:nvSpPr>
            <p:spPr bwMode="auto">
              <a:xfrm>
                <a:off x="6631486" y="3519940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/>
                  <a:t>2</a:t>
                </a:r>
              </a:p>
            </p:txBody>
          </p:sp>
        </p:grpSp>
      </p:grpSp>
      <p:grpSp>
        <p:nvGrpSpPr>
          <p:cNvPr id="92" name="Group 91"/>
          <p:cNvGrpSpPr>
            <a:grpSpLocks/>
          </p:cNvGrpSpPr>
          <p:nvPr/>
        </p:nvGrpSpPr>
        <p:grpSpPr bwMode="auto">
          <a:xfrm>
            <a:off x="6518275" y="5246688"/>
            <a:ext cx="298450" cy="674687"/>
            <a:chOff x="3715481" y="3769050"/>
            <a:chExt cx="298780" cy="675327"/>
          </a:xfrm>
        </p:grpSpPr>
        <p:cxnSp>
          <p:nvCxnSpPr>
            <p:cNvPr id="68659" name="Straight Connector 92"/>
            <p:cNvCxnSpPr>
              <a:cxnSpLocks noChangeShapeType="1"/>
            </p:cNvCxnSpPr>
            <p:nvPr/>
          </p:nvCxnSpPr>
          <p:spPr bwMode="auto">
            <a:xfrm>
              <a:off x="3846513" y="3769050"/>
              <a:ext cx="12251" cy="363445"/>
            </a:xfrm>
            <a:prstGeom prst="line">
              <a:avLst/>
            </a:prstGeom>
            <a:noFill/>
            <a:ln w="22225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60" name="Group 93"/>
            <p:cNvGrpSpPr>
              <a:grpSpLocks/>
            </p:cNvGrpSpPr>
            <p:nvPr/>
          </p:nvGrpSpPr>
          <p:grpSpPr bwMode="auto">
            <a:xfrm>
              <a:off x="3715481" y="4105823"/>
              <a:ext cx="298780" cy="338554"/>
              <a:chOff x="6631486" y="3519940"/>
              <a:chExt cx="298780" cy="338554"/>
            </a:xfrm>
          </p:grpSpPr>
          <p:sp>
            <p:nvSpPr>
              <p:cNvPr id="68661" name="Oval 94"/>
              <p:cNvSpPr>
                <a:spLocks noChangeArrowheads="1"/>
              </p:cNvSpPr>
              <p:nvPr/>
            </p:nvSpPr>
            <p:spPr bwMode="auto">
              <a:xfrm>
                <a:off x="6668221" y="359753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006633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68662" name="TextBox 95"/>
              <p:cNvSpPr txBox="1">
                <a:spLocks noChangeArrowheads="1"/>
              </p:cNvSpPr>
              <p:nvPr/>
            </p:nvSpPr>
            <p:spPr bwMode="auto">
              <a:xfrm>
                <a:off x="6631486" y="3519940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/>
                  <a:t>2</a:t>
                </a:r>
              </a:p>
            </p:txBody>
          </p:sp>
        </p:grpSp>
      </p:grpSp>
      <p:grpSp>
        <p:nvGrpSpPr>
          <p:cNvPr id="97" name="Group 96"/>
          <p:cNvGrpSpPr>
            <a:grpSpLocks/>
          </p:cNvGrpSpPr>
          <p:nvPr/>
        </p:nvGrpSpPr>
        <p:grpSpPr bwMode="auto">
          <a:xfrm>
            <a:off x="5427663" y="3794125"/>
            <a:ext cx="298450" cy="641350"/>
            <a:chOff x="2625635" y="2316906"/>
            <a:chExt cx="298780" cy="640969"/>
          </a:xfrm>
        </p:grpSpPr>
        <p:cxnSp>
          <p:nvCxnSpPr>
            <p:cNvPr id="68655" name="Straight Connector 97"/>
            <p:cNvCxnSpPr>
              <a:cxnSpLocks noChangeShapeType="1"/>
            </p:cNvCxnSpPr>
            <p:nvPr/>
          </p:nvCxnSpPr>
          <p:spPr bwMode="auto">
            <a:xfrm>
              <a:off x="2774013" y="2594430"/>
              <a:ext cx="12251" cy="363445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56" name="Group 98"/>
            <p:cNvGrpSpPr>
              <a:grpSpLocks/>
            </p:cNvGrpSpPr>
            <p:nvPr/>
          </p:nvGrpSpPr>
          <p:grpSpPr bwMode="auto">
            <a:xfrm>
              <a:off x="2625635" y="2316906"/>
              <a:ext cx="298780" cy="338554"/>
              <a:chOff x="7118580" y="4088704"/>
              <a:chExt cx="298780" cy="338554"/>
            </a:xfrm>
          </p:grpSpPr>
          <p:sp>
            <p:nvSpPr>
              <p:cNvPr id="68657" name="Oval 99"/>
              <p:cNvSpPr>
                <a:spLocks noChangeArrowheads="1"/>
              </p:cNvSpPr>
              <p:nvPr/>
            </p:nvSpPr>
            <p:spPr bwMode="auto">
              <a:xfrm>
                <a:off x="7163482" y="4166297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68658" name="TextBox 100"/>
              <p:cNvSpPr txBox="1">
                <a:spLocks noChangeArrowheads="1"/>
              </p:cNvSpPr>
              <p:nvPr/>
            </p:nvSpPr>
            <p:spPr bwMode="auto">
              <a:xfrm>
                <a:off x="7118580" y="4088704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/>
                  <a:t>1</a:t>
                </a:r>
              </a:p>
            </p:txBody>
          </p:sp>
        </p:grpSp>
      </p:grpSp>
      <p:grpSp>
        <p:nvGrpSpPr>
          <p:cNvPr id="102" name="Group 101"/>
          <p:cNvGrpSpPr>
            <a:grpSpLocks/>
          </p:cNvGrpSpPr>
          <p:nvPr/>
        </p:nvGrpSpPr>
        <p:grpSpPr bwMode="auto">
          <a:xfrm>
            <a:off x="5810250" y="5253038"/>
            <a:ext cx="298450" cy="660400"/>
            <a:chOff x="3007422" y="3776327"/>
            <a:chExt cx="298780" cy="659661"/>
          </a:xfrm>
        </p:grpSpPr>
        <p:cxnSp>
          <p:nvCxnSpPr>
            <p:cNvPr id="68651" name="Straight Connector 102"/>
            <p:cNvCxnSpPr>
              <a:cxnSpLocks noChangeShapeType="1"/>
            </p:cNvCxnSpPr>
            <p:nvPr/>
          </p:nvCxnSpPr>
          <p:spPr bwMode="auto">
            <a:xfrm>
              <a:off x="3148837" y="3776327"/>
              <a:ext cx="12251" cy="363445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52" name="Group 103"/>
            <p:cNvGrpSpPr>
              <a:grpSpLocks/>
            </p:cNvGrpSpPr>
            <p:nvPr/>
          </p:nvGrpSpPr>
          <p:grpSpPr bwMode="auto">
            <a:xfrm>
              <a:off x="3007422" y="4097434"/>
              <a:ext cx="298780" cy="338554"/>
              <a:chOff x="7118580" y="4088704"/>
              <a:chExt cx="298780" cy="338554"/>
            </a:xfrm>
          </p:grpSpPr>
          <p:sp>
            <p:nvSpPr>
              <p:cNvPr id="68653" name="Oval 104"/>
              <p:cNvSpPr>
                <a:spLocks noChangeArrowheads="1"/>
              </p:cNvSpPr>
              <p:nvPr/>
            </p:nvSpPr>
            <p:spPr bwMode="auto">
              <a:xfrm>
                <a:off x="7163482" y="4166297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68654" name="TextBox 105"/>
              <p:cNvSpPr txBox="1">
                <a:spLocks noChangeArrowheads="1"/>
              </p:cNvSpPr>
              <p:nvPr/>
            </p:nvSpPr>
            <p:spPr bwMode="auto">
              <a:xfrm>
                <a:off x="7118580" y="4088704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/>
                  <a:t>1</a:t>
                </a:r>
              </a:p>
            </p:txBody>
          </p:sp>
        </p:grpSp>
      </p:grpSp>
      <p:grpSp>
        <p:nvGrpSpPr>
          <p:cNvPr id="107" name="Group 106"/>
          <p:cNvGrpSpPr>
            <a:grpSpLocks/>
          </p:cNvGrpSpPr>
          <p:nvPr/>
        </p:nvGrpSpPr>
        <p:grpSpPr bwMode="auto">
          <a:xfrm>
            <a:off x="5708650" y="3810000"/>
            <a:ext cx="298450" cy="642938"/>
            <a:chOff x="2905934" y="2332859"/>
            <a:chExt cx="298780" cy="642655"/>
          </a:xfrm>
        </p:grpSpPr>
        <p:cxnSp>
          <p:nvCxnSpPr>
            <p:cNvPr id="68647" name="Straight Connector 107"/>
            <p:cNvCxnSpPr>
              <a:cxnSpLocks noChangeShapeType="1"/>
            </p:cNvCxnSpPr>
            <p:nvPr/>
          </p:nvCxnSpPr>
          <p:spPr bwMode="auto">
            <a:xfrm>
              <a:off x="3044835" y="2612069"/>
              <a:ext cx="12251" cy="363445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48" name="Group 108"/>
            <p:cNvGrpSpPr>
              <a:grpSpLocks/>
            </p:cNvGrpSpPr>
            <p:nvPr/>
          </p:nvGrpSpPr>
          <p:grpSpPr bwMode="auto">
            <a:xfrm>
              <a:off x="2905934" y="2332859"/>
              <a:ext cx="298780" cy="338554"/>
              <a:chOff x="7126748" y="4088704"/>
              <a:chExt cx="298780" cy="338554"/>
            </a:xfrm>
          </p:grpSpPr>
          <p:sp>
            <p:nvSpPr>
              <p:cNvPr id="68649" name="Oval 109"/>
              <p:cNvSpPr>
                <a:spLocks noChangeArrowheads="1"/>
              </p:cNvSpPr>
              <p:nvPr/>
            </p:nvSpPr>
            <p:spPr bwMode="auto">
              <a:xfrm>
                <a:off x="7163482" y="4166297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68650" name="TextBox 110"/>
              <p:cNvSpPr txBox="1">
                <a:spLocks noChangeArrowheads="1"/>
              </p:cNvSpPr>
              <p:nvPr/>
            </p:nvSpPr>
            <p:spPr bwMode="auto">
              <a:xfrm>
                <a:off x="7126748" y="4088704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/>
                  <a:t>3</a:t>
                </a:r>
              </a:p>
            </p:txBody>
          </p:sp>
        </p:grpSp>
      </p:grpSp>
      <p:grpSp>
        <p:nvGrpSpPr>
          <p:cNvPr id="112" name="Group 111"/>
          <p:cNvGrpSpPr>
            <a:grpSpLocks/>
          </p:cNvGrpSpPr>
          <p:nvPr/>
        </p:nvGrpSpPr>
        <p:grpSpPr bwMode="auto">
          <a:xfrm>
            <a:off x="6169025" y="5248275"/>
            <a:ext cx="298450" cy="669925"/>
            <a:chOff x="3366049" y="3770526"/>
            <a:chExt cx="298780" cy="670225"/>
          </a:xfrm>
        </p:grpSpPr>
        <p:cxnSp>
          <p:nvCxnSpPr>
            <p:cNvPr id="68643" name="Straight Connector 112"/>
            <p:cNvCxnSpPr>
              <a:cxnSpLocks noChangeShapeType="1"/>
            </p:cNvCxnSpPr>
            <p:nvPr/>
          </p:nvCxnSpPr>
          <p:spPr bwMode="auto">
            <a:xfrm>
              <a:off x="3496795" y="3770526"/>
              <a:ext cx="12251" cy="363445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44" name="Group 113"/>
            <p:cNvGrpSpPr>
              <a:grpSpLocks/>
            </p:cNvGrpSpPr>
            <p:nvPr/>
          </p:nvGrpSpPr>
          <p:grpSpPr bwMode="auto">
            <a:xfrm>
              <a:off x="3366049" y="4102197"/>
              <a:ext cx="298780" cy="338554"/>
              <a:chOff x="7126748" y="4088704"/>
              <a:chExt cx="298780" cy="338554"/>
            </a:xfrm>
          </p:grpSpPr>
          <p:sp>
            <p:nvSpPr>
              <p:cNvPr id="68645" name="Oval 114"/>
              <p:cNvSpPr>
                <a:spLocks noChangeArrowheads="1"/>
              </p:cNvSpPr>
              <p:nvPr/>
            </p:nvSpPr>
            <p:spPr bwMode="auto">
              <a:xfrm>
                <a:off x="7163482" y="4166297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68646" name="TextBox 115"/>
              <p:cNvSpPr txBox="1">
                <a:spLocks noChangeArrowheads="1"/>
              </p:cNvSpPr>
              <p:nvPr/>
            </p:nvSpPr>
            <p:spPr bwMode="auto">
              <a:xfrm>
                <a:off x="7126748" y="4088704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/>
                  <a:t>3</a:t>
                </a:r>
              </a:p>
            </p:txBody>
          </p:sp>
        </p:grpSp>
      </p:grpSp>
      <p:grpSp>
        <p:nvGrpSpPr>
          <p:cNvPr id="117" name="Group 116"/>
          <p:cNvGrpSpPr>
            <a:grpSpLocks/>
          </p:cNvGrpSpPr>
          <p:nvPr/>
        </p:nvGrpSpPr>
        <p:grpSpPr bwMode="auto">
          <a:xfrm>
            <a:off x="6865938" y="5237163"/>
            <a:ext cx="300037" cy="679450"/>
            <a:chOff x="4064326" y="3759579"/>
            <a:chExt cx="298780" cy="680611"/>
          </a:xfrm>
        </p:grpSpPr>
        <p:cxnSp>
          <p:nvCxnSpPr>
            <p:cNvPr id="68639" name="Straight Connector 117"/>
            <p:cNvCxnSpPr>
              <a:cxnSpLocks noChangeShapeType="1"/>
            </p:cNvCxnSpPr>
            <p:nvPr/>
          </p:nvCxnSpPr>
          <p:spPr bwMode="auto">
            <a:xfrm>
              <a:off x="4196385" y="3759579"/>
              <a:ext cx="12251" cy="363445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40" name="Group 118"/>
            <p:cNvGrpSpPr>
              <a:grpSpLocks/>
            </p:cNvGrpSpPr>
            <p:nvPr/>
          </p:nvGrpSpPr>
          <p:grpSpPr bwMode="auto">
            <a:xfrm>
              <a:off x="4064326" y="4101636"/>
              <a:ext cx="298780" cy="338554"/>
              <a:chOff x="7126748" y="4088704"/>
              <a:chExt cx="298780" cy="338554"/>
            </a:xfrm>
          </p:grpSpPr>
          <p:sp>
            <p:nvSpPr>
              <p:cNvPr id="68641" name="Oval 119"/>
              <p:cNvSpPr>
                <a:spLocks noChangeArrowheads="1"/>
              </p:cNvSpPr>
              <p:nvPr/>
            </p:nvSpPr>
            <p:spPr bwMode="auto">
              <a:xfrm>
                <a:off x="7163482" y="4166297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68642" name="TextBox 120"/>
              <p:cNvSpPr txBox="1">
                <a:spLocks noChangeArrowheads="1"/>
              </p:cNvSpPr>
              <p:nvPr/>
            </p:nvSpPr>
            <p:spPr bwMode="auto">
              <a:xfrm>
                <a:off x="7126748" y="4088704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/>
                  <a:t>4</a:t>
                </a:r>
              </a:p>
            </p:txBody>
          </p:sp>
        </p:grpSp>
      </p:grpSp>
      <p:grpSp>
        <p:nvGrpSpPr>
          <p:cNvPr id="122" name="Group 121"/>
          <p:cNvGrpSpPr>
            <a:grpSpLocks/>
          </p:cNvGrpSpPr>
          <p:nvPr/>
        </p:nvGrpSpPr>
        <p:grpSpPr bwMode="auto">
          <a:xfrm>
            <a:off x="6330950" y="3789363"/>
            <a:ext cx="298450" cy="647700"/>
            <a:chOff x="3528567" y="2312591"/>
            <a:chExt cx="298780" cy="646584"/>
          </a:xfrm>
        </p:grpSpPr>
        <p:cxnSp>
          <p:nvCxnSpPr>
            <p:cNvPr id="68635" name="Straight Connector 122"/>
            <p:cNvCxnSpPr>
              <a:cxnSpLocks noChangeShapeType="1"/>
            </p:cNvCxnSpPr>
            <p:nvPr/>
          </p:nvCxnSpPr>
          <p:spPr bwMode="auto">
            <a:xfrm>
              <a:off x="3677779" y="2595730"/>
              <a:ext cx="12251" cy="363445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36" name="Group 123"/>
            <p:cNvGrpSpPr>
              <a:grpSpLocks/>
            </p:cNvGrpSpPr>
            <p:nvPr/>
          </p:nvGrpSpPr>
          <p:grpSpPr bwMode="auto">
            <a:xfrm>
              <a:off x="3528567" y="2312591"/>
              <a:ext cx="298780" cy="338554"/>
              <a:chOff x="7126748" y="4088704"/>
              <a:chExt cx="298780" cy="338554"/>
            </a:xfrm>
          </p:grpSpPr>
          <p:sp>
            <p:nvSpPr>
              <p:cNvPr id="68637" name="Oval 124"/>
              <p:cNvSpPr>
                <a:spLocks noChangeArrowheads="1"/>
              </p:cNvSpPr>
              <p:nvPr/>
            </p:nvSpPr>
            <p:spPr bwMode="auto">
              <a:xfrm>
                <a:off x="7163482" y="4166297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68638" name="TextBox 125"/>
              <p:cNvSpPr txBox="1">
                <a:spLocks noChangeArrowheads="1"/>
              </p:cNvSpPr>
              <p:nvPr/>
            </p:nvSpPr>
            <p:spPr bwMode="auto">
              <a:xfrm>
                <a:off x="7126748" y="4088704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/>
                  <a:t>4</a:t>
                </a:r>
              </a:p>
            </p:txBody>
          </p:sp>
        </p:grpSp>
      </p:grpSp>
      <p:sp>
        <p:nvSpPr>
          <p:cNvPr id="68630" name="TextBox 126"/>
          <p:cNvSpPr txBox="1">
            <a:spLocks noChangeArrowheads="1"/>
          </p:cNvSpPr>
          <p:nvPr/>
        </p:nvSpPr>
        <p:spPr bwMode="auto">
          <a:xfrm>
            <a:off x="4743450" y="4062413"/>
            <a:ext cx="806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400" i="1"/>
              <a:t>arrivals</a:t>
            </a:r>
          </a:p>
        </p:txBody>
      </p:sp>
      <p:sp>
        <p:nvSpPr>
          <p:cNvPr id="68631" name="TextBox 127"/>
          <p:cNvSpPr txBox="1">
            <a:spLocks noChangeArrowheads="1"/>
          </p:cNvSpPr>
          <p:nvPr/>
        </p:nvSpPr>
        <p:spPr bwMode="auto">
          <a:xfrm>
            <a:off x="4767263" y="5260975"/>
            <a:ext cx="1087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400" i="1"/>
              <a:t>departures</a:t>
            </a:r>
          </a:p>
        </p:txBody>
      </p:sp>
      <p:sp>
        <p:nvSpPr>
          <p:cNvPr id="68632" name="TextBox 128"/>
          <p:cNvSpPr txBox="1">
            <a:spLocks noChangeArrowheads="1"/>
          </p:cNvSpPr>
          <p:nvPr/>
        </p:nvSpPr>
        <p:spPr bwMode="auto">
          <a:xfrm>
            <a:off x="4789488" y="4567238"/>
            <a:ext cx="8604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ts val="1275"/>
              </a:lnSpc>
            </a:pPr>
            <a:r>
              <a:rPr lang="en-US" altLang="x-none" sz="1400" i="1"/>
              <a:t>packet in service</a:t>
            </a:r>
          </a:p>
        </p:txBody>
      </p:sp>
      <p:sp>
        <p:nvSpPr>
          <p:cNvPr id="686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5F8E39E4-C111-2941-A9F7-A158594F3297}" type="slidenum">
              <a:rPr lang="en-US" altLang="x-none" sz="1200">
                <a:latin typeface="Tahoma" charset="0"/>
              </a:rPr>
              <a:pPr/>
              <a:t>27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68634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8461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938"/>
            <a:ext cx="7772400" cy="11430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Scheduling policies: still more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214438"/>
            <a:ext cx="7772400" cy="75565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x-none" i="1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Round Robin (RR) scheduling:</a:t>
            </a:r>
          </a:p>
          <a:p>
            <a:r>
              <a:rPr lang="en-US" altLang="x-none">
                <a:ea typeface="ＭＳ Ｐゴシック" charset="-128"/>
                <a:cs typeface="ＭＳ Ｐゴシック" charset="-128"/>
              </a:rPr>
              <a:t>multiple classes</a:t>
            </a:r>
          </a:p>
          <a:p>
            <a:r>
              <a:rPr lang="en-US" altLang="x-none">
                <a:ea typeface="ＭＳ Ｐゴシック" charset="-128"/>
                <a:cs typeface="ＭＳ Ｐゴシック" charset="-128"/>
              </a:rPr>
              <a:t>cyclically scan class queues, sending one complete packet from each class (if available)</a:t>
            </a:r>
          </a:p>
          <a:p>
            <a:r>
              <a:rPr lang="en-US" altLang="x-none">
                <a:ea typeface="ＭＳ Ｐゴシック" charset="-128"/>
                <a:cs typeface="ＭＳ Ｐゴシック" charset="-128"/>
              </a:rPr>
              <a:t>real world example?</a:t>
            </a:r>
          </a:p>
        </p:txBody>
      </p:sp>
      <p:grpSp>
        <p:nvGrpSpPr>
          <p:cNvPr id="70660" name="Group 1"/>
          <p:cNvGrpSpPr>
            <a:grpSpLocks/>
          </p:cNvGrpSpPr>
          <p:nvPr/>
        </p:nvGrpSpPr>
        <p:grpSpPr bwMode="auto">
          <a:xfrm>
            <a:off x="2132013" y="3421063"/>
            <a:ext cx="3978275" cy="2414587"/>
            <a:chOff x="4743786" y="3505977"/>
            <a:chExt cx="3978331" cy="2414740"/>
          </a:xfrm>
        </p:grpSpPr>
        <p:cxnSp>
          <p:nvCxnSpPr>
            <p:cNvPr id="70663" name="Straight Connector 6"/>
            <p:cNvCxnSpPr>
              <a:cxnSpLocks noChangeShapeType="1"/>
            </p:cNvCxnSpPr>
            <p:nvPr/>
          </p:nvCxnSpPr>
          <p:spPr bwMode="auto">
            <a:xfrm>
              <a:off x="5489275" y="4460807"/>
              <a:ext cx="32303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664" name="Straight Connector 7"/>
            <p:cNvCxnSpPr>
              <a:cxnSpLocks noChangeShapeType="1"/>
            </p:cNvCxnSpPr>
            <p:nvPr/>
          </p:nvCxnSpPr>
          <p:spPr bwMode="auto">
            <a:xfrm>
              <a:off x="5491778" y="5232334"/>
              <a:ext cx="32303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0665" name="Group 8"/>
            <p:cNvGrpSpPr>
              <a:grpSpLocks/>
            </p:cNvGrpSpPr>
            <p:nvPr/>
          </p:nvGrpSpPr>
          <p:grpSpPr bwMode="auto">
            <a:xfrm>
              <a:off x="5599591" y="4466455"/>
              <a:ext cx="347099" cy="755477"/>
              <a:chOff x="2797204" y="2989241"/>
              <a:chExt cx="347099" cy="755477"/>
            </a:xfrm>
          </p:grpSpPr>
          <p:sp>
            <p:nvSpPr>
              <p:cNvPr id="70733" name="Rectangle 9"/>
              <p:cNvSpPr>
                <a:spLocks noChangeArrowheads="1"/>
              </p:cNvSpPr>
              <p:nvPr/>
            </p:nvSpPr>
            <p:spPr bwMode="auto">
              <a:xfrm>
                <a:off x="2797204" y="2989241"/>
                <a:ext cx="347099" cy="755477"/>
              </a:xfrm>
              <a:prstGeom prst="rect">
                <a:avLst/>
              </a:prstGeom>
              <a:solidFill>
                <a:srgbClr val="CC0000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grpSp>
            <p:nvGrpSpPr>
              <p:cNvPr id="70734" name="Group 10"/>
              <p:cNvGrpSpPr>
                <a:grpSpLocks/>
              </p:cNvGrpSpPr>
              <p:nvPr/>
            </p:nvGrpSpPr>
            <p:grpSpPr bwMode="auto">
              <a:xfrm>
                <a:off x="2821701" y="3197503"/>
                <a:ext cx="298780" cy="338554"/>
                <a:chOff x="2821701" y="3197503"/>
                <a:chExt cx="298780" cy="338554"/>
              </a:xfrm>
            </p:grpSpPr>
            <p:sp>
              <p:nvSpPr>
                <p:cNvPr id="70735" name="Oval 11"/>
                <p:cNvSpPr>
                  <a:spLocks noChangeArrowheads="1"/>
                </p:cNvSpPr>
                <p:nvPr/>
              </p:nvSpPr>
              <p:spPr bwMode="auto">
                <a:xfrm>
                  <a:off x="2862541" y="3271013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70736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2821701" y="3197503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x-none" sz="1600"/>
                    <a:t>1</a:t>
                  </a:r>
                </a:p>
              </p:txBody>
            </p:sp>
          </p:grpSp>
        </p:grpSp>
        <p:grpSp>
          <p:nvGrpSpPr>
            <p:cNvPr id="70666" name="Group 13"/>
            <p:cNvGrpSpPr>
              <a:grpSpLocks/>
            </p:cNvGrpSpPr>
            <p:nvPr/>
          </p:nvGrpSpPr>
          <p:grpSpPr bwMode="auto">
            <a:xfrm>
              <a:off x="6300545" y="4463205"/>
              <a:ext cx="347099" cy="755477"/>
              <a:chOff x="2797204" y="2989241"/>
              <a:chExt cx="347099" cy="755477"/>
            </a:xfrm>
          </p:grpSpPr>
          <p:sp>
            <p:nvSpPr>
              <p:cNvPr id="70729" name="Rectangle 14"/>
              <p:cNvSpPr>
                <a:spLocks noChangeArrowheads="1"/>
              </p:cNvSpPr>
              <p:nvPr/>
            </p:nvSpPr>
            <p:spPr bwMode="auto">
              <a:xfrm>
                <a:off x="2797204" y="2989241"/>
                <a:ext cx="347099" cy="755477"/>
              </a:xfrm>
              <a:prstGeom prst="rect">
                <a:avLst/>
              </a:prstGeom>
              <a:solidFill>
                <a:srgbClr val="CC0000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grpSp>
            <p:nvGrpSpPr>
              <p:cNvPr id="70730" name="Group 15"/>
              <p:cNvGrpSpPr>
                <a:grpSpLocks/>
              </p:cNvGrpSpPr>
              <p:nvPr/>
            </p:nvGrpSpPr>
            <p:grpSpPr bwMode="auto">
              <a:xfrm>
                <a:off x="2821701" y="3197503"/>
                <a:ext cx="298780" cy="338554"/>
                <a:chOff x="2821701" y="3197503"/>
                <a:chExt cx="298780" cy="338554"/>
              </a:xfrm>
            </p:grpSpPr>
            <p:sp>
              <p:nvSpPr>
                <p:cNvPr id="70731" name="Oval 16"/>
                <p:cNvSpPr>
                  <a:spLocks noChangeArrowheads="1"/>
                </p:cNvSpPr>
                <p:nvPr/>
              </p:nvSpPr>
              <p:spPr bwMode="auto">
                <a:xfrm>
                  <a:off x="2862541" y="3271013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70732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2821701" y="3197503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x-none" sz="1600"/>
                    <a:t>2</a:t>
                  </a:r>
                </a:p>
              </p:txBody>
            </p:sp>
          </p:grpSp>
        </p:grpSp>
        <p:grpSp>
          <p:nvGrpSpPr>
            <p:cNvPr id="70667" name="Group 18"/>
            <p:cNvGrpSpPr>
              <a:grpSpLocks/>
            </p:cNvGrpSpPr>
            <p:nvPr/>
          </p:nvGrpSpPr>
          <p:grpSpPr bwMode="auto">
            <a:xfrm>
              <a:off x="5949418" y="4467757"/>
              <a:ext cx="347099" cy="755477"/>
              <a:chOff x="997686" y="3954289"/>
              <a:chExt cx="347099" cy="755477"/>
            </a:xfrm>
          </p:grpSpPr>
          <p:sp>
            <p:nvSpPr>
              <p:cNvPr id="70725" name="Rectangle 19"/>
              <p:cNvSpPr>
                <a:spLocks noChangeArrowheads="1"/>
              </p:cNvSpPr>
              <p:nvPr/>
            </p:nvSpPr>
            <p:spPr bwMode="auto">
              <a:xfrm>
                <a:off x="997686" y="3954289"/>
                <a:ext cx="347099" cy="755477"/>
              </a:xfrm>
              <a:prstGeom prst="rect">
                <a:avLst/>
              </a:prstGeom>
              <a:solidFill>
                <a:srgbClr val="006633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grpSp>
            <p:nvGrpSpPr>
              <p:cNvPr id="70726" name="Group 20"/>
              <p:cNvGrpSpPr>
                <a:grpSpLocks/>
              </p:cNvGrpSpPr>
              <p:nvPr/>
            </p:nvGrpSpPr>
            <p:grpSpPr bwMode="auto">
              <a:xfrm>
                <a:off x="1022183" y="4162551"/>
                <a:ext cx="298780" cy="338554"/>
                <a:chOff x="2821701" y="3197503"/>
                <a:chExt cx="298780" cy="338554"/>
              </a:xfrm>
            </p:grpSpPr>
            <p:sp>
              <p:nvSpPr>
                <p:cNvPr id="70727" name="Oval 21"/>
                <p:cNvSpPr>
                  <a:spLocks noChangeArrowheads="1"/>
                </p:cNvSpPr>
                <p:nvPr/>
              </p:nvSpPr>
              <p:spPr bwMode="auto">
                <a:xfrm>
                  <a:off x="2862541" y="3271013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70728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2821701" y="3197503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x-none" sz="1600"/>
                    <a:t>3</a:t>
                  </a:r>
                </a:p>
              </p:txBody>
            </p:sp>
          </p:grpSp>
        </p:grpSp>
        <p:grpSp>
          <p:nvGrpSpPr>
            <p:cNvPr id="70668" name="Group 23"/>
            <p:cNvGrpSpPr>
              <a:grpSpLocks/>
            </p:cNvGrpSpPr>
            <p:nvPr/>
          </p:nvGrpSpPr>
          <p:grpSpPr bwMode="auto">
            <a:xfrm>
              <a:off x="6655307" y="4464973"/>
              <a:ext cx="347099" cy="755477"/>
              <a:chOff x="2797204" y="2989241"/>
              <a:chExt cx="347099" cy="755477"/>
            </a:xfrm>
          </p:grpSpPr>
          <p:sp>
            <p:nvSpPr>
              <p:cNvPr id="70721" name="Rectangle 24"/>
              <p:cNvSpPr>
                <a:spLocks noChangeArrowheads="1"/>
              </p:cNvSpPr>
              <p:nvPr/>
            </p:nvSpPr>
            <p:spPr bwMode="auto">
              <a:xfrm>
                <a:off x="2797204" y="2989241"/>
                <a:ext cx="347099" cy="755477"/>
              </a:xfrm>
              <a:prstGeom prst="rect">
                <a:avLst/>
              </a:prstGeom>
              <a:solidFill>
                <a:srgbClr val="CC0000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grpSp>
            <p:nvGrpSpPr>
              <p:cNvPr id="70722" name="Group 25"/>
              <p:cNvGrpSpPr>
                <a:grpSpLocks/>
              </p:cNvGrpSpPr>
              <p:nvPr/>
            </p:nvGrpSpPr>
            <p:grpSpPr bwMode="auto">
              <a:xfrm>
                <a:off x="2821701" y="3197503"/>
                <a:ext cx="298780" cy="338554"/>
                <a:chOff x="2821701" y="3197503"/>
                <a:chExt cx="298780" cy="338554"/>
              </a:xfrm>
            </p:grpSpPr>
            <p:sp>
              <p:nvSpPr>
                <p:cNvPr id="70723" name="Oval 26"/>
                <p:cNvSpPr>
                  <a:spLocks noChangeArrowheads="1"/>
                </p:cNvSpPr>
                <p:nvPr/>
              </p:nvSpPr>
              <p:spPr bwMode="auto">
                <a:xfrm>
                  <a:off x="2862541" y="3271013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70724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2821701" y="3197503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x-none" sz="1600"/>
                    <a:t>4</a:t>
                  </a:r>
                </a:p>
              </p:txBody>
            </p:sp>
          </p:grpSp>
        </p:grpSp>
        <p:grpSp>
          <p:nvGrpSpPr>
            <p:cNvPr id="70669" name="Group 28"/>
            <p:cNvGrpSpPr>
              <a:grpSpLocks/>
            </p:cNvGrpSpPr>
            <p:nvPr/>
          </p:nvGrpSpPr>
          <p:grpSpPr bwMode="auto">
            <a:xfrm>
              <a:off x="7717471" y="4473145"/>
              <a:ext cx="347099" cy="755477"/>
              <a:chOff x="997686" y="3954289"/>
              <a:chExt cx="347099" cy="755477"/>
            </a:xfrm>
          </p:grpSpPr>
          <p:sp>
            <p:nvSpPr>
              <p:cNvPr id="70717" name="Rectangle 29"/>
              <p:cNvSpPr>
                <a:spLocks noChangeArrowheads="1"/>
              </p:cNvSpPr>
              <p:nvPr/>
            </p:nvSpPr>
            <p:spPr bwMode="auto">
              <a:xfrm>
                <a:off x="997686" y="3954289"/>
                <a:ext cx="347099" cy="755477"/>
              </a:xfrm>
              <a:prstGeom prst="rect">
                <a:avLst/>
              </a:prstGeom>
              <a:solidFill>
                <a:srgbClr val="006633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grpSp>
            <p:nvGrpSpPr>
              <p:cNvPr id="70718" name="Group 30"/>
              <p:cNvGrpSpPr>
                <a:grpSpLocks/>
              </p:cNvGrpSpPr>
              <p:nvPr/>
            </p:nvGrpSpPr>
            <p:grpSpPr bwMode="auto">
              <a:xfrm>
                <a:off x="1022183" y="4162551"/>
                <a:ext cx="298780" cy="338554"/>
                <a:chOff x="2821701" y="3197503"/>
                <a:chExt cx="298780" cy="338554"/>
              </a:xfrm>
            </p:grpSpPr>
            <p:sp>
              <p:nvSpPr>
                <p:cNvPr id="70719" name="Oval 31"/>
                <p:cNvSpPr>
                  <a:spLocks noChangeArrowheads="1"/>
                </p:cNvSpPr>
                <p:nvPr/>
              </p:nvSpPr>
              <p:spPr bwMode="auto">
                <a:xfrm>
                  <a:off x="2862541" y="3271013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70720" name="TextBox 32"/>
                <p:cNvSpPr txBox="1">
                  <a:spLocks noChangeArrowheads="1"/>
                </p:cNvSpPr>
                <p:nvPr/>
              </p:nvSpPr>
              <p:spPr bwMode="auto">
                <a:xfrm>
                  <a:off x="2821701" y="3197503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x-none" sz="1600"/>
                    <a:t>5</a:t>
                  </a:r>
                </a:p>
              </p:txBody>
            </p:sp>
          </p:grpSp>
        </p:grpSp>
        <p:grpSp>
          <p:nvGrpSpPr>
            <p:cNvPr id="70670" name="Group 33"/>
            <p:cNvGrpSpPr>
              <a:grpSpLocks/>
            </p:cNvGrpSpPr>
            <p:nvPr/>
          </p:nvGrpSpPr>
          <p:grpSpPr bwMode="auto">
            <a:xfrm>
              <a:off x="7562638" y="3777456"/>
              <a:ext cx="298780" cy="656159"/>
              <a:chOff x="4760251" y="2300242"/>
              <a:chExt cx="298780" cy="656159"/>
            </a:xfrm>
          </p:grpSpPr>
          <p:cxnSp>
            <p:nvCxnSpPr>
              <p:cNvPr id="70713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4912310" y="2592956"/>
                <a:ext cx="12251" cy="363445"/>
              </a:xfrm>
              <a:prstGeom prst="line">
                <a:avLst/>
              </a:prstGeom>
              <a:noFill/>
              <a:ln w="22225">
                <a:solidFill>
                  <a:srgbClr val="0066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0714" name="Group 35"/>
              <p:cNvGrpSpPr>
                <a:grpSpLocks/>
              </p:cNvGrpSpPr>
              <p:nvPr/>
            </p:nvGrpSpPr>
            <p:grpSpPr bwMode="auto">
              <a:xfrm>
                <a:off x="4760251" y="2300242"/>
                <a:ext cx="298780" cy="338554"/>
                <a:chOff x="6623318" y="3519940"/>
                <a:chExt cx="298780" cy="338554"/>
              </a:xfrm>
            </p:grpSpPr>
            <p:sp>
              <p:nvSpPr>
                <p:cNvPr id="70715" name="Oval 36"/>
                <p:cNvSpPr>
                  <a:spLocks noChangeArrowheads="1"/>
                </p:cNvSpPr>
                <p:nvPr/>
              </p:nvSpPr>
              <p:spPr bwMode="auto">
                <a:xfrm>
                  <a:off x="6668221" y="3597533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solidFill>
                    <a:srgbClr val="006633"/>
                  </a:solidFill>
                  <a:round/>
                  <a:headEnd/>
                  <a:tailEnd/>
                </a:ln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70716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6623318" y="3519940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x-none" sz="1600"/>
                    <a:t>5</a:t>
                  </a:r>
                </a:p>
              </p:txBody>
            </p:sp>
          </p:grpSp>
        </p:grpSp>
        <p:grpSp>
          <p:nvGrpSpPr>
            <p:cNvPr id="70671" name="Group 38"/>
            <p:cNvGrpSpPr>
              <a:grpSpLocks/>
            </p:cNvGrpSpPr>
            <p:nvPr/>
          </p:nvGrpSpPr>
          <p:grpSpPr bwMode="auto">
            <a:xfrm>
              <a:off x="7921722" y="5243485"/>
              <a:ext cx="298780" cy="677232"/>
              <a:chOff x="5119335" y="3766271"/>
              <a:chExt cx="298780" cy="677232"/>
            </a:xfrm>
          </p:grpSpPr>
          <p:cxnSp>
            <p:nvCxnSpPr>
              <p:cNvPr id="70709" name="Straight Connector 39"/>
              <p:cNvCxnSpPr>
                <a:cxnSpLocks noChangeShapeType="1"/>
              </p:cNvCxnSpPr>
              <p:nvPr/>
            </p:nvCxnSpPr>
            <p:spPr bwMode="auto">
              <a:xfrm>
                <a:off x="5256634" y="3766271"/>
                <a:ext cx="12251" cy="363445"/>
              </a:xfrm>
              <a:prstGeom prst="line">
                <a:avLst/>
              </a:prstGeom>
              <a:noFill/>
              <a:ln w="22225">
                <a:solidFill>
                  <a:srgbClr val="0066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0710" name="Group 40"/>
              <p:cNvGrpSpPr>
                <a:grpSpLocks/>
              </p:cNvGrpSpPr>
              <p:nvPr/>
            </p:nvGrpSpPr>
            <p:grpSpPr bwMode="auto">
              <a:xfrm>
                <a:off x="5119335" y="4104949"/>
                <a:ext cx="298780" cy="338554"/>
                <a:chOff x="6623318" y="3519940"/>
                <a:chExt cx="298780" cy="338554"/>
              </a:xfrm>
            </p:grpSpPr>
            <p:sp>
              <p:nvSpPr>
                <p:cNvPr id="70711" name="Oval 41"/>
                <p:cNvSpPr>
                  <a:spLocks noChangeArrowheads="1"/>
                </p:cNvSpPr>
                <p:nvPr/>
              </p:nvSpPr>
              <p:spPr bwMode="auto">
                <a:xfrm>
                  <a:off x="6668221" y="3597533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solidFill>
                    <a:srgbClr val="006633"/>
                  </a:solidFill>
                  <a:round/>
                  <a:headEnd/>
                  <a:tailEnd/>
                </a:ln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70712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6623318" y="3519940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x-none" sz="1600"/>
                    <a:t>5</a:t>
                  </a:r>
                </a:p>
              </p:txBody>
            </p:sp>
          </p:grpSp>
        </p:grpSp>
        <p:cxnSp>
          <p:nvCxnSpPr>
            <p:cNvPr id="70672" name="Straight Connector 44"/>
            <p:cNvCxnSpPr>
              <a:cxnSpLocks noChangeShapeType="1"/>
            </p:cNvCxnSpPr>
            <p:nvPr/>
          </p:nvCxnSpPr>
          <p:spPr bwMode="auto">
            <a:xfrm>
              <a:off x="5719372" y="3788391"/>
              <a:ext cx="12403" cy="653561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673" name="Oval 46"/>
            <p:cNvSpPr>
              <a:spLocks noChangeArrowheads="1"/>
            </p:cNvSpPr>
            <p:nvPr/>
          </p:nvSpPr>
          <p:spPr bwMode="auto">
            <a:xfrm>
              <a:off x="5613334" y="3583570"/>
              <a:ext cx="220510" cy="200099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70674" name="TextBox 47"/>
            <p:cNvSpPr txBox="1">
              <a:spLocks noChangeArrowheads="1"/>
            </p:cNvSpPr>
            <p:nvPr/>
          </p:nvSpPr>
          <p:spPr bwMode="auto">
            <a:xfrm>
              <a:off x="5580789" y="3505977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600"/>
                <a:t>2</a:t>
              </a:r>
            </a:p>
          </p:txBody>
        </p:sp>
        <p:cxnSp>
          <p:nvCxnSpPr>
            <p:cNvPr id="70675" name="Straight Connector 49"/>
            <p:cNvCxnSpPr>
              <a:cxnSpLocks noChangeShapeType="1"/>
            </p:cNvCxnSpPr>
            <p:nvPr/>
          </p:nvCxnSpPr>
          <p:spPr bwMode="auto">
            <a:xfrm>
              <a:off x="6296825" y="5242073"/>
              <a:ext cx="12251" cy="363445"/>
            </a:xfrm>
            <a:prstGeom prst="line">
              <a:avLst/>
            </a:prstGeom>
            <a:noFill/>
            <a:ln w="22225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676" name="Oval 51"/>
            <p:cNvSpPr>
              <a:spLocks noChangeArrowheads="1"/>
            </p:cNvSpPr>
            <p:nvPr/>
          </p:nvSpPr>
          <p:spPr bwMode="auto">
            <a:xfrm>
              <a:off x="6202528" y="5656439"/>
              <a:ext cx="220510" cy="200099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006633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70677" name="TextBox 52"/>
            <p:cNvSpPr txBox="1">
              <a:spLocks noChangeArrowheads="1"/>
            </p:cNvSpPr>
            <p:nvPr/>
          </p:nvSpPr>
          <p:spPr bwMode="auto">
            <a:xfrm>
              <a:off x="6165793" y="5578846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600"/>
                <a:t>3</a:t>
              </a:r>
            </a:p>
          </p:txBody>
        </p:sp>
        <p:grpSp>
          <p:nvGrpSpPr>
            <p:cNvPr id="70678" name="Group 53"/>
            <p:cNvGrpSpPr>
              <a:grpSpLocks/>
            </p:cNvGrpSpPr>
            <p:nvPr/>
          </p:nvGrpSpPr>
          <p:grpSpPr bwMode="auto">
            <a:xfrm>
              <a:off x="5428022" y="3794120"/>
              <a:ext cx="298780" cy="640969"/>
              <a:chOff x="2625635" y="2316906"/>
              <a:chExt cx="298780" cy="640969"/>
            </a:xfrm>
          </p:grpSpPr>
          <p:cxnSp>
            <p:nvCxnSpPr>
              <p:cNvPr id="70705" name="Straight Connector 54"/>
              <p:cNvCxnSpPr>
                <a:cxnSpLocks noChangeShapeType="1"/>
              </p:cNvCxnSpPr>
              <p:nvPr/>
            </p:nvCxnSpPr>
            <p:spPr bwMode="auto">
              <a:xfrm>
                <a:off x="2774013" y="2594430"/>
                <a:ext cx="12251" cy="363445"/>
              </a:xfrm>
              <a:prstGeom prst="line">
                <a:avLst/>
              </a:prstGeom>
              <a:noFill/>
              <a:ln w="222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0706" name="Group 55"/>
              <p:cNvGrpSpPr>
                <a:grpSpLocks/>
              </p:cNvGrpSpPr>
              <p:nvPr/>
            </p:nvGrpSpPr>
            <p:grpSpPr bwMode="auto">
              <a:xfrm>
                <a:off x="2625635" y="2316906"/>
                <a:ext cx="298780" cy="338554"/>
                <a:chOff x="7118580" y="4088704"/>
                <a:chExt cx="298780" cy="338554"/>
              </a:xfrm>
            </p:grpSpPr>
            <p:sp>
              <p:nvSpPr>
                <p:cNvPr id="70707" name="Oval 56"/>
                <p:cNvSpPr>
                  <a:spLocks noChangeArrowheads="1"/>
                </p:cNvSpPr>
                <p:nvPr/>
              </p:nvSpPr>
              <p:spPr bwMode="auto">
                <a:xfrm>
                  <a:off x="7163482" y="4166297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70708" name="TextBox 57"/>
                <p:cNvSpPr txBox="1">
                  <a:spLocks noChangeArrowheads="1"/>
                </p:cNvSpPr>
                <p:nvPr/>
              </p:nvSpPr>
              <p:spPr bwMode="auto">
                <a:xfrm>
                  <a:off x="7118580" y="4088704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x-none" sz="1600"/>
                    <a:t>1</a:t>
                  </a:r>
                </a:p>
              </p:txBody>
            </p:sp>
          </p:grpSp>
        </p:grpSp>
        <p:grpSp>
          <p:nvGrpSpPr>
            <p:cNvPr id="70679" name="Group 58"/>
            <p:cNvGrpSpPr>
              <a:grpSpLocks/>
            </p:cNvGrpSpPr>
            <p:nvPr/>
          </p:nvGrpSpPr>
          <p:grpSpPr bwMode="auto">
            <a:xfrm>
              <a:off x="5809809" y="5253541"/>
              <a:ext cx="298780" cy="659661"/>
              <a:chOff x="3007422" y="3776327"/>
              <a:chExt cx="298780" cy="659661"/>
            </a:xfrm>
          </p:grpSpPr>
          <p:cxnSp>
            <p:nvCxnSpPr>
              <p:cNvPr id="70701" name="Straight Connector 59"/>
              <p:cNvCxnSpPr>
                <a:cxnSpLocks noChangeShapeType="1"/>
              </p:cNvCxnSpPr>
              <p:nvPr/>
            </p:nvCxnSpPr>
            <p:spPr bwMode="auto">
              <a:xfrm>
                <a:off x="3148837" y="3776327"/>
                <a:ext cx="12251" cy="363445"/>
              </a:xfrm>
              <a:prstGeom prst="line">
                <a:avLst/>
              </a:prstGeom>
              <a:noFill/>
              <a:ln w="222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0702" name="Group 60"/>
              <p:cNvGrpSpPr>
                <a:grpSpLocks/>
              </p:cNvGrpSpPr>
              <p:nvPr/>
            </p:nvGrpSpPr>
            <p:grpSpPr bwMode="auto">
              <a:xfrm>
                <a:off x="3007422" y="4097434"/>
                <a:ext cx="298780" cy="338554"/>
                <a:chOff x="7118580" y="4088704"/>
                <a:chExt cx="298780" cy="338554"/>
              </a:xfrm>
            </p:grpSpPr>
            <p:sp>
              <p:nvSpPr>
                <p:cNvPr id="70703" name="Oval 61"/>
                <p:cNvSpPr>
                  <a:spLocks noChangeArrowheads="1"/>
                </p:cNvSpPr>
                <p:nvPr/>
              </p:nvSpPr>
              <p:spPr bwMode="auto">
                <a:xfrm>
                  <a:off x="7163482" y="4166297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70704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7118580" y="4088704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x-none" sz="1600"/>
                    <a:t>1</a:t>
                  </a:r>
                </a:p>
              </p:txBody>
            </p:sp>
          </p:grpSp>
        </p:grpSp>
        <p:cxnSp>
          <p:nvCxnSpPr>
            <p:cNvPr id="70680" name="Straight Connector 64"/>
            <p:cNvCxnSpPr>
              <a:cxnSpLocks noChangeShapeType="1"/>
            </p:cNvCxnSpPr>
            <p:nvPr/>
          </p:nvCxnSpPr>
          <p:spPr bwMode="auto">
            <a:xfrm>
              <a:off x="5847222" y="4089283"/>
              <a:ext cx="12251" cy="363445"/>
            </a:xfrm>
            <a:prstGeom prst="line">
              <a:avLst/>
            </a:prstGeom>
            <a:noFill/>
            <a:ln w="22225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681" name="Oval 66"/>
            <p:cNvSpPr>
              <a:spLocks noChangeArrowheads="1"/>
            </p:cNvSpPr>
            <p:nvPr/>
          </p:nvSpPr>
          <p:spPr bwMode="auto">
            <a:xfrm>
              <a:off x="5745055" y="3887666"/>
              <a:ext cx="220510" cy="200099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006633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70682" name="TextBox 67"/>
            <p:cNvSpPr txBox="1">
              <a:spLocks noChangeArrowheads="1"/>
            </p:cNvSpPr>
            <p:nvPr/>
          </p:nvSpPr>
          <p:spPr bwMode="auto">
            <a:xfrm>
              <a:off x="5712513" y="381426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600"/>
                <a:t>3</a:t>
              </a:r>
            </a:p>
          </p:txBody>
        </p:sp>
        <p:grpSp>
          <p:nvGrpSpPr>
            <p:cNvPr id="70683" name="Group 68"/>
            <p:cNvGrpSpPr>
              <a:grpSpLocks/>
            </p:cNvGrpSpPr>
            <p:nvPr/>
          </p:nvGrpSpPr>
          <p:grpSpPr bwMode="auto">
            <a:xfrm>
              <a:off x="6527391" y="5239838"/>
              <a:ext cx="298780" cy="670225"/>
              <a:chOff x="3366049" y="3770526"/>
              <a:chExt cx="298780" cy="670225"/>
            </a:xfrm>
          </p:grpSpPr>
          <p:cxnSp>
            <p:nvCxnSpPr>
              <p:cNvPr id="70697" name="Straight Connector 69"/>
              <p:cNvCxnSpPr>
                <a:cxnSpLocks noChangeShapeType="1"/>
              </p:cNvCxnSpPr>
              <p:nvPr/>
            </p:nvCxnSpPr>
            <p:spPr bwMode="auto">
              <a:xfrm>
                <a:off x="3496795" y="3770526"/>
                <a:ext cx="12251" cy="363445"/>
              </a:xfrm>
              <a:prstGeom prst="line">
                <a:avLst/>
              </a:prstGeom>
              <a:noFill/>
              <a:ln w="222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0698" name="Group 70"/>
              <p:cNvGrpSpPr>
                <a:grpSpLocks/>
              </p:cNvGrpSpPr>
              <p:nvPr/>
            </p:nvGrpSpPr>
            <p:grpSpPr bwMode="auto">
              <a:xfrm>
                <a:off x="3366049" y="4102197"/>
                <a:ext cx="298780" cy="338554"/>
                <a:chOff x="7126748" y="4088704"/>
                <a:chExt cx="298780" cy="338554"/>
              </a:xfrm>
            </p:grpSpPr>
            <p:sp>
              <p:nvSpPr>
                <p:cNvPr id="70699" name="Oval 71"/>
                <p:cNvSpPr>
                  <a:spLocks noChangeArrowheads="1"/>
                </p:cNvSpPr>
                <p:nvPr/>
              </p:nvSpPr>
              <p:spPr bwMode="auto">
                <a:xfrm>
                  <a:off x="7163482" y="4166297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70700" name="TextBox 72"/>
                <p:cNvSpPr txBox="1">
                  <a:spLocks noChangeArrowheads="1"/>
                </p:cNvSpPr>
                <p:nvPr/>
              </p:nvSpPr>
              <p:spPr bwMode="auto">
                <a:xfrm>
                  <a:off x="7126748" y="4088704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x-none" sz="1600"/>
                    <a:t>3</a:t>
                  </a:r>
                </a:p>
              </p:txBody>
            </p:sp>
          </p:grpSp>
        </p:grpSp>
        <p:grpSp>
          <p:nvGrpSpPr>
            <p:cNvPr id="70684" name="Group 73"/>
            <p:cNvGrpSpPr>
              <a:grpSpLocks/>
            </p:cNvGrpSpPr>
            <p:nvPr/>
          </p:nvGrpSpPr>
          <p:grpSpPr bwMode="auto">
            <a:xfrm>
              <a:off x="6866713" y="5236793"/>
              <a:ext cx="298780" cy="680611"/>
              <a:chOff x="4064326" y="3759579"/>
              <a:chExt cx="298780" cy="680611"/>
            </a:xfrm>
          </p:grpSpPr>
          <p:cxnSp>
            <p:nvCxnSpPr>
              <p:cNvPr id="70693" name="Straight Connector 74"/>
              <p:cNvCxnSpPr>
                <a:cxnSpLocks noChangeShapeType="1"/>
              </p:cNvCxnSpPr>
              <p:nvPr/>
            </p:nvCxnSpPr>
            <p:spPr bwMode="auto">
              <a:xfrm>
                <a:off x="4196385" y="3759579"/>
                <a:ext cx="12251" cy="363445"/>
              </a:xfrm>
              <a:prstGeom prst="line">
                <a:avLst/>
              </a:prstGeom>
              <a:noFill/>
              <a:ln w="222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0694" name="Group 75"/>
              <p:cNvGrpSpPr>
                <a:grpSpLocks/>
              </p:cNvGrpSpPr>
              <p:nvPr/>
            </p:nvGrpSpPr>
            <p:grpSpPr bwMode="auto">
              <a:xfrm>
                <a:off x="4064326" y="4101636"/>
                <a:ext cx="298780" cy="338554"/>
                <a:chOff x="7126748" y="4088704"/>
                <a:chExt cx="298780" cy="338554"/>
              </a:xfrm>
            </p:grpSpPr>
            <p:sp>
              <p:nvSpPr>
                <p:cNvPr id="70695" name="Oval 76"/>
                <p:cNvSpPr>
                  <a:spLocks noChangeArrowheads="1"/>
                </p:cNvSpPr>
                <p:nvPr/>
              </p:nvSpPr>
              <p:spPr bwMode="auto">
                <a:xfrm>
                  <a:off x="7163482" y="4166297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70696" name="TextBox 77"/>
                <p:cNvSpPr txBox="1">
                  <a:spLocks noChangeArrowheads="1"/>
                </p:cNvSpPr>
                <p:nvPr/>
              </p:nvSpPr>
              <p:spPr bwMode="auto">
                <a:xfrm>
                  <a:off x="7126748" y="4088704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x-none" sz="1600"/>
                    <a:t>4</a:t>
                  </a:r>
                </a:p>
              </p:txBody>
            </p:sp>
          </p:grpSp>
        </p:grpSp>
        <p:grpSp>
          <p:nvGrpSpPr>
            <p:cNvPr id="70685" name="Group 78"/>
            <p:cNvGrpSpPr>
              <a:grpSpLocks/>
            </p:cNvGrpSpPr>
            <p:nvPr/>
          </p:nvGrpSpPr>
          <p:grpSpPr bwMode="auto">
            <a:xfrm>
              <a:off x="6330954" y="3789805"/>
              <a:ext cx="298780" cy="646584"/>
              <a:chOff x="3528567" y="2312591"/>
              <a:chExt cx="298780" cy="646584"/>
            </a:xfrm>
          </p:grpSpPr>
          <p:cxnSp>
            <p:nvCxnSpPr>
              <p:cNvPr id="70689" name="Straight Connector 79"/>
              <p:cNvCxnSpPr>
                <a:cxnSpLocks noChangeShapeType="1"/>
              </p:cNvCxnSpPr>
              <p:nvPr/>
            </p:nvCxnSpPr>
            <p:spPr bwMode="auto">
              <a:xfrm>
                <a:off x="3677779" y="2595730"/>
                <a:ext cx="12251" cy="363445"/>
              </a:xfrm>
              <a:prstGeom prst="line">
                <a:avLst/>
              </a:prstGeom>
              <a:noFill/>
              <a:ln w="222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0690" name="Group 80"/>
              <p:cNvGrpSpPr>
                <a:grpSpLocks/>
              </p:cNvGrpSpPr>
              <p:nvPr/>
            </p:nvGrpSpPr>
            <p:grpSpPr bwMode="auto">
              <a:xfrm>
                <a:off x="3528567" y="2312591"/>
                <a:ext cx="298780" cy="338554"/>
                <a:chOff x="7126748" y="4088704"/>
                <a:chExt cx="298780" cy="338554"/>
              </a:xfrm>
            </p:grpSpPr>
            <p:sp>
              <p:nvSpPr>
                <p:cNvPr id="70691" name="Oval 81"/>
                <p:cNvSpPr>
                  <a:spLocks noChangeArrowheads="1"/>
                </p:cNvSpPr>
                <p:nvPr/>
              </p:nvSpPr>
              <p:spPr bwMode="auto">
                <a:xfrm>
                  <a:off x="7163482" y="4166297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70692" name="TextBox 82"/>
                <p:cNvSpPr txBox="1">
                  <a:spLocks noChangeArrowheads="1"/>
                </p:cNvSpPr>
                <p:nvPr/>
              </p:nvSpPr>
              <p:spPr bwMode="auto">
                <a:xfrm>
                  <a:off x="7126748" y="4088704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x-none" sz="1600"/>
                    <a:t>4</a:t>
                  </a:r>
                </a:p>
              </p:txBody>
            </p:sp>
          </p:grpSp>
        </p:grpSp>
        <p:sp>
          <p:nvSpPr>
            <p:cNvPr id="70686" name="TextBox 83"/>
            <p:cNvSpPr txBox="1">
              <a:spLocks noChangeArrowheads="1"/>
            </p:cNvSpPr>
            <p:nvPr/>
          </p:nvSpPr>
          <p:spPr bwMode="auto">
            <a:xfrm>
              <a:off x="4743786" y="4062076"/>
              <a:ext cx="80677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400" i="1"/>
                <a:t>arrivals</a:t>
              </a:r>
            </a:p>
          </p:txBody>
        </p:sp>
        <p:sp>
          <p:nvSpPr>
            <p:cNvPr id="70687" name="TextBox 84"/>
            <p:cNvSpPr txBox="1">
              <a:spLocks noChangeArrowheads="1"/>
            </p:cNvSpPr>
            <p:nvPr/>
          </p:nvSpPr>
          <p:spPr bwMode="auto">
            <a:xfrm>
              <a:off x="4767502" y="5260730"/>
              <a:ext cx="108651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400" i="1"/>
                <a:t>departures</a:t>
              </a:r>
            </a:p>
          </p:txBody>
        </p:sp>
        <p:sp>
          <p:nvSpPr>
            <p:cNvPr id="70688" name="TextBox 85"/>
            <p:cNvSpPr txBox="1">
              <a:spLocks noChangeArrowheads="1"/>
            </p:cNvSpPr>
            <p:nvPr/>
          </p:nvSpPr>
          <p:spPr bwMode="auto">
            <a:xfrm>
              <a:off x="4789885" y="4566958"/>
              <a:ext cx="860255" cy="59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ts val="1275"/>
                </a:lnSpc>
              </a:pPr>
              <a:r>
                <a:rPr lang="en-US" altLang="x-none" sz="1400" i="1"/>
                <a:t>packet in service</a:t>
              </a:r>
            </a:p>
          </p:txBody>
        </p:sp>
      </p:grpSp>
      <p:sp>
        <p:nvSpPr>
          <p:cNvPr id="7066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F172C4E9-36D1-864D-9571-071A8134B283}" type="slidenum">
              <a:rPr lang="en-US" altLang="x-none" sz="1200">
                <a:latin typeface="Tahoma" charset="0"/>
              </a:rPr>
              <a:pPr/>
              <a:t>28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70662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76350"/>
            <a:ext cx="7772400" cy="490855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x-none" i="1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Weighted Fair Queuing (WFQ): </a:t>
            </a:r>
          </a:p>
          <a:p>
            <a:r>
              <a:rPr lang="en-US" altLang="x-none">
                <a:ea typeface="ＭＳ Ｐゴシック" charset="-128"/>
                <a:cs typeface="ＭＳ Ｐゴシック" charset="-128"/>
              </a:rPr>
              <a:t>generalized Round Robin</a:t>
            </a:r>
          </a:p>
          <a:p>
            <a:r>
              <a:rPr lang="en-US" altLang="x-none">
                <a:ea typeface="ＭＳ Ｐゴシック" charset="-128"/>
                <a:cs typeface="ＭＳ Ｐゴシック" charset="-128"/>
              </a:rPr>
              <a:t>each class gets weighted amount of service in each cycle</a:t>
            </a:r>
          </a:p>
          <a:p>
            <a:r>
              <a:rPr lang="en-US" altLang="x-none">
                <a:ea typeface="ＭＳ Ｐゴシック" charset="-128"/>
                <a:cs typeface="ＭＳ Ｐゴシック" charset="-128"/>
              </a:rPr>
              <a:t>real-world example?</a:t>
            </a:r>
          </a:p>
          <a:p>
            <a:endParaRPr lang="en-US" altLang="x-none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2706" name="Picture 4" descr="666 WF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3844925"/>
            <a:ext cx="524351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17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8461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938"/>
            <a:ext cx="7772400" cy="11430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Scheduling policies: still more</a:t>
            </a:r>
          </a:p>
        </p:txBody>
      </p:sp>
      <p:sp>
        <p:nvSpPr>
          <p:cNvPr id="727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FB48C7A8-D6C9-5D4B-B23E-286336C536F5}" type="slidenum">
              <a:rPr lang="en-US" altLang="x-none" sz="1200">
                <a:latin typeface="Tahoma" charset="0"/>
              </a:rPr>
              <a:pPr/>
              <a:t>29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7271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02711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Chapter 4: network layer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645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cs typeface="+mn-cs"/>
              </a:rPr>
              <a:t>chapter goals: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 </a:t>
            </a:r>
          </a:p>
          <a:p>
            <a:pPr>
              <a:defRPr/>
            </a:pPr>
            <a:r>
              <a:rPr lang="en-US" dirty="0">
                <a:cs typeface="+mn-cs"/>
              </a:rPr>
              <a:t>understand principles behind network layer </a:t>
            </a:r>
            <a:r>
              <a:rPr lang="en-US" dirty="0" smtClean="0">
                <a:cs typeface="+mn-cs"/>
              </a:rPr>
              <a:t>services, focusing on data plane:</a:t>
            </a:r>
            <a:endParaRPr lang="en-US" dirty="0">
              <a:cs typeface="+mn-cs"/>
            </a:endParaRPr>
          </a:p>
          <a:p>
            <a:pPr lvl="1">
              <a:buFont typeface="Arial"/>
              <a:buChar char="•"/>
              <a:defRPr/>
            </a:pPr>
            <a:r>
              <a:rPr lang="en-US" dirty="0"/>
              <a:t>network layer service models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/>
              <a:t>forwarding versus routing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/>
              <a:t>how </a:t>
            </a:r>
            <a:r>
              <a:rPr lang="en-US" dirty="0"/>
              <a:t>a router works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/>
              <a:t>generalized forwarding</a:t>
            </a:r>
            <a:endParaRPr lang="en-US" dirty="0"/>
          </a:p>
          <a:p>
            <a:pPr>
              <a:defRPr/>
            </a:pPr>
            <a:r>
              <a:rPr lang="en-US" dirty="0">
                <a:cs typeface="+mn-cs"/>
              </a:rPr>
              <a:t>instantiation, implementation in the Internet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3F927D37-42DC-2A48-B8FE-EDB1DB9C8427}" type="slidenum">
              <a:rPr lang="en-US" altLang="x-none" sz="1200">
                <a:latin typeface="Tahoma" charset="0"/>
              </a:rPr>
              <a:pPr/>
              <a:t>3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4301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79850" cy="46482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x-none" sz="2400">
                <a:ea typeface="ＭＳ Ｐゴシック" charset="-128"/>
                <a:cs typeface="ＭＳ Ｐゴシック" charset="-128"/>
              </a:rPr>
              <a:t>4.1 Overview of Network layer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data plane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control plane</a:t>
            </a:r>
          </a:p>
          <a:p>
            <a:pPr>
              <a:buFont typeface="Wingdings" charset="2"/>
              <a:buNone/>
            </a:pPr>
            <a:r>
              <a:rPr lang="en-US" altLang="x-none" sz="2400">
                <a:ea typeface="ＭＳ Ｐゴシック" charset="-128"/>
                <a:cs typeface="ＭＳ Ｐゴシック" charset="-128"/>
              </a:rPr>
              <a:t>4.2 What</a:t>
            </a:r>
            <a:r>
              <a:rPr lang="ja-JP" altLang="en-US" sz="2400">
                <a:ea typeface="ＭＳ Ｐゴシック" charset="-128"/>
                <a:cs typeface="ＭＳ Ｐゴシック" charset="-128"/>
              </a:rPr>
              <a:t>’</a:t>
            </a:r>
            <a:r>
              <a:rPr lang="en-US" altLang="ja-JP" sz="2400">
                <a:ea typeface="ＭＳ Ｐゴシック" charset="-128"/>
                <a:cs typeface="ＭＳ Ｐゴシック" charset="-128"/>
              </a:rPr>
              <a:t>s inside a router</a:t>
            </a:r>
          </a:p>
          <a:p>
            <a:pPr>
              <a:buFont typeface="Wingdings" charset="2"/>
              <a:buNone/>
            </a:pPr>
            <a:r>
              <a:rPr lang="en-US" altLang="x-none" sz="240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4.3 IP: Internet Protocol</a:t>
            </a:r>
          </a:p>
          <a:p>
            <a:pPr lvl="1"/>
            <a:r>
              <a:rPr lang="en-US" altLang="x-none">
                <a:solidFill>
                  <a:srgbClr val="CC0000"/>
                </a:solidFill>
                <a:latin typeface="Gill Sans MT" charset="0"/>
                <a:ea typeface="ＭＳ Ｐゴシック" charset="-128"/>
              </a:rPr>
              <a:t>datagram format</a:t>
            </a:r>
          </a:p>
          <a:p>
            <a:pPr lvl="1"/>
            <a:r>
              <a:rPr lang="en-US" altLang="x-none">
                <a:solidFill>
                  <a:srgbClr val="CC0000"/>
                </a:solidFill>
                <a:latin typeface="Gill Sans MT" charset="0"/>
                <a:ea typeface="ＭＳ Ｐゴシック" charset="-128"/>
              </a:rPr>
              <a:t>fragmentation</a:t>
            </a:r>
          </a:p>
          <a:p>
            <a:pPr lvl="1"/>
            <a:r>
              <a:rPr lang="en-US" altLang="x-none">
                <a:solidFill>
                  <a:srgbClr val="CC0000"/>
                </a:solidFill>
                <a:latin typeface="Gill Sans MT" charset="0"/>
                <a:ea typeface="ＭＳ Ｐゴシック" charset="-128"/>
              </a:rPr>
              <a:t>IPv4 addressing</a:t>
            </a:r>
          </a:p>
          <a:p>
            <a:pPr lvl="1"/>
            <a:r>
              <a:rPr lang="en-US" altLang="x-none">
                <a:solidFill>
                  <a:srgbClr val="CC0000"/>
                </a:solidFill>
                <a:latin typeface="Gill Sans MT" charset="0"/>
                <a:ea typeface="ＭＳ Ｐゴシック" charset="-128"/>
              </a:rPr>
              <a:t>network address translation</a:t>
            </a:r>
          </a:p>
          <a:p>
            <a:pPr lvl="1"/>
            <a:r>
              <a:rPr lang="en-US" altLang="x-none">
                <a:solidFill>
                  <a:srgbClr val="CC0000"/>
                </a:solidFill>
                <a:latin typeface="Gill Sans MT" charset="0"/>
                <a:ea typeface="ＭＳ Ｐゴシック" charset="-128"/>
              </a:rPr>
              <a:t>IPv6</a:t>
            </a:r>
          </a:p>
        </p:txBody>
      </p:sp>
      <p:sp>
        <p:nvSpPr>
          <p:cNvPr id="7475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 altLang="x-none" sz="2400">
                <a:ea typeface="ＭＳ Ｐゴシック" charset="-128"/>
                <a:cs typeface="ＭＳ Ｐゴシック" charset="-128"/>
              </a:rPr>
              <a:t>4.4 Generalized Forward and SDN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match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action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OpenFlow  examples of match-plus-action in action</a:t>
            </a:r>
          </a:p>
          <a:p>
            <a:endParaRPr lang="en-US" altLang="x-none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4756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4400">
                <a:solidFill>
                  <a:srgbClr val="000099"/>
                </a:solidFill>
                <a:latin typeface="Gill Sans MT" charset="0"/>
              </a:rPr>
              <a:t>Chapter 4: outline</a:t>
            </a:r>
          </a:p>
        </p:txBody>
      </p:sp>
      <p:sp>
        <p:nvSpPr>
          <p:cNvPr id="7475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A96231C5-0D16-374C-B60F-C6ECDF6C3C30}" type="slidenum">
              <a:rPr lang="en-US" altLang="x-none" sz="1200">
                <a:latin typeface="Tahoma" charset="0"/>
              </a:rPr>
              <a:pPr/>
              <a:t>30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74758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ChangeArrowheads="1"/>
          </p:cNvSpPr>
          <p:nvPr/>
        </p:nvSpPr>
        <p:spPr bwMode="auto">
          <a:xfrm>
            <a:off x="1704975" y="1781175"/>
            <a:ext cx="6534150" cy="40767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1638300" y="1855788"/>
            <a:ext cx="6534150" cy="40767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75779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33350"/>
            <a:ext cx="7772400" cy="1143000"/>
          </a:xfrm>
        </p:spPr>
        <p:txBody>
          <a:bodyPr/>
          <a:lstStyle/>
          <a:p>
            <a:r>
              <a:rPr lang="en-US" altLang="x-none" sz="4000">
                <a:ea typeface="ＭＳ Ｐゴシック" charset="-128"/>
              </a:rPr>
              <a:t>The Internet network layer</a:t>
            </a:r>
            <a:endParaRPr lang="en-US" altLang="x-none">
              <a:ea typeface="ＭＳ Ｐゴシック" charset="-128"/>
            </a:endParaRPr>
          </a:p>
        </p:txBody>
      </p:sp>
      <p:grpSp>
        <p:nvGrpSpPr>
          <p:cNvPr id="75780" name="Group 6"/>
          <p:cNvGrpSpPr>
            <a:grpSpLocks/>
          </p:cNvGrpSpPr>
          <p:nvPr/>
        </p:nvGrpSpPr>
        <p:grpSpPr bwMode="auto">
          <a:xfrm>
            <a:off x="3763963" y="3479800"/>
            <a:ext cx="1258887" cy="1214438"/>
            <a:chOff x="3992" y="2883"/>
            <a:chExt cx="613" cy="765"/>
          </a:xfrm>
        </p:grpSpPr>
        <p:sp>
          <p:nvSpPr>
            <p:cNvPr id="75805" name="Rectangle 7"/>
            <p:cNvSpPr>
              <a:spLocks noChangeArrowheads="1"/>
            </p:cNvSpPr>
            <p:nvPr/>
          </p:nvSpPr>
          <p:spPr bwMode="auto">
            <a:xfrm>
              <a:off x="4023" y="2883"/>
              <a:ext cx="582" cy="73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75806" name="Rectangle 8"/>
            <p:cNvSpPr>
              <a:spLocks noChangeArrowheads="1"/>
            </p:cNvSpPr>
            <p:nvPr/>
          </p:nvSpPr>
          <p:spPr bwMode="auto">
            <a:xfrm>
              <a:off x="3996" y="2910"/>
              <a:ext cx="582" cy="7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75807" name="Text Box 9"/>
            <p:cNvSpPr txBox="1">
              <a:spLocks noChangeArrowheads="1"/>
            </p:cNvSpPr>
            <p:nvPr/>
          </p:nvSpPr>
          <p:spPr bwMode="auto">
            <a:xfrm>
              <a:off x="3992" y="3071"/>
              <a:ext cx="60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800"/>
                <a:t>forwarding</a:t>
              </a:r>
            </a:p>
            <a:p>
              <a:pPr algn="ctr"/>
              <a:r>
                <a:rPr lang="en-US" altLang="x-none" sz="1800"/>
                <a:t>table</a:t>
              </a:r>
            </a:p>
          </p:txBody>
        </p:sp>
        <p:sp>
          <p:nvSpPr>
            <p:cNvPr id="75808" name="Line 10"/>
            <p:cNvSpPr>
              <a:spLocks noChangeShapeType="1"/>
            </p:cNvSpPr>
            <p:nvPr/>
          </p:nvSpPr>
          <p:spPr bwMode="auto">
            <a:xfrm>
              <a:off x="4065" y="2994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9" name="Line 11"/>
            <p:cNvSpPr>
              <a:spLocks noChangeShapeType="1"/>
            </p:cNvSpPr>
            <p:nvPr/>
          </p:nvSpPr>
          <p:spPr bwMode="auto">
            <a:xfrm>
              <a:off x="4071" y="304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0" name="Line 12"/>
            <p:cNvSpPr>
              <a:spLocks noChangeShapeType="1"/>
            </p:cNvSpPr>
            <p:nvPr/>
          </p:nvSpPr>
          <p:spPr bwMode="auto">
            <a:xfrm>
              <a:off x="4074" y="3102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1" name="Line 13"/>
            <p:cNvSpPr>
              <a:spLocks noChangeShapeType="1"/>
            </p:cNvSpPr>
            <p:nvPr/>
          </p:nvSpPr>
          <p:spPr bwMode="auto">
            <a:xfrm>
              <a:off x="4065" y="3477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2" name="Line 14"/>
            <p:cNvSpPr>
              <a:spLocks noChangeShapeType="1"/>
            </p:cNvSpPr>
            <p:nvPr/>
          </p:nvSpPr>
          <p:spPr bwMode="auto">
            <a:xfrm>
              <a:off x="4068" y="352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3" name="Line 15"/>
            <p:cNvSpPr>
              <a:spLocks noChangeShapeType="1"/>
            </p:cNvSpPr>
            <p:nvPr/>
          </p:nvSpPr>
          <p:spPr bwMode="auto">
            <a:xfrm>
              <a:off x="4071" y="3579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00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558800" y="1189038"/>
            <a:ext cx="7534275" cy="4381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cs typeface="+mn-cs"/>
              </a:rPr>
              <a:t>host, router network layer functions:</a:t>
            </a:r>
          </a:p>
        </p:txBody>
      </p:sp>
      <p:sp>
        <p:nvSpPr>
          <p:cNvPr id="75782" name="Line 17"/>
          <p:cNvSpPr>
            <a:spLocks noChangeShapeType="1"/>
          </p:cNvSpPr>
          <p:nvPr/>
        </p:nvSpPr>
        <p:spPr bwMode="auto">
          <a:xfrm flipV="1">
            <a:off x="1628775" y="5410200"/>
            <a:ext cx="6505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Line 18"/>
          <p:cNvSpPr>
            <a:spLocks noChangeShapeType="1"/>
          </p:cNvSpPr>
          <p:nvPr/>
        </p:nvSpPr>
        <p:spPr bwMode="auto">
          <a:xfrm flipV="1">
            <a:off x="1657350" y="488632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Rectangle 20"/>
          <p:cNvSpPr>
            <a:spLocks noChangeArrowheads="1"/>
          </p:cNvSpPr>
          <p:nvPr/>
        </p:nvSpPr>
        <p:spPr bwMode="auto">
          <a:xfrm>
            <a:off x="1914525" y="2667000"/>
            <a:ext cx="1809750" cy="8191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75785" name="Rectangle 21"/>
          <p:cNvSpPr>
            <a:spLocks noChangeArrowheads="1"/>
          </p:cNvSpPr>
          <p:nvPr/>
        </p:nvSpPr>
        <p:spPr bwMode="auto">
          <a:xfrm>
            <a:off x="1847850" y="2733675"/>
            <a:ext cx="1809750" cy="8191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75786" name="Text Box 22"/>
          <p:cNvSpPr txBox="1">
            <a:spLocks noChangeArrowheads="1"/>
          </p:cNvSpPr>
          <p:nvPr/>
        </p:nvSpPr>
        <p:spPr bwMode="auto">
          <a:xfrm>
            <a:off x="1836738" y="2714625"/>
            <a:ext cx="18605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 i="1">
                <a:solidFill>
                  <a:srgbClr val="CC0000"/>
                </a:solidFill>
                <a:latin typeface="Gill Sans MT" charset="0"/>
              </a:rPr>
              <a:t>routing protocols</a:t>
            </a:r>
          </a:p>
          <a:p>
            <a:pPr>
              <a:buFontTx/>
              <a:buChar char="•"/>
            </a:pPr>
            <a:r>
              <a:rPr lang="en-US" altLang="x-none" sz="1600"/>
              <a:t> path selection</a:t>
            </a:r>
          </a:p>
          <a:p>
            <a:pPr>
              <a:buFontTx/>
              <a:buChar char="•"/>
            </a:pPr>
            <a:r>
              <a:rPr lang="en-US" altLang="x-none" sz="1600"/>
              <a:t> RIP, OSPF, BGP</a:t>
            </a:r>
            <a:endParaRPr lang="en-US" altLang="x-none" sz="1800"/>
          </a:p>
        </p:txBody>
      </p:sp>
      <p:sp>
        <p:nvSpPr>
          <p:cNvPr id="75787" name="Freeform 23"/>
          <p:cNvSpPr>
            <a:spLocks/>
          </p:cNvSpPr>
          <p:nvPr/>
        </p:nvSpPr>
        <p:spPr bwMode="auto">
          <a:xfrm>
            <a:off x="3143250" y="3657600"/>
            <a:ext cx="628650" cy="390525"/>
          </a:xfrm>
          <a:custGeom>
            <a:avLst/>
            <a:gdLst>
              <a:gd name="T0" fmla="*/ 0 w 396"/>
              <a:gd name="T1" fmla="*/ 0 h 246"/>
              <a:gd name="T2" fmla="*/ 2147483647 w 396"/>
              <a:gd name="T3" fmla="*/ 2147483647 h 246"/>
              <a:gd name="T4" fmla="*/ 2147483647 w 396"/>
              <a:gd name="T5" fmla="*/ 2147483647 h 246"/>
              <a:gd name="T6" fmla="*/ 0 60000 65536"/>
              <a:gd name="T7" fmla="*/ 0 60000 65536"/>
              <a:gd name="T8" fmla="*/ 0 60000 65536"/>
              <a:gd name="T9" fmla="*/ 0 w 396"/>
              <a:gd name="T10" fmla="*/ 0 h 246"/>
              <a:gd name="T11" fmla="*/ 396 w 396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00" cap="flat" cmpd="sng">
            <a:solidFill>
              <a:srgbClr val="000099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788" name="Group 24"/>
          <p:cNvGrpSpPr>
            <a:grpSpLocks/>
          </p:cNvGrpSpPr>
          <p:nvPr/>
        </p:nvGrpSpPr>
        <p:grpSpPr bwMode="auto">
          <a:xfrm>
            <a:off x="5092700" y="2576513"/>
            <a:ext cx="3000375" cy="1181100"/>
            <a:chOff x="102" y="1272"/>
            <a:chExt cx="1890" cy="744"/>
          </a:xfrm>
        </p:grpSpPr>
        <p:sp>
          <p:nvSpPr>
            <p:cNvPr id="75802" name="Rectangle 25"/>
            <p:cNvSpPr>
              <a:spLocks noChangeArrowheads="1"/>
            </p:cNvSpPr>
            <p:nvPr/>
          </p:nvSpPr>
          <p:spPr bwMode="auto">
            <a:xfrm>
              <a:off x="144" y="1272"/>
              <a:ext cx="1848" cy="69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75803" name="Rectangle 26"/>
            <p:cNvSpPr>
              <a:spLocks noChangeArrowheads="1"/>
            </p:cNvSpPr>
            <p:nvPr/>
          </p:nvSpPr>
          <p:spPr bwMode="auto">
            <a:xfrm>
              <a:off x="102" y="1314"/>
              <a:ext cx="1848" cy="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75804" name="Text Box 27"/>
            <p:cNvSpPr txBox="1">
              <a:spLocks noChangeArrowheads="1"/>
            </p:cNvSpPr>
            <p:nvPr/>
          </p:nvSpPr>
          <p:spPr bwMode="auto">
            <a:xfrm>
              <a:off x="116" y="1287"/>
              <a:ext cx="1810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2000" i="1">
                  <a:solidFill>
                    <a:srgbClr val="CC0000"/>
                  </a:solidFill>
                  <a:latin typeface="Gill Sans MT" charset="0"/>
                </a:rPr>
                <a:t>IP protocol</a:t>
              </a:r>
            </a:p>
            <a:p>
              <a:pPr>
                <a:buFontTx/>
                <a:buChar char="•"/>
              </a:pPr>
              <a:r>
                <a:rPr lang="en-US" altLang="x-none" sz="1600"/>
                <a:t> addressing conventions</a:t>
              </a:r>
            </a:p>
            <a:p>
              <a:pPr>
                <a:buFontTx/>
                <a:buChar char="•"/>
              </a:pPr>
              <a:r>
                <a:rPr lang="en-US" altLang="x-none" sz="1600"/>
                <a:t> datagram format</a:t>
              </a:r>
            </a:p>
            <a:p>
              <a:pPr>
                <a:buFontTx/>
                <a:buChar char="•"/>
              </a:pPr>
              <a:r>
                <a:rPr lang="en-US" altLang="x-none" sz="1600"/>
                <a:t> packet handling conventions</a:t>
              </a:r>
              <a:endParaRPr lang="en-US" altLang="x-none" sz="1800"/>
            </a:p>
          </p:txBody>
        </p:sp>
      </p:grpSp>
      <p:sp>
        <p:nvSpPr>
          <p:cNvPr id="75789" name="Rectangle 29"/>
          <p:cNvSpPr>
            <a:spLocks noChangeArrowheads="1"/>
          </p:cNvSpPr>
          <p:nvPr/>
        </p:nvSpPr>
        <p:spPr bwMode="auto">
          <a:xfrm>
            <a:off x="5216525" y="3878263"/>
            <a:ext cx="1933575" cy="8477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75790" name="Rectangle 30"/>
          <p:cNvSpPr>
            <a:spLocks noChangeArrowheads="1"/>
          </p:cNvSpPr>
          <p:nvPr/>
        </p:nvSpPr>
        <p:spPr bwMode="auto">
          <a:xfrm>
            <a:off x="5149850" y="3946525"/>
            <a:ext cx="1933575" cy="8477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75791" name="Text Box 31"/>
          <p:cNvSpPr txBox="1">
            <a:spLocks noChangeArrowheads="1"/>
          </p:cNvSpPr>
          <p:nvPr/>
        </p:nvSpPr>
        <p:spPr bwMode="auto">
          <a:xfrm>
            <a:off x="5162550" y="3911600"/>
            <a:ext cx="19002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2000" i="1">
                <a:solidFill>
                  <a:srgbClr val="CC0000"/>
                </a:solidFill>
                <a:latin typeface="Gill Sans MT" charset="0"/>
              </a:rPr>
              <a:t>ICMP protocol</a:t>
            </a:r>
          </a:p>
          <a:p>
            <a:pPr>
              <a:buFontTx/>
              <a:buChar char="•"/>
            </a:pPr>
            <a:r>
              <a:rPr lang="en-US" altLang="x-none" sz="1600"/>
              <a:t> error reporting</a:t>
            </a:r>
          </a:p>
          <a:p>
            <a:pPr>
              <a:buFontTx/>
              <a:buChar char="•"/>
            </a:pPr>
            <a:r>
              <a:rPr lang="en-US" altLang="x-none" sz="1600"/>
              <a:t> router </a:t>
            </a:r>
            <a:r>
              <a:rPr lang="ja-JP" altLang="en-US" sz="1600"/>
              <a:t>“</a:t>
            </a:r>
            <a:r>
              <a:rPr lang="en-US" altLang="ja-JP" sz="1600"/>
              <a:t>signaling</a:t>
            </a:r>
            <a:r>
              <a:rPr lang="ja-JP" altLang="en-US" sz="1600"/>
              <a:t>”</a:t>
            </a:r>
            <a:endParaRPr lang="en-US" altLang="x-none" sz="1800"/>
          </a:p>
        </p:txBody>
      </p:sp>
      <p:sp>
        <p:nvSpPr>
          <p:cNvPr id="75792" name="Line 32"/>
          <p:cNvSpPr>
            <a:spLocks noChangeShapeType="1"/>
          </p:cNvSpPr>
          <p:nvPr/>
        </p:nvSpPr>
        <p:spPr bwMode="auto">
          <a:xfrm flipV="1">
            <a:off x="1657350" y="246697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3" name="Text Box 33"/>
          <p:cNvSpPr txBox="1">
            <a:spLocks noChangeArrowheads="1"/>
          </p:cNvSpPr>
          <p:nvPr/>
        </p:nvSpPr>
        <p:spPr bwMode="auto">
          <a:xfrm>
            <a:off x="3098800" y="1989138"/>
            <a:ext cx="283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>
                <a:solidFill>
                  <a:schemeClr val="bg2"/>
                </a:solidFill>
              </a:rPr>
              <a:t>transport layer: TCP, UDP</a:t>
            </a:r>
            <a:endParaRPr lang="en-US" altLang="x-none" sz="1800"/>
          </a:p>
        </p:txBody>
      </p:sp>
      <p:sp>
        <p:nvSpPr>
          <p:cNvPr id="75794" name="Text Box 34"/>
          <p:cNvSpPr txBox="1">
            <a:spLocks noChangeArrowheads="1"/>
          </p:cNvSpPr>
          <p:nvPr/>
        </p:nvSpPr>
        <p:spPr bwMode="auto">
          <a:xfrm>
            <a:off x="4213225" y="4960938"/>
            <a:ext cx="1085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>
                <a:solidFill>
                  <a:schemeClr val="bg2"/>
                </a:solidFill>
              </a:rPr>
              <a:t>link layer</a:t>
            </a:r>
            <a:endParaRPr lang="en-US" altLang="x-none" sz="1800"/>
          </a:p>
        </p:txBody>
      </p:sp>
      <p:sp>
        <p:nvSpPr>
          <p:cNvPr id="75795" name="Text Box 35"/>
          <p:cNvSpPr txBox="1">
            <a:spLocks noChangeArrowheads="1"/>
          </p:cNvSpPr>
          <p:nvPr/>
        </p:nvSpPr>
        <p:spPr bwMode="auto">
          <a:xfrm>
            <a:off x="4060825" y="5484813"/>
            <a:ext cx="156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>
                <a:solidFill>
                  <a:schemeClr val="bg2"/>
                </a:solidFill>
              </a:rPr>
              <a:t>physical layer</a:t>
            </a:r>
            <a:endParaRPr lang="en-US" altLang="x-none" sz="1800"/>
          </a:p>
        </p:txBody>
      </p:sp>
      <p:sp>
        <p:nvSpPr>
          <p:cNvPr id="75796" name="Text Box 36"/>
          <p:cNvSpPr txBox="1">
            <a:spLocks noChangeArrowheads="1"/>
          </p:cNvSpPr>
          <p:nvPr/>
        </p:nvSpPr>
        <p:spPr bwMode="auto">
          <a:xfrm>
            <a:off x="319088" y="3259138"/>
            <a:ext cx="12525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>
                <a:solidFill>
                  <a:srgbClr val="CC0000"/>
                </a:solidFill>
              </a:rPr>
              <a:t>network</a:t>
            </a:r>
          </a:p>
          <a:p>
            <a:pPr algn="r"/>
            <a:r>
              <a:rPr lang="en-US" altLang="x-none">
                <a:solidFill>
                  <a:srgbClr val="CC0000"/>
                </a:solidFill>
              </a:rPr>
              <a:t>layer</a:t>
            </a:r>
            <a:endParaRPr lang="en-US" altLang="x-none" sz="1800">
              <a:solidFill>
                <a:srgbClr val="CC0000"/>
              </a:solidFill>
            </a:endParaRPr>
          </a:p>
        </p:txBody>
      </p:sp>
      <p:sp>
        <p:nvSpPr>
          <p:cNvPr id="75797" name="Line 37"/>
          <p:cNvSpPr>
            <a:spLocks noChangeShapeType="1"/>
          </p:cNvSpPr>
          <p:nvPr/>
        </p:nvSpPr>
        <p:spPr bwMode="auto">
          <a:xfrm flipV="1">
            <a:off x="1381125" y="2486025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8" name="Line 38"/>
          <p:cNvSpPr>
            <a:spLocks noChangeShapeType="1"/>
          </p:cNvSpPr>
          <p:nvPr/>
        </p:nvSpPr>
        <p:spPr bwMode="auto">
          <a:xfrm>
            <a:off x="1381125" y="4152900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799" name="Picture 4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93821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8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1BD58A38-9C6C-4943-BAD5-763394799961}" type="slidenum">
              <a:rPr lang="en-US" altLang="x-none" sz="1200">
                <a:latin typeface="Tahoma" charset="0"/>
              </a:rPr>
              <a:pPr/>
              <a:t>31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7580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1" name="Group 55"/>
          <p:cNvGrpSpPr>
            <a:grpSpLocks/>
          </p:cNvGrpSpPr>
          <p:nvPr/>
        </p:nvGrpSpPr>
        <p:grpSpPr bwMode="auto">
          <a:xfrm>
            <a:off x="3062288" y="963613"/>
            <a:ext cx="4127500" cy="5326062"/>
            <a:chOff x="1929" y="607"/>
            <a:chExt cx="2600" cy="3355"/>
          </a:xfrm>
        </p:grpSpPr>
        <p:sp>
          <p:nvSpPr>
            <p:cNvPr id="76832" name="Rectangle 4"/>
            <p:cNvSpPr>
              <a:spLocks noChangeArrowheads="1"/>
            </p:cNvSpPr>
            <p:nvPr/>
          </p:nvSpPr>
          <p:spPr bwMode="auto">
            <a:xfrm>
              <a:off x="2040" y="868"/>
              <a:ext cx="2489" cy="303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76833" name="Rectangle 5"/>
            <p:cNvSpPr>
              <a:spLocks noChangeArrowheads="1"/>
            </p:cNvSpPr>
            <p:nvPr/>
          </p:nvSpPr>
          <p:spPr bwMode="auto">
            <a:xfrm>
              <a:off x="1980" y="935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/>
            </a:p>
          </p:txBody>
        </p:sp>
        <p:sp>
          <p:nvSpPr>
            <p:cNvPr id="76834" name="Text Box 6"/>
            <p:cNvSpPr txBox="1">
              <a:spLocks noChangeArrowheads="1"/>
            </p:cNvSpPr>
            <p:nvPr/>
          </p:nvSpPr>
          <p:spPr bwMode="auto">
            <a:xfrm>
              <a:off x="1954" y="973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800"/>
                <a:t>ver</a:t>
              </a:r>
              <a:endParaRPr lang="en-US" altLang="x-none"/>
            </a:p>
          </p:txBody>
        </p:sp>
        <p:sp>
          <p:nvSpPr>
            <p:cNvPr id="76835" name="Text Box 7"/>
            <p:cNvSpPr txBox="1">
              <a:spLocks noChangeArrowheads="1"/>
            </p:cNvSpPr>
            <p:nvPr/>
          </p:nvSpPr>
          <p:spPr bwMode="auto">
            <a:xfrm>
              <a:off x="3529" y="1012"/>
              <a:ext cx="5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800"/>
                <a:t>length</a:t>
              </a:r>
            </a:p>
          </p:txBody>
        </p:sp>
        <p:sp>
          <p:nvSpPr>
            <p:cNvPr id="76836" name="Line 8"/>
            <p:cNvSpPr>
              <a:spLocks noChangeShapeType="1"/>
            </p:cNvSpPr>
            <p:nvPr/>
          </p:nvSpPr>
          <p:spPr bwMode="auto">
            <a:xfrm>
              <a:off x="1988" y="1261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37" name="Line 9"/>
            <p:cNvSpPr>
              <a:spLocks noChangeShapeType="1"/>
            </p:cNvSpPr>
            <p:nvPr/>
          </p:nvSpPr>
          <p:spPr bwMode="auto">
            <a:xfrm flipH="1" flipV="1">
              <a:off x="3210" y="941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38" name="Text Box 10"/>
            <p:cNvSpPr txBox="1">
              <a:spLocks noChangeArrowheads="1"/>
            </p:cNvSpPr>
            <p:nvPr/>
          </p:nvSpPr>
          <p:spPr bwMode="auto">
            <a:xfrm>
              <a:off x="2922" y="607"/>
              <a:ext cx="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800"/>
                <a:t>32 bits</a:t>
              </a:r>
              <a:endParaRPr lang="en-US" altLang="x-none"/>
            </a:p>
          </p:txBody>
        </p:sp>
        <p:sp>
          <p:nvSpPr>
            <p:cNvPr id="76839" name="Line 11"/>
            <p:cNvSpPr>
              <a:spLocks noChangeShapeType="1"/>
            </p:cNvSpPr>
            <p:nvPr/>
          </p:nvSpPr>
          <p:spPr bwMode="auto">
            <a:xfrm>
              <a:off x="3552" y="762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40" name="Line 12"/>
            <p:cNvSpPr>
              <a:spLocks noChangeShapeType="1"/>
            </p:cNvSpPr>
            <p:nvPr/>
          </p:nvSpPr>
          <p:spPr bwMode="auto">
            <a:xfrm rot="10800000">
              <a:off x="1972" y="769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41" name="Text Box 13"/>
            <p:cNvSpPr txBox="1">
              <a:spLocks noChangeArrowheads="1"/>
            </p:cNvSpPr>
            <p:nvPr/>
          </p:nvSpPr>
          <p:spPr bwMode="auto">
            <a:xfrm>
              <a:off x="2606" y="2792"/>
              <a:ext cx="1351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2000"/>
                <a:t>data </a:t>
              </a:r>
            </a:p>
            <a:p>
              <a:pPr algn="ctr"/>
              <a:r>
                <a:rPr lang="en-US" altLang="x-none" sz="2000"/>
                <a:t>(variable length,</a:t>
              </a:r>
            </a:p>
            <a:p>
              <a:pPr algn="ctr"/>
              <a:r>
                <a:rPr lang="en-US" altLang="x-none" sz="2000"/>
                <a:t>typically a TCP </a:t>
              </a:r>
            </a:p>
            <a:p>
              <a:pPr algn="ctr"/>
              <a:r>
                <a:rPr lang="en-US" altLang="x-none" sz="2000"/>
                <a:t>or UDP segment)</a:t>
              </a:r>
              <a:endParaRPr lang="en-US" altLang="x-none"/>
            </a:p>
          </p:txBody>
        </p:sp>
        <p:sp>
          <p:nvSpPr>
            <p:cNvPr id="76842" name="Text Box 14"/>
            <p:cNvSpPr txBox="1">
              <a:spLocks noChangeArrowheads="1"/>
            </p:cNvSpPr>
            <p:nvPr/>
          </p:nvSpPr>
          <p:spPr bwMode="auto">
            <a:xfrm>
              <a:off x="1929" y="1320"/>
              <a:ext cx="1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800"/>
                <a:t>16-bit identifier</a:t>
              </a:r>
              <a:endParaRPr lang="en-US" altLang="x-none" sz="2000"/>
            </a:p>
          </p:txBody>
        </p:sp>
        <p:sp>
          <p:nvSpPr>
            <p:cNvPr id="76843" name="Line 15"/>
            <p:cNvSpPr>
              <a:spLocks noChangeShapeType="1"/>
            </p:cNvSpPr>
            <p:nvPr/>
          </p:nvSpPr>
          <p:spPr bwMode="auto">
            <a:xfrm flipV="1">
              <a:off x="1984" y="22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44" name="Line 16"/>
            <p:cNvSpPr>
              <a:spLocks noChangeShapeType="1"/>
            </p:cNvSpPr>
            <p:nvPr/>
          </p:nvSpPr>
          <p:spPr bwMode="auto">
            <a:xfrm flipV="1">
              <a:off x="1984" y="25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45" name="Text Box 17"/>
            <p:cNvSpPr txBox="1">
              <a:spLocks noChangeArrowheads="1"/>
            </p:cNvSpPr>
            <p:nvPr/>
          </p:nvSpPr>
          <p:spPr bwMode="auto">
            <a:xfrm>
              <a:off x="3464" y="1549"/>
              <a:ext cx="8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800"/>
                <a:t>header</a:t>
              </a:r>
            </a:p>
            <a:p>
              <a:pPr algn="ctr"/>
              <a:r>
                <a:rPr lang="en-US" altLang="x-none" sz="1800"/>
                <a:t> checksum</a:t>
              </a:r>
            </a:p>
          </p:txBody>
        </p:sp>
        <p:sp>
          <p:nvSpPr>
            <p:cNvPr id="76846" name="Text Box 18"/>
            <p:cNvSpPr txBox="1">
              <a:spLocks noChangeArrowheads="1"/>
            </p:cNvSpPr>
            <p:nvPr/>
          </p:nvSpPr>
          <p:spPr bwMode="auto">
            <a:xfrm>
              <a:off x="2008" y="1531"/>
              <a:ext cx="54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800"/>
                <a:t>time to</a:t>
              </a:r>
            </a:p>
            <a:p>
              <a:pPr algn="ctr"/>
              <a:r>
                <a:rPr lang="en-US" altLang="x-none" sz="1800"/>
                <a:t>live</a:t>
              </a:r>
            </a:p>
          </p:txBody>
        </p:sp>
        <p:sp>
          <p:nvSpPr>
            <p:cNvPr id="76847" name="Text Box 19"/>
            <p:cNvSpPr txBox="1">
              <a:spLocks noChangeArrowheads="1"/>
            </p:cNvSpPr>
            <p:nvPr/>
          </p:nvSpPr>
          <p:spPr bwMode="auto">
            <a:xfrm>
              <a:off x="2369" y="1959"/>
              <a:ext cx="16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800"/>
                <a:t>32 bit source IP address</a:t>
              </a:r>
              <a:endParaRPr lang="en-US" altLang="x-none"/>
            </a:p>
          </p:txBody>
        </p:sp>
        <p:sp>
          <p:nvSpPr>
            <p:cNvPr id="76848" name="Text Box 31"/>
            <p:cNvSpPr txBox="1">
              <a:spLocks noChangeArrowheads="1"/>
            </p:cNvSpPr>
            <p:nvPr/>
          </p:nvSpPr>
          <p:spPr bwMode="auto">
            <a:xfrm>
              <a:off x="2222" y="907"/>
              <a:ext cx="4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800"/>
                <a:t>head.</a:t>
              </a:r>
            </a:p>
            <a:p>
              <a:pPr algn="ctr"/>
              <a:r>
                <a:rPr lang="en-US" altLang="x-none" sz="1800"/>
                <a:t>len</a:t>
              </a:r>
              <a:endParaRPr lang="en-US" altLang="x-none"/>
            </a:p>
          </p:txBody>
        </p:sp>
        <p:sp>
          <p:nvSpPr>
            <p:cNvPr id="76849" name="Text Box 32"/>
            <p:cNvSpPr txBox="1">
              <a:spLocks noChangeArrowheads="1"/>
            </p:cNvSpPr>
            <p:nvPr/>
          </p:nvSpPr>
          <p:spPr bwMode="auto">
            <a:xfrm>
              <a:off x="2646" y="901"/>
              <a:ext cx="5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800"/>
                <a:t>type of</a:t>
              </a:r>
            </a:p>
            <a:p>
              <a:pPr algn="ctr"/>
              <a:r>
                <a:rPr lang="en-US" altLang="x-none" sz="1800"/>
                <a:t>service</a:t>
              </a:r>
              <a:endParaRPr lang="en-US" altLang="x-none"/>
            </a:p>
          </p:txBody>
        </p:sp>
        <p:sp>
          <p:nvSpPr>
            <p:cNvPr id="76850" name="Line 33"/>
            <p:cNvSpPr>
              <a:spLocks noChangeShapeType="1"/>
            </p:cNvSpPr>
            <p:nvPr/>
          </p:nvSpPr>
          <p:spPr bwMode="auto">
            <a:xfrm flipH="1" flipV="1">
              <a:off x="2646" y="938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1" name="Line 34"/>
            <p:cNvSpPr>
              <a:spLocks noChangeShapeType="1"/>
            </p:cNvSpPr>
            <p:nvPr/>
          </p:nvSpPr>
          <p:spPr bwMode="auto">
            <a:xfrm flipH="1" flipV="1">
              <a:off x="2259" y="944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2" name="Line 37"/>
            <p:cNvSpPr>
              <a:spLocks noChangeShapeType="1"/>
            </p:cNvSpPr>
            <p:nvPr/>
          </p:nvSpPr>
          <p:spPr bwMode="auto">
            <a:xfrm flipH="1" flipV="1">
              <a:off x="3210" y="1265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3" name="Text Box 38"/>
            <p:cNvSpPr txBox="1">
              <a:spLocks noChangeArrowheads="1"/>
            </p:cNvSpPr>
            <p:nvPr/>
          </p:nvSpPr>
          <p:spPr bwMode="auto">
            <a:xfrm>
              <a:off x="3117" y="1314"/>
              <a:ext cx="48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800"/>
                <a:t>flgs</a:t>
              </a:r>
              <a:endParaRPr lang="en-US" altLang="x-none" sz="2000"/>
            </a:p>
          </p:txBody>
        </p:sp>
        <p:sp>
          <p:nvSpPr>
            <p:cNvPr id="76854" name="Line 39"/>
            <p:cNvSpPr>
              <a:spLocks noChangeShapeType="1"/>
            </p:cNvSpPr>
            <p:nvPr/>
          </p:nvSpPr>
          <p:spPr bwMode="auto">
            <a:xfrm flipH="1" flipV="1">
              <a:off x="3504" y="125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5" name="Text Box 40"/>
            <p:cNvSpPr txBox="1">
              <a:spLocks noChangeArrowheads="1"/>
            </p:cNvSpPr>
            <p:nvPr/>
          </p:nvSpPr>
          <p:spPr bwMode="auto">
            <a:xfrm>
              <a:off x="3531" y="1230"/>
              <a:ext cx="9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800"/>
                <a:t>fragment</a:t>
              </a:r>
            </a:p>
            <a:p>
              <a:pPr algn="ctr"/>
              <a:r>
                <a:rPr lang="en-US" altLang="x-none" sz="1800"/>
                <a:t> offset</a:t>
              </a:r>
              <a:endParaRPr lang="en-US" altLang="x-none" sz="2000"/>
            </a:p>
          </p:txBody>
        </p:sp>
        <p:sp>
          <p:nvSpPr>
            <p:cNvPr id="76856" name="Line 43"/>
            <p:cNvSpPr>
              <a:spLocks noChangeShapeType="1"/>
            </p:cNvSpPr>
            <p:nvPr/>
          </p:nvSpPr>
          <p:spPr bwMode="auto">
            <a:xfrm flipV="1">
              <a:off x="1984" y="1581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7" name="Line 44"/>
            <p:cNvSpPr>
              <a:spLocks noChangeShapeType="1"/>
            </p:cNvSpPr>
            <p:nvPr/>
          </p:nvSpPr>
          <p:spPr bwMode="auto">
            <a:xfrm flipH="1" flipV="1">
              <a:off x="3210" y="1583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8" name="Line 45"/>
            <p:cNvSpPr>
              <a:spLocks noChangeShapeType="1"/>
            </p:cNvSpPr>
            <p:nvPr/>
          </p:nvSpPr>
          <p:spPr bwMode="auto">
            <a:xfrm flipV="1">
              <a:off x="1972" y="19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9" name="Text Box 46"/>
            <p:cNvSpPr txBox="1">
              <a:spLocks noChangeArrowheads="1"/>
            </p:cNvSpPr>
            <p:nvPr/>
          </p:nvSpPr>
          <p:spPr bwMode="auto">
            <a:xfrm>
              <a:off x="2668" y="1525"/>
              <a:ext cx="48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800"/>
                <a:t>upper</a:t>
              </a:r>
            </a:p>
            <a:p>
              <a:pPr algn="ctr"/>
              <a:r>
                <a:rPr lang="en-US" altLang="x-none" sz="1800"/>
                <a:t> layer</a:t>
              </a:r>
            </a:p>
          </p:txBody>
        </p:sp>
        <p:sp>
          <p:nvSpPr>
            <p:cNvPr id="76860" name="Line 47"/>
            <p:cNvSpPr>
              <a:spLocks noChangeShapeType="1"/>
            </p:cNvSpPr>
            <p:nvPr/>
          </p:nvSpPr>
          <p:spPr bwMode="auto">
            <a:xfrm flipH="1" flipV="1">
              <a:off x="2610" y="158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61" name="Text Box 49"/>
            <p:cNvSpPr txBox="1">
              <a:spLocks noChangeArrowheads="1"/>
            </p:cNvSpPr>
            <p:nvPr/>
          </p:nvSpPr>
          <p:spPr bwMode="auto">
            <a:xfrm>
              <a:off x="2262" y="2235"/>
              <a:ext cx="19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800"/>
                <a:t>32 bit destination IP address</a:t>
              </a:r>
              <a:endParaRPr lang="en-US" altLang="x-none"/>
            </a:p>
          </p:txBody>
        </p:sp>
        <p:sp>
          <p:nvSpPr>
            <p:cNvPr id="76862" name="Line 50"/>
            <p:cNvSpPr>
              <a:spLocks noChangeShapeType="1"/>
            </p:cNvSpPr>
            <p:nvPr/>
          </p:nvSpPr>
          <p:spPr bwMode="auto">
            <a:xfrm flipV="1">
              <a:off x="1984" y="2787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63" name="Text Box 51"/>
            <p:cNvSpPr txBox="1">
              <a:spLocks noChangeArrowheads="1"/>
            </p:cNvSpPr>
            <p:nvPr/>
          </p:nvSpPr>
          <p:spPr bwMode="auto">
            <a:xfrm>
              <a:off x="2673" y="2529"/>
              <a:ext cx="10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800"/>
                <a:t>options (if any)</a:t>
              </a:r>
              <a:endParaRPr lang="en-US" altLang="x-none"/>
            </a:p>
          </p:txBody>
        </p:sp>
      </p:grp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0"/>
            <a:ext cx="7772400" cy="781050"/>
          </a:xfrm>
        </p:spPr>
        <p:txBody>
          <a:bodyPr/>
          <a:lstStyle/>
          <a:p>
            <a:r>
              <a:rPr lang="en-US" altLang="x-none" sz="4000">
                <a:ea typeface="ＭＳ Ｐゴシック" charset="-128"/>
              </a:rPr>
              <a:t>IP datagram format</a:t>
            </a:r>
            <a:endParaRPr lang="en-US" altLang="x-none">
              <a:ea typeface="ＭＳ Ｐゴシック" charset="-128"/>
            </a:endParaRP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768350" y="858838"/>
            <a:ext cx="2501900" cy="792162"/>
            <a:chOff x="484" y="541"/>
            <a:chExt cx="1576" cy="499"/>
          </a:xfrm>
        </p:grpSpPr>
        <p:sp>
          <p:nvSpPr>
            <p:cNvPr id="76830" name="Text Box 20"/>
            <p:cNvSpPr txBox="1">
              <a:spLocks noChangeArrowheads="1"/>
            </p:cNvSpPr>
            <p:nvPr/>
          </p:nvSpPr>
          <p:spPr bwMode="auto">
            <a:xfrm>
              <a:off x="484" y="541"/>
              <a:ext cx="13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r>
                <a:rPr lang="en-US" altLang="x-none" sz="1800"/>
                <a:t>IP protocol version</a:t>
              </a:r>
            </a:p>
            <a:p>
              <a:pPr algn="r"/>
              <a:r>
                <a:rPr lang="en-US" altLang="x-none" sz="1800"/>
                <a:t>number</a:t>
              </a:r>
              <a:endParaRPr lang="en-US" altLang="x-none" sz="1000"/>
            </a:p>
          </p:txBody>
        </p:sp>
        <p:sp>
          <p:nvSpPr>
            <p:cNvPr id="76831" name="Line 23"/>
            <p:cNvSpPr>
              <a:spLocks noChangeShapeType="1"/>
            </p:cNvSpPr>
            <p:nvPr/>
          </p:nvSpPr>
          <p:spPr bwMode="auto">
            <a:xfrm>
              <a:off x="1727" y="749"/>
              <a:ext cx="333" cy="2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1258888" y="1406525"/>
            <a:ext cx="2416175" cy="641350"/>
            <a:chOff x="793" y="886"/>
            <a:chExt cx="1522" cy="404"/>
          </a:xfrm>
        </p:grpSpPr>
        <p:sp>
          <p:nvSpPr>
            <p:cNvPr id="76828" name="Text Box 21"/>
            <p:cNvSpPr txBox="1">
              <a:spLocks noChangeArrowheads="1"/>
            </p:cNvSpPr>
            <p:nvPr/>
          </p:nvSpPr>
          <p:spPr bwMode="auto">
            <a:xfrm>
              <a:off x="793" y="886"/>
              <a:ext cx="9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r>
                <a:rPr lang="en-US" altLang="x-none" sz="1800"/>
                <a:t>header length</a:t>
              </a:r>
            </a:p>
            <a:p>
              <a:pPr algn="r"/>
              <a:r>
                <a:rPr lang="en-US" altLang="x-none" sz="1800"/>
                <a:t> (bytes)</a:t>
              </a:r>
              <a:endParaRPr lang="en-US" altLang="x-none" sz="1000"/>
            </a:p>
          </p:txBody>
        </p:sp>
        <p:sp>
          <p:nvSpPr>
            <p:cNvPr id="76829" name="Line 24"/>
            <p:cNvSpPr>
              <a:spLocks noChangeShapeType="1"/>
            </p:cNvSpPr>
            <p:nvPr/>
          </p:nvSpPr>
          <p:spPr bwMode="auto">
            <a:xfrm>
              <a:off x="1745" y="1100"/>
              <a:ext cx="570" cy="9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727075" y="2732088"/>
            <a:ext cx="3624263" cy="1592262"/>
            <a:chOff x="458" y="1721"/>
            <a:chExt cx="2283" cy="1003"/>
          </a:xfrm>
        </p:grpSpPr>
        <p:sp>
          <p:nvSpPr>
            <p:cNvPr id="76826" name="Text Box 27"/>
            <p:cNvSpPr txBox="1">
              <a:spLocks noChangeArrowheads="1"/>
            </p:cNvSpPr>
            <p:nvPr/>
          </p:nvSpPr>
          <p:spPr bwMode="auto">
            <a:xfrm>
              <a:off x="458" y="2320"/>
              <a:ext cx="14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r>
                <a:rPr lang="en-US" altLang="x-none" sz="1800"/>
                <a:t>upper layer protocol</a:t>
              </a:r>
            </a:p>
            <a:p>
              <a:pPr algn="r"/>
              <a:r>
                <a:rPr lang="en-US" altLang="x-none" sz="1800"/>
                <a:t>to deliver payload to</a:t>
              </a:r>
            </a:p>
          </p:txBody>
        </p:sp>
        <p:sp>
          <p:nvSpPr>
            <p:cNvPr id="76827" name="Line 28"/>
            <p:cNvSpPr>
              <a:spLocks noChangeShapeType="1"/>
            </p:cNvSpPr>
            <p:nvPr/>
          </p:nvSpPr>
          <p:spPr bwMode="auto">
            <a:xfrm flipV="1">
              <a:off x="1817" y="1721"/>
              <a:ext cx="924" cy="7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6846888" y="1054100"/>
            <a:ext cx="2176462" cy="735013"/>
            <a:chOff x="4313" y="664"/>
            <a:chExt cx="1371" cy="463"/>
          </a:xfrm>
        </p:grpSpPr>
        <p:sp>
          <p:nvSpPr>
            <p:cNvPr id="76824" name="Text Box 26"/>
            <p:cNvSpPr txBox="1">
              <a:spLocks noChangeArrowheads="1"/>
            </p:cNvSpPr>
            <p:nvPr/>
          </p:nvSpPr>
          <p:spPr bwMode="auto">
            <a:xfrm>
              <a:off x="4648" y="664"/>
              <a:ext cx="10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800"/>
                <a:t>total datagram</a:t>
              </a:r>
            </a:p>
            <a:p>
              <a:r>
                <a:rPr lang="en-US" altLang="x-none" sz="1800"/>
                <a:t>length (bytes)</a:t>
              </a:r>
            </a:p>
          </p:txBody>
        </p:sp>
        <p:sp>
          <p:nvSpPr>
            <p:cNvPr id="76825" name="Line 30"/>
            <p:cNvSpPr>
              <a:spLocks noChangeShapeType="1"/>
            </p:cNvSpPr>
            <p:nvPr/>
          </p:nvSpPr>
          <p:spPr bwMode="auto">
            <a:xfrm flipH="1">
              <a:off x="4313" y="869"/>
              <a:ext cx="402" cy="2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1293813" y="1760538"/>
            <a:ext cx="3028950" cy="565150"/>
            <a:chOff x="815" y="1109"/>
            <a:chExt cx="1908" cy="356"/>
          </a:xfrm>
        </p:grpSpPr>
        <p:sp>
          <p:nvSpPr>
            <p:cNvPr id="76822" name="Text Box 35"/>
            <p:cNvSpPr txBox="1">
              <a:spLocks noChangeArrowheads="1"/>
            </p:cNvSpPr>
            <p:nvPr/>
          </p:nvSpPr>
          <p:spPr bwMode="auto">
            <a:xfrm>
              <a:off x="815" y="1234"/>
              <a:ext cx="10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r>
                <a:rPr lang="ja-JP" altLang="en-US" sz="1800"/>
                <a:t>“</a:t>
              </a:r>
              <a:r>
                <a:rPr lang="en-US" altLang="ja-JP" sz="1800"/>
                <a:t>type</a:t>
              </a:r>
              <a:r>
                <a:rPr lang="ja-JP" altLang="en-US" sz="1800"/>
                <a:t>”</a:t>
              </a:r>
              <a:r>
                <a:rPr lang="en-US" altLang="ja-JP" sz="1800"/>
                <a:t> of data </a:t>
              </a:r>
              <a:endParaRPr lang="en-US" altLang="x-none" sz="1000"/>
            </a:p>
          </p:txBody>
        </p:sp>
        <p:sp>
          <p:nvSpPr>
            <p:cNvPr id="76823" name="Line 36"/>
            <p:cNvSpPr>
              <a:spLocks noChangeShapeType="1"/>
            </p:cNvSpPr>
            <p:nvPr/>
          </p:nvSpPr>
          <p:spPr bwMode="auto">
            <a:xfrm flipV="1">
              <a:off x="1757" y="1109"/>
              <a:ext cx="966" cy="26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4951413" y="1787525"/>
            <a:ext cx="4102100" cy="915988"/>
            <a:chOff x="3119" y="1126"/>
            <a:chExt cx="2584" cy="577"/>
          </a:xfrm>
        </p:grpSpPr>
        <p:sp>
          <p:nvSpPr>
            <p:cNvPr id="76818" name="Text Box 25"/>
            <p:cNvSpPr txBox="1">
              <a:spLocks noChangeArrowheads="1"/>
            </p:cNvSpPr>
            <p:nvPr/>
          </p:nvSpPr>
          <p:spPr bwMode="auto">
            <a:xfrm>
              <a:off x="4667" y="1126"/>
              <a:ext cx="103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800"/>
                <a:t>for</a:t>
              </a:r>
            </a:p>
            <a:p>
              <a:r>
                <a:rPr lang="en-US" altLang="x-none" sz="1800"/>
                <a:t>fragmentation/</a:t>
              </a:r>
            </a:p>
            <a:p>
              <a:r>
                <a:rPr lang="en-US" altLang="x-none" sz="1800"/>
                <a:t>reassembly</a:t>
              </a:r>
            </a:p>
          </p:txBody>
        </p:sp>
        <p:sp>
          <p:nvSpPr>
            <p:cNvPr id="76819" name="Line 29"/>
            <p:cNvSpPr>
              <a:spLocks noChangeShapeType="1"/>
            </p:cNvSpPr>
            <p:nvPr/>
          </p:nvSpPr>
          <p:spPr bwMode="auto">
            <a:xfrm flipH="1">
              <a:off x="3443" y="1415"/>
              <a:ext cx="1284" cy="1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0" name="Line 41"/>
            <p:cNvSpPr>
              <a:spLocks noChangeShapeType="1"/>
            </p:cNvSpPr>
            <p:nvPr/>
          </p:nvSpPr>
          <p:spPr bwMode="auto">
            <a:xfrm flipH="1" flipV="1">
              <a:off x="4301" y="1349"/>
              <a:ext cx="414" cy="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1" name="Line 42"/>
            <p:cNvSpPr>
              <a:spLocks noChangeShapeType="1"/>
            </p:cNvSpPr>
            <p:nvPr/>
          </p:nvSpPr>
          <p:spPr bwMode="auto">
            <a:xfrm flipH="1">
              <a:off x="3119" y="1421"/>
              <a:ext cx="1584" cy="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1019175" y="2406650"/>
            <a:ext cx="2398713" cy="1190625"/>
            <a:chOff x="642" y="1516"/>
            <a:chExt cx="1511" cy="750"/>
          </a:xfrm>
        </p:grpSpPr>
        <p:sp>
          <p:nvSpPr>
            <p:cNvPr id="76816" name="Text Box 22"/>
            <p:cNvSpPr txBox="1">
              <a:spLocks noChangeArrowheads="1"/>
            </p:cNvSpPr>
            <p:nvPr/>
          </p:nvSpPr>
          <p:spPr bwMode="auto">
            <a:xfrm>
              <a:off x="642" y="1516"/>
              <a:ext cx="1204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r>
                <a:rPr lang="en-US" altLang="x-none" sz="1800"/>
                <a:t>max number</a:t>
              </a:r>
            </a:p>
            <a:p>
              <a:pPr algn="r"/>
              <a:r>
                <a:rPr lang="en-US" altLang="x-none" sz="1800"/>
                <a:t>remaining hops</a:t>
              </a:r>
            </a:p>
            <a:p>
              <a:pPr algn="r"/>
              <a:r>
                <a:rPr lang="en-US" altLang="x-none" sz="1800"/>
                <a:t>(decremented at </a:t>
              </a:r>
            </a:p>
            <a:p>
              <a:pPr algn="r"/>
              <a:r>
                <a:rPr lang="en-US" altLang="x-none" sz="1800"/>
                <a:t>each router)</a:t>
              </a:r>
            </a:p>
          </p:txBody>
        </p:sp>
        <p:sp>
          <p:nvSpPr>
            <p:cNvPr id="76817" name="Line 48"/>
            <p:cNvSpPr>
              <a:spLocks noChangeShapeType="1"/>
            </p:cNvSpPr>
            <p:nvPr/>
          </p:nvSpPr>
          <p:spPr bwMode="auto">
            <a:xfrm>
              <a:off x="1805" y="1700"/>
              <a:ext cx="348" cy="5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6532563" y="3987800"/>
            <a:ext cx="2508250" cy="1465263"/>
            <a:chOff x="4115" y="2512"/>
            <a:chExt cx="1580" cy="923"/>
          </a:xfrm>
        </p:grpSpPr>
        <p:sp>
          <p:nvSpPr>
            <p:cNvPr id="76814" name="Text Box 52"/>
            <p:cNvSpPr txBox="1">
              <a:spLocks noChangeArrowheads="1"/>
            </p:cNvSpPr>
            <p:nvPr/>
          </p:nvSpPr>
          <p:spPr bwMode="auto">
            <a:xfrm>
              <a:off x="4595" y="2512"/>
              <a:ext cx="1100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800"/>
                <a:t>e.g. timestamp,</a:t>
              </a:r>
            </a:p>
            <a:p>
              <a:r>
                <a:rPr lang="en-US" altLang="x-none" sz="1800"/>
                <a:t>record route</a:t>
              </a:r>
            </a:p>
            <a:p>
              <a:r>
                <a:rPr lang="en-US" altLang="x-none" sz="1800"/>
                <a:t>taken, specify</a:t>
              </a:r>
            </a:p>
            <a:p>
              <a:r>
                <a:rPr lang="en-US" altLang="x-none" sz="1800"/>
                <a:t>list of routers </a:t>
              </a:r>
            </a:p>
            <a:p>
              <a:r>
                <a:rPr lang="en-US" altLang="x-none" sz="1800"/>
                <a:t>to visit.</a:t>
              </a:r>
            </a:p>
          </p:txBody>
        </p:sp>
        <p:sp>
          <p:nvSpPr>
            <p:cNvPr id="76815" name="Line 53"/>
            <p:cNvSpPr>
              <a:spLocks noChangeShapeType="1"/>
            </p:cNvSpPr>
            <p:nvPr/>
          </p:nvSpPr>
          <p:spPr bwMode="auto">
            <a:xfrm flipH="1">
              <a:off x="4115" y="2651"/>
              <a:ext cx="516" cy="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5542" name="Rectangle 54"/>
          <p:cNvSpPr>
            <a:spLocks noChangeArrowheads="1"/>
          </p:cNvSpPr>
          <p:nvPr/>
        </p:nvSpPr>
        <p:spPr bwMode="auto">
          <a:xfrm>
            <a:off x="244475" y="4595813"/>
            <a:ext cx="2620963" cy="16065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2"/>
              <a:buNone/>
            </a:pPr>
            <a:r>
              <a:rPr lang="en-US" altLang="x-none" sz="2000" i="1">
                <a:solidFill>
                  <a:srgbClr val="CC0000"/>
                </a:solidFill>
              </a:rPr>
              <a:t>how much overhead?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2"/>
              <a:buChar char="v"/>
            </a:pPr>
            <a:r>
              <a:rPr lang="en-US" altLang="x-none" sz="2000"/>
              <a:t>20 bytes of TCP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2"/>
              <a:buChar char="v"/>
            </a:pPr>
            <a:r>
              <a:rPr lang="en-US" altLang="x-none" sz="2000"/>
              <a:t>20 bytes of IP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2"/>
              <a:buChar char="v"/>
            </a:pPr>
            <a:r>
              <a:rPr lang="en-US" altLang="x-none" sz="2000"/>
              <a:t>= 40 bytes + app layer overhead</a:t>
            </a:r>
          </a:p>
        </p:txBody>
      </p:sp>
      <p:sp>
        <p:nvSpPr>
          <p:cNvPr id="768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2D6F0C51-F87E-8246-A28A-180E75D1D009}" type="slidenum">
              <a:rPr lang="en-US" altLang="x-none" sz="1200">
                <a:latin typeface="Tahoma" charset="0"/>
              </a:rPr>
              <a:pPr/>
              <a:t>32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7681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7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54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5738"/>
            <a:ext cx="7772400" cy="930275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IP fragmentation, reassembly</a:t>
            </a:r>
            <a:endParaRPr lang="en-US" altLang="x-none" sz="4800">
              <a:ea typeface="ＭＳ Ｐゴシック" charset="-128"/>
            </a:endParaRP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1150" y="1439863"/>
            <a:ext cx="3810000" cy="5094287"/>
          </a:xfrm>
        </p:spPr>
        <p:txBody>
          <a:bodyPr/>
          <a:lstStyle/>
          <a:p>
            <a:r>
              <a:rPr lang="en-US" altLang="x-none" sz="2400">
                <a:ea typeface="ＭＳ Ｐゴシック" charset="-128"/>
                <a:cs typeface="ＭＳ Ｐゴシック" charset="-128"/>
              </a:rPr>
              <a:t>network links have MTU (max.transfer size) - largest possible link-level frame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different link types, different MTUs </a:t>
            </a:r>
          </a:p>
          <a:p>
            <a:r>
              <a:rPr lang="en-US" altLang="x-none" sz="2400">
                <a:ea typeface="ＭＳ Ｐゴシック" charset="-128"/>
                <a:cs typeface="ＭＳ Ｐゴシック" charset="-128"/>
              </a:rPr>
              <a:t>large IP datagram divided (</a:t>
            </a:r>
            <a:r>
              <a:rPr lang="ja-JP" altLang="en-US" sz="2400">
                <a:ea typeface="ＭＳ Ｐゴシック" charset="-128"/>
                <a:cs typeface="ＭＳ Ｐゴシック" charset="-128"/>
              </a:rPr>
              <a:t>“</a:t>
            </a:r>
            <a:r>
              <a:rPr lang="en-US" altLang="ja-JP" sz="2400">
                <a:ea typeface="ＭＳ Ｐゴシック" charset="-128"/>
                <a:cs typeface="ＭＳ Ｐゴシック" charset="-128"/>
              </a:rPr>
              <a:t>fragmented</a:t>
            </a:r>
            <a:r>
              <a:rPr lang="ja-JP" altLang="en-US" sz="2400">
                <a:ea typeface="ＭＳ Ｐゴシック" charset="-128"/>
                <a:cs typeface="ＭＳ Ｐゴシック" charset="-128"/>
              </a:rPr>
              <a:t>”</a:t>
            </a:r>
            <a:r>
              <a:rPr lang="en-US" altLang="ja-JP" sz="2400">
                <a:ea typeface="ＭＳ Ｐゴシック" charset="-128"/>
                <a:cs typeface="ＭＳ Ｐゴシック" charset="-128"/>
              </a:rPr>
              <a:t>) within net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one datagram becomes several datagrams</a:t>
            </a:r>
          </a:p>
          <a:p>
            <a:pPr lvl="1"/>
            <a:r>
              <a:rPr lang="ja-JP" altLang="en-US">
                <a:latin typeface="Gill Sans MT" charset="0"/>
                <a:ea typeface="ＭＳ Ｐゴシック" charset="-128"/>
              </a:rPr>
              <a:t>“</a:t>
            </a:r>
            <a:r>
              <a:rPr lang="en-US" altLang="ja-JP">
                <a:latin typeface="Gill Sans MT" charset="0"/>
                <a:ea typeface="ＭＳ Ｐゴシック" charset="-128"/>
              </a:rPr>
              <a:t>reassembled</a:t>
            </a:r>
            <a:r>
              <a:rPr lang="ja-JP" altLang="en-US">
                <a:latin typeface="Gill Sans MT" charset="0"/>
                <a:ea typeface="ＭＳ Ｐゴシック" charset="-128"/>
              </a:rPr>
              <a:t>”</a:t>
            </a:r>
            <a:r>
              <a:rPr lang="en-US" altLang="ja-JP">
                <a:latin typeface="Gill Sans MT" charset="0"/>
                <a:ea typeface="ＭＳ Ｐゴシック" charset="-128"/>
              </a:rPr>
              <a:t> only at final destination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IP header bits used to identify, order related fragments</a:t>
            </a:r>
          </a:p>
        </p:txBody>
      </p:sp>
      <p:sp>
        <p:nvSpPr>
          <p:cNvPr id="77827" name="Freeform 4"/>
          <p:cNvSpPr>
            <a:spLocks/>
          </p:cNvSpPr>
          <p:nvPr/>
        </p:nvSpPr>
        <p:spPr bwMode="auto">
          <a:xfrm>
            <a:off x="4597400" y="1628775"/>
            <a:ext cx="2436813" cy="2255838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8" name="Freeform 5"/>
          <p:cNvSpPr>
            <a:spLocks/>
          </p:cNvSpPr>
          <p:nvPr/>
        </p:nvSpPr>
        <p:spPr bwMode="auto">
          <a:xfrm>
            <a:off x="4597400" y="4030663"/>
            <a:ext cx="1976438" cy="1987550"/>
          </a:xfrm>
          <a:custGeom>
            <a:avLst/>
            <a:gdLst>
              <a:gd name="T0" fmla="*/ 2147483647 w 873"/>
              <a:gd name="T1" fmla="*/ 2147483647 h 940"/>
              <a:gd name="T2" fmla="*/ 2147483647 w 873"/>
              <a:gd name="T3" fmla="*/ 2147483647 h 940"/>
              <a:gd name="T4" fmla="*/ 2147483647 w 873"/>
              <a:gd name="T5" fmla="*/ 2147483647 h 940"/>
              <a:gd name="T6" fmla="*/ 2147483647 w 873"/>
              <a:gd name="T7" fmla="*/ 2147483647 h 940"/>
              <a:gd name="T8" fmla="*/ 2147483647 w 873"/>
              <a:gd name="T9" fmla="*/ 2147483647 h 940"/>
              <a:gd name="T10" fmla="*/ 2147483647 w 873"/>
              <a:gd name="T11" fmla="*/ 2147483647 h 940"/>
              <a:gd name="T12" fmla="*/ 2147483647 w 873"/>
              <a:gd name="T13" fmla="*/ 2147483647 h 940"/>
              <a:gd name="T14" fmla="*/ 2147483647 w 873"/>
              <a:gd name="T15" fmla="*/ 2147483647 h 940"/>
              <a:gd name="T16" fmla="*/ 2147483647 w 873"/>
              <a:gd name="T17" fmla="*/ 2147483647 h 940"/>
              <a:gd name="T18" fmla="*/ 2147483647 w 873"/>
              <a:gd name="T19" fmla="*/ 2147483647 h 940"/>
              <a:gd name="T20" fmla="*/ 2147483647 w 873"/>
              <a:gd name="T21" fmla="*/ 2147483647 h 9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3"/>
              <a:gd name="T34" fmla="*/ 0 h 940"/>
              <a:gd name="T35" fmla="*/ 873 w 873"/>
              <a:gd name="T36" fmla="*/ 940 h 9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3" h="940">
                <a:moveTo>
                  <a:pt x="2" y="405"/>
                </a:moveTo>
                <a:cubicBezTo>
                  <a:pt x="17" y="290"/>
                  <a:pt x="138" y="129"/>
                  <a:pt x="230" y="65"/>
                </a:cubicBezTo>
                <a:cubicBezTo>
                  <a:pt x="322" y="1"/>
                  <a:pt x="460" y="0"/>
                  <a:pt x="555" y="22"/>
                </a:cubicBezTo>
                <a:cubicBezTo>
                  <a:pt x="650" y="44"/>
                  <a:pt x="748" y="143"/>
                  <a:pt x="800" y="197"/>
                </a:cubicBezTo>
                <a:cubicBezTo>
                  <a:pt x="852" y="251"/>
                  <a:pt x="859" y="292"/>
                  <a:pt x="866" y="347"/>
                </a:cubicBezTo>
                <a:cubicBezTo>
                  <a:pt x="873" y="402"/>
                  <a:pt x="855" y="457"/>
                  <a:pt x="842" y="527"/>
                </a:cubicBezTo>
                <a:cubicBezTo>
                  <a:pt x="829" y="597"/>
                  <a:pt x="827" y="714"/>
                  <a:pt x="788" y="767"/>
                </a:cubicBezTo>
                <a:cubicBezTo>
                  <a:pt x="749" y="820"/>
                  <a:pt x="670" y="819"/>
                  <a:pt x="608" y="845"/>
                </a:cubicBezTo>
                <a:cubicBezTo>
                  <a:pt x="546" y="871"/>
                  <a:pt x="496" y="940"/>
                  <a:pt x="418" y="925"/>
                </a:cubicBezTo>
                <a:cubicBezTo>
                  <a:pt x="340" y="910"/>
                  <a:pt x="208" y="840"/>
                  <a:pt x="139" y="754"/>
                </a:cubicBezTo>
                <a:cubicBezTo>
                  <a:pt x="69" y="667"/>
                  <a:pt x="0" y="546"/>
                  <a:pt x="2" y="405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9" name="Line 16"/>
          <p:cNvSpPr>
            <a:spLocks noChangeShapeType="1"/>
          </p:cNvSpPr>
          <p:nvPr/>
        </p:nvSpPr>
        <p:spPr bwMode="auto">
          <a:xfrm flipV="1">
            <a:off x="4670425" y="2584450"/>
            <a:ext cx="1270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Line 17"/>
          <p:cNvSpPr>
            <a:spLocks noChangeShapeType="1"/>
          </p:cNvSpPr>
          <p:nvPr/>
        </p:nvSpPr>
        <p:spPr bwMode="auto">
          <a:xfrm>
            <a:off x="5246688" y="1909763"/>
            <a:ext cx="658812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Line 18"/>
          <p:cNvSpPr>
            <a:spLocks noChangeShapeType="1"/>
          </p:cNvSpPr>
          <p:nvPr/>
        </p:nvSpPr>
        <p:spPr bwMode="auto">
          <a:xfrm>
            <a:off x="6092825" y="2246313"/>
            <a:ext cx="196850" cy="669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Line 19"/>
          <p:cNvSpPr>
            <a:spLocks noChangeShapeType="1"/>
          </p:cNvSpPr>
          <p:nvPr/>
        </p:nvSpPr>
        <p:spPr bwMode="auto">
          <a:xfrm>
            <a:off x="4995863" y="2022475"/>
            <a:ext cx="1587" cy="582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3" name="Line 20"/>
          <p:cNvSpPr>
            <a:spLocks noChangeShapeType="1"/>
          </p:cNvSpPr>
          <p:nvPr/>
        </p:nvSpPr>
        <p:spPr bwMode="auto">
          <a:xfrm>
            <a:off x="5230813" y="2676525"/>
            <a:ext cx="971550" cy="401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Line 21"/>
          <p:cNvSpPr>
            <a:spLocks noChangeShapeType="1"/>
          </p:cNvSpPr>
          <p:nvPr/>
        </p:nvSpPr>
        <p:spPr bwMode="auto">
          <a:xfrm flipH="1" flipV="1">
            <a:off x="6503988" y="3206750"/>
            <a:ext cx="476250" cy="687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5" name="Line 22"/>
          <p:cNvSpPr>
            <a:spLocks noChangeShapeType="1"/>
          </p:cNvSpPr>
          <p:nvPr/>
        </p:nvSpPr>
        <p:spPr bwMode="auto">
          <a:xfrm flipH="1">
            <a:off x="5254625" y="2214563"/>
            <a:ext cx="758825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Line 23"/>
          <p:cNvSpPr>
            <a:spLocks noChangeShapeType="1"/>
          </p:cNvSpPr>
          <p:nvPr/>
        </p:nvSpPr>
        <p:spPr bwMode="auto">
          <a:xfrm flipH="1">
            <a:off x="5264150" y="1654175"/>
            <a:ext cx="47625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7" name="Line 24"/>
          <p:cNvSpPr>
            <a:spLocks noChangeShapeType="1"/>
          </p:cNvSpPr>
          <p:nvPr/>
        </p:nvSpPr>
        <p:spPr bwMode="auto">
          <a:xfrm flipH="1">
            <a:off x="5981700" y="1830388"/>
            <a:ext cx="273050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Line 119"/>
          <p:cNvSpPr>
            <a:spLocks noChangeShapeType="1"/>
          </p:cNvSpPr>
          <p:nvPr/>
        </p:nvSpPr>
        <p:spPr bwMode="auto">
          <a:xfrm flipH="1">
            <a:off x="6461125" y="4206875"/>
            <a:ext cx="636588" cy="877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99"/>
          <p:cNvGrpSpPr>
            <a:grpSpLocks/>
          </p:cNvGrpSpPr>
          <p:nvPr/>
        </p:nvGrpSpPr>
        <p:grpSpPr bwMode="auto">
          <a:xfrm>
            <a:off x="5003800" y="2955925"/>
            <a:ext cx="1222375" cy="403225"/>
            <a:chOff x="3152" y="1862"/>
            <a:chExt cx="770" cy="254"/>
          </a:xfrm>
        </p:grpSpPr>
        <p:grpSp>
          <p:nvGrpSpPr>
            <p:cNvPr id="77954" name="Group 120"/>
            <p:cNvGrpSpPr>
              <a:grpSpLocks/>
            </p:cNvGrpSpPr>
            <p:nvPr/>
          </p:nvGrpSpPr>
          <p:grpSpPr bwMode="auto">
            <a:xfrm rot="1433392">
              <a:off x="3152" y="1862"/>
              <a:ext cx="648" cy="108"/>
              <a:chOff x="4712" y="1742"/>
              <a:chExt cx="648" cy="108"/>
            </a:xfrm>
          </p:grpSpPr>
          <p:sp>
            <p:nvSpPr>
              <p:cNvPr id="77956" name="Rectangle 121"/>
              <p:cNvSpPr>
                <a:spLocks noChangeArrowheads="1"/>
              </p:cNvSpPr>
              <p:nvPr/>
            </p:nvSpPr>
            <p:spPr bwMode="auto">
              <a:xfrm>
                <a:off x="4712" y="1742"/>
                <a:ext cx="648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77957" name="Rectangle 122"/>
              <p:cNvSpPr>
                <a:spLocks noChangeArrowheads="1"/>
              </p:cNvSpPr>
              <p:nvPr/>
            </p:nvSpPr>
            <p:spPr bwMode="auto">
              <a:xfrm>
                <a:off x="4710" y="1742"/>
                <a:ext cx="534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</p:grpSp>
        <p:sp>
          <p:nvSpPr>
            <p:cNvPr id="77955" name="Line 132"/>
            <p:cNvSpPr>
              <a:spLocks noChangeShapeType="1"/>
            </p:cNvSpPr>
            <p:nvPr/>
          </p:nvSpPr>
          <p:spPr bwMode="auto">
            <a:xfrm>
              <a:off x="3784" y="2060"/>
              <a:ext cx="138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6648" name="Text Box 136"/>
          <p:cNvSpPr txBox="1">
            <a:spLocks noChangeArrowheads="1"/>
          </p:cNvSpPr>
          <p:nvPr/>
        </p:nvSpPr>
        <p:spPr bwMode="auto">
          <a:xfrm>
            <a:off x="6615113" y="2241550"/>
            <a:ext cx="24669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 i="1">
                <a:solidFill>
                  <a:srgbClr val="CC0000"/>
                </a:solidFill>
              </a:rPr>
              <a:t>fragmentation:</a:t>
            </a:r>
            <a:r>
              <a:rPr lang="en-US" altLang="x-none" sz="1600"/>
              <a:t> </a:t>
            </a:r>
          </a:p>
          <a:p>
            <a:r>
              <a:rPr lang="en-US" altLang="x-none" sz="1600" b="1" i="1">
                <a:solidFill>
                  <a:srgbClr val="000099"/>
                </a:solidFill>
              </a:rPr>
              <a:t>in:</a:t>
            </a:r>
            <a:r>
              <a:rPr lang="en-US" altLang="x-none" sz="1600"/>
              <a:t> one large datagram</a:t>
            </a:r>
          </a:p>
          <a:p>
            <a:r>
              <a:rPr lang="en-US" altLang="x-none" sz="1600" b="1" i="1">
                <a:solidFill>
                  <a:srgbClr val="000099"/>
                </a:solidFill>
              </a:rPr>
              <a:t>out:</a:t>
            </a:r>
            <a:r>
              <a:rPr lang="en-US" altLang="x-none" sz="1600"/>
              <a:t> 3 smaller datagrams</a:t>
            </a:r>
            <a:endParaRPr lang="en-US" altLang="x-none" sz="1800"/>
          </a:p>
        </p:txBody>
      </p:sp>
      <p:sp>
        <p:nvSpPr>
          <p:cNvPr id="77841" name="Line 118"/>
          <p:cNvSpPr>
            <a:spLocks noChangeShapeType="1"/>
          </p:cNvSpPr>
          <p:nvPr/>
        </p:nvSpPr>
        <p:spPr bwMode="auto">
          <a:xfrm>
            <a:off x="5484813" y="5178425"/>
            <a:ext cx="287337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20"/>
          <p:cNvGrpSpPr>
            <a:grpSpLocks/>
          </p:cNvGrpSpPr>
          <p:nvPr/>
        </p:nvGrpSpPr>
        <p:grpSpPr bwMode="auto">
          <a:xfrm>
            <a:off x="5407025" y="4352925"/>
            <a:ext cx="708025" cy="558800"/>
            <a:chOff x="3406" y="2742"/>
            <a:chExt cx="446" cy="352"/>
          </a:xfrm>
        </p:grpSpPr>
        <p:grpSp>
          <p:nvGrpSpPr>
            <p:cNvPr id="77942" name="Group 137"/>
            <p:cNvGrpSpPr>
              <a:grpSpLocks/>
            </p:cNvGrpSpPr>
            <p:nvPr/>
          </p:nvGrpSpPr>
          <p:grpSpPr bwMode="auto">
            <a:xfrm rot="-10773343">
              <a:off x="3566" y="2742"/>
              <a:ext cx="282" cy="108"/>
              <a:chOff x="5078" y="1860"/>
              <a:chExt cx="282" cy="108"/>
            </a:xfrm>
          </p:grpSpPr>
          <p:sp>
            <p:nvSpPr>
              <p:cNvPr id="77952" name="Rectangle 138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77953" name="Rectangle 139"/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</p:grpSp>
        <p:grpSp>
          <p:nvGrpSpPr>
            <p:cNvPr id="77943" name="Group 140"/>
            <p:cNvGrpSpPr>
              <a:grpSpLocks/>
            </p:cNvGrpSpPr>
            <p:nvPr/>
          </p:nvGrpSpPr>
          <p:grpSpPr bwMode="auto">
            <a:xfrm rot="-10773343">
              <a:off x="3568" y="2864"/>
              <a:ext cx="282" cy="108"/>
              <a:chOff x="5078" y="1860"/>
              <a:chExt cx="282" cy="108"/>
            </a:xfrm>
          </p:grpSpPr>
          <p:sp>
            <p:nvSpPr>
              <p:cNvPr id="77950" name="Rectangle 141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77951" name="Rectangle 142"/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</p:grpSp>
        <p:grpSp>
          <p:nvGrpSpPr>
            <p:cNvPr id="77944" name="Group 143"/>
            <p:cNvGrpSpPr>
              <a:grpSpLocks/>
            </p:cNvGrpSpPr>
            <p:nvPr/>
          </p:nvGrpSpPr>
          <p:grpSpPr bwMode="auto">
            <a:xfrm rot="-10773343">
              <a:off x="3570" y="2986"/>
              <a:ext cx="282" cy="108"/>
              <a:chOff x="5078" y="1860"/>
              <a:chExt cx="282" cy="108"/>
            </a:xfrm>
          </p:grpSpPr>
          <p:sp>
            <p:nvSpPr>
              <p:cNvPr id="77948" name="Rectangle 144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77949" name="Rectangle 145"/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</p:grpSp>
        <p:sp>
          <p:nvSpPr>
            <p:cNvPr id="77945" name="Line 146"/>
            <p:cNvSpPr>
              <a:spLocks noChangeShapeType="1"/>
            </p:cNvSpPr>
            <p:nvPr/>
          </p:nvSpPr>
          <p:spPr bwMode="auto">
            <a:xfrm rot="9691848">
              <a:off x="3412" y="277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46" name="Line 147"/>
            <p:cNvSpPr>
              <a:spLocks noChangeShapeType="1"/>
            </p:cNvSpPr>
            <p:nvPr/>
          </p:nvSpPr>
          <p:spPr bwMode="auto">
            <a:xfrm rot="9691848">
              <a:off x="3406" y="288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47" name="Line 148"/>
            <p:cNvSpPr>
              <a:spLocks noChangeShapeType="1"/>
            </p:cNvSpPr>
            <p:nvPr/>
          </p:nvSpPr>
          <p:spPr bwMode="auto">
            <a:xfrm rot="9691848">
              <a:off x="3408" y="301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33"/>
          <p:cNvGrpSpPr>
            <a:grpSpLocks/>
          </p:cNvGrpSpPr>
          <p:nvPr/>
        </p:nvGrpSpPr>
        <p:grpSpPr bwMode="auto">
          <a:xfrm>
            <a:off x="4287838" y="3871913"/>
            <a:ext cx="1395412" cy="490537"/>
            <a:chOff x="2701" y="2439"/>
            <a:chExt cx="879" cy="309"/>
          </a:xfrm>
        </p:grpSpPr>
        <p:grpSp>
          <p:nvGrpSpPr>
            <p:cNvPr id="77936" name="Group 232"/>
            <p:cNvGrpSpPr>
              <a:grpSpLocks/>
            </p:cNvGrpSpPr>
            <p:nvPr/>
          </p:nvGrpSpPr>
          <p:grpSpPr bwMode="auto">
            <a:xfrm>
              <a:off x="2701" y="2639"/>
              <a:ext cx="806" cy="109"/>
              <a:chOff x="2540" y="2639"/>
              <a:chExt cx="806" cy="109"/>
            </a:xfrm>
          </p:grpSpPr>
          <p:grpSp>
            <p:nvGrpSpPr>
              <p:cNvPr id="77938" name="Group 149"/>
              <p:cNvGrpSpPr>
                <a:grpSpLocks/>
              </p:cNvGrpSpPr>
              <p:nvPr/>
            </p:nvGrpSpPr>
            <p:grpSpPr bwMode="auto">
              <a:xfrm rot="10793026">
                <a:off x="2697" y="2639"/>
                <a:ext cx="649" cy="109"/>
                <a:chOff x="4712" y="1742"/>
                <a:chExt cx="648" cy="108"/>
              </a:xfrm>
            </p:grpSpPr>
            <p:sp>
              <p:nvSpPr>
                <p:cNvPr id="77940" name="Rectangle 150"/>
                <p:cNvSpPr>
                  <a:spLocks noChangeArrowheads="1"/>
                </p:cNvSpPr>
                <p:nvPr/>
              </p:nvSpPr>
              <p:spPr bwMode="auto">
                <a:xfrm>
                  <a:off x="4712" y="1742"/>
                  <a:ext cx="648" cy="10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77941" name="Rectangle 151"/>
                <p:cNvSpPr>
                  <a:spLocks noChangeArrowheads="1"/>
                </p:cNvSpPr>
                <p:nvPr/>
              </p:nvSpPr>
              <p:spPr bwMode="auto">
                <a:xfrm>
                  <a:off x="4714" y="1744"/>
                  <a:ext cx="534" cy="10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</p:grpSp>
          <p:sp>
            <p:nvSpPr>
              <p:cNvPr id="77939" name="Line 152"/>
              <p:cNvSpPr>
                <a:spLocks noChangeShapeType="1"/>
              </p:cNvSpPr>
              <p:nvPr/>
            </p:nvSpPr>
            <p:spPr bwMode="auto">
              <a:xfrm rot="9691848">
                <a:off x="2540" y="2666"/>
                <a:ext cx="138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7937" name="Text Box 153"/>
            <p:cNvSpPr txBox="1">
              <a:spLocks noChangeArrowheads="1"/>
            </p:cNvSpPr>
            <p:nvPr/>
          </p:nvSpPr>
          <p:spPr bwMode="auto">
            <a:xfrm>
              <a:off x="2810" y="2439"/>
              <a:ext cx="7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600" i="1">
                  <a:solidFill>
                    <a:srgbClr val="CC0000"/>
                  </a:solidFill>
                </a:rPr>
                <a:t>reassembly</a:t>
              </a:r>
              <a:endParaRPr lang="en-US" altLang="x-none" sz="1800" i="1">
                <a:solidFill>
                  <a:srgbClr val="CC0000"/>
                </a:solidFill>
              </a:endParaRPr>
            </a:p>
          </p:txBody>
        </p:sp>
      </p:grpSp>
      <p:pic>
        <p:nvPicPr>
          <p:cNvPr id="77844" name="Picture 15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88106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845" name="Group 162"/>
          <p:cNvGrpSpPr>
            <a:grpSpLocks/>
          </p:cNvGrpSpPr>
          <p:nvPr/>
        </p:nvGrpSpPr>
        <p:grpSpPr bwMode="auto">
          <a:xfrm>
            <a:off x="3849688" y="1708150"/>
            <a:ext cx="838200" cy="1720850"/>
            <a:chOff x="2345" y="1140"/>
            <a:chExt cx="528" cy="1084"/>
          </a:xfrm>
        </p:grpSpPr>
        <p:sp>
          <p:nvSpPr>
            <p:cNvPr id="77926" name="Line 8"/>
            <p:cNvSpPr>
              <a:spLocks noChangeShapeType="1"/>
            </p:cNvSpPr>
            <p:nvPr/>
          </p:nvSpPr>
          <p:spPr bwMode="auto">
            <a:xfrm flipV="1">
              <a:off x="2811" y="1459"/>
              <a:ext cx="6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27" name="Line 10"/>
            <p:cNvSpPr>
              <a:spLocks noChangeShapeType="1"/>
            </p:cNvSpPr>
            <p:nvPr/>
          </p:nvSpPr>
          <p:spPr bwMode="auto">
            <a:xfrm flipV="1">
              <a:off x="2811" y="1967"/>
              <a:ext cx="6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28" name="Line 15"/>
            <p:cNvSpPr>
              <a:spLocks noChangeShapeType="1"/>
            </p:cNvSpPr>
            <p:nvPr/>
          </p:nvSpPr>
          <p:spPr bwMode="auto">
            <a:xfrm>
              <a:off x="2868" y="1456"/>
              <a:ext cx="0" cy="5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7929" name="Group 155"/>
            <p:cNvGrpSpPr>
              <a:grpSpLocks/>
            </p:cNvGrpSpPr>
            <p:nvPr/>
          </p:nvGrpSpPr>
          <p:grpSpPr bwMode="auto">
            <a:xfrm>
              <a:off x="2345" y="1140"/>
              <a:ext cx="503" cy="444"/>
              <a:chOff x="-44" y="1473"/>
              <a:chExt cx="981" cy="1105"/>
            </a:xfrm>
          </p:grpSpPr>
          <p:pic>
            <p:nvPicPr>
              <p:cNvPr id="77934" name="Picture 15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935" name="Freeform 15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7930" name="Text Box 158"/>
            <p:cNvSpPr txBox="1">
              <a:spLocks noChangeArrowheads="1"/>
            </p:cNvSpPr>
            <p:nvPr/>
          </p:nvSpPr>
          <p:spPr bwMode="auto">
            <a:xfrm rot="5400000">
              <a:off x="2526" y="1509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2800"/>
                <a:t>…</a:t>
              </a:r>
            </a:p>
          </p:txBody>
        </p:sp>
        <p:grpSp>
          <p:nvGrpSpPr>
            <p:cNvPr id="77931" name="Group 159"/>
            <p:cNvGrpSpPr>
              <a:grpSpLocks/>
            </p:cNvGrpSpPr>
            <p:nvPr/>
          </p:nvGrpSpPr>
          <p:grpSpPr bwMode="auto">
            <a:xfrm>
              <a:off x="2357" y="1780"/>
              <a:ext cx="503" cy="444"/>
              <a:chOff x="-44" y="1473"/>
              <a:chExt cx="981" cy="1105"/>
            </a:xfrm>
          </p:grpSpPr>
          <p:pic>
            <p:nvPicPr>
              <p:cNvPr id="77932" name="Picture 16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933" name="Freeform 16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77846" name="Group 163"/>
          <p:cNvGrpSpPr>
            <a:grpSpLocks/>
          </p:cNvGrpSpPr>
          <p:nvPr/>
        </p:nvGrpSpPr>
        <p:grpSpPr bwMode="auto">
          <a:xfrm>
            <a:off x="5970588" y="2895600"/>
            <a:ext cx="698500" cy="355600"/>
            <a:chOff x="4396" y="1245"/>
            <a:chExt cx="672" cy="248"/>
          </a:xfrm>
        </p:grpSpPr>
        <p:sp>
          <p:nvSpPr>
            <p:cNvPr id="7791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sp>
          <p:nvSpPr>
            <p:cNvPr id="7791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>
                <a:latin typeface="Times New Roman" charset="0"/>
              </a:endParaRPr>
            </a:p>
          </p:txBody>
        </p:sp>
        <p:sp>
          <p:nvSpPr>
            <p:cNvPr id="7792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grpSp>
          <p:nvGrpSpPr>
            <p:cNvPr id="77921" name="Group 16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7924" name="Freeform 16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5" name="Freeform 16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922" name="Line 170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23" name="Line 17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47" name="Group 172"/>
          <p:cNvGrpSpPr>
            <a:grpSpLocks/>
          </p:cNvGrpSpPr>
          <p:nvPr/>
        </p:nvGrpSpPr>
        <p:grpSpPr bwMode="auto">
          <a:xfrm>
            <a:off x="4757738" y="1790700"/>
            <a:ext cx="698500" cy="355600"/>
            <a:chOff x="4396" y="1245"/>
            <a:chExt cx="672" cy="248"/>
          </a:xfrm>
        </p:grpSpPr>
        <p:sp>
          <p:nvSpPr>
            <p:cNvPr id="7791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sp>
          <p:nvSpPr>
            <p:cNvPr id="7791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>
                <a:latin typeface="Times New Roman" charset="0"/>
              </a:endParaRPr>
            </a:p>
          </p:txBody>
        </p:sp>
        <p:sp>
          <p:nvSpPr>
            <p:cNvPr id="7791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grpSp>
          <p:nvGrpSpPr>
            <p:cNvPr id="77913" name="Group 17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7916" name="Freeform 17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7" name="Freeform 17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914" name="Line 17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15" name="Line 18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48" name="Group 181"/>
          <p:cNvGrpSpPr>
            <a:grpSpLocks/>
          </p:cNvGrpSpPr>
          <p:nvPr/>
        </p:nvGrpSpPr>
        <p:grpSpPr bwMode="auto">
          <a:xfrm>
            <a:off x="4764088" y="2425700"/>
            <a:ext cx="698500" cy="355600"/>
            <a:chOff x="4396" y="1245"/>
            <a:chExt cx="672" cy="248"/>
          </a:xfrm>
        </p:grpSpPr>
        <p:sp>
          <p:nvSpPr>
            <p:cNvPr id="7790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sp>
          <p:nvSpPr>
            <p:cNvPr id="7790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>
                <a:latin typeface="Times New Roman" charset="0"/>
              </a:endParaRPr>
            </a:p>
          </p:txBody>
        </p:sp>
        <p:sp>
          <p:nvSpPr>
            <p:cNvPr id="7790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grpSp>
          <p:nvGrpSpPr>
            <p:cNvPr id="77905" name="Group 18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7908" name="Freeform 18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9" name="Freeform 18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906" name="Line 18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07" name="Line 18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49" name="Group 190"/>
          <p:cNvGrpSpPr>
            <a:grpSpLocks/>
          </p:cNvGrpSpPr>
          <p:nvPr/>
        </p:nvGrpSpPr>
        <p:grpSpPr bwMode="auto">
          <a:xfrm>
            <a:off x="5595938" y="2000250"/>
            <a:ext cx="698500" cy="355600"/>
            <a:chOff x="4396" y="1245"/>
            <a:chExt cx="672" cy="248"/>
          </a:xfrm>
        </p:grpSpPr>
        <p:sp>
          <p:nvSpPr>
            <p:cNvPr id="7789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sp>
          <p:nvSpPr>
            <p:cNvPr id="7789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>
                <a:latin typeface="Times New Roman" charset="0"/>
              </a:endParaRPr>
            </a:p>
          </p:txBody>
        </p:sp>
        <p:sp>
          <p:nvSpPr>
            <p:cNvPr id="7789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grpSp>
          <p:nvGrpSpPr>
            <p:cNvPr id="77897" name="Group 19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7900" name="Freeform 19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1" name="Freeform 19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898" name="Line 19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99" name="Line 19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00"/>
          <p:cNvGrpSpPr>
            <a:grpSpLocks/>
          </p:cNvGrpSpPr>
          <p:nvPr/>
        </p:nvGrpSpPr>
        <p:grpSpPr bwMode="auto">
          <a:xfrm>
            <a:off x="6421438" y="3103563"/>
            <a:ext cx="1033462" cy="801687"/>
            <a:chOff x="4045" y="1955"/>
            <a:chExt cx="651" cy="505"/>
          </a:xfrm>
        </p:grpSpPr>
        <p:grpSp>
          <p:nvGrpSpPr>
            <p:cNvPr id="77882" name="Group 123"/>
            <p:cNvGrpSpPr>
              <a:grpSpLocks/>
            </p:cNvGrpSpPr>
            <p:nvPr/>
          </p:nvGrpSpPr>
          <p:grpSpPr bwMode="auto">
            <a:xfrm rot="3346875">
              <a:off x="3958" y="2042"/>
              <a:ext cx="282" cy="108"/>
              <a:chOff x="5078" y="1860"/>
              <a:chExt cx="282" cy="108"/>
            </a:xfrm>
          </p:grpSpPr>
          <p:sp>
            <p:nvSpPr>
              <p:cNvPr id="77892" name="Rectangle 124"/>
              <p:cNvSpPr>
                <a:spLocks noChangeArrowheads="1"/>
              </p:cNvSpPr>
              <p:nvPr/>
            </p:nvSpPr>
            <p:spPr bwMode="auto">
              <a:xfrm>
                <a:off x="5215" y="1861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77893" name="Rectangle 125"/>
              <p:cNvSpPr>
                <a:spLocks noChangeArrowheads="1"/>
              </p:cNvSpPr>
              <p:nvPr/>
            </p:nvSpPr>
            <p:spPr bwMode="auto">
              <a:xfrm>
                <a:off x="5078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</p:grpSp>
        <p:grpSp>
          <p:nvGrpSpPr>
            <p:cNvPr id="77883" name="Group 126"/>
            <p:cNvGrpSpPr>
              <a:grpSpLocks/>
            </p:cNvGrpSpPr>
            <p:nvPr/>
          </p:nvGrpSpPr>
          <p:grpSpPr bwMode="auto">
            <a:xfrm rot="3215306">
              <a:off x="4158" y="2108"/>
              <a:ext cx="282" cy="108"/>
              <a:chOff x="5078" y="1860"/>
              <a:chExt cx="282" cy="108"/>
            </a:xfrm>
          </p:grpSpPr>
          <p:sp>
            <p:nvSpPr>
              <p:cNvPr id="77890" name="Rectangle 127"/>
              <p:cNvSpPr>
                <a:spLocks noChangeArrowheads="1"/>
              </p:cNvSpPr>
              <p:nvPr/>
            </p:nvSpPr>
            <p:spPr bwMode="auto">
              <a:xfrm>
                <a:off x="5214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77891" name="Rectangle 128"/>
              <p:cNvSpPr>
                <a:spLocks noChangeArrowheads="1"/>
              </p:cNvSpPr>
              <p:nvPr/>
            </p:nvSpPr>
            <p:spPr bwMode="auto">
              <a:xfrm>
                <a:off x="5076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</p:grpSp>
        <p:grpSp>
          <p:nvGrpSpPr>
            <p:cNvPr id="77884" name="Group 129"/>
            <p:cNvGrpSpPr>
              <a:grpSpLocks/>
            </p:cNvGrpSpPr>
            <p:nvPr/>
          </p:nvGrpSpPr>
          <p:grpSpPr bwMode="auto">
            <a:xfrm rot="3051000">
              <a:off x="4380" y="2184"/>
              <a:ext cx="282" cy="108"/>
              <a:chOff x="5078" y="1860"/>
              <a:chExt cx="282" cy="108"/>
            </a:xfrm>
          </p:grpSpPr>
          <p:sp>
            <p:nvSpPr>
              <p:cNvPr id="77888" name="Rectangle 130"/>
              <p:cNvSpPr>
                <a:spLocks noChangeArrowheads="1"/>
              </p:cNvSpPr>
              <p:nvPr/>
            </p:nvSpPr>
            <p:spPr bwMode="auto">
              <a:xfrm>
                <a:off x="5214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77889" name="Rectangle 131"/>
              <p:cNvSpPr>
                <a:spLocks noChangeArrowheads="1"/>
              </p:cNvSpPr>
              <p:nvPr/>
            </p:nvSpPr>
            <p:spPr bwMode="auto">
              <a:xfrm>
                <a:off x="5078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</p:grpSp>
        <p:sp>
          <p:nvSpPr>
            <p:cNvPr id="77885" name="Line 133"/>
            <p:cNvSpPr>
              <a:spLocks noChangeShapeType="1"/>
            </p:cNvSpPr>
            <p:nvPr/>
          </p:nvSpPr>
          <p:spPr bwMode="auto">
            <a:xfrm>
              <a:off x="4184" y="2216"/>
              <a:ext cx="84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86" name="Line 134"/>
            <p:cNvSpPr>
              <a:spLocks noChangeShapeType="1"/>
            </p:cNvSpPr>
            <p:nvPr/>
          </p:nvSpPr>
          <p:spPr bwMode="auto">
            <a:xfrm>
              <a:off x="4388" y="2278"/>
              <a:ext cx="82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87" name="Line 135"/>
            <p:cNvSpPr>
              <a:spLocks noChangeShapeType="1"/>
            </p:cNvSpPr>
            <p:nvPr/>
          </p:nvSpPr>
          <p:spPr bwMode="auto">
            <a:xfrm>
              <a:off x="4620" y="2350"/>
              <a:ext cx="76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7851" name="Group 201"/>
          <p:cNvGrpSpPr>
            <a:grpSpLocks/>
          </p:cNvGrpSpPr>
          <p:nvPr/>
        </p:nvGrpSpPr>
        <p:grpSpPr bwMode="auto">
          <a:xfrm>
            <a:off x="6694488" y="3886200"/>
            <a:ext cx="698500" cy="355600"/>
            <a:chOff x="4396" y="1245"/>
            <a:chExt cx="672" cy="248"/>
          </a:xfrm>
        </p:grpSpPr>
        <p:sp>
          <p:nvSpPr>
            <p:cNvPr id="7787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sp>
          <p:nvSpPr>
            <p:cNvPr id="7787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>
                <a:latin typeface="Times New Roman" charset="0"/>
              </a:endParaRPr>
            </a:p>
          </p:txBody>
        </p:sp>
        <p:sp>
          <p:nvSpPr>
            <p:cNvPr id="7787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grpSp>
          <p:nvGrpSpPr>
            <p:cNvPr id="77877" name="Group 20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7880" name="Freeform 20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1" name="Freeform 20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878" name="Line 20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9" name="Line 20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52" name="Group 210"/>
          <p:cNvGrpSpPr>
            <a:grpSpLocks/>
          </p:cNvGrpSpPr>
          <p:nvPr/>
        </p:nvGrpSpPr>
        <p:grpSpPr bwMode="auto">
          <a:xfrm>
            <a:off x="5791200" y="4954588"/>
            <a:ext cx="698500" cy="355600"/>
            <a:chOff x="4396" y="1245"/>
            <a:chExt cx="672" cy="248"/>
          </a:xfrm>
        </p:grpSpPr>
        <p:sp>
          <p:nvSpPr>
            <p:cNvPr id="7786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sp>
          <p:nvSpPr>
            <p:cNvPr id="7786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>
                <a:latin typeface="Times New Roman" charset="0"/>
              </a:endParaRPr>
            </a:p>
          </p:txBody>
        </p:sp>
        <p:sp>
          <p:nvSpPr>
            <p:cNvPr id="7786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grpSp>
          <p:nvGrpSpPr>
            <p:cNvPr id="77869" name="Group 21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7872" name="Freeform 21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3" name="Freeform 21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870" name="Line 21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1" name="Line 21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53" name="Group 221"/>
          <p:cNvGrpSpPr>
            <a:grpSpLocks/>
          </p:cNvGrpSpPr>
          <p:nvPr/>
        </p:nvGrpSpPr>
        <p:grpSpPr bwMode="auto">
          <a:xfrm>
            <a:off x="4752975" y="4400550"/>
            <a:ext cx="738188" cy="1385888"/>
            <a:chOff x="2345" y="1140"/>
            <a:chExt cx="528" cy="1084"/>
          </a:xfrm>
        </p:grpSpPr>
        <p:sp>
          <p:nvSpPr>
            <p:cNvPr id="77856" name="Line 222"/>
            <p:cNvSpPr>
              <a:spLocks noChangeShapeType="1"/>
            </p:cNvSpPr>
            <p:nvPr/>
          </p:nvSpPr>
          <p:spPr bwMode="auto">
            <a:xfrm flipV="1">
              <a:off x="2811" y="1459"/>
              <a:ext cx="6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7" name="Line 223"/>
            <p:cNvSpPr>
              <a:spLocks noChangeShapeType="1"/>
            </p:cNvSpPr>
            <p:nvPr/>
          </p:nvSpPr>
          <p:spPr bwMode="auto">
            <a:xfrm flipV="1">
              <a:off x="2811" y="1967"/>
              <a:ext cx="6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8" name="Line 224"/>
            <p:cNvSpPr>
              <a:spLocks noChangeShapeType="1"/>
            </p:cNvSpPr>
            <p:nvPr/>
          </p:nvSpPr>
          <p:spPr bwMode="auto">
            <a:xfrm>
              <a:off x="2868" y="1455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7859" name="Group 225"/>
            <p:cNvGrpSpPr>
              <a:grpSpLocks/>
            </p:cNvGrpSpPr>
            <p:nvPr/>
          </p:nvGrpSpPr>
          <p:grpSpPr bwMode="auto">
            <a:xfrm>
              <a:off x="2345" y="1140"/>
              <a:ext cx="503" cy="444"/>
              <a:chOff x="-44" y="1473"/>
              <a:chExt cx="981" cy="1105"/>
            </a:xfrm>
          </p:grpSpPr>
          <p:pic>
            <p:nvPicPr>
              <p:cNvPr id="77864" name="Picture 22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865" name="Freeform 22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7860" name="Text Box 228"/>
            <p:cNvSpPr txBox="1">
              <a:spLocks noChangeArrowheads="1"/>
            </p:cNvSpPr>
            <p:nvPr/>
          </p:nvSpPr>
          <p:spPr bwMode="auto">
            <a:xfrm rot="5400000">
              <a:off x="2463" y="1529"/>
              <a:ext cx="42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2800"/>
                <a:t>…</a:t>
              </a:r>
            </a:p>
          </p:txBody>
        </p:sp>
        <p:grpSp>
          <p:nvGrpSpPr>
            <p:cNvPr id="77861" name="Group 229"/>
            <p:cNvGrpSpPr>
              <a:grpSpLocks/>
            </p:cNvGrpSpPr>
            <p:nvPr/>
          </p:nvGrpSpPr>
          <p:grpSpPr bwMode="auto">
            <a:xfrm>
              <a:off x="2357" y="1780"/>
              <a:ext cx="503" cy="444"/>
              <a:chOff x="-44" y="1473"/>
              <a:chExt cx="981" cy="1105"/>
            </a:xfrm>
          </p:grpSpPr>
          <p:pic>
            <p:nvPicPr>
              <p:cNvPr id="77862" name="Picture 23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863" name="Freeform 23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778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8AF30001-63F1-7D46-83C2-6AC4CCF74869}" type="slidenum">
              <a:rPr lang="en-US" altLang="x-none" sz="1200">
                <a:latin typeface="Tahoma" charset="0"/>
              </a:rPr>
              <a:pPr/>
              <a:t>33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77855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76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76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49" name="Group 4"/>
          <p:cNvGrpSpPr>
            <a:grpSpLocks/>
          </p:cNvGrpSpPr>
          <p:nvPr/>
        </p:nvGrpSpPr>
        <p:grpSpPr bwMode="auto">
          <a:xfrm>
            <a:off x="3595688" y="1527175"/>
            <a:ext cx="4248150" cy="660400"/>
            <a:chOff x="3006" y="1205"/>
            <a:chExt cx="2676" cy="416"/>
          </a:xfrm>
        </p:grpSpPr>
        <p:sp>
          <p:nvSpPr>
            <p:cNvPr id="78903" name="Rectangle 5"/>
            <p:cNvSpPr>
              <a:spLocks noChangeArrowheads="1"/>
            </p:cNvSpPr>
            <p:nvPr/>
          </p:nvSpPr>
          <p:spPr bwMode="auto">
            <a:xfrm>
              <a:off x="3048" y="1212"/>
              <a:ext cx="2634" cy="3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800"/>
            </a:p>
          </p:txBody>
        </p:sp>
        <p:sp>
          <p:nvSpPr>
            <p:cNvPr id="78904" name="Rectangle 6"/>
            <p:cNvSpPr>
              <a:spLocks noChangeArrowheads="1"/>
            </p:cNvSpPr>
            <p:nvPr/>
          </p:nvSpPr>
          <p:spPr bwMode="auto">
            <a:xfrm>
              <a:off x="3006" y="1242"/>
              <a:ext cx="2634" cy="3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78905" name="Text Box 7"/>
            <p:cNvSpPr txBox="1">
              <a:spLocks noChangeArrowheads="1"/>
            </p:cNvSpPr>
            <p:nvPr/>
          </p:nvSpPr>
          <p:spPr bwMode="auto">
            <a:xfrm>
              <a:off x="3734" y="1205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800"/>
                <a:t>ID</a:t>
              </a:r>
            </a:p>
            <a:p>
              <a:r>
                <a:rPr lang="en-US" altLang="x-none" sz="1800"/>
                <a:t>=x</a:t>
              </a:r>
            </a:p>
          </p:txBody>
        </p:sp>
        <p:sp>
          <p:nvSpPr>
            <p:cNvPr id="78906" name="Text Box 8"/>
            <p:cNvSpPr txBox="1">
              <a:spLocks noChangeArrowheads="1"/>
            </p:cNvSpPr>
            <p:nvPr/>
          </p:nvSpPr>
          <p:spPr bwMode="auto">
            <a:xfrm>
              <a:off x="4648" y="1217"/>
              <a:ext cx="4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800"/>
                <a:t>offset</a:t>
              </a:r>
            </a:p>
            <a:p>
              <a:pPr algn="ctr"/>
              <a:r>
                <a:rPr lang="en-US" altLang="x-none" sz="1800"/>
                <a:t>=0</a:t>
              </a:r>
            </a:p>
          </p:txBody>
        </p:sp>
        <p:sp>
          <p:nvSpPr>
            <p:cNvPr id="78907" name="Text Box 9"/>
            <p:cNvSpPr txBox="1">
              <a:spLocks noChangeArrowheads="1"/>
            </p:cNvSpPr>
            <p:nvPr/>
          </p:nvSpPr>
          <p:spPr bwMode="auto">
            <a:xfrm>
              <a:off x="4017" y="1217"/>
              <a:ext cx="5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800"/>
                <a:t>fragflag</a:t>
              </a:r>
            </a:p>
            <a:p>
              <a:pPr algn="ctr"/>
              <a:r>
                <a:rPr lang="en-US" altLang="x-none" sz="1800"/>
                <a:t>=0</a:t>
              </a:r>
            </a:p>
          </p:txBody>
        </p:sp>
        <p:sp>
          <p:nvSpPr>
            <p:cNvPr id="78908" name="Text Box 10"/>
            <p:cNvSpPr txBox="1">
              <a:spLocks noChangeArrowheads="1"/>
            </p:cNvSpPr>
            <p:nvPr/>
          </p:nvSpPr>
          <p:spPr bwMode="auto">
            <a:xfrm>
              <a:off x="3230" y="1205"/>
              <a:ext cx="52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800"/>
                <a:t>length</a:t>
              </a:r>
            </a:p>
            <a:p>
              <a:r>
                <a:rPr lang="en-US" altLang="x-none" sz="1800"/>
                <a:t>=4000</a:t>
              </a:r>
            </a:p>
          </p:txBody>
        </p:sp>
        <p:sp>
          <p:nvSpPr>
            <p:cNvPr id="78909" name="Line 11"/>
            <p:cNvSpPr>
              <a:spLocks noChangeShapeType="1"/>
            </p:cNvSpPr>
            <p:nvPr/>
          </p:nvSpPr>
          <p:spPr bwMode="auto">
            <a:xfrm>
              <a:off x="3246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0" name="Line 12"/>
            <p:cNvSpPr>
              <a:spLocks noChangeShapeType="1"/>
            </p:cNvSpPr>
            <p:nvPr/>
          </p:nvSpPr>
          <p:spPr bwMode="auto">
            <a:xfrm>
              <a:off x="3750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1" name="Line 13"/>
            <p:cNvSpPr>
              <a:spLocks noChangeShapeType="1"/>
            </p:cNvSpPr>
            <p:nvPr/>
          </p:nvSpPr>
          <p:spPr bwMode="auto">
            <a:xfrm>
              <a:off x="4020" y="1254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2" name="Line 14"/>
            <p:cNvSpPr>
              <a:spLocks noChangeShapeType="1"/>
            </p:cNvSpPr>
            <p:nvPr/>
          </p:nvSpPr>
          <p:spPr bwMode="auto">
            <a:xfrm>
              <a:off x="4638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3" name="Line 15"/>
            <p:cNvSpPr>
              <a:spLocks noChangeShapeType="1"/>
            </p:cNvSpPr>
            <p:nvPr/>
          </p:nvSpPr>
          <p:spPr bwMode="auto">
            <a:xfrm>
              <a:off x="5112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4" name="Rectangle 16"/>
            <p:cNvSpPr>
              <a:spLocks noChangeArrowheads="1"/>
            </p:cNvSpPr>
            <p:nvPr/>
          </p:nvSpPr>
          <p:spPr bwMode="auto">
            <a:xfrm>
              <a:off x="5232" y="1212"/>
              <a:ext cx="138" cy="3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</p:grp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3684588" y="2290763"/>
            <a:ext cx="4711700" cy="3278187"/>
            <a:chOff x="2321" y="1443"/>
            <a:chExt cx="2968" cy="2065"/>
          </a:xfrm>
        </p:grpSpPr>
        <p:grpSp>
          <p:nvGrpSpPr>
            <p:cNvPr id="78860" name="Group 17"/>
            <p:cNvGrpSpPr>
              <a:grpSpLocks/>
            </p:cNvGrpSpPr>
            <p:nvPr/>
          </p:nvGrpSpPr>
          <p:grpSpPr bwMode="auto">
            <a:xfrm>
              <a:off x="2613" y="2066"/>
              <a:ext cx="2676" cy="416"/>
              <a:chOff x="3006" y="1205"/>
              <a:chExt cx="2676" cy="416"/>
            </a:xfrm>
          </p:grpSpPr>
          <p:sp>
            <p:nvSpPr>
              <p:cNvPr id="78891" name="Rectangle 18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x-none" altLang="x-none" sz="1800"/>
              </a:p>
            </p:txBody>
          </p:sp>
          <p:sp>
            <p:nvSpPr>
              <p:cNvPr id="78892" name="Rectangle 19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78893" name="Text Box 20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800"/>
                  <a:t>ID</a:t>
                </a:r>
              </a:p>
              <a:p>
                <a:r>
                  <a:rPr lang="en-US" altLang="x-none" sz="1800"/>
                  <a:t>=x</a:t>
                </a:r>
              </a:p>
            </p:txBody>
          </p:sp>
          <p:sp>
            <p:nvSpPr>
              <p:cNvPr id="78894" name="Text Box 21"/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x-none" sz="1800"/>
                  <a:t>offset</a:t>
                </a:r>
              </a:p>
              <a:p>
                <a:pPr algn="ctr"/>
                <a:r>
                  <a:rPr lang="en-US" altLang="x-none" sz="1800"/>
                  <a:t>=0</a:t>
                </a:r>
              </a:p>
            </p:txBody>
          </p:sp>
          <p:sp>
            <p:nvSpPr>
              <p:cNvPr id="78895" name="Text Box 22"/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x-none" sz="1800"/>
                  <a:t>fragflag</a:t>
                </a:r>
              </a:p>
              <a:p>
                <a:pPr algn="ctr"/>
                <a:r>
                  <a:rPr lang="en-US" altLang="x-none" sz="1800"/>
                  <a:t>=1</a:t>
                </a:r>
              </a:p>
            </p:txBody>
          </p:sp>
          <p:sp>
            <p:nvSpPr>
              <p:cNvPr id="78896" name="Text Box 23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800"/>
                  <a:t>length</a:t>
                </a:r>
              </a:p>
              <a:p>
                <a:r>
                  <a:rPr lang="en-US" altLang="x-none" sz="1800"/>
                  <a:t>=1500</a:t>
                </a:r>
              </a:p>
            </p:txBody>
          </p:sp>
          <p:sp>
            <p:nvSpPr>
              <p:cNvPr id="78897" name="Line 24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98" name="Line 25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99" name="Line 26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00" name="Line 27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01" name="Line 28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02" name="Rectangle 29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</p:grpSp>
        <p:grpSp>
          <p:nvGrpSpPr>
            <p:cNvPr id="78861" name="Group 30"/>
            <p:cNvGrpSpPr>
              <a:grpSpLocks/>
            </p:cNvGrpSpPr>
            <p:nvPr/>
          </p:nvGrpSpPr>
          <p:grpSpPr bwMode="auto">
            <a:xfrm>
              <a:off x="2613" y="2570"/>
              <a:ext cx="2676" cy="416"/>
              <a:chOff x="3006" y="1205"/>
              <a:chExt cx="2676" cy="416"/>
            </a:xfrm>
          </p:grpSpPr>
          <p:sp>
            <p:nvSpPr>
              <p:cNvPr id="78879" name="Rectangle 31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x-none" altLang="x-none" sz="1800"/>
              </a:p>
            </p:txBody>
          </p:sp>
          <p:sp>
            <p:nvSpPr>
              <p:cNvPr id="78880" name="Rectangle 32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78881" name="Text Box 33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800"/>
                  <a:t>ID</a:t>
                </a:r>
              </a:p>
              <a:p>
                <a:r>
                  <a:rPr lang="en-US" altLang="x-none" sz="1800"/>
                  <a:t>=x</a:t>
                </a:r>
              </a:p>
            </p:txBody>
          </p:sp>
          <p:sp>
            <p:nvSpPr>
              <p:cNvPr id="78882" name="Text Box 34"/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x-none" sz="1800"/>
                  <a:t>offset</a:t>
                </a:r>
              </a:p>
              <a:p>
                <a:pPr algn="ctr"/>
                <a:r>
                  <a:rPr lang="en-US" altLang="x-none" sz="1800"/>
                  <a:t>=185</a:t>
                </a:r>
              </a:p>
            </p:txBody>
          </p:sp>
          <p:sp>
            <p:nvSpPr>
              <p:cNvPr id="78883" name="Text Box 35"/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x-none" sz="1800"/>
                  <a:t>fragflag</a:t>
                </a:r>
              </a:p>
              <a:p>
                <a:pPr algn="ctr"/>
                <a:r>
                  <a:rPr lang="en-US" altLang="x-none" sz="1800"/>
                  <a:t>=1</a:t>
                </a:r>
              </a:p>
            </p:txBody>
          </p:sp>
          <p:sp>
            <p:nvSpPr>
              <p:cNvPr id="78884" name="Text Box 36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800"/>
                  <a:t>length</a:t>
                </a:r>
              </a:p>
              <a:p>
                <a:r>
                  <a:rPr lang="en-US" altLang="x-none" sz="1800"/>
                  <a:t>=1500</a:t>
                </a:r>
              </a:p>
            </p:txBody>
          </p:sp>
          <p:sp>
            <p:nvSpPr>
              <p:cNvPr id="78885" name="Line 37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6" name="Line 38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7" name="Line 39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8" name="Line 40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9" name="Line 41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90" name="Rectangle 42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</p:grpSp>
        <p:grpSp>
          <p:nvGrpSpPr>
            <p:cNvPr id="78862" name="Group 43"/>
            <p:cNvGrpSpPr>
              <a:grpSpLocks/>
            </p:cNvGrpSpPr>
            <p:nvPr/>
          </p:nvGrpSpPr>
          <p:grpSpPr bwMode="auto">
            <a:xfrm>
              <a:off x="2607" y="3092"/>
              <a:ext cx="2676" cy="416"/>
              <a:chOff x="3006" y="1205"/>
              <a:chExt cx="2676" cy="416"/>
            </a:xfrm>
          </p:grpSpPr>
          <p:sp>
            <p:nvSpPr>
              <p:cNvPr id="78867" name="Rectangle 44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x-none" altLang="x-none" sz="1800"/>
              </a:p>
            </p:txBody>
          </p:sp>
          <p:sp>
            <p:nvSpPr>
              <p:cNvPr id="78868" name="Rectangle 45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78869" name="Text Box 46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800"/>
                  <a:t>ID</a:t>
                </a:r>
              </a:p>
              <a:p>
                <a:r>
                  <a:rPr lang="en-US" altLang="x-none" sz="1800"/>
                  <a:t>=x</a:t>
                </a:r>
              </a:p>
            </p:txBody>
          </p:sp>
          <p:sp>
            <p:nvSpPr>
              <p:cNvPr id="78870" name="Text Box 47"/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x-none" sz="1800"/>
                  <a:t>offset</a:t>
                </a:r>
              </a:p>
              <a:p>
                <a:pPr algn="ctr"/>
                <a:r>
                  <a:rPr lang="en-US" altLang="x-none" sz="1800"/>
                  <a:t>=370</a:t>
                </a:r>
              </a:p>
            </p:txBody>
          </p:sp>
          <p:sp>
            <p:nvSpPr>
              <p:cNvPr id="78871" name="Text Box 48"/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x-none" sz="1800"/>
                  <a:t>fragflag</a:t>
                </a:r>
              </a:p>
              <a:p>
                <a:pPr algn="ctr"/>
                <a:r>
                  <a:rPr lang="en-US" altLang="x-none" sz="1800"/>
                  <a:t>=0</a:t>
                </a:r>
              </a:p>
            </p:txBody>
          </p:sp>
          <p:sp>
            <p:nvSpPr>
              <p:cNvPr id="78872" name="Text Box 49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800"/>
                  <a:t>length</a:t>
                </a:r>
              </a:p>
              <a:p>
                <a:r>
                  <a:rPr lang="en-US" altLang="x-none" sz="1800"/>
                  <a:t>=1040</a:t>
                </a:r>
              </a:p>
            </p:txBody>
          </p:sp>
          <p:sp>
            <p:nvSpPr>
              <p:cNvPr id="78873" name="Line 50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4" name="Line 51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5" name="Line 52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6" name="Line 53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7" name="Line 54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8" name="Rectangle 55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</p:grpSp>
        <p:sp>
          <p:nvSpPr>
            <p:cNvPr id="78863" name="Freeform 56"/>
            <p:cNvSpPr>
              <a:spLocks/>
            </p:cNvSpPr>
            <p:nvPr/>
          </p:nvSpPr>
          <p:spPr bwMode="auto">
            <a:xfrm>
              <a:off x="2337" y="1443"/>
              <a:ext cx="210" cy="1362"/>
            </a:xfrm>
            <a:custGeom>
              <a:avLst/>
              <a:gdLst>
                <a:gd name="T0" fmla="*/ 0 w 210"/>
                <a:gd name="T1" fmla="*/ 0 h 1362"/>
                <a:gd name="T2" fmla="*/ 0 w 210"/>
                <a:gd name="T3" fmla="*/ 1362 h 1362"/>
                <a:gd name="T4" fmla="*/ 210 w 210"/>
                <a:gd name="T5" fmla="*/ 858 h 1362"/>
                <a:gd name="T6" fmla="*/ 0 60000 65536"/>
                <a:gd name="T7" fmla="*/ 0 60000 65536"/>
                <a:gd name="T8" fmla="*/ 0 60000 65536"/>
                <a:gd name="T9" fmla="*/ 0 w 210"/>
                <a:gd name="T10" fmla="*/ 0 h 1362"/>
                <a:gd name="T11" fmla="*/ 210 w 210"/>
                <a:gd name="T12" fmla="*/ 1362 h 1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1362">
                  <a:moveTo>
                    <a:pt x="0" y="0"/>
                  </a:moveTo>
                  <a:lnTo>
                    <a:pt x="0" y="1362"/>
                  </a:lnTo>
                  <a:lnTo>
                    <a:pt x="210" y="858"/>
                  </a:ln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4" name="Line 57"/>
            <p:cNvSpPr>
              <a:spLocks noChangeShapeType="1"/>
            </p:cNvSpPr>
            <p:nvPr/>
          </p:nvSpPr>
          <p:spPr bwMode="auto">
            <a:xfrm>
              <a:off x="2337" y="2787"/>
              <a:ext cx="22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5" name="Line 58"/>
            <p:cNvSpPr>
              <a:spLocks noChangeShapeType="1"/>
            </p:cNvSpPr>
            <p:nvPr/>
          </p:nvSpPr>
          <p:spPr bwMode="auto">
            <a:xfrm>
              <a:off x="2343" y="2793"/>
              <a:ext cx="210" cy="49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6" name="Text Box 59"/>
            <p:cNvSpPr txBox="1">
              <a:spLocks noChangeArrowheads="1"/>
            </p:cNvSpPr>
            <p:nvPr/>
          </p:nvSpPr>
          <p:spPr bwMode="auto">
            <a:xfrm>
              <a:off x="2321" y="1490"/>
              <a:ext cx="19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800" i="1">
                  <a:solidFill>
                    <a:srgbClr val="CC0000"/>
                  </a:solidFill>
                </a:rPr>
                <a:t>one large datagram becomes</a:t>
              </a:r>
            </a:p>
            <a:p>
              <a:r>
                <a:rPr lang="en-US" altLang="x-none" sz="1800" i="1">
                  <a:solidFill>
                    <a:srgbClr val="CC0000"/>
                  </a:solidFill>
                </a:rPr>
                <a:t>several smaller datagrams</a:t>
              </a:r>
            </a:p>
          </p:txBody>
        </p:sp>
      </p:grpSp>
      <p:sp>
        <p:nvSpPr>
          <p:cNvPr id="78851" name="Rectangle 60"/>
          <p:cNvSpPr>
            <a:spLocks noChangeArrowheads="1"/>
          </p:cNvSpPr>
          <p:nvPr/>
        </p:nvSpPr>
        <p:spPr bwMode="auto">
          <a:xfrm>
            <a:off x="331788" y="1801813"/>
            <a:ext cx="2830512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2"/>
              <a:buNone/>
            </a:pPr>
            <a:r>
              <a:rPr lang="en-US" altLang="x-none" sz="2800" i="1">
                <a:solidFill>
                  <a:srgbClr val="CC0000"/>
                </a:solidFill>
                <a:latin typeface="Gill Sans MT" charset="0"/>
              </a:rPr>
              <a:t>example: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2"/>
              <a:buChar char="v"/>
            </a:pPr>
            <a:r>
              <a:rPr lang="en-US" altLang="x-none" sz="2000">
                <a:latin typeface="Gill Sans MT" charset="0"/>
              </a:rPr>
              <a:t>4000 byte datagram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2"/>
              <a:buChar char="v"/>
            </a:pPr>
            <a:r>
              <a:rPr lang="en-US" altLang="x-none" sz="2000">
                <a:latin typeface="Gill Sans MT" charset="0"/>
              </a:rPr>
              <a:t>MTU = 1500 bytes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2"/>
              <a:buChar char="v"/>
            </a:pPr>
            <a:endParaRPr lang="en-US" altLang="x-none" sz="2000">
              <a:latin typeface="Gill Sans MT" charset="0"/>
            </a:endParaRPr>
          </a:p>
        </p:txBody>
      </p:sp>
      <p:sp>
        <p:nvSpPr>
          <p:cNvPr id="577597" name="Text Box 61"/>
          <p:cNvSpPr txBox="1">
            <a:spLocks noChangeArrowheads="1"/>
          </p:cNvSpPr>
          <p:nvPr/>
        </p:nvSpPr>
        <p:spPr bwMode="auto">
          <a:xfrm>
            <a:off x="1042988" y="3238500"/>
            <a:ext cx="160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/>
              <a:t>1480 bytes in </a:t>
            </a:r>
            <a:br>
              <a:rPr lang="en-US" altLang="x-none" sz="1800"/>
            </a:br>
            <a:r>
              <a:rPr lang="en-US" altLang="x-none" sz="1800"/>
              <a:t>data field</a:t>
            </a:r>
          </a:p>
        </p:txBody>
      </p:sp>
      <p:sp>
        <p:nvSpPr>
          <p:cNvPr id="577599" name="Text Box 63"/>
          <p:cNvSpPr txBox="1">
            <a:spLocks noChangeArrowheads="1"/>
          </p:cNvSpPr>
          <p:nvPr/>
        </p:nvSpPr>
        <p:spPr bwMode="auto">
          <a:xfrm>
            <a:off x="1504950" y="4071938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/>
              <a:t>offset =</a:t>
            </a:r>
          </a:p>
          <a:p>
            <a:r>
              <a:rPr lang="en-US" altLang="x-none" sz="1800"/>
              <a:t>1480/8 </a:t>
            </a:r>
          </a:p>
        </p:txBody>
      </p:sp>
      <p:sp>
        <p:nvSpPr>
          <p:cNvPr id="36873" name="Rectangle 66"/>
          <p:cNvSpPr>
            <a:spLocks noGrp="1" noChangeArrowheads="1"/>
          </p:cNvSpPr>
          <p:nvPr>
            <p:ph type="title"/>
          </p:nvPr>
        </p:nvSpPr>
        <p:spPr>
          <a:xfrm>
            <a:off x="533400" y="185738"/>
            <a:ext cx="7772400" cy="9302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 fragmentation, reassembly</a:t>
            </a:r>
          </a:p>
        </p:txBody>
      </p:sp>
      <p:pic>
        <p:nvPicPr>
          <p:cNvPr id="78855" name="Picture 6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88106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7604" name="Line 68"/>
          <p:cNvSpPr>
            <a:spLocks noChangeShapeType="1"/>
          </p:cNvSpPr>
          <p:nvPr/>
        </p:nvSpPr>
        <p:spPr bwMode="auto">
          <a:xfrm>
            <a:off x="1985963" y="3590925"/>
            <a:ext cx="261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7605" name="Line 69"/>
          <p:cNvSpPr>
            <a:spLocks noChangeShapeType="1"/>
          </p:cNvSpPr>
          <p:nvPr/>
        </p:nvSpPr>
        <p:spPr bwMode="auto">
          <a:xfrm flipH="1">
            <a:off x="2319338" y="4394200"/>
            <a:ext cx="4672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8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0DA05A26-D3DB-5B4C-BFA6-A90C8DE16F9F}" type="slidenum">
              <a:rPr lang="en-US" altLang="x-none" sz="1200">
                <a:latin typeface="Tahoma" charset="0"/>
              </a:rPr>
              <a:pPr/>
              <a:t>34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7885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7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7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97" grpId="0"/>
      <p:bldP spid="577599" grpId="0"/>
      <p:bldP spid="577604" grpId="0" animBg="1"/>
      <p:bldP spid="57760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79850" cy="46482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x-none" sz="2400">
                <a:ea typeface="ＭＳ Ｐゴシック" charset="-128"/>
                <a:cs typeface="ＭＳ Ｐゴシック" charset="-128"/>
              </a:rPr>
              <a:t>4.1 Overview of Network layer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data plane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control plane</a:t>
            </a:r>
          </a:p>
          <a:p>
            <a:pPr>
              <a:buFont typeface="Wingdings" charset="2"/>
              <a:buNone/>
            </a:pPr>
            <a:r>
              <a:rPr lang="en-US" altLang="x-none" sz="2400">
                <a:ea typeface="ＭＳ Ｐゴシック" charset="-128"/>
                <a:cs typeface="ＭＳ Ｐゴシック" charset="-128"/>
              </a:rPr>
              <a:t>4.2 What</a:t>
            </a:r>
            <a:r>
              <a:rPr lang="ja-JP" altLang="en-US" sz="2400">
                <a:ea typeface="ＭＳ Ｐゴシック" charset="-128"/>
                <a:cs typeface="ＭＳ Ｐゴシック" charset="-128"/>
              </a:rPr>
              <a:t>’</a:t>
            </a:r>
            <a:r>
              <a:rPr lang="en-US" altLang="ja-JP" sz="2400">
                <a:ea typeface="ＭＳ Ｐゴシック" charset="-128"/>
                <a:cs typeface="ＭＳ Ｐゴシック" charset="-128"/>
              </a:rPr>
              <a:t>s inside a router</a:t>
            </a:r>
          </a:p>
          <a:p>
            <a:pPr>
              <a:buFont typeface="Wingdings" charset="2"/>
              <a:buNone/>
            </a:pPr>
            <a:r>
              <a:rPr lang="en-US" altLang="x-none" sz="240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4.3 IP: Internet Protocol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datagram format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fragmentation</a:t>
            </a:r>
          </a:p>
          <a:p>
            <a:pPr lvl="1"/>
            <a:r>
              <a:rPr lang="en-US" altLang="x-none">
                <a:solidFill>
                  <a:srgbClr val="CC0000"/>
                </a:solidFill>
                <a:latin typeface="Gill Sans MT" charset="0"/>
                <a:ea typeface="ＭＳ Ｐゴシック" charset="-128"/>
              </a:rPr>
              <a:t>IPv4 addressing</a:t>
            </a:r>
          </a:p>
          <a:p>
            <a:pPr lvl="1"/>
            <a:r>
              <a:rPr lang="en-US" altLang="x-none">
                <a:solidFill>
                  <a:srgbClr val="000000"/>
                </a:solidFill>
                <a:latin typeface="Gill Sans MT" charset="0"/>
                <a:ea typeface="ＭＳ Ｐゴシック" charset="-128"/>
              </a:rPr>
              <a:t>network address translation</a:t>
            </a:r>
          </a:p>
          <a:p>
            <a:pPr lvl="1"/>
            <a:r>
              <a:rPr lang="en-US" altLang="x-none">
                <a:solidFill>
                  <a:srgbClr val="000000"/>
                </a:solidFill>
                <a:latin typeface="Gill Sans MT" charset="0"/>
                <a:ea typeface="ＭＳ Ｐゴシック" charset="-128"/>
              </a:rPr>
              <a:t>IPv6</a:t>
            </a:r>
          </a:p>
        </p:txBody>
      </p:sp>
      <p:sp>
        <p:nvSpPr>
          <p:cNvPr id="7987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 altLang="x-none" sz="2400">
                <a:ea typeface="ＭＳ Ｐゴシック" charset="-128"/>
                <a:cs typeface="ＭＳ Ｐゴシック" charset="-128"/>
              </a:rPr>
              <a:t>4.4 Generalized Forward and SDN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match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action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OpenFlow  examples of match-plus-action in action</a:t>
            </a:r>
          </a:p>
          <a:p>
            <a:endParaRPr lang="en-US" altLang="x-none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9876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4400">
                <a:solidFill>
                  <a:srgbClr val="000099"/>
                </a:solidFill>
                <a:latin typeface="Gill Sans MT" charset="0"/>
              </a:rPr>
              <a:t>Chapter 4: outline</a:t>
            </a:r>
          </a:p>
        </p:txBody>
      </p:sp>
      <p:sp>
        <p:nvSpPr>
          <p:cNvPr id="798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7A4DCBED-6C3B-0345-8759-4C72AB809BF0}" type="slidenum">
              <a:rPr lang="en-US" altLang="x-none" sz="1200">
                <a:latin typeface="Tahoma" charset="0"/>
              </a:rPr>
              <a:pPr/>
              <a:t>35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79878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Freeform 140"/>
          <p:cNvSpPr>
            <a:spLocks/>
          </p:cNvSpPr>
          <p:nvPr/>
        </p:nvSpPr>
        <p:spPr bwMode="auto">
          <a:xfrm rot="-5400000">
            <a:off x="6203156" y="3196432"/>
            <a:ext cx="846137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8" name="Freeform 140"/>
          <p:cNvSpPr>
            <a:spLocks/>
          </p:cNvSpPr>
          <p:nvPr/>
        </p:nvSpPr>
        <p:spPr bwMode="auto">
          <a:xfrm rot="10800000">
            <a:off x="7200900" y="1870075"/>
            <a:ext cx="846138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9" name="Freeform 140"/>
          <p:cNvSpPr>
            <a:spLocks/>
          </p:cNvSpPr>
          <p:nvPr/>
        </p:nvSpPr>
        <p:spPr bwMode="auto">
          <a:xfrm>
            <a:off x="5165725" y="1452563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7772400" cy="952500"/>
          </a:xfrm>
        </p:spPr>
        <p:txBody>
          <a:bodyPr/>
          <a:lstStyle/>
          <a:p>
            <a:r>
              <a:rPr lang="en-US" altLang="x-none" sz="4000">
                <a:ea typeface="ＭＳ Ｐゴシック" charset="-128"/>
              </a:rPr>
              <a:t>IP addressing: introduction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444625"/>
            <a:ext cx="3695700" cy="4648200"/>
          </a:xfrm>
        </p:spPr>
        <p:txBody>
          <a:bodyPr/>
          <a:lstStyle/>
          <a:p>
            <a:r>
              <a:rPr lang="en-US" altLang="x-none" i="1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IP address:</a:t>
            </a:r>
            <a:r>
              <a:rPr lang="en-US" altLang="x-none" sz="2400">
                <a:ea typeface="ＭＳ Ｐゴシック" charset="-128"/>
                <a:cs typeface="ＭＳ Ｐゴシック" charset="-128"/>
              </a:rPr>
              <a:t> 32-bit identifier for host, router </a:t>
            </a:r>
            <a:r>
              <a:rPr lang="en-US" altLang="x-none" sz="2400" i="1">
                <a:ea typeface="ＭＳ Ｐゴシック" charset="-128"/>
                <a:cs typeface="ＭＳ Ｐゴシック" charset="-128"/>
              </a:rPr>
              <a:t>interface</a:t>
            </a:r>
            <a:r>
              <a:rPr lang="en-US" altLang="x-none" sz="2400">
                <a:ea typeface="ＭＳ Ｐゴシック" charset="-128"/>
                <a:cs typeface="ＭＳ Ｐゴシック" charset="-128"/>
              </a:rPr>
              <a:t> </a:t>
            </a:r>
          </a:p>
          <a:p>
            <a:r>
              <a:rPr lang="en-US" altLang="x-none" i="1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interface:</a:t>
            </a:r>
            <a:r>
              <a:rPr lang="en-US" altLang="x-none" sz="2400">
                <a:ea typeface="ＭＳ Ｐゴシック" charset="-128"/>
                <a:cs typeface="ＭＳ Ｐゴシック" charset="-128"/>
              </a:rPr>
              <a:t> connection between host/router and physical link</a:t>
            </a:r>
          </a:p>
          <a:p>
            <a:pPr lvl="1"/>
            <a:r>
              <a:rPr lang="en-US" altLang="x-none" sz="2000">
                <a:latin typeface="Gill Sans MT" charset="0"/>
                <a:ea typeface="ＭＳ Ｐゴシック" charset="-128"/>
              </a:rPr>
              <a:t>router</a:t>
            </a:r>
            <a:r>
              <a:rPr lang="ja-JP" altLang="en-US" sz="2000">
                <a:latin typeface="Gill Sans MT" charset="0"/>
                <a:ea typeface="ＭＳ Ｐゴシック" charset="-128"/>
              </a:rPr>
              <a:t>’</a:t>
            </a:r>
            <a:r>
              <a:rPr lang="en-US" altLang="ja-JP" sz="2000">
                <a:latin typeface="Gill Sans MT" charset="0"/>
                <a:ea typeface="ＭＳ Ｐゴシック" charset="-128"/>
              </a:rPr>
              <a:t>s typically have multiple interfaces</a:t>
            </a:r>
          </a:p>
          <a:p>
            <a:pPr lvl="1"/>
            <a:r>
              <a:rPr lang="en-US" altLang="x-none" sz="2000">
                <a:latin typeface="Gill Sans MT" charset="0"/>
                <a:ea typeface="ＭＳ Ｐゴシック" charset="-128"/>
              </a:rPr>
              <a:t>host typically has one or two interfaces (e.g., wired Ethernet, wireless 802.11)</a:t>
            </a:r>
          </a:p>
          <a:p>
            <a:r>
              <a:rPr lang="en-US" altLang="x-none" sz="2400" i="1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IP addresses associated with each interface</a:t>
            </a:r>
          </a:p>
        </p:txBody>
      </p:sp>
      <p:sp>
        <p:nvSpPr>
          <p:cNvPr id="80902" name="Text Box 26"/>
          <p:cNvSpPr txBox="1">
            <a:spLocks noChangeArrowheads="1"/>
          </p:cNvSpPr>
          <p:nvPr/>
        </p:nvSpPr>
        <p:spPr bwMode="auto">
          <a:xfrm>
            <a:off x="4548188" y="1282700"/>
            <a:ext cx="825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223.1.1.1</a:t>
            </a:r>
            <a:endParaRPr lang="en-US" altLang="x-none" sz="1200">
              <a:latin typeface="Comic Sans MS" charset="0"/>
            </a:endParaRPr>
          </a:p>
        </p:txBody>
      </p:sp>
      <p:grpSp>
        <p:nvGrpSpPr>
          <p:cNvPr id="80903" name="Group 27"/>
          <p:cNvGrpSpPr>
            <a:grpSpLocks/>
          </p:cNvGrpSpPr>
          <p:nvPr/>
        </p:nvGrpSpPr>
        <p:grpSpPr bwMode="auto">
          <a:xfrm>
            <a:off x="3814763" y="2243138"/>
            <a:ext cx="920750" cy="276225"/>
            <a:chOff x="3251" y="608"/>
            <a:chExt cx="580" cy="174"/>
          </a:xfrm>
        </p:grpSpPr>
        <p:sp>
          <p:nvSpPr>
            <p:cNvPr id="80966" name="Rectangle 28"/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200"/>
            </a:p>
          </p:txBody>
        </p:sp>
        <p:sp>
          <p:nvSpPr>
            <p:cNvPr id="80967" name="Text Box 29"/>
            <p:cNvSpPr txBox="1">
              <a:spLocks noChangeArrowheads="1"/>
            </p:cNvSpPr>
            <p:nvPr/>
          </p:nvSpPr>
          <p:spPr bwMode="auto">
            <a:xfrm>
              <a:off x="3251" y="608"/>
              <a:ext cx="5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200"/>
                <a:t>223.1.1.2</a:t>
              </a:r>
              <a:endParaRPr lang="en-US" altLang="x-none" sz="1200">
                <a:latin typeface="Comic Sans MS" charset="0"/>
              </a:endParaRPr>
            </a:p>
          </p:txBody>
        </p:sp>
      </p:grpSp>
      <p:sp>
        <p:nvSpPr>
          <p:cNvPr id="80904" name="Text Box 30"/>
          <p:cNvSpPr txBox="1">
            <a:spLocks noChangeArrowheads="1"/>
          </p:cNvSpPr>
          <p:nvPr/>
        </p:nvSpPr>
        <p:spPr bwMode="auto">
          <a:xfrm>
            <a:off x="4652963" y="3238500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223.1.1.3</a:t>
            </a:r>
            <a:endParaRPr lang="en-US" altLang="x-none" sz="1200">
              <a:latin typeface="Comic Sans MS" charset="0"/>
            </a:endParaRPr>
          </a:p>
        </p:txBody>
      </p:sp>
      <p:sp>
        <p:nvSpPr>
          <p:cNvPr id="80905" name="Text Box 31"/>
          <p:cNvSpPr txBox="1">
            <a:spLocks noChangeArrowheads="1"/>
          </p:cNvSpPr>
          <p:nvPr/>
        </p:nvSpPr>
        <p:spPr bwMode="auto">
          <a:xfrm>
            <a:off x="5753100" y="2368550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223.1.1.4</a:t>
            </a:r>
            <a:endParaRPr lang="en-US" altLang="x-none" sz="1200">
              <a:latin typeface="Comic Sans MS" charset="0"/>
            </a:endParaRPr>
          </a:p>
        </p:txBody>
      </p:sp>
      <p:sp>
        <p:nvSpPr>
          <p:cNvPr id="80906" name="Line 32"/>
          <p:cNvSpPr>
            <a:spLocks noChangeShapeType="1"/>
          </p:cNvSpPr>
          <p:nvPr/>
        </p:nvSpPr>
        <p:spPr bwMode="auto">
          <a:xfrm>
            <a:off x="6854825" y="2668588"/>
            <a:ext cx="5810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7" name="Text Box 33"/>
          <p:cNvSpPr txBox="1">
            <a:spLocks noChangeArrowheads="1"/>
          </p:cNvSpPr>
          <p:nvPr/>
        </p:nvSpPr>
        <p:spPr bwMode="auto">
          <a:xfrm>
            <a:off x="6729413" y="2378075"/>
            <a:ext cx="827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223.1.2.9</a:t>
            </a:r>
            <a:endParaRPr lang="en-US" altLang="x-none" sz="1200">
              <a:latin typeface="Comic Sans MS" charset="0"/>
            </a:endParaRPr>
          </a:p>
        </p:txBody>
      </p:sp>
      <p:sp>
        <p:nvSpPr>
          <p:cNvPr id="80908" name="Line 36"/>
          <p:cNvSpPr>
            <a:spLocks noChangeShapeType="1"/>
          </p:cNvSpPr>
          <p:nvPr/>
        </p:nvSpPr>
        <p:spPr bwMode="auto">
          <a:xfrm>
            <a:off x="7878763" y="19780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9" name="Line 38"/>
          <p:cNvSpPr>
            <a:spLocks noChangeShapeType="1"/>
          </p:cNvSpPr>
          <p:nvPr/>
        </p:nvSpPr>
        <p:spPr bwMode="auto">
          <a:xfrm>
            <a:off x="7878763" y="32496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0" name="Text Box 41"/>
          <p:cNvSpPr txBox="1">
            <a:spLocks noChangeArrowheads="1"/>
          </p:cNvSpPr>
          <p:nvPr/>
        </p:nvSpPr>
        <p:spPr bwMode="auto">
          <a:xfrm>
            <a:off x="7458075" y="3349625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223.1.2.2</a:t>
            </a:r>
            <a:endParaRPr lang="en-US" altLang="x-none" sz="1200">
              <a:latin typeface="Comic Sans MS" charset="0"/>
            </a:endParaRPr>
          </a:p>
        </p:txBody>
      </p:sp>
      <p:sp>
        <p:nvSpPr>
          <p:cNvPr id="80911" name="Text Box 44"/>
          <p:cNvSpPr txBox="1">
            <a:spLocks noChangeArrowheads="1"/>
          </p:cNvSpPr>
          <p:nvPr/>
        </p:nvSpPr>
        <p:spPr bwMode="auto">
          <a:xfrm>
            <a:off x="7250113" y="1743075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223.1.2.1</a:t>
            </a:r>
            <a:endParaRPr lang="en-US" altLang="x-none" sz="1200">
              <a:latin typeface="Comic Sans MS" charset="0"/>
            </a:endParaRPr>
          </a:p>
        </p:txBody>
      </p:sp>
      <p:sp>
        <p:nvSpPr>
          <p:cNvPr id="80912" name="Line 45"/>
          <p:cNvSpPr>
            <a:spLocks noChangeShapeType="1"/>
          </p:cNvSpPr>
          <p:nvPr/>
        </p:nvSpPr>
        <p:spPr bwMode="auto">
          <a:xfrm>
            <a:off x="6616700" y="3006725"/>
            <a:ext cx="0" cy="757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3" name="Line 47"/>
          <p:cNvSpPr>
            <a:spLocks noChangeShapeType="1"/>
          </p:cNvSpPr>
          <p:nvPr/>
        </p:nvSpPr>
        <p:spPr bwMode="auto">
          <a:xfrm flipH="1" flipV="1">
            <a:off x="6003925" y="42799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4" name="Line 48"/>
          <p:cNvSpPr>
            <a:spLocks noChangeShapeType="1"/>
          </p:cNvSpPr>
          <p:nvPr/>
        </p:nvSpPr>
        <p:spPr bwMode="auto">
          <a:xfrm flipH="1" flipV="1">
            <a:off x="7180263" y="42846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5" name="Text Box 53"/>
          <p:cNvSpPr txBox="1">
            <a:spLocks noChangeArrowheads="1"/>
          </p:cNvSpPr>
          <p:nvPr/>
        </p:nvSpPr>
        <p:spPr bwMode="auto">
          <a:xfrm>
            <a:off x="7212013" y="4344988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223.1.3.2</a:t>
            </a:r>
            <a:endParaRPr lang="en-US" altLang="x-none" sz="1200">
              <a:latin typeface="Comic Sans MS" charset="0"/>
            </a:endParaRPr>
          </a:p>
        </p:txBody>
      </p:sp>
      <p:sp>
        <p:nvSpPr>
          <p:cNvPr id="80916" name="Text Box 56"/>
          <p:cNvSpPr txBox="1">
            <a:spLocks noChangeArrowheads="1"/>
          </p:cNvSpPr>
          <p:nvPr/>
        </p:nvSpPr>
        <p:spPr bwMode="auto">
          <a:xfrm>
            <a:off x="5969000" y="4349750"/>
            <a:ext cx="827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223.1.3.1</a:t>
            </a:r>
            <a:endParaRPr lang="en-US" altLang="x-none" sz="1200">
              <a:latin typeface="Comic Sans MS" charset="0"/>
            </a:endParaRPr>
          </a:p>
        </p:txBody>
      </p:sp>
      <p:grpSp>
        <p:nvGrpSpPr>
          <p:cNvPr id="80917" name="Group 57"/>
          <p:cNvGrpSpPr>
            <a:grpSpLocks/>
          </p:cNvGrpSpPr>
          <p:nvPr/>
        </p:nvGrpSpPr>
        <p:grpSpPr bwMode="auto">
          <a:xfrm>
            <a:off x="6113463" y="3101975"/>
            <a:ext cx="935037" cy="276225"/>
            <a:chOff x="4532" y="1229"/>
            <a:chExt cx="589" cy="174"/>
          </a:xfrm>
        </p:grpSpPr>
        <p:sp>
          <p:nvSpPr>
            <p:cNvPr id="80964" name="Rectangle 58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200"/>
            </a:p>
          </p:txBody>
        </p:sp>
        <p:sp>
          <p:nvSpPr>
            <p:cNvPr id="80965" name="Text Box 59"/>
            <p:cNvSpPr txBox="1">
              <a:spLocks noChangeArrowheads="1"/>
            </p:cNvSpPr>
            <p:nvPr/>
          </p:nvSpPr>
          <p:spPr bwMode="auto">
            <a:xfrm>
              <a:off x="4532" y="1229"/>
              <a:ext cx="5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200"/>
                <a:t>223.1.3.27</a:t>
              </a:r>
              <a:endParaRPr lang="en-US" altLang="x-none" sz="1200">
                <a:latin typeface="Comic Sans MS" charset="0"/>
              </a:endParaRPr>
            </a:p>
          </p:txBody>
        </p:sp>
      </p:grpSp>
      <p:sp>
        <p:nvSpPr>
          <p:cNvPr id="80918" name="Text Box 60"/>
          <p:cNvSpPr txBox="1">
            <a:spLocks noChangeArrowheads="1"/>
          </p:cNvSpPr>
          <p:nvPr/>
        </p:nvSpPr>
        <p:spPr bwMode="auto">
          <a:xfrm>
            <a:off x="3984625" y="5341938"/>
            <a:ext cx="5043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223.1.1.1 = 11011111 00000001 00000001 00000001</a:t>
            </a:r>
            <a:endParaRPr lang="en-US" altLang="x-none" sz="1800">
              <a:latin typeface="Comic Sans MS" charset="0"/>
            </a:endParaRPr>
          </a:p>
        </p:txBody>
      </p:sp>
      <p:sp>
        <p:nvSpPr>
          <p:cNvPr id="80919" name="Freeform 61"/>
          <p:cNvSpPr>
            <a:spLocks/>
          </p:cNvSpPr>
          <p:nvPr/>
        </p:nvSpPr>
        <p:spPr bwMode="auto">
          <a:xfrm>
            <a:off x="5162550" y="5597525"/>
            <a:ext cx="892175" cy="92075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2147483647 h 58"/>
              <a:gd name="T4" fmla="*/ 2147483647 w 562"/>
              <a:gd name="T5" fmla="*/ 2147483647 h 58"/>
              <a:gd name="T6" fmla="*/ 2147483647 w 562"/>
              <a:gd name="T7" fmla="*/ 2147483647 h 58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8"/>
              <a:gd name="T14" fmla="*/ 562 w 5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20" name="Freeform 62"/>
          <p:cNvSpPr>
            <a:spLocks/>
          </p:cNvSpPr>
          <p:nvPr/>
        </p:nvSpPr>
        <p:spPr bwMode="auto">
          <a:xfrm>
            <a:off x="6124575" y="5616575"/>
            <a:ext cx="892175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21" name="Freeform 63"/>
          <p:cNvSpPr>
            <a:spLocks/>
          </p:cNvSpPr>
          <p:nvPr/>
        </p:nvSpPr>
        <p:spPr bwMode="auto">
          <a:xfrm>
            <a:off x="7089775" y="5619750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22" name="Freeform 64"/>
          <p:cNvSpPr>
            <a:spLocks/>
          </p:cNvSpPr>
          <p:nvPr/>
        </p:nvSpPr>
        <p:spPr bwMode="auto">
          <a:xfrm>
            <a:off x="8054975" y="5622925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23" name="Text Box 65"/>
          <p:cNvSpPr txBox="1">
            <a:spLocks noChangeArrowheads="1"/>
          </p:cNvSpPr>
          <p:nvPr/>
        </p:nvSpPr>
        <p:spPr bwMode="auto">
          <a:xfrm>
            <a:off x="5360988" y="5818188"/>
            <a:ext cx="522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223</a:t>
            </a:r>
            <a:endParaRPr lang="en-US" altLang="x-none" sz="1800">
              <a:latin typeface="Comic Sans MS" charset="0"/>
            </a:endParaRPr>
          </a:p>
        </p:txBody>
      </p:sp>
      <p:sp>
        <p:nvSpPr>
          <p:cNvPr id="80924" name="Text Box 66"/>
          <p:cNvSpPr txBox="1">
            <a:spLocks noChangeArrowheads="1"/>
          </p:cNvSpPr>
          <p:nvPr/>
        </p:nvSpPr>
        <p:spPr bwMode="auto">
          <a:xfrm>
            <a:off x="6403975" y="582771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1</a:t>
            </a:r>
            <a:endParaRPr lang="en-US" altLang="x-none" sz="1800">
              <a:latin typeface="Comic Sans MS" charset="0"/>
            </a:endParaRPr>
          </a:p>
        </p:txBody>
      </p:sp>
      <p:sp>
        <p:nvSpPr>
          <p:cNvPr id="80925" name="Text Box 67"/>
          <p:cNvSpPr txBox="1">
            <a:spLocks noChangeArrowheads="1"/>
          </p:cNvSpPr>
          <p:nvPr/>
        </p:nvSpPr>
        <p:spPr bwMode="auto">
          <a:xfrm>
            <a:off x="8361363" y="582771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1</a:t>
            </a:r>
            <a:endParaRPr lang="en-US" altLang="x-none" sz="1800">
              <a:latin typeface="Comic Sans MS" charset="0"/>
            </a:endParaRPr>
          </a:p>
        </p:txBody>
      </p:sp>
      <p:sp>
        <p:nvSpPr>
          <p:cNvPr id="80926" name="Text Box 68"/>
          <p:cNvSpPr txBox="1">
            <a:spLocks noChangeArrowheads="1"/>
          </p:cNvSpPr>
          <p:nvPr/>
        </p:nvSpPr>
        <p:spPr bwMode="auto">
          <a:xfrm>
            <a:off x="7342188" y="582771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1</a:t>
            </a:r>
            <a:endParaRPr lang="en-US" altLang="x-none" sz="1800">
              <a:latin typeface="Comic Sans MS" charset="0"/>
            </a:endParaRPr>
          </a:p>
        </p:txBody>
      </p:sp>
      <p:grpSp>
        <p:nvGrpSpPr>
          <p:cNvPr id="80927" name="Group 73"/>
          <p:cNvGrpSpPr>
            <a:grpSpLocks/>
          </p:cNvGrpSpPr>
          <p:nvPr/>
        </p:nvGrpSpPr>
        <p:grpSpPr bwMode="auto">
          <a:xfrm>
            <a:off x="4373563" y="1528763"/>
            <a:ext cx="641350" cy="558800"/>
            <a:chOff x="-44" y="1473"/>
            <a:chExt cx="981" cy="1105"/>
          </a:xfrm>
        </p:grpSpPr>
        <p:pic>
          <p:nvPicPr>
            <p:cNvPr id="80962" name="Picture 7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63" name="Freeform 7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28" name="Group 80"/>
          <p:cNvGrpSpPr>
            <a:grpSpLocks/>
          </p:cNvGrpSpPr>
          <p:nvPr/>
        </p:nvGrpSpPr>
        <p:grpSpPr bwMode="auto">
          <a:xfrm>
            <a:off x="4368800" y="2127250"/>
            <a:ext cx="641350" cy="558800"/>
            <a:chOff x="-44" y="1473"/>
            <a:chExt cx="981" cy="1105"/>
          </a:xfrm>
        </p:grpSpPr>
        <p:pic>
          <p:nvPicPr>
            <p:cNvPr id="80960" name="Picture 8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61" name="Freeform 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29" name="Group 83"/>
          <p:cNvGrpSpPr>
            <a:grpSpLocks/>
          </p:cNvGrpSpPr>
          <p:nvPr/>
        </p:nvGrpSpPr>
        <p:grpSpPr bwMode="auto">
          <a:xfrm>
            <a:off x="4397375" y="2736850"/>
            <a:ext cx="641350" cy="558800"/>
            <a:chOff x="-44" y="1473"/>
            <a:chExt cx="981" cy="1105"/>
          </a:xfrm>
        </p:grpSpPr>
        <p:pic>
          <p:nvPicPr>
            <p:cNvPr id="80958" name="Picture 8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9" name="Freeform 8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30" name="Group 87"/>
          <p:cNvGrpSpPr>
            <a:grpSpLocks/>
          </p:cNvGrpSpPr>
          <p:nvPr/>
        </p:nvGrpSpPr>
        <p:grpSpPr bwMode="auto">
          <a:xfrm flipH="1">
            <a:off x="8056563" y="1685925"/>
            <a:ext cx="641350" cy="558800"/>
            <a:chOff x="-44" y="1473"/>
            <a:chExt cx="981" cy="1105"/>
          </a:xfrm>
        </p:grpSpPr>
        <p:pic>
          <p:nvPicPr>
            <p:cNvPr id="80956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7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31" name="Group 90"/>
          <p:cNvGrpSpPr>
            <a:grpSpLocks/>
          </p:cNvGrpSpPr>
          <p:nvPr/>
        </p:nvGrpSpPr>
        <p:grpSpPr bwMode="auto">
          <a:xfrm flipH="1">
            <a:off x="8070850" y="2965450"/>
            <a:ext cx="641350" cy="558800"/>
            <a:chOff x="-44" y="1473"/>
            <a:chExt cx="981" cy="1105"/>
          </a:xfrm>
        </p:grpSpPr>
        <p:pic>
          <p:nvPicPr>
            <p:cNvPr id="80954" name="Picture 9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5" name="Freeform 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32" name="Group 93"/>
          <p:cNvGrpSpPr>
            <a:grpSpLocks/>
          </p:cNvGrpSpPr>
          <p:nvPr/>
        </p:nvGrpSpPr>
        <p:grpSpPr bwMode="auto">
          <a:xfrm flipH="1">
            <a:off x="6972300" y="4489450"/>
            <a:ext cx="641350" cy="558800"/>
            <a:chOff x="-44" y="1473"/>
            <a:chExt cx="981" cy="1105"/>
          </a:xfrm>
        </p:grpSpPr>
        <p:pic>
          <p:nvPicPr>
            <p:cNvPr id="80952" name="Picture 9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3" name="Freeform 9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33" name="Group 96"/>
          <p:cNvGrpSpPr>
            <a:grpSpLocks/>
          </p:cNvGrpSpPr>
          <p:nvPr/>
        </p:nvGrpSpPr>
        <p:grpSpPr bwMode="auto">
          <a:xfrm flipH="1">
            <a:off x="5808663" y="4530725"/>
            <a:ext cx="641350" cy="558800"/>
            <a:chOff x="-44" y="1473"/>
            <a:chExt cx="981" cy="1105"/>
          </a:xfrm>
        </p:grpSpPr>
        <p:pic>
          <p:nvPicPr>
            <p:cNvPr id="80950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1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34" name="Group 99"/>
          <p:cNvGrpSpPr>
            <a:grpSpLocks/>
          </p:cNvGrpSpPr>
          <p:nvPr/>
        </p:nvGrpSpPr>
        <p:grpSpPr bwMode="auto">
          <a:xfrm>
            <a:off x="6237288" y="2624138"/>
            <a:ext cx="698500" cy="355600"/>
            <a:chOff x="4396" y="1245"/>
            <a:chExt cx="672" cy="248"/>
          </a:xfrm>
        </p:grpSpPr>
        <p:sp>
          <p:nvSpPr>
            <p:cNvPr id="8094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200">
                <a:latin typeface="Times New Roman" charset="0"/>
              </a:endParaRPr>
            </a:p>
          </p:txBody>
        </p:sp>
        <p:sp>
          <p:nvSpPr>
            <p:cNvPr id="8094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200">
                <a:latin typeface="Times New Roman" charset="0"/>
              </a:endParaRPr>
            </a:p>
          </p:txBody>
        </p:sp>
        <p:sp>
          <p:nvSpPr>
            <p:cNvPr id="8094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200">
                <a:latin typeface="Times New Roman" charset="0"/>
              </a:endParaRPr>
            </a:p>
          </p:txBody>
        </p:sp>
        <p:grpSp>
          <p:nvGrpSpPr>
            <p:cNvPr id="80945" name="Group 10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80948" name="Freeform 10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49" name="Freeform 10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946" name="Line 106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7" name="Line 10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0935" name="Picture 10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9112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36" name="Line 5"/>
          <p:cNvSpPr>
            <a:spLocks noChangeShapeType="1"/>
          </p:cNvSpPr>
          <p:nvPr/>
        </p:nvSpPr>
        <p:spPr bwMode="auto">
          <a:xfrm>
            <a:off x="4979988" y="1816100"/>
            <a:ext cx="3905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37" name="Line 7"/>
          <p:cNvSpPr>
            <a:spLocks noChangeShapeType="1"/>
          </p:cNvSpPr>
          <p:nvPr/>
        </p:nvSpPr>
        <p:spPr bwMode="auto">
          <a:xfrm flipV="1">
            <a:off x="5014913" y="2555875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38" name="Line 8"/>
          <p:cNvSpPr>
            <a:spLocks noChangeShapeType="1"/>
          </p:cNvSpPr>
          <p:nvPr/>
        </p:nvSpPr>
        <p:spPr bwMode="auto">
          <a:xfrm>
            <a:off x="5026025" y="3087688"/>
            <a:ext cx="4222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39" name="Line 11"/>
          <p:cNvSpPr>
            <a:spLocks noChangeShapeType="1"/>
          </p:cNvSpPr>
          <p:nvPr/>
        </p:nvSpPr>
        <p:spPr bwMode="auto">
          <a:xfrm>
            <a:off x="5780088" y="2663825"/>
            <a:ext cx="5619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FC6B8514-D054-E54A-A010-99123C295C4A}" type="slidenum">
              <a:rPr lang="en-US" altLang="x-none" sz="1200">
                <a:latin typeface="Tahoma" charset="0"/>
              </a:rPr>
              <a:pPr/>
              <a:t>36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8094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reeform 140"/>
          <p:cNvSpPr>
            <a:spLocks/>
          </p:cNvSpPr>
          <p:nvPr/>
        </p:nvSpPr>
        <p:spPr bwMode="auto">
          <a:xfrm rot="-5400000">
            <a:off x="6203156" y="3196432"/>
            <a:ext cx="846137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2" name="Freeform 140"/>
          <p:cNvSpPr>
            <a:spLocks/>
          </p:cNvSpPr>
          <p:nvPr/>
        </p:nvSpPr>
        <p:spPr bwMode="auto">
          <a:xfrm rot="10800000">
            <a:off x="7200900" y="1870075"/>
            <a:ext cx="846138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3" name="Freeform 140"/>
          <p:cNvSpPr>
            <a:spLocks/>
          </p:cNvSpPr>
          <p:nvPr/>
        </p:nvSpPr>
        <p:spPr bwMode="auto">
          <a:xfrm>
            <a:off x="5165725" y="1452563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7772400" cy="952500"/>
          </a:xfrm>
        </p:spPr>
        <p:txBody>
          <a:bodyPr/>
          <a:lstStyle/>
          <a:p>
            <a:r>
              <a:rPr lang="en-US" altLang="x-none" sz="4000">
                <a:ea typeface="ＭＳ Ｐゴシック" charset="-128"/>
              </a:rPr>
              <a:t>IP addressing: introduction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444625"/>
            <a:ext cx="3695700" cy="1681163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 altLang="x-none" i="1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Q: how are interfaces actually connected?</a:t>
            </a:r>
          </a:p>
          <a:p>
            <a:pPr marL="0" indent="0">
              <a:buFont typeface="Wingdings" charset="2"/>
              <a:buNone/>
            </a:pPr>
            <a:r>
              <a:rPr lang="en-US" altLang="x-none" i="1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A: </a:t>
            </a:r>
            <a:r>
              <a:rPr lang="en-US" altLang="x-none" i="1">
                <a:ea typeface="ＭＳ Ｐゴシック" charset="-128"/>
                <a:cs typeface="ＭＳ Ｐゴシック" charset="-128"/>
              </a:rPr>
              <a:t>we</a:t>
            </a:r>
            <a:r>
              <a:rPr lang="en-US" altLang="en-US" i="1">
                <a:ea typeface="ＭＳ Ｐゴシック" charset="-128"/>
                <a:cs typeface="ＭＳ Ｐゴシック" charset="-128"/>
              </a:rPr>
              <a:t>’</a:t>
            </a:r>
            <a:r>
              <a:rPr lang="en-US" altLang="x-none" i="1">
                <a:ea typeface="ＭＳ Ｐゴシック" charset="-128"/>
                <a:cs typeface="ＭＳ Ｐゴシック" charset="-128"/>
              </a:rPr>
              <a:t>ll learn about that in chapter 5, 6.</a:t>
            </a:r>
          </a:p>
        </p:txBody>
      </p:sp>
      <p:sp>
        <p:nvSpPr>
          <p:cNvPr id="81926" name="Line 5"/>
          <p:cNvSpPr>
            <a:spLocks noChangeShapeType="1"/>
          </p:cNvSpPr>
          <p:nvPr/>
        </p:nvSpPr>
        <p:spPr bwMode="auto">
          <a:xfrm>
            <a:off x="4979988" y="1816100"/>
            <a:ext cx="3905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 flipV="1">
            <a:off x="5014913" y="2555875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>
            <a:off x="5026025" y="3087688"/>
            <a:ext cx="4222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9" name="Line 11"/>
          <p:cNvSpPr>
            <a:spLocks noChangeShapeType="1"/>
          </p:cNvSpPr>
          <p:nvPr/>
        </p:nvSpPr>
        <p:spPr bwMode="auto">
          <a:xfrm>
            <a:off x="5780088" y="2663825"/>
            <a:ext cx="5619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Text Box 26"/>
          <p:cNvSpPr txBox="1">
            <a:spLocks noChangeArrowheads="1"/>
          </p:cNvSpPr>
          <p:nvPr/>
        </p:nvSpPr>
        <p:spPr bwMode="auto">
          <a:xfrm>
            <a:off x="4548188" y="1282700"/>
            <a:ext cx="825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223.1.1.1</a:t>
            </a:r>
            <a:endParaRPr lang="en-US" altLang="x-none" sz="1200">
              <a:latin typeface="Comic Sans MS" charset="0"/>
            </a:endParaRPr>
          </a:p>
        </p:txBody>
      </p:sp>
      <p:grpSp>
        <p:nvGrpSpPr>
          <p:cNvPr id="81931" name="Group 27"/>
          <p:cNvGrpSpPr>
            <a:grpSpLocks/>
          </p:cNvGrpSpPr>
          <p:nvPr/>
        </p:nvGrpSpPr>
        <p:grpSpPr bwMode="auto">
          <a:xfrm>
            <a:off x="3814763" y="2243138"/>
            <a:ext cx="920750" cy="276225"/>
            <a:chOff x="3251" y="608"/>
            <a:chExt cx="580" cy="174"/>
          </a:xfrm>
        </p:grpSpPr>
        <p:sp>
          <p:nvSpPr>
            <p:cNvPr id="81993" name="Rectangle 28"/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200"/>
            </a:p>
          </p:txBody>
        </p:sp>
        <p:sp>
          <p:nvSpPr>
            <p:cNvPr id="81994" name="Text Box 29"/>
            <p:cNvSpPr txBox="1">
              <a:spLocks noChangeArrowheads="1"/>
            </p:cNvSpPr>
            <p:nvPr/>
          </p:nvSpPr>
          <p:spPr bwMode="auto">
            <a:xfrm>
              <a:off x="3251" y="608"/>
              <a:ext cx="5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200"/>
                <a:t>223.1.1.2</a:t>
              </a:r>
              <a:endParaRPr lang="en-US" altLang="x-none" sz="1200">
                <a:latin typeface="Comic Sans MS" charset="0"/>
              </a:endParaRPr>
            </a:p>
          </p:txBody>
        </p:sp>
      </p:grpSp>
      <p:sp>
        <p:nvSpPr>
          <p:cNvPr id="81932" name="Text Box 30"/>
          <p:cNvSpPr txBox="1">
            <a:spLocks noChangeArrowheads="1"/>
          </p:cNvSpPr>
          <p:nvPr/>
        </p:nvSpPr>
        <p:spPr bwMode="auto">
          <a:xfrm>
            <a:off x="4652963" y="3238500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223.1.1.3</a:t>
            </a:r>
            <a:endParaRPr lang="en-US" altLang="x-none" sz="1200">
              <a:latin typeface="Comic Sans MS" charset="0"/>
            </a:endParaRPr>
          </a:p>
        </p:txBody>
      </p:sp>
      <p:sp>
        <p:nvSpPr>
          <p:cNvPr id="81933" name="Text Box 31"/>
          <p:cNvSpPr txBox="1">
            <a:spLocks noChangeArrowheads="1"/>
          </p:cNvSpPr>
          <p:nvPr/>
        </p:nvSpPr>
        <p:spPr bwMode="auto">
          <a:xfrm>
            <a:off x="5753100" y="2368550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223.1.1.4</a:t>
            </a:r>
            <a:endParaRPr lang="en-US" altLang="x-none" sz="1200">
              <a:latin typeface="Comic Sans MS" charset="0"/>
            </a:endParaRPr>
          </a:p>
        </p:txBody>
      </p:sp>
      <p:sp>
        <p:nvSpPr>
          <p:cNvPr id="81934" name="Line 32"/>
          <p:cNvSpPr>
            <a:spLocks noChangeShapeType="1"/>
          </p:cNvSpPr>
          <p:nvPr/>
        </p:nvSpPr>
        <p:spPr bwMode="auto">
          <a:xfrm>
            <a:off x="6854825" y="2668588"/>
            <a:ext cx="5810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5" name="Text Box 33"/>
          <p:cNvSpPr txBox="1">
            <a:spLocks noChangeArrowheads="1"/>
          </p:cNvSpPr>
          <p:nvPr/>
        </p:nvSpPr>
        <p:spPr bwMode="auto">
          <a:xfrm>
            <a:off x="6729413" y="2378075"/>
            <a:ext cx="827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223.1.2.9</a:t>
            </a:r>
            <a:endParaRPr lang="en-US" altLang="x-none" sz="1200">
              <a:latin typeface="Comic Sans MS" charset="0"/>
            </a:endParaRPr>
          </a:p>
        </p:txBody>
      </p:sp>
      <p:sp>
        <p:nvSpPr>
          <p:cNvPr id="81936" name="Line 36"/>
          <p:cNvSpPr>
            <a:spLocks noChangeShapeType="1"/>
          </p:cNvSpPr>
          <p:nvPr/>
        </p:nvSpPr>
        <p:spPr bwMode="auto">
          <a:xfrm>
            <a:off x="7878763" y="19780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7" name="Line 38"/>
          <p:cNvSpPr>
            <a:spLocks noChangeShapeType="1"/>
          </p:cNvSpPr>
          <p:nvPr/>
        </p:nvSpPr>
        <p:spPr bwMode="auto">
          <a:xfrm>
            <a:off x="7878763" y="32496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8" name="Text Box 41"/>
          <p:cNvSpPr txBox="1">
            <a:spLocks noChangeArrowheads="1"/>
          </p:cNvSpPr>
          <p:nvPr/>
        </p:nvSpPr>
        <p:spPr bwMode="auto">
          <a:xfrm>
            <a:off x="7458075" y="3349625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223.1.2.2</a:t>
            </a:r>
            <a:endParaRPr lang="en-US" altLang="x-none" sz="1200">
              <a:latin typeface="Comic Sans MS" charset="0"/>
            </a:endParaRPr>
          </a:p>
        </p:txBody>
      </p:sp>
      <p:sp>
        <p:nvSpPr>
          <p:cNvPr id="81939" name="Text Box 44"/>
          <p:cNvSpPr txBox="1">
            <a:spLocks noChangeArrowheads="1"/>
          </p:cNvSpPr>
          <p:nvPr/>
        </p:nvSpPr>
        <p:spPr bwMode="auto">
          <a:xfrm>
            <a:off x="7250113" y="1743075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223.1.2.1</a:t>
            </a:r>
            <a:endParaRPr lang="en-US" altLang="x-none" sz="1200">
              <a:latin typeface="Comic Sans MS" charset="0"/>
            </a:endParaRPr>
          </a:p>
        </p:txBody>
      </p:sp>
      <p:sp>
        <p:nvSpPr>
          <p:cNvPr id="81940" name="Line 45"/>
          <p:cNvSpPr>
            <a:spLocks noChangeShapeType="1"/>
          </p:cNvSpPr>
          <p:nvPr/>
        </p:nvSpPr>
        <p:spPr bwMode="auto">
          <a:xfrm>
            <a:off x="6616700" y="3006725"/>
            <a:ext cx="0" cy="757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1" name="Line 47"/>
          <p:cNvSpPr>
            <a:spLocks noChangeShapeType="1"/>
          </p:cNvSpPr>
          <p:nvPr/>
        </p:nvSpPr>
        <p:spPr bwMode="auto">
          <a:xfrm flipH="1" flipV="1">
            <a:off x="6003925" y="42799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2" name="Line 48"/>
          <p:cNvSpPr>
            <a:spLocks noChangeShapeType="1"/>
          </p:cNvSpPr>
          <p:nvPr/>
        </p:nvSpPr>
        <p:spPr bwMode="auto">
          <a:xfrm flipH="1" flipV="1">
            <a:off x="7180263" y="42846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3" name="Text Box 53"/>
          <p:cNvSpPr txBox="1">
            <a:spLocks noChangeArrowheads="1"/>
          </p:cNvSpPr>
          <p:nvPr/>
        </p:nvSpPr>
        <p:spPr bwMode="auto">
          <a:xfrm>
            <a:off x="7212013" y="4344988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223.1.3.2</a:t>
            </a:r>
            <a:endParaRPr lang="en-US" altLang="x-none" sz="1200">
              <a:latin typeface="Comic Sans MS" charset="0"/>
            </a:endParaRPr>
          </a:p>
        </p:txBody>
      </p:sp>
      <p:sp>
        <p:nvSpPr>
          <p:cNvPr id="81944" name="Text Box 56"/>
          <p:cNvSpPr txBox="1">
            <a:spLocks noChangeArrowheads="1"/>
          </p:cNvSpPr>
          <p:nvPr/>
        </p:nvSpPr>
        <p:spPr bwMode="auto">
          <a:xfrm>
            <a:off x="5969000" y="4349750"/>
            <a:ext cx="827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223.1.3.1</a:t>
            </a:r>
            <a:endParaRPr lang="en-US" altLang="x-none" sz="1200">
              <a:latin typeface="Comic Sans MS" charset="0"/>
            </a:endParaRPr>
          </a:p>
        </p:txBody>
      </p:sp>
      <p:grpSp>
        <p:nvGrpSpPr>
          <p:cNvPr id="81945" name="Group 57"/>
          <p:cNvGrpSpPr>
            <a:grpSpLocks/>
          </p:cNvGrpSpPr>
          <p:nvPr/>
        </p:nvGrpSpPr>
        <p:grpSpPr bwMode="auto">
          <a:xfrm>
            <a:off x="6113463" y="3101975"/>
            <a:ext cx="935037" cy="276225"/>
            <a:chOff x="4532" y="1229"/>
            <a:chExt cx="589" cy="174"/>
          </a:xfrm>
        </p:grpSpPr>
        <p:sp>
          <p:nvSpPr>
            <p:cNvPr id="81991" name="Rectangle 58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200"/>
            </a:p>
          </p:txBody>
        </p:sp>
        <p:sp>
          <p:nvSpPr>
            <p:cNvPr id="81992" name="Text Box 59"/>
            <p:cNvSpPr txBox="1">
              <a:spLocks noChangeArrowheads="1"/>
            </p:cNvSpPr>
            <p:nvPr/>
          </p:nvSpPr>
          <p:spPr bwMode="auto">
            <a:xfrm>
              <a:off x="4532" y="1229"/>
              <a:ext cx="5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200"/>
                <a:t>223.1.3.27</a:t>
              </a:r>
              <a:endParaRPr lang="en-US" altLang="x-none" sz="1200">
                <a:latin typeface="Comic Sans MS" charset="0"/>
              </a:endParaRPr>
            </a:p>
          </p:txBody>
        </p:sp>
      </p:grpSp>
      <p:grpSp>
        <p:nvGrpSpPr>
          <p:cNvPr id="81946" name="Group 73"/>
          <p:cNvGrpSpPr>
            <a:grpSpLocks/>
          </p:cNvGrpSpPr>
          <p:nvPr/>
        </p:nvGrpSpPr>
        <p:grpSpPr bwMode="auto">
          <a:xfrm>
            <a:off x="4373563" y="1528763"/>
            <a:ext cx="641350" cy="558800"/>
            <a:chOff x="-44" y="1473"/>
            <a:chExt cx="981" cy="1105"/>
          </a:xfrm>
        </p:grpSpPr>
        <p:pic>
          <p:nvPicPr>
            <p:cNvPr id="81989" name="Picture 7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0" name="Freeform 7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1947" name="Group 80"/>
          <p:cNvGrpSpPr>
            <a:grpSpLocks/>
          </p:cNvGrpSpPr>
          <p:nvPr/>
        </p:nvGrpSpPr>
        <p:grpSpPr bwMode="auto">
          <a:xfrm>
            <a:off x="4368800" y="2127250"/>
            <a:ext cx="641350" cy="558800"/>
            <a:chOff x="-44" y="1473"/>
            <a:chExt cx="981" cy="1105"/>
          </a:xfrm>
        </p:grpSpPr>
        <p:pic>
          <p:nvPicPr>
            <p:cNvPr id="81987" name="Picture 8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8" name="Freeform 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1948" name="Group 83"/>
          <p:cNvGrpSpPr>
            <a:grpSpLocks/>
          </p:cNvGrpSpPr>
          <p:nvPr/>
        </p:nvGrpSpPr>
        <p:grpSpPr bwMode="auto">
          <a:xfrm>
            <a:off x="4397375" y="2736850"/>
            <a:ext cx="641350" cy="558800"/>
            <a:chOff x="-44" y="1473"/>
            <a:chExt cx="981" cy="1105"/>
          </a:xfrm>
        </p:grpSpPr>
        <p:pic>
          <p:nvPicPr>
            <p:cNvPr id="81985" name="Picture 8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6" name="Freeform 8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1949" name="Group 87"/>
          <p:cNvGrpSpPr>
            <a:grpSpLocks/>
          </p:cNvGrpSpPr>
          <p:nvPr/>
        </p:nvGrpSpPr>
        <p:grpSpPr bwMode="auto">
          <a:xfrm flipH="1">
            <a:off x="8056563" y="1685925"/>
            <a:ext cx="641350" cy="558800"/>
            <a:chOff x="-44" y="1473"/>
            <a:chExt cx="981" cy="1105"/>
          </a:xfrm>
        </p:grpSpPr>
        <p:pic>
          <p:nvPicPr>
            <p:cNvPr id="81983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4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1950" name="Group 90"/>
          <p:cNvGrpSpPr>
            <a:grpSpLocks/>
          </p:cNvGrpSpPr>
          <p:nvPr/>
        </p:nvGrpSpPr>
        <p:grpSpPr bwMode="auto">
          <a:xfrm flipH="1">
            <a:off x="8070850" y="2965450"/>
            <a:ext cx="641350" cy="558800"/>
            <a:chOff x="-44" y="1473"/>
            <a:chExt cx="981" cy="1105"/>
          </a:xfrm>
        </p:grpSpPr>
        <p:pic>
          <p:nvPicPr>
            <p:cNvPr id="81981" name="Picture 9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2" name="Freeform 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1951" name="Group 93"/>
          <p:cNvGrpSpPr>
            <a:grpSpLocks/>
          </p:cNvGrpSpPr>
          <p:nvPr/>
        </p:nvGrpSpPr>
        <p:grpSpPr bwMode="auto">
          <a:xfrm flipH="1">
            <a:off x="6972300" y="4489450"/>
            <a:ext cx="641350" cy="558800"/>
            <a:chOff x="-44" y="1473"/>
            <a:chExt cx="981" cy="1105"/>
          </a:xfrm>
        </p:grpSpPr>
        <p:pic>
          <p:nvPicPr>
            <p:cNvPr id="81979" name="Picture 9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0" name="Freeform 9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1952" name="Group 96"/>
          <p:cNvGrpSpPr>
            <a:grpSpLocks/>
          </p:cNvGrpSpPr>
          <p:nvPr/>
        </p:nvGrpSpPr>
        <p:grpSpPr bwMode="auto">
          <a:xfrm flipH="1">
            <a:off x="5808663" y="4530725"/>
            <a:ext cx="641350" cy="558800"/>
            <a:chOff x="-44" y="1473"/>
            <a:chExt cx="981" cy="1105"/>
          </a:xfrm>
        </p:grpSpPr>
        <p:pic>
          <p:nvPicPr>
            <p:cNvPr id="81977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78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1953" name="Group 99"/>
          <p:cNvGrpSpPr>
            <a:grpSpLocks/>
          </p:cNvGrpSpPr>
          <p:nvPr/>
        </p:nvGrpSpPr>
        <p:grpSpPr bwMode="auto">
          <a:xfrm>
            <a:off x="6237288" y="2624138"/>
            <a:ext cx="698500" cy="355600"/>
            <a:chOff x="4396" y="1245"/>
            <a:chExt cx="672" cy="248"/>
          </a:xfrm>
        </p:grpSpPr>
        <p:sp>
          <p:nvSpPr>
            <p:cNvPr id="8196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200">
                <a:latin typeface="Times New Roman" charset="0"/>
              </a:endParaRPr>
            </a:p>
          </p:txBody>
        </p:sp>
        <p:sp>
          <p:nvSpPr>
            <p:cNvPr id="8197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200">
                <a:latin typeface="Times New Roman" charset="0"/>
              </a:endParaRPr>
            </a:p>
          </p:txBody>
        </p:sp>
        <p:sp>
          <p:nvSpPr>
            <p:cNvPr id="8197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200">
                <a:latin typeface="Times New Roman" charset="0"/>
              </a:endParaRPr>
            </a:p>
          </p:txBody>
        </p:sp>
        <p:grpSp>
          <p:nvGrpSpPr>
            <p:cNvPr id="81972" name="Group 10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81975" name="Freeform 10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6" name="Freeform 10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1973" name="Line 106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74" name="Line 10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1954" name="Picture 10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9112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5278438" y="1817688"/>
            <a:ext cx="509587" cy="1279525"/>
            <a:chOff x="5278322" y="1817603"/>
            <a:chExt cx="509379" cy="1279224"/>
          </a:xfrm>
        </p:grpSpPr>
        <p:pic>
          <p:nvPicPr>
            <p:cNvPr id="8196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322" y="2485783"/>
              <a:ext cx="509379" cy="287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1967" name="Straight Connector 3"/>
            <p:cNvCxnSpPr>
              <a:cxnSpLocks noChangeShapeType="1"/>
            </p:cNvCxnSpPr>
            <p:nvPr/>
          </p:nvCxnSpPr>
          <p:spPr bwMode="auto">
            <a:xfrm>
              <a:off x="5369756" y="1817603"/>
              <a:ext cx="0" cy="6810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968" name="Straight Connector 77"/>
            <p:cNvCxnSpPr>
              <a:cxnSpLocks noChangeShapeType="1"/>
            </p:cNvCxnSpPr>
            <p:nvPr/>
          </p:nvCxnSpPr>
          <p:spPr bwMode="auto">
            <a:xfrm flipV="1">
              <a:off x="5443520" y="2769741"/>
              <a:ext cx="1" cy="3270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414338" y="2616200"/>
            <a:ext cx="5080000" cy="1751013"/>
            <a:chOff x="414922" y="2615565"/>
            <a:chExt cx="5079651" cy="1751597"/>
          </a:xfrm>
        </p:grpSpPr>
        <p:sp>
          <p:nvSpPr>
            <p:cNvPr id="81964" name="TextBox 10"/>
            <p:cNvSpPr txBox="1">
              <a:spLocks noChangeArrowheads="1"/>
            </p:cNvSpPr>
            <p:nvPr/>
          </p:nvSpPr>
          <p:spPr bwMode="auto">
            <a:xfrm>
              <a:off x="414922" y="3659276"/>
              <a:ext cx="43001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2000" i="1">
                  <a:solidFill>
                    <a:srgbClr val="CC0000"/>
                  </a:solidFill>
                </a:rPr>
                <a:t>A: </a:t>
              </a:r>
              <a:r>
                <a:rPr lang="en-US" altLang="x-none" sz="2000"/>
                <a:t>wired Ethernet interfaces connected by Ethernet switches</a:t>
              </a:r>
            </a:p>
          </p:txBody>
        </p:sp>
        <p:cxnSp>
          <p:nvCxnSpPr>
            <p:cNvPr id="81965" name="Straight Connector 12"/>
            <p:cNvCxnSpPr>
              <a:cxnSpLocks noChangeShapeType="1"/>
            </p:cNvCxnSpPr>
            <p:nvPr/>
          </p:nvCxnSpPr>
          <p:spPr bwMode="auto">
            <a:xfrm flipH="1">
              <a:off x="4061206" y="2615565"/>
              <a:ext cx="1433367" cy="14209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4329113" y="3790950"/>
            <a:ext cx="4298950" cy="2451100"/>
            <a:chOff x="4328727" y="3790332"/>
            <a:chExt cx="4300100" cy="2450981"/>
          </a:xfrm>
        </p:grpSpPr>
        <p:pic>
          <p:nvPicPr>
            <p:cNvPr id="81961" name="Picture 777" descr="access_point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2411" y="3790332"/>
              <a:ext cx="587569" cy="486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62" name="TextBox 89"/>
            <p:cNvSpPr txBox="1">
              <a:spLocks noChangeArrowheads="1"/>
            </p:cNvSpPr>
            <p:nvPr/>
          </p:nvSpPr>
          <p:spPr bwMode="auto">
            <a:xfrm>
              <a:off x="4328727" y="5533427"/>
              <a:ext cx="43001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2000" i="1">
                  <a:solidFill>
                    <a:srgbClr val="CC0000"/>
                  </a:solidFill>
                </a:rPr>
                <a:t>A: </a:t>
              </a:r>
              <a:r>
                <a:rPr lang="en-US" altLang="x-none" sz="2000"/>
                <a:t>wireless WiFi interfaces connected by WiFi base station</a:t>
              </a:r>
            </a:p>
          </p:txBody>
        </p:sp>
        <p:cxnSp>
          <p:nvCxnSpPr>
            <p:cNvPr id="81963" name="Straight Connector 90"/>
            <p:cNvCxnSpPr>
              <a:cxnSpLocks noChangeShapeType="1"/>
            </p:cNvCxnSpPr>
            <p:nvPr/>
          </p:nvCxnSpPr>
          <p:spPr bwMode="auto">
            <a:xfrm flipH="1">
              <a:off x="4982985" y="4208863"/>
              <a:ext cx="1433367" cy="14209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39738" y="4775200"/>
            <a:ext cx="37973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2000" i="1">
                <a:solidFill>
                  <a:srgbClr val="CC0000"/>
                </a:solidFill>
              </a:rPr>
              <a:t>For now: </a:t>
            </a:r>
            <a:r>
              <a:rPr lang="en-US" altLang="x-none" sz="2000"/>
              <a:t>don</a:t>
            </a:r>
            <a:r>
              <a:rPr lang="fr-FR" altLang="en-US" sz="2000"/>
              <a:t>’</a:t>
            </a:r>
            <a:r>
              <a:rPr lang="en-US" altLang="ja-JP" sz="2000"/>
              <a:t>t need to worry about how one interface is connected to another (with no intervening router) </a:t>
            </a:r>
            <a:endParaRPr lang="en-US" altLang="x-none" sz="2000"/>
          </a:p>
        </p:txBody>
      </p:sp>
      <p:sp>
        <p:nvSpPr>
          <p:cNvPr id="819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1C92EAE1-4962-E44A-BDDB-3726653CA163}" type="slidenum">
              <a:rPr lang="en-US" altLang="x-none" sz="1200">
                <a:latin typeface="Tahoma" charset="0"/>
              </a:rPr>
              <a:pPr/>
              <a:t>37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8196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702050" cy="76358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Subnets</a:t>
            </a:r>
          </a:p>
        </p:txBody>
      </p:sp>
      <p:sp>
        <p:nvSpPr>
          <p:cNvPr id="8294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695700" cy="4648200"/>
          </a:xfrm>
        </p:spPr>
        <p:txBody>
          <a:bodyPr/>
          <a:lstStyle/>
          <a:p>
            <a:pPr marL="234950" indent="-234950"/>
            <a:r>
              <a:rPr lang="en-US" altLang="x-none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IP address:</a:t>
            </a:r>
            <a:r>
              <a:rPr lang="en-US" altLang="x-none">
                <a:ea typeface="ＭＳ Ｐゴシック" charset="-128"/>
                <a:cs typeface="ＭＳ Ｐゴシック" charset="-128"/>
              </a:rPr>
              <a:t> </a:t>
            </a:r>
          </a:p>
          <a:p>
            <a:pPr marL="512763" lvl="1" indent="-163513"/>
            <a:r>
              <a:rPr lang="en-US" altLang="x-none">
                <a:latin typeface="Gill Sans MT" charset="0"/>
                <a:ea typeface="ＭＳ Ｐゴシック" charset="-128"/>
              </a:rPr>
              <a:t>subnet part - high order bits</a:t>
            </a:r>
          </a:p>
          <a:p>
            <a:pPr marL="512763" lvl="1" indent="-163513"/>
            <a:r>
              <a:rPr lang="en-US" altLang="x-none">
                <a:latin typeface="Gill Sans MT" charset="0"/>
                <a:ea typeface="ＭＳ Ｐゴシック" charset="-128"/>
              </a:rPr>
              <a:t>host part - low order bits </a:t>
            </a:r>
          </a:p>
          <a:p>
            <a:pPr marL="234950" indent="-234950"/>
            <a:r>
              <a:rPr lang="en-US" altLang="x-none" i="1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what</a:t>
            </a:r>
            <a:r>
              <a:rPr lang="ja-JP" altLang="en-US" i="1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’</a:t>
            </a:r>
            <a:r>
              <a:rPr lang="en-US" altLang="ja-JP" i="1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s a subnet ?</a:t>
            </a:r>
          </a:p>
          <a:p>
            <a:pPr marL="512763" lvl="1" indent="-163513"/>
            <a:r>
              <a:rPr lang="en-US" altLang="x-none">
                <a:latin typeface="Gill Sans MT" charset="0"/>
                <a:ea typeface="ＭＳ Ｐゴシック" charset="-128"/>
              </a:rPr>
              <a:t>device interfaces with same subnet part of IP address</a:t>
            </a:r>
          </a:p>
          <a:p>
            <a:pPr marL="512763" lvl="1" indent="-163513"/>
            <a:r>
              <a:rPr lang="en-US" altLang="x-none">
                <a:latin typeface="Gill Sans MT" charset="0"/>
                <a:ea typeface="ＭＳ Ｐゴシック" charset="-128"/>
              </a:rPr>
              <a:t>can physically reach each other </a:t>
            </a:r>
            <a:r>
              <a:rPr lang="en-US" altLang="x-none" i="1">
                <a:solidFill>
                  <a:srgbClr val="CC0000"/>
                </a:solidFill>
                <a:latin typeface="Gill Sans MT" charset="0"/>
                <a:ea typeface="ＭＳ Ｐゴシック" charset="-128"/>
              </a:rPr>
              <a:t>without intervening router</a:t>
            </a:r>
          </a:p>
        </p:txBody>
      </p:sp>
      <p:sp>
        <p:nvSpPr>
          <p:cNvPr id="82947" name="Text Box 56"/>
          <p:cNvSpPr txBox="1">
            <a:spLocks noChangeArrowheads="1"/>
          </p:cNvSpPr>
          <p:nvPr/>
        </p:nvSpPr>
        <p:spPr bwMode="auto">
          <a:xfrm>
            <a:off x="4737100" y="5199063"/>
            <a:ext cx="372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2000"/>
              <a:t>network consisting of 3 subnets</a:t>
            </a:r>
          </a:p>
        </p:txBody>
      </p:sp>
      <p:pic>
        <p:nvPicPr>
          <p:cNvPr id="82948" name="Picture 5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855663"/>
            <a:ext cx="20113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Rectangle 139"/>
          <p:cNvSpPr>
            <a:spLocks noChangeArrowheads="1"/>
          </p:cNvSpPr>
          <p:nvPr/>
        </p:nvSpPr>
        <p:spPr bwMode="auto">
          <a:xfrm>
            <a:off x="4965700" y="3354388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82950" name="Freeform 140"/>
          <p:cNvSpPr>
            <a:spLocks/>
          </p:cNvSpPr>
          <p:nvPr/>
        </p:nvSpPr>
        <p:spPr bwMode="auto">
          <a:xfrm>
            <a:off x="4378325" y="1293813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Freeform 141"/>
          <p:cNvSpPr>
            <a:spLocks/>
          </p:cNvSpPr>
          <p:nvPr/>
        </p:nvSpPr>
        <p:spPr bwMode="auto">
          <a:xfrm>
            <a:off x="6905625" y="1603375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Freeform 142"/>
          <p:cNvSpPr>
            <a:spLocks/>
          </p:cNvSpPr>
          <p:nvPr/>
        </p:nvSpPr>
        <p:spPr bwMode="auto">
          <a:xfrm>
            <a:off x="5578475" y="3036888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6"/>
              <a:gd name="T40" fmla="*/ 0 h 1247"/>
              <a:gd name="T41" fmla="*/ 1286 w 1286"/>
              <a:gd name="T42" fmla="*/ 1247 h 1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3" name="Line 143"/>
          <p:cNvSpPr>
            <a:spLocks noChangeShapeType="1"/>
          </p:cNvSpPr>
          <p:nvPr/>
        </p:nvSpPr>
        <p:spPr bwMode="auto">
          <a:xfrm>
            <a:off x="5016500" y="1816100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Line 145"/>
          <p:cNvSpPr>
            <a:spLocks noChangeShapeType="1"/>
          </p:cNvSpPr>
          <p:nvPr/>
        </p:nvSpPr>
        <p:spPr bwMode="auto">
          <a:xfrm flipV="1">
            <a:off x="5016500" y="2460625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5" name="Line 146"/>
          <p:cNvSpPr>
            <a:spLocks noChangeShapeType="1"/>
          </p:cNvSpPr>
          <p:nvPr/>
        </p:nvSpPr>
        <p:spPr bwMode="auto">
          <a:xfrm>
            <a:off x="5026025" y="3087688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6" name="Line 147"/>
          <p:cNvSpPr>
            <a:spLocks noChangeShapeType="1"/>
          </p:cNvSpPr>
          <p:nvPr/>
        </p:nvSpPr>
        <p:spPr bwMode="auto">
          <a:xfrm>
            <a:off x="5519738" y="2662238"/>
            <a:ext cx="8223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7" name="Text Box 148"/>
          <p:cNvSpPr txBox="1">
            <a:spLocks noChangeArrowheads="1"/>
          </p:cNvSpPr>
          <p:nvPr/>
        </p:nvSpPr>
        <p:spPr bwMode="auto">
          <a:xfrm>
            <a:off x="4975225" y="14906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223.1.1.1</a:t>
            </a:r>
            <a:endParaRPr lang="en-US" altLang="x-none" sz="1800">
              <a:latin typeface="Comic Sans MS" charset="0"/>
            </a:endParaRPr>
          </a:p>
        </p:txBody>
      </p:sp>
      <p:sp>
        <p:nvSpPr>
          <p:cNvPr id="82958" name="Text Box 149"/>
          <p:cNvSpPr txBox="1">
            <a:spLocks noChangeArrowheads="1"/>
          </p:cNvSpPr>
          <p:nvPr/>
        </p:nvSpPr>
        <p:spPr bwMode="auto">
          <a:xfrm>
            <a:off x="4860925" y="31162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223.1.1.3</a:t>
            </a:r>
            <a:endParaRPr lang="en-US" altLang="x-none" sz="1800">
              <a:latin typeface="Comic Sans MS" charset="0"/>
            </a:endParaRPr>
          </a:p>
        </p:txBody>
      </p:sp>
      <p:sp>
        <p:nvSpPr>
          <p:cNvPr id="82959" name="Text Box 150"/>
          <p:cNvSpPr txBox="1">
            <a:spLocks noChangeArrowheads="1"/>
          </p:cNvSpPr>
          <p:nvPr/>
        </p:nvSpPr>
        <p:spPr bwMode="auto">
          <a:xfrm>
            <a:off x="5607050" y="235585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223.1.1.4</a:t>
            </a:r>
            <a:endParaRPr lang="en-US" altLang="x-none" sz="1800">
              <a:latin typeface="Comic Sans MS" charset="0"/>
            </a:endParaRPr>
          </a:p>
        </p:txBody>
      </p:sp>
      <p:sp>
        <p:nvSpPr>
          <p:cNvPr id="82960" name="Line 151"/>
          <p:cNvSpPr>
            <a:spLocks noChangeShapeType="1"/>
          </p:cNvSpPr>
          <p:nvPr/>
        </p:nvSpPr>
        <p:spPr bwMode="auto">
          <a:xfrm>
            <a:off x="6854825" y="2668588"/>
            <a:ext cx="6397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1" name="Text Box 152"/>
          <p:cNvSpPr txBox="1">
            <a:spLocks noChangeArrowheads="1"/>
          </p:cNvSpPr>
          <p:nvPr/>
        </p:nvSpPr>
        <p:spPr bwMode="auto">
          <a:xfrm>
            <a:off x="6727825" y="23574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223.1.2.9</a:t>
            </a:r>
            <a:endParaRPr lang="en-US" altLang="x-none" sz="1800">
              <a:latin typeface="Comic Sans MS" charset="0"/>
            </a:endParaRPr>
          </a:p>
        </p:txBody>
      </p:sp>
      <p:sp>
        <p:nvSpPr>
          <p:cNvPr id="82962" name="Line 154"/>
          <p:cNvSpPr>
            <a:spLocks noChangeShapeType="1"/>
          </p:cNvSpPr>
          <p:nvPr/>
        </p:nvSpPr>
        <p:spPr bwMode="auto">
          <a:xfrm>
            <a:off x="7878763" y="19780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3" name="Line 155"/>
          <p:cNvSpPr>
            <a:spLocks noChangeShapeType="1"/>
          </p:cNvSpPr>
          <p:nvPr/>
        </p:nvSpPr>
        <p:spPr bwMode="auto">
          <a:xfrm>
            <a:off x="7878763" y="32496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4" name="Line 156"/>
          <p:cNvSpPr>
            <a:spLocks noChangeShapeType="1"/>
          </p:cNvSpPr>
          <p:nvPr/>
        </p:nvSpPr>
        <p:spPr bwMode="auto">
          <a:xfrm>
            <a:off x="6616700" y="3006725"/>
            <a:ext cx="3175" cy="644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5" name="Line 158"/>
          <p:cNvSpPr>
            <a:spLocks noChangeShapeType="1"/>
          </p:cNvSpPr>
          <p:nvPr/>
        </p:nvSpPr>
        <p:spPr bwMode="auto">
          <a:xfrm flipH="1" flipV="1">
            <a:off x="6003925" y="42799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6" name="Line 159"/>
          <p:cNvSpPr>
            <a:spLocks noChangeShapeType="1"/>
          </p:cNvSpPr>
          <p:nvPr/>
        </p:nvSpPr>
        <p:spPr bwMode="auto">
          <a:xfrm flipH="1" flipV="1">
            <a:off x="7180263" y="42846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7" name="Text Box 160"/>
          <p:cNvSpPr txBox="1">
            <a:spLocks noChangeArrowheads="1"/>
          </p:cNvSpPr>
          <p:nvPr/>
        </p:nvSpPr>
        <p:spPr bwMode="auto">
          <a:xfrm>
            <a:off x="7151688" y="4162425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223.1.3.2</a:t>
            </a:r>
            <a:endParaRPr lang="en-US" altLang="x-none" sz="1800">
              <a:latin typeface="Comic Sans MS" charset="0"/>
            </a:endParaRPr>
          </a:p>
        </p:txBody>
      </p:sp>
      <p:sp>
        <p:nvSpPr>
          <p:cNvPr id="82968" name="Text Box 161"/>
          <p:cNvSpPr txBox="1">
            <a:spLocks noChangeArrowheads="1"/>
          </p:cNvSpPr>
          <p:nvPr/>
        </p:nvSpPr>
        <p:spPr bwMode="auto">
          <a:xfrm>
            <a:off x="4981575" y="4257675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223.1.3.1</a:t>
            </a:r>
            <a:endParaRPr lang="en-US" altLang="x-none" sz="1800">
              <a:latin typeface="Comic Sans MS" charset="0"/>
            </a:endParaRPr>
          </a:p>
        </p:txBody>
      </p:sp>
      <p:grpSp>
        <p:nvGrpSpPr>
          <p:cNvPr id="82969" name="Group 162"/>
          <p:cNvGrpSpPr>
            <a:grpSpLocks/>
          </p:cNvGrpSpPr>
          <p:nvPr/>
        </p:nvGrpSpPr>
        <p:grpSpPr bwMode="auto">
          <a:xfrm>
            <a:off x="4373563" y="1517650"/>
            <a:ext cx="641350" cy="558800"/>
            <a:chOff x="-44" y="1473"/>
            <a:chExt cx="981" cy="1105"/>
          </a:xfrm>
        </p:grpSpPr>
        <p:pic>
          <p:nvPicPr>
            <p:cNvPr id="83010" name="Picture 16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011" name="Freeform 16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2970" name="Group 165"/>
          <p:cNvGrpSpPr>
            <a:grpSpLocks/>
          </p:cNvGrpSpPr>
          <p:nvPr/>
        </p:nvGrpSpPr>
        <p:grpSpPr bwMode="auto">
          <a:xfrm>
            <a:off x="4368800" y="2127250"/>
            <a:ext cx="641350" cy="558800"/>
            <a:chOff x="-44" y="1473"/>
            <a:chExt cx="981" cy="1105"/>
          </a:xfrm>
        </p:grpSpPr>
        <p:pic>
          <p:nvPicPr>
            <p:cNvPr id="83008" name="Picture 16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009" name="Freeform 16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2971" name="Group 168"/>
          <p:cNvGrpSpPr>
            <a:grpSpLocks/>
          </p:cNvGrpSpPr>
          <p:nvPr/>
        </p:nvGrpSpPr>
        <p:grpSpPr bwMode="auto">
          <a:xfrm>
            <a:off x="4397375" y="2736850"/>
            <a:ext cx="641350" cy="558800"/>
            <a:chOff x="-44" y="1473"/>
            <a:chExt cx="981" cy="1105"/>
          </a:xfrm>
        </p:grpSpPr>
        <p:pic>
          <p:nvPicPr>
            <p:cNvPr id="83006" name="Picture 16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007" name="Freeform 17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2972" name="Group 171"/>
          <p:cNvGrpSpPr>
            <a:grpSpLocks/>
          </p:cNvGrpSpPr>
          <p:nvPr/>
        </p:nvGrpSpPr>
        <p:grpSpPr bwMode="auto">
          <a:xfrm flipH="1">
            <a:off x="8105775" y="1685925"/>
            <a:ext cx="641350" cy="558800"/>
            <a:chOff x="-44" y="1473"/>
            <a:chExt cx="981" cy="1105"/>
          </a:xfrm>
        </p:grpSpPr>
        <p:pic>
          <p:nvPicPr>
            <p:cNvPr id="83004" name="Picture 17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005" name="Freeform 17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2973" name="Group 174"/>
          <p:cNvGrpSpPr>
            <a:grpSpLocks/>
          </p:cNvGrpSpPr>
          <p:nvPr/>
        </p:nvGrpSpPr>
        <p:grpSpPr bwMode="auto">
          <a:xfrm flipH="1">
            <a:off x="8180388" y="2965450"/>
            <a:ext cx="641350" cy="558800"/>
            <a:chOff x="-44" y="1473"/>
            <a:chExt cx="981" cy="1105"/>
          </a:xfrm>
        </p:grpSpPr>
        <p:pic>
          <p:nvPicPr>
            <p:cNvPr id="83002" name="Picture 17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003" name="Freeform 17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2974" name="Group 177"/>
          <p:cNvGrpSpPr>
            <a:grpSpLocks/>
          </p:cNvGrpSpPr>
          <p:nvPr/>
        </p:nvGrpSpPr>
        <p:grpSpPr bwMode="auto">
          <a:xfrm flipH="1">
            <a:off x="6972300" y="4489450"/>
            <a:ext cx="641350" cy="558800"/>
            <a:chOff x="-44" y="1473"/>
            <a:chExt cx="981" cy="1105"/>
          </a:xfrm>
        </p:grpSpPr>
        <p:pic>
          <p:nvPicPr>
            <p:cNvPr id="83000" name="Picture 17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001" name="Freeform 17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2975" name="Group 180"/>
          <p:cNvGrpSpPr>
            <a:grpSpLocks/>
          </p:cNvGrpSpPr>
          <p:nvPr/>
        </p:nvGrpSpPr>
        <p:grpSpPr bwMode="auto">
          <a:xfrm flipH="1">
            <a:off x="5808663" y="4530725"/>
            <a:ext cx="641350" cy="558800"/>
            <a:chOff x="-44" y="1473"/>
            <a:chExt cx="981" cy="1105"/>
          </a:xfrm>
        </p:grpSpPr>
        <p:pic>
          <p:nvPicPr>
            <p:cNvPr id="82998" name="Picture 18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99" name="Freeform 1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2976" name="Group 183"/>
          <p:cNvGrpSpPr>
            <a:grpSpLocks/>
          </p:cNvGrpSpPr>
          <p:nvPr/>
        </p:nvGrpSpPr>
        <p:grpSpPr bwMode="auto">
          <a:xfrm>
            <a:off x="6237288" y="2624138"/>
            <a:ext cx="698500" cy="355600"/>
            <a:chOff x="4396" y="1245"/>
            <a:chExt cx="672" cy="248"/>
          </a:xfrm>
        </p:grpSpPr>
        <p:sp>
          <p:nvSpPr>
            <p:cNvPr id="8299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sp>
          <p:nvSpPr>
            <p:cNvPr id="8299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>
                <a:latin typeface="Times New Roman" charset="0"/>
              </a:endParaRPr>
            </a:p>
          </p:txBody>
        </p:sp>
        <p:sp>
          <p:nvSpPr>
            <p:cNvPr id="8299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grpSp>
          <p:nvGrpSpPr>
            <p:cNvPr id="82993" name="Group 18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82996" name="Freeform 18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97" name="Freeform 18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994" name="Line 190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5" name="Line 19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977" name="Group 192"/>
          <p:cNvGrpSpPr>
            <a:grpSpLocks/>
          </p:cNvGrpSpPr>
          <p:nvPr/>
        </p:nvGrpSpPr>
        <p:grpSpPr bwMode="auto">
          <a:xfrm>
            <a:off x="6850063" y="3529013"/>
            <a:ext cx="1006475" cy="573087"/>
            <a:chOff x="4758" y="3508"/>
            <a:chExt cx="634" cy="361"/>
          </a:xfrm>
        </p:grpSpPr>
        <p:sp>
          <p:nvSpPr>
            <p:cNvPr id="82988" name="Text Box 193"/>
            <p:cNvSpPr txBox="1">
              <a:spLocks noChangeArrowheads="1"/>
            </p:cNvSpPr>
            <p:nvPr/>
          </p:nvSpPr>
          <p:spPr bwMode="auto">
            <a:xfrm>
              <a:off x="4844" y="3508"/>
              <a:ext cx="5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800">
                  <a:solidFill>
                    <a:srgbClr val="CC0000"/>
                  </a:solidFill>
                </a:rPr>
                <a:t>subnet</a:t>
              </a:r>
            </a:p>
          </p:txBody>
        </p:sp>
        <p:sp>
          <p:nvSpPr>
            <p:cNvPr id="82989" name="Line 194"/>
            <p:cNvSpPr>
              <a:spLocks noChangeShapeType="1"/>
            </p:cNvSpPr>
            <p:nvPr/>
          </p:nvSpPr>
          <p:spPr bwMode="auto">
            <a:xfrm flipH="1">
              <a:off x="4758" y="3677"/>
              <a:ext cx="108" cy="19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978" name="Rectangle 195"/>
          <p:cNvSpPr>
            <a:spLocks noChangeArrowheads="1"/>
          </p:cNvSpPr>
          <p:nvPr/>
        </p:nvSpPr>
        <p:spPr bwMode="auto">
          <a:xfrm>
            <a:off x="5130800" y="2163763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82979" name="Text Box 196"/>
          <p:cNvSpPr txBox="1">
            <a:spLocks noChangeArrowheads="1"/>
          </p:cNvSpPr>
          <p:nvPr/>
        </p:nvSpPr>
        <p:spPr bwMode="auto">
          <a:xfrm>
            <a:off x="4975225" y="213360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223.1.1.2</a:t>
            </a:r>
            <a:endParaRPr lang="en-US" altLang="x-none" sz="1800">
              <a:latin typeface="Comic Sans MS" charset="0"/>
            </a:endParaRPr>
          </a:p>
        </p:txBody>
      </p:sp>
      <p:sp>
        <p:nvSpPr>
          <p:cNvPr id="82980" name="Rectangle 197"/>
          <p:cNvSpPr>
            <a:spLocks noChangeArrowheads="1"/>
          </p:cNvSpPr>
          <p:nvPr/>
        </p:nvSpPr>
        <p:spPr bwMode="auto">
          <a:xfrm>
            <a:off x="7835900" y="2149475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82981" name="Rectangle 198"/>
          <p:cNvSpPr>
            <a:spLocks noChangeArrowheads="1"/>
          </p:cNvSpPr>
          <p:nvPr/>
        </p:nvSpPr>
        <p:spPr bwMode="auto">
          <a:xfrm>
            <a:off x="7832725" y="2949575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82982" name="Rectangle 199"/>
          <p:cNvSpPr>
            <a:spLocks noChangeArrowheads="1"/>
          </p:cNvSpPr>
          <p:nvPr/>
        </p:nvSpPr>
        <p:spPr bwMode="auto">
          <a:xfrm>
            <a:off x="6480175" y="3135313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82983" name="Text Box 200"/>
          <p:cNvSpPr txBox="1">
            <a:spLocks noChangeArrowheads="1"/>
          </p:cNvSpPr>
          <p:nvPr/>
        </p:nvSpPr>
        <p:spPr bwMode="auto">
          <a:xfrm>
            <a:off x="6003925" y="3097213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223.1.3.27</a:t>
            </a:r>
            <a:endParaRPr lang="en-US" altLang="x-none" sz="1800">
              <a:latin typeface="Comic Sans MS" charset="0"/>
            </a:endParaRPr>
          </a:p>
        </p:txBody>
      </p:sp>
      <p:sp>
        <p:nvSpPr>
          <p:cNvPr id="82984" name="Text Box 201"/>
          <p:cNvSpPr txBox="1">
            <a:spLocks noChangeArrowheads="1"/>
          </p:cNvSpPr>
          <p:nvPr/>
        </p:nvSpPr>
        <p:spPr bwMode="auto">
          <a:xfrm>
            <a:off x="7189788" y="28876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223.1.2.2</a:t>
            </a:r>
            <a:endParaRPr lang="en-US" altLang="x-none" sz="1800">
              <a:latin typeface="Comic Sans MS" charset="0"/>
            </a:endParaRPr>
          </a:p>
        </p:txBody>
      </p:sp>
      <p:sp>
        <p:nvSpPr>
          <p:cNvPr id="82985" name="Text Box 202"/>
          <p:cNvSpPr txBox="1">
            <a:spLocks noChangeArrowheads="1"/>
          </p:cNvSpPr>
          <p:nvPr/>
        </p:nvSpPr>
        <p:spPr bwMode="auto">
          <a:xfrm>
            <a:off x="7586663" y="21288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223.1.2.1</a:t>
            </a:r>
            <a:endParaRPr lang="en-US" altLang="x-none" sz="1800">
              <a:latin typeface="Comic Sans MS" charset="0"/>
            </a:endParaRPr>
          </a:p>
        </p:txBody>
      </p:sp>
      <p:sp>
        <p:nvSpPr>
          <p:cNvPr id="829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0392AA9A-7424-044E-95A2-9E26C45AE996}" type="slidenum">
              <a:rPr lang="en-US" altLang="x-none" sz="1200">
                <a:latin typeface="Tahoma" charset="0"/>
              </a:rPr>
              <a:pPr/>
              <a:t>38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82987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695700" cy="4648200"/>
          </a:xfrm>
        </p:spPr>
        <p:txBody>
          <a:bodyPr/>
          <a:lstStyle/>
          <a:p>
            <a:endParaRPr lang="en-US" altLang="x-none" sz="2400">
              <a:ea typeface="ＭＳ Ｐゴシック" charset="-128"/>
              <a:cs typeface="ＭＳ Ｐゴシック" charset="-128"/>
            </a:endParaRPr>
          </a:p>
          <a:p>
            <a:endParaRPr lang="en-US" altLang="x-none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965" name="Rectangle 60"/>
          <p:cNvSpPr>
            <a:spLocks noGrp="1" noChangeArrowheads="1"/>
          </p:cNvSpPr>
          <p:nvPr>
            <p:ph type="body" sz="half" idx="2"/>
          </p:nvPr>
        </p:nvSpPr>
        <p:spPr>
          <a:xfrm>
            <a:off x="515938" y="1535113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recipe</a:t>
            </a:r>
          </a:p>
          <a:p>
            <a:pPr>
              <a:defRPr/>
            </a:pPr>
            <a:r>
              <a:rPr lang="en-US">
                <a:cs typeface="+mn-cs"/>
              </a:rPr>
              <a:t>to determine the subnets, detach each interface from its host or router, creating islands of isolated networks</a:t>
            </a:r>
          </a:p>
          <a:p>
            <a:pPr>
              <a:defRPr/>
            </a:pPr>
            <a:r>
              <a:rPr lang="en-US">
                <a:cs typeface="+mn-cs"/>
              </a:rPr>
              <a:t>each isolated network is called a </a:t>
            </a:r>
            <a:r>
              <a:rPr lang="en-US" i="1">
                <a:solidFill>
                  <a:srgbClr val="CC0000"/>
                </a:solidFill>
                <a:cs typeface="+mn-cs"/>
              </a:rPr>
              <a:t>subnet</a:t>
            </a:r>
          </a:p>
        </p:txBody>
      </p:sp>
      <p:sp>
        <p:nvSpPr>
          <p:cNvPr id="83971" name="Text Box 61"/>
          <p:cNvSpPr txBox="1">
            <a:spLocks noChangeArrowheads="1"/>
          </p:cNvSpPr>
          <p:nvPr/>
        </p:nvSpPr>
        <p:spPr bwMode="auto">
          <a:xfrm>
            <a:off x="5557838" y="5781675"/>
            <a:ext cx="250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/>
              <a:t>subnet mask: /24</a:t>
            </a:r>
          </a:p>
        </p:txBody>
      </p:sp>
      <p:sp>
        <p:nvSpPr>
          <p:cNvPr id="40967" name="Rectangle 185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702050" cy="76358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Subnets</a:t>
            </a:r>
          </a:p>
        </p:txBody>
      </p:sp>
      <p:pic>
        <p:nvPicPr>
          <p:cNvPr id="83973" name="Picture 18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855663"/>
            <a:ext cx="20113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3974" name="Group 190"/>
          <p:cNvGrpSpPr>
            <a:grpSpLocks/>
          </p:cNvGrpSpPr>
          <p:nvPr/>
        </p:nvGrpSpPr>
        <p:grpSpPr bwMode="auto">
          <a:xfrm>
            <a:off x="4368800" y="908050"/>
            <a:ext cx="4452938" cy="4652963"/>
            <a:chOff x="2752" y="572"/>
            <a:chExt cx="2805" cy="2931"/>
          </a:xfrm>
        </p:grpSpPr>
        <p:sp>
          <p:nvSpPr>
            <p:cNvPr id="83980" name="Text Box 191"/>
            <p:cNvSpPr txBox="1">
              <a:spLocks noChangeArrowheads="1"/>
            </p:cNvSpPr>
            <p:nvPr/>
          </p:nvSpPr>
          <p:spPr bwMode="auto">
            <a:xfrm>
              <a:off x="2825" y="572"/>
              <a:ext cx="10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2000" i="1">
                  <a:solidFill>
                    <a:srgbClr val="CC0000"/>
                  </a:solidFill>
                </a:rPr>
                <a:t>223.1.1.0/24</a:t>
              </a:r>
            </a:p>
          </p:txBody>
        </p:sp>
        <p:sp>
          <p:nvSpPr>
            <p:cNvPr id="83981" name="Text Box 192"/>
            <p:cNvSpPr txBox="1">
              <a:spLocks noChangeArrowheads="1"/>
            </p:cNvSpPr>
            <p:nvPr/>
          </p:nvSpPr>
          <p:spPr bwMode="auto">
            <a:xfrm>
              <a:off x="4419" y="725"/>
              <a:ext cx="10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2000" i="1">
                  <a:solidFill>
                    <a:srgbClr val="CC0000"/>
                  </a:solidFill>
                </a:rPr>
                <a:t>223.1.2.0/24</a:t>
              </a:r>
            </a:p>
          </p:txBody>
        </p:sp>
        <p:sp>
          <p:nvSpPr>
            <p:cNvPr id="83982" name="Text Box 193"/>
            <p:cNvSpPr txBox="1">
              <a:spLocks noChangeArrowheads="1"/>
            </p:cNvSpPr>
            <p:nvPr/>
          </p:nvSpPr>
          <p:spPr bwMode="auto">
            <a:xfrm>
              <a:off x="3743" y="3253"/>
              <a:ext cx="10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2000" i="1">
                  <a:solidFill>
                    <a:srgbClr val="CC0000"/>
                  </a:solidFill>
                </a:rPr>
                <a:t>223.1.3.0/24</a:t>
              </a:r>
            </a:p>
          </p:txBody>
        </p:sp>
        <p:sp>
          <p:nvSpPr>
            <p:cNvPr id="83983" name="Rectangle 194"/>
            <p:cNvSpPr>
              <a:spLocks noChangeArrowheads="1"/>
            </p:cNvSpPr>
            <p:nvPr/>
          </p:nvSpPr>
          <p:spPr bwMode="auto">
            <a:xfrm>
              <a:off x="3128" y="2113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83984" name="Freeform 195"/>
            <p:cNvSpPr>
              <a:spLocks/>
            </p:cNvSpPr>
            <p:nvPr/>
          </p:nvSpPr>
          <p:spPr bwMode="auto">
            <a:xfrm>
              <a:off x="2758" y="815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3"/>
                <a:gd name="T43" fmla="*/ 0 h 1291"/>
                <a:gd name="T44" fmla="*/ 1223 w 1223"/>
                <a:gd name="T45" fmla="*/ 1291 h 1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5" name="Freeform 196"/>
            <p:cNvSpPr>
              <a:spLocks/>
            </p:cNvSpPr>
            <p:nvPr/>
          </p:nvSpPr>
          <p:spPr bwMode="auto">
            <a:xfrm>
              <a:off x="4350" y="1010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1"/>
                <a:gd name="T43" fmla="*/ 0 h 1234"/>
                <a:gd name="T44" fmla="*/ 1201 w 1201"/>
                <a:gd name="T45" fmla="*/ 1234 h 1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6" name="Freeform 197"/>
            <p:cNvSpPr>
              <a:spLocks/>
            </p:cNvSpPr>
            <p:nvPr/>
          </p:nvSpPr>
          <p:spPr bwMode="auto">
            <a:xfrm>
              <a:off x="3514" y="1913"/>
              <a:ext cx="1286" cy="1247"/>
            </a:xfrm>
            <a:custGeom>
              <a:avLst/>
              <a:gdLst>
                <a:gd name="T0" fmla="*/ 587 w 1286"/>
                <a:gd name="T1" fmla="*/ 30 h 1247"/>
                <a:gd name="T2" fmla="*/ 509 w 1286"/>
                <a:gd name="T3" fmla="*/ 618 h 1247"/>
                <a:gd name="T4" fmla="*/ 77 w 1286"/>
                <a:gd name="T5" fmla="*/ 909 h 1247"/>
                <a:gd name="T6" fmla="*/ 47 w 1286"/>
                <a:gd name="T7" fmla="*/ 1095 h 1247"/>
                <a:gd name="T8" fmla="*/ 140 w 1286"/>
                <a:gd name="T9" fmla="*/ 1224 h 1247"/>
                <a:gd name="T10" fmla="*/ 461 w 1286"/>
                <a:gd name="T11" fmla="*/ 1209 h 1247"/>
                <a:gd name="T12" fmla="*/ 692 w 1286"/>
                <a:gd name="T13" fmla="*/ 1209 h 1247"/>
                <a:gd name="T14" fmla="*/ 1190 w 1286"/>
                <a:gd name="T15" fmla="*/ 1227 h 1247"/>
                <a:gd name="T16" fmla="*/ 1271 w 1286"/>
                <a:gd name="T17" fmla="*/ 1089 h 1247"/>
                <a:gd name="T18" fmla="*/ 1139 w 1286"/>
                <a:gd name="T19" fmla="*/ 741 h 1247"/>
                <a:gd name="T20" fmla="*/ 800 w 1286"/>
                <a:gd name="T21" fmla="*/ 627 h 1247"/>
                <a:gd name="T22" fmla="*/ 749 w 1286"/>
                <a:gd name="T23" fmla="*/ 42 h 1247"/>
                <a:gd name="T24" fmla="*/ 587 w 1286"/>
                <a:gd name="T25" fmla="*/ 30 h 12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6"/>
                <a:gd name="T40" fmla="*/ 0 h 1247"/>
                <a:gd name="T41" fmla="*/ 1286 w 1286"/>
                <a:gd name="T42" fmla="*/ 1247 h 12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6" h="1247">
                  <a:moveTo>
                    <a:pt x="587" y="30"/>
                  </a:moveTo>
                  <a:cubicBezTo>
                    <a:pt x="473" y="60"/>
                    <a:pt x="601" y="475"/>
                    <a:pt x="509" y="618"/>
                  </a:cubicBezTo>
                  <a:cubicBezTo>
                    <a:pt x="424" y="765"/>
                    <a:pt x="154" y="830"/>
                    <a:pt x="77" y="909"/>
                  </a:cubicBezTo>
                  <a:cubicBezTo>
                    <a:pt x="0" y="988"/>
                    <a:pt x="37" y="1043"/>
                    <a:pt x="47" y="1095"/>
                  </a:cubicBezTo>
                  <a:cubicBezTo>
                    <a:pt x="57" y="1147"/>
                    <a:pt x="71" y="1205"/>
                    <a:pt x="140" y="1224"/>
                  </a:cubicBezTo>
                  <a:cubicBezTo>
                    <a:pt x="209" y="1243"/>
                    <a:pt x="369" y="1212"/>
                    <a:pt x="461" y="1209"/>
                  </a:cubicBezTo>
                  <a:cubicBezTo>
                    <a:pt x="553" y="1206"/>
                    <a:pt x="571" y="1206"/>
                    <a:pt x="692" y="1209"/>
                  </a:cubicBezTo>
                  <a:cubicBezTo>
                    <a:pt x="813" y="1212"/>
                    <a:pt x="1094" y="1247"/>
                    <a:pt x="1190" y="1227"/>
                  </a:cubicBezTo>
                  <a:cubicBezTo>
                    <a:pt x="1286" y="1207"/>
                    <a:pt x="1279" y="1170"/>
                    <a:pt x="1271" y="1089"/>
                  </a:cubicBezTo>
                  <a:cubicBezTo>
                    <a:pt x="1263" y="1008"/>
                    <a:pt x="1217" y="818"/>
                    <a:pt x="1139" y="741"/>
                  </a:cubicBezTo>
                  <a:cubicBezTo>
                    <a:pt x="1061" y="664"/>
                    <a:pt x="865" y="743"/>
                    <a:pt x="800" y="627"/>
                  </a:cubicBezTo>
                  <a:cubicBezTo>
                    <a:pt x="735" y="511"/>
                    <a:pt x="785" y="142"/>
                    <a:pt x="749" y="42"/>
                  </a:cubicBezTo>
                  <a:cubicBezTo>
                    <a:pt x="695" y="15"/>
                    <a:pt x="701" y="0"/>
                    <a:pt x="587" y="3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7" name="Line 198"/>
            <p:cNvSpPr>
              <a:spLocks noChangeShapeType="1"/>
            </p:cNvSpPr>
            <p:nvPr/>
          </p:nvSpPr>
          <p:spPr bwMode="auto">
            <a:xfrm>
              <a:off x="3160" y="1144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8" name="Line 200"/>
            <p:cNvSpPr>
              <a:spLocks noChangeShapeType="1"/>
            </p:cNvSpPr>
            <p:nvPr/>
          </p:nvSpPr>
          <p:spPr bwMode="auto">
            <a:xfrm flipV="1">
              <a:off x="3160" y="1550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9" name="Line 201"/>
            <p:cNvSpPr>
              <a:spLocks noChangeShapeType="1"/>
            </p:cNvSpPr>
            <p:nvPr/>
          </p:nvSpPr>
          <p:spPr bwMode="auto">
            <a:xfrm>
              <a:off x="3166" y="1945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0" name="Text Box 203"/>
            <p:cNvSpPr txBox="1">
              <a:spLocks noChangeArrowheads="1"/>
            </p:cNvSpPr>
            <p:nvPr/>
          </p:nvSpPr>
          <p:spPr bwMode="auto">
            <a:xfrm>
              <a:off x="3134" y="939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600"/>
                <a:t>223.1.1.1</a:t>
              </a:r>
              <a:endParaRPr lang="en-US" altLang="x-none" sz="1800">
                <a:latin typeface="Comic Sans MS" charset="0"/>
              </a:endParaRPr>
            </a:p>
          </p:txBody>
        </p:sp>
        <p:sp>
          <p:nvSpPr>
            <p:cNvPr id="83991" name="Text Box 204"/>
            <p:cNvSpPr txBox="1">
              <a:spLocks noChangeArrowheads="1"/>
            </p:cNvSpPr>
            <p:nvPr/>
          </p:nvSpPr>
          <p:spPr bwMode="auto">
            <a:xfrm>
              <a:off x="3062" y="1963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600"/>
                <a:t>223.1.1.3</a:t>
              </a:r>
              <a:endParaRPr lang="en-US" altLang="x-none" sz="1800">
                <a:latin typeface="Comic Sans MS" charset="0"/>
              </a:endParaRPr>
            </a:p>
          </p:txBody>
        </p:sp>
        <p:sp>
          <p:nvSpPr>
            <p:cNvPr id="83992" name="Text Box 205"/>
            <p:cNvSpPr txBox="1">
              <a:spLocks noChangeArrowheads="1"/>
            </p:cNvSpPr>
            <p:nvPr/>
          </p:nvSpPr>
          <p:spPr bwMode="auto">
            <a:xfrm>
              <a:off x="3532" y="1484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600"/>
                <a:t>223.1.1.4</a:t>
              </a:r>
              <a:endParaRPr lang="en-US" altLang="x-none" sz="1800">
                <a:latin typeface="Comic Sans MS" charset="0"/>
              </a:endParaRPr>
            </a:p>
          </p:txBody>
        </p:sp>
        <p:sp>
          <p:nvSpPr>
            <p:cNvPr id="83993" name="Text Box 207"/>
            <p:cNvSpPr txBox="1">
              <a:spLocks noChangeArrowheads="1"/>
            </p:cNvSpPr>
            <p:nvPr/>
          </p:nvSpPr>
          <p:spPr bwMode="auto">
            <a:xfrm>
              <a:off x="4238" y="1485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600"/>
                <a:t>223.1.2.9</a:t>
              </a:r>
              <a:endParaRPr lang="en-US" altLang="x-none" sz="1800">
                <a:latin typeface="Comic Sans MS" charset="0"/>
              </a:endParaRPr>
            </a:p>
          </p:txBody>
        </p:sp>
        <p:sp>
          <p:nvSpPr>
            <p:cNvPr id="83994" name="Line 209"/>
            <p:cNvSpPr>
              <a:spLocks noChangeShapeType="1"/>
            </p:cNvSpPr>
            <p:nvPr/>
          </p:nvSpPr>
          <p:spPr bwMode="auto">
            <a:xfrm>
              <a:off x="4963" y="1246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5" name="Line 210"/>
            <p:cNvSpPr>
              <a:spLocks noChangeShapeType="1"/>
            </p:cNvSpPr>
            <p:nvPr/>
          </p:nvSpPr>
          <p:spPr bwMode="auto">
            <a:xfrm>
              <a:off x="4963" y="2047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6" name="Line 213"/>
            <p:cNvSpPr>
              <a:spLocks noChangeShapeType="1"/>
            </p:cNvSpPr>
            <p:nvPr/>
          </p:nvSpPr>
          <p:spPr bwMode="auto">
            <a:xfrm flipH="1" flipV="1">
              <a:off x="3782" y="2696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7" name="Line 214"/>
            <p:cNvSpPr>
              <a:spLocks noChangeShapeType="1"/>
            </p:cNvSpPr>
            <p:nvPr/>
          </p:nvSpPr>
          <p:spPr bwMode="auto">
            <a:xfrm flipH="1" flipV="1">
              <a:off x="4523" y="2699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8" name="Text Box 215"/>
            <p:cNvSpPr txBox="1">
              <a:spLocks noChangeArrowheads="1"/>
            </p:cNvSpPr>
            <p:nvPr/>
          </p:nvSpPr>
          <p:spPr bwMode="auto">
            <a:xfrm>
              <a:off x="4505" y="2622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600"/>
                <a:t>223.1.3.2</a:t>
              </a:r>
              <a:endParaRPr lang="en-US" altLang="x-none" sz="1800">
                <a:latin typeface="Comic Sans MS" charset="0"/>
              </a:endParaRPr>
            </a:p>
          </p:txBody>
        </p:sp>
        <p:sp>
          <p:nvSpPr>
            <p:cNvPr id="83999" name="Text Box 216"/>
            <p:cNvSpPr txBox="1">
              <a:spLocks noChangeArrowheads="1"/>
            </p:cNvSpPr>
            <p:nvPr/>
          </p:nvSpPr>
          <p:spPr bwMode="auto">
            <a:xfrm>
              <a:off x="3138" y="2682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600"/>
                <a:t>223.1.3.1</a:t>
              </a:r>
              <a:endParaRPr lang="en-US" altLang="x-none" sz="1800">
                <a:latin typeface="Comic Sans MS" charset="0"/>
              </a:endParaRPr>
            </a:p>
          </p:txBody>
        </p:sp>
        <p:grpSp>
          <p:nvGrpSpPr>
            <p:cNvPr id="84000" name="Group 217"/>
            <p:cNvGrpSpPr>
              <a:grpSpLocks/>
            </p:cNvGrpSpPr>
            <p:nvPr/>
          </p:nvGrpSpPr>
          <p:grpSpPr bwMode="auto">
            <a:xfrm>
              <a:off x="2755" y="956"/>
              <a:ext cx="404" cy="352"/>
              <a:chOff x="-44" y="1473"/>
              <a:chExt cx="981" cy="1105"/>
            </a:xfrm>
          </p:grpSpPr>
          <p:pic>
            <p:nvPicPr>
              <p:cNvPr id="84039" name="Picture 21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040" name="Freeform 21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4001" name="Group 220"/>
            <p:cNvGrpSpPr>
              <a:grpSpLocks/>
            </p:cNvGrpSpPr>
            <p:nvPr/>
          </p:nvGrpSpPr>
          <p:grpSpPr bwMode="auto">
            <a:xfrm>
              <a:off x="2752" y="1340"/>
              <a:ext cx="404" cy="352"/>
              <a:chOff x="-44" y="1473"/>
              <a:chExt cx="981" cy="1105"/>
            </a:xfrm>
          </p:grpSpPr>
          <p:pic>
            <p:nvPicPr>
              <p:cNvPr id="84037" name="Picture 22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038" name="Freeform 22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4002" name="Group 223"/>
            <p:cNvGrpSpPr>
              <a:grpSpLocks/>
            </p:cNvGrpSpPr>
            <p:nvPr/>
          </p:nvGrpSpPr>
          <p:grpSpPr bwMode="auto">
            <a:xfrm>
              <a:off x="2770" y="1724"/>
              <a:ext cx="404" cy="352"/>
              <a:chOff x="-44" y="1473"/>
              <a:chExt cx="981" cy="1105"/>
            </a:xfrm>
          </p:grpSpPr>
          <p:pic>
            <p:nvPicPr>
              <p:cNvPr id="84035" name="Picture 22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036" name="Freeform 22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4003" name="Group 226"/>
            <p:cNvGrpSpPr>
              <a:grpSpLocks/>
            </p:cNvGrpSpPr>
            <p:nvPr/>
          </p:nvGrpSpPr>
          <p:grpSpPr bwMode="auto">
            <a:xfrm flipH="1">
              <a:off x="5106" y="1062"/>
              <a:ext cx="404" cy="352"/>
              <a:chOff x="-44" y="1473"/>
              <a:chExt cx="981" cy="1105"/>
            </a:xfrm>
          </p:grpSpPr>
          <p:pic>
            <p:nvPicPr>
              <p:cNvPr id="84033" name="Picture 22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034" name="Freeform 22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4004" name="Group 229"/>
            <p:cNvGrpSpPr>
              <a:grpSpLocks/>
            </p:cNvGrpSpPr>
            <p:nvPr/>
          </p:nvGrpSpPr>
          <p:grpSpPr bwMode="auto">
            <a:xfrm flipH="1">
              <a:off x="5153" y="1868"/>
              <a:ext cx="404" cy="352"/>
              <a:chOff x="-44" y="1473"/>
              <a:chExt cx="981" cy="1105"/>
            </a:xfrm>
          </p:grpSpPr>
          <p:pic>
            <p:nvPicPr>
              <p:cNvPr id="84031" name="Picture 23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032" name="Freeform 23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4005" name="Group 232"/>
            <p:cNvGrpSpPr>
              <a:grpSpLocks/>
            </p:cNvGrpSpPr>
            <p:nvPr/>
          </p:nvGrpSpPr>
          <p:grpSpPr bwMode="auto">
            <a:xfrm flipH="1">
              <a:off x="4392" y="2828"/>
              <a:ext cx="404" cy="352"/>
              <a:chOff x="-44" y="1473"/>
              <a:chExt cx="981" cy="1105"/>
            </a:xfrm>
          </p:grpSpPr>
          <p:pic>
            <p:nvPicPr>
              <p:cNvPr id="84029" name="Picture 23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030" name="Freeform 234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4006" name="Group 235"/>
            <p:cNvGrpSpPr>
              <a:grpSpLocks/>
            </p:cNvGrpSpPr>
            <p:nvPr/>
          </p:nvGrpSpPr>
          <p:grpSpPr bwMode="auto">
            <a:xfrm flipH="1">
              <a:off x="3659" y="2854"/>
              <a:ext cx="404" cy="352"/>
              <a:chOff x="-44" y="1473"/>
              <a:chExt cx="981" cy="1105"/>
            </a:xfrm>
          </p:grpSpPr>
          <p:pic>
            <p:nvPicPr>
              <p:cNvPr id="84027" name="Picture 23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028" name="Freeform 23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4007" name="Group 238"/>
            <p:cNvGrpSpPr>
              <a:grpSpLocks/>
            </p:cNvGrpSpPr>
            <p:nvPr/>
          </p:nvGrpSpPr>
          <p:grpSpPr bwMode="auto">
            <a:xfrm>
              <a:off x="3929" y="1653"/>
              <a:ext cx="440" cy="224"/>
              <a:chOff x="4396" y="1245"/>
              <a:chExt cx="672" cy="248"/>
            </a:xfrm>
          </p:grpSpPr>
          <p:sp>
            <p:nvSpPr>
              <p:cNvPr id="84019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latin typeface="Times New Roman" charset="0"/>
                </a:endParaRPr>
              </a:p>
            </p:txBody>
          </p:sp>
          <p:sp>
            <p:nvSpPr>
              <p:cNvPr id="84020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x-none" altLang="x-none">
                  <a:latin typeface="Times New Roman" charset="0"/>
                </a:endParaRPr>
              </a:p>
            </p:txBody>
          </p:sp>
          <p:sp>
            <p:nvSpPr>
              <p:cNvPr id="84021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latin typeface="Times New Roman" charset="0"/>
                </a:endParaRPr>
              </a:p>
            </p:txBody>
          </p:sp>
          <p:grpSp>
            <p:nvGrpSpPr>
              <p:cNvPr id="84022" name="Group 242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84025" name="Freeform 24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26" name="Freeform 24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4023" name="Line 245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24" name="Line 246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4008" name="Group 247"/>
            <p:cNvGrpSpPr>
              <a:grpSpLocks/>
            </p:cNvGrpSpPr>
            <p:nvPr/>
          </p:nvGrpSpPr>
          <p:grpSpPr bwMode="auto">
            <a:xfrm>
              <a:off x="4315" y="2223"/>
              <a:ext cx="634" cy="361"/>
              <a:chOff x="4758" y="3508"/>
              <a:chExt cx="634" cy="361"/>
            </a:xfrm>
          </p:grpSpPr>
          <p:sp>
            <p:nvSpPr>
              <p:cNvPr id="84017" name="Text Box 248"/>
              <p:cNvSpPr txBox="1">
                <a:spLocks noChangeArrowheads="1"/>
              </p:cNvSpPr>
              <p:nvPr/>
            </p:nvSpPr>
            <p:spPr bwMode="auto">
              <a:xfrm>
                <a:off x="4844" y="3508"/>
                <a:ext cx="5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800">
                    <a:solidFill>
                      <a:srgbClr val="CC0000"/>
                    </a:solidFill>
                  </a:rPr>
                  <a:t>subnet</a:t>
                </a:r>
              </a:p>
            </p:txBody>
          </p:sp>
          <p:sp>
            <p:nvSpPr>
              <p:cNvPr id="84018" name="Line 249"/>
              <p:cNvSpPr>
                <a:spLocks noChangeShapeType="1"/>
              </p:cNvSpPr>
              <p:nvPr/>
            </p:nvSpPr>
            <p:spPr bwMode="auto">
              <a:xfrm flipH="1">
                <a:off x="4758" y="3677"/>
                <a:ext cx="108" cy="192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4009" name="Rectangle 250"/>
            <p:cNvSpPr>
              <a:spLocks noChangeArrowheads="1"/>
            </p:cNvSpPr>
            <p:nvPr/>
          </p:nvSpPr>
          <p:spPr bwMode="auto">
            <a:xfrm>
              <a:off x="3232" y="1363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84010" name="Text Box 251"/>
            <p:cNvSpPr txBox="1">
              <a:spLocks noChangeArrowheads="1"/>
            </p:cNvSpPr>
            <p:nvPr/>
          </p:nvSpPr>
          <p:spPr bwMode="auto">
            <a:xfrm>
              <a:off x="3134" y="1344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600"/>
                <a:t>223.1.1.2</a:t>
              </a:r>
              <a:endParaRPr lang="en-US" altLang="x-none" sz="1800">
                <a:latin typeface="Comic Sans MS" charset="0"/>
              </a:endParaRPr>
            </a:p>
          </p:txBody>
        </p:sp>
        <p:sp>
          <p:nvSpPr>
            <p:cNvPr id="84011" name="Rectangle 252"/>
            <p:cNvSpPr>
              <a:spLocks noChangeArrowheads="1"/>
            </p:cNvSpPr>
            <p:nvPr/>
          </p:nvSpPr>
          <p:spPr bwMode="auto">
            <a:xfrm>
              <a:off x="4936" y="1354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84012" name="Rectangle 253"/>
            <p:cNvSpPr>
              <a:spLocks noChangeArrowheads="1"/>
            </p:cNvSpPr>
            <p:nvPr/>
          </p:nvSpPr>
          <p:spPr bwMode="auto">
            <a:xfrm>
              <a:off x="4934" y="1858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84013" name="Rectangle 254"/>
            <p:cNvSpPr>
              <a:spLocks noChangeArrowheads="1"/>
            </p:cNvSpPr>
            <p:nvPr/>
          </p:nvSpPr>
          <p:spPr bwMode="auto">
            <a:xfrm>
              <a:off x="4082" y="1975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84014" name="Text Box 255"/>
            <p:cNvSpPr txBox="1">
              <a:spLocks noChangeArrowheads="1"/>
            </p:cNvSpPr>
            <p:nvPr/>
          </p:nvSpPr>
          <p:spPr bwMode="auto">
            <a:xfrm>
              <a:off x="3782" y="1951"/>
              <a:ext cx="7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600"/>
                <a:t>223.1.3.27</a:t>
              </a:r>
              <a:endParaRPr lang="en-US" altLang="x-none" sz="1800">
                <a:latin typeface="Comic Sans MS" charset="0"/>
              </a:endParaRPr>
            </a:p>
          </p:txBody>
        </p:sp>
        <p:sp>
          <p:nvSpPr>
            <p:cNvPr id="84015" name="Text Box 256"/>
            <p:cNvSpPr txBox="1">
              <a:spLocks noChangeArrowheads="1"/>
            </p:cNvSpPr>
            <p:nvPr/>
          </p:nvSpPr>
          <p:spPr bwMode="auto">
            <a:xfrm>
              <a:off x="4529" y="1819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600"/>
                <a:t>223.1.2.2</a:t>
              </a:r>
              <a:endParaRPr lang="en-US" altLang="x-none" sz="1800">
                <a:latin typeface="Comic Sans MS" charset="0"/>
              </a:endParaRPr>
            </a:p>
          </p:txBody>
        </p:sp>
        <p:sp>
          <p:nvSpPr>
            <p:cNvPr id="84016" name="Text Box 257"/>
            <p:cNvSpPr txBox="1">
              <a:spLocks noChangeArrowheads="1"/>
            </p:cNvSpPr>
            <p:nvPr/>
          </p:nvSpPr>
          <p:spPr bwMode="auto">
            <a:xfrm>
              <a:off x="4779" y="1341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600"/>
                <a:t>223.1.2.1</a:t>
              </a:r>
              <a:endParaRPr lang="en-US" altLang="x-none" sz="1800">
                <a:latin typeface="Comic Sans MS" charset="0"/>
              </a:endParaRPr>
            </a:p>
          </p:txBody>
        </p:sp>
      </p:grpSp>
      <p:sp>
        <p:nvSpPr>
          <p:cNvPr id="83975" name="Line 147"/>
          <p:cNvSpPr>
            <a:spLocks noChangeShapeType="1"/>
          </p:cNvSpPr>
          <p:nvPr/>
        </p:nvSpPr>
        <p:spPr bwMode="auto">
          <a:xfrm>
            <a:off x="5519738" y="2662238"/>
            <a:ext cx="8223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6" name="Line 151"/>
          <p:cNvSpPr>
            <a:spLocks noChangeShapeType="1"/>
          </p:cNvSpPr>
          <p:nvPr/>
        </p:nvSpPr>
        <p:spPr bwMode="auto">
          <a:xfrm>
            <a:off x="6854825" y="2668588"/>
            <a:ext cx="6397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7" name="Line 156"/>
          <p:cNvSpPr>
            <a:spLocks noChangeShapeType="1"/>
          </p:cNvSpPr>
          <p:nvPr/>
        </p:nvSpPr>
        <p:spPr bwMode="auto">
          <a:xfrm>
            <a:off x="6616700" y="3006725"/>
            <a:ext cx="3175" cy="644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950264B0-B4A8-6B48-9793-DDB59BFF7C3E}" type="slidenum">
              <a:rPr lang="en-US" altLang="x-none" sz="1200">
                <a:latin typeface="Tahoma" charset="0"/>
              </a:rPr>
              <a:pPr/>
              <a:t>39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8397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reeform 1285"/>
          <p:cNvSpPr>
            <a:spLocks/>
          </p:cNvSpPr>
          <p:nvPr/>
        </p:nvSpPr>
        <p:spPr bwMode="auto">
          <a:xfrm>
            <a:off x="6748463" y="3516313"/>
            <a:ext cx="1314450" cy="674687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4" name="Freeform 1286"/>
          <p:cNvSpPr>
            <a:spLocks/>
          </p:cNvSpPr>
          <p:nvPr/>
        </p:nvSpPr>
        <p:spPr bwMode="auto">
          <a:xfrm>
            <a:off x="6767513" y="1990725"/>
            <a:ext cx="1730375" cy="1125538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5" name="Freeform 1287"/>
          <p:cNvSpPr>
            <a:spLocks/>
          </p:cNvSpPr>
          <p:nvPr/>
        </p:nvSpPr>
        <p:spPr bwMode="auto">
          <a:xfrm>
            <a:off x="4946650" y="1698625"/>
            <a:ext cx="1736725" cy="1071563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36" name="Group 1288"/>
          <p:cNvGrpSpPr>
            <a:grpSpLocks/>
          </p:cNvGrpSpPr>
          <p:nvPr/>
        </p:nvGrpSpPr>
        <p:grpSpPr bwMode="auto">
          <a:xfrm>
            <a:off x="5022850" y="2963863"/>
            <a:ext cx="1458913" cy="933450"/>
            <a:chOff x="2889" y="1631"/>
            <a:chExt cx="980" cy="743"/>
          </a:xfrm>
        </p:grpSpPr>
        <p:sp>
          <p:nvSpPr>
            <p:cNvPr id="44654" name="Rectangle 128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44655" name="AutoShape 129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>
                <a:solidFill>
                  <a:srgbClr val="00CCFF"/>
                </a:solidFill>
              </a:endParaRPr>
            </a:p>
          </p:txBody>
        </p:sp>
      </p:grpSp>
      <p:sp>
        <p:nvSpPr>
          <p:cNvPr id="44037" name="Line 1291"/>
          <p:cNvSpPr>
            <a:spLocks noChangeShapeType="1"/>
          </p:cNvSpPr>
          <p:nvPr/>
        </p:nvSpPr>
        <p:spPr bwMode="auto">
          <a:xfrm>
            <a:off x="7140575" y="3802063"/>
            <a:ext cx="163513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8" name="Line 1292"/>
          <p:cNvSpPr>
            <a:spLocks noChangeShapeType="1"/>
          </p:cNvSpPr>
          <p:nvPr/>
        </p:nvSpPr>
        <p:spPr bwMode="auto">
          <a:xfrm>
            <a:off x="7237413" y="3722688"/>
            <a:ext cx="27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" name="Line 1293"/>
          <p:cNvSpPr>
            <a:spLocks noChangeShapeType="1"/>
          </p:cNvSpPr>
          <p:nvPr/>
        </p:nvSpPr>
        <p:spPr bwMode="auto">
          <a:xfrm flipV="1">
            <a:off x="7473950" y="3808413"/>
            <a:ext cx="134938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Line 1294"/>
          <p:cNvSpPr>
            <a:spLocks noChangeShapeType="1"/>
          </p:cNvSpPr>
          <p:nvPr/>
        </p:nvSpPr>
        <p:spPr bwMode="auto">
          <a:xfrm>
            <a:off x="6172200" y="3729038"/>
            <a:ext cx="67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1" name="Line 1295"/>
          <p:cNvSpPr>
            <a:spLocks noChangeShapeType="1"/>
          </p:cNvSpPr>
          <p:nvPr/>
        </p:nvSpPr>
        <p:spPr bwMode="auto">
          <a:xfrm>
            <a:off x="6467475" y="2576513"/>
            <a:ext cx="50958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2" name="Line 1296"/>
          <p:cNvSpPr>
            <a:spLocks noChangeShapeType="1"/>
          </p:cNvSpPr>
          <p:nvPr/>
        </p:nvSpPr>
        <p:spPr bwMode="auto">
          <a:xfrm>
            <a:off x="6034088" y="2392363"/>
            <a:ext cx="15240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Freeform 1297"/>
          <p:cNvSpPr>
            <a:spLocks/>
          </p:cNvSpPr>
          <p:nvPr/>
        </p:nvSpPr>
        <p:spPr bwMode="auto">
          <a:xfrm>
            <a:off x="5241925" y="4367213"/>
            <a:ext cx="3079750" cy="1665287"/>
          </a:xfrm>
          <a:custGeom>
            <a:avLst/>
            <a:gdLst>
              <a:gd name="T0" fmla="*/ 2147483647 w 1940"/>
              <a:gd name="T1" fmla="*/ 2147483647 h 1049"/>
              <a:gd name="T2" fmla="*/ 2147483647 w 1940"/>
              <a:gd name="T3" fmla="*/ 2147483647 h 1049"/>
              <a:gd name="T4" fmla="*/ 2147483647 w 1940"/>
              <a:gd name="T5" fmla="*/ 2147483647 h 1049"/>
              <a:gd name="T6" fmla="*/ 2147483647 w 1940"/>
              <a:gd name="T7" fmla="*/ 2147483647 h 1049"/>
              <a:gd name="T8" fmla="*/ 2147483647 w 1940"/>
              <a:gd name="T9" fmla="*/ 2147483647 h 1049"/>
              <a:gd name="T10" fmla="*/ 2147483647 w 1940"/>
              <a:gd name="T11" fmla="*/ 2147483647 h 1049"/>
              <a:gd name="T12" fmla="*/ 2147483647 w 1940"/>
              <a:gd name="T13" fmla="*/ 2147483647 h 1049"/>
              <a:gd name="T14" fmla="*/ 2147483647 w 1940"/>
              <a:gd name="T15" fmla="*/ 2147483647 h 1049"/>
              <a:gd name="T16" fmla="*/ 2147483647 w 1940"/>
              <a:gd name="T17" fmla="*/ 2147483647 h 1049"/>
              <a:gd name="T18" fmla="*/ 2147483647 w 1940"/>
              <a:gd name="T19" fmla="*/ 2147483647 h 1049"/>
              <a:gd name="T20" fmla="*/ 2147483647 w 1940"/>
              <a:gd name="T21" fmla="*/ 2147483647 h 1049"/>
              <a:gd name="T22" fmla="*/ 2147483647 w 1940"/>
              <a:gd name="T23" fmla="*/ 2147483647 h 1049"/>
              <a:gd name="T24" fmla="*/ 2147483647 w 1940"/>
              <a:gd name="T25" fmla="*/ 2147483647 h 1049"/>
              <a:gd name="T26" fmla="*/ 2147483647 w 1940"/>
              <a:gd name="T27" fmla="*/ 2147483647 h 1049"/>
              <a:gd name="T28" fmla="*/ 2147483647 w 1940"/>
              <a:gd name="T29" fmla="*/ 2147483647 h 1049"/>
              <a:gd name="T30" fmla="*/ 2147483647 w 1940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Line 1298"/>
          <p:cNvSpPr>
            <a:spLocks noChangeShapeType="1"/>
          </p:cNvSpPr>
          <p:nvPr/>
        </p:nvSpPr>
        <p:spPr bwMode="auto">
          <a:xfrm rot="16200000" flipV="1">
            <a:off x="7541419" y="5239544"/>
            <a:ext cx="474662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Line 1299"/>
          <p:cNvSpPr>
            <a:spLocks noChangeShapeType="1"/>
          </p:cNvSpPr>
          <p:nvPr/>
        </p:nvSpPr>
        <p:spPr bwMode="auto">
          <a:xfrm rot="5400000" flipV="1">
            <a:off x="7735888" y="5429250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Line 1300"/>
          <p:cNvSpPr>
            <a:spLocks noChangeShapeType="1"/>
          </p:cNvSpPr>
          <p:nvPr/>
        </p:nvSpPr>
        <p:spPr bwMode="auto">
          <a:xfrm rot="16200000" flipH="1">
            <a:off x="7843837" y="5027613"/>
            <a:ext cx="193675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Line 1301"/>
          <p:cNvSpPr>
            <a:spLocks noChangeShapeType="1"/>
          </p:cNvSpPr>
          <p:nvPr/>
        </p:nvSpPr>
        <p:spPr bwMode="auto">
          <a:xfrm>
            <a:off x="7102475" y="4686300"/>
            <a:ext cx="390525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8" name="Line 1302"/>
          <p:cNvSpPr>
            <a:spLocks noChangeShapeType="1"/>
          </p:cNvSpPr>
          <p:nvPr/>
        </p:nvSpPr>
        <p:spPr bwMode="auto">
          <a:xfrm flipV="1">
            <a:off x="6481763" y="4673600"/>
            <a:ext cx="322262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9" name="Line 1303"/>
          <p:cNvSpPr>
            <a:spLocks noChangeShapeType="1"/>
          </p:cNvSpPr>
          <p:nvPr/>
        </p:nvSpPr>
        <p:spPr bwMode="auto">
          <a:xfrm flipV="1">
            <a:off x="6524625" y="4965700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0" name="Line 1305"/>
          <p:cNvSpPr>
            <a:spLocks noChangeShapeType="1"/>
          </p:cNvSpPr>
          <p:nvPr/>
        </p:nvSpPr>
        <p:spPr bwMode="auto">
          <a:xfrm>
            <a:off x="5845175" y="4762500"/>
            <a:ext cx="233363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1" name="Line 1306"/>
          <p:cNvSpPr>
            <a:spLocks noChangeShapeType="1"/>
          </p:cNvSpPr>
          <p:nvPr/>
        </p:nvSpPr>
        <p:spPr bwMode="auto">
          <a:xfrm flipV="1">
            <a:off x="5586413" y="4999038"/>
            <a:ext cx="403225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2" name="Line 1309"/>
          <p:cNvSpPr>
            <a:spLocks noChangeShapeType="1"/>
          </p:cNvSpPr>
          <p:nvPr/>
        </p:nvSpPr>
        <p:spPr bwMode="auto">
          <a:xfrm flipH="1">
            <a:off x="6011863" y="5054600"/>
            <a:ext cx="1778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3" name="Line 1310"/>
          <p:cNvSpPr>
            <a:spLocks noChangeShapeType="1"/>
          </p:cNvSpPr>
          <p:nvPr/>
        </p:nvSpPr>
        <p:spPr bwMode="auto">
          <a:xfrm flipH="1" flipV="1">
            <a:off x="6405563" y="5038725"/>
            <a:ext cx="1587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4" name="Line 1311"/>
          <p:cNvSpPr>
            <a:spLocks noChangeShapeType="1"/>
          </p:cNvSpPr>
          <p:nvPr/>
        </p:nvSpPr>
        <p:spPr bwMode="auto">
          <a:xfrm>
            <a:off x="6488113" y="5041900"/>
            <a:ext cx="503237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5" name="Line 1313"/>
          <p:cNvSpPr>
            <a:spLocks noChangeShapeType="1"/>
          </p:cNvSpPr>
          <p:nvPr/>
        </p:nvSpPr>
        <p:spPr bwMode="auto">
          <a:xfrm>
            <a:off x="6026150" y="3511550"/>
            <a:ext cx="0" cy="13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6" name="Line 1314"/>
          <p:cNvSpPr>
            <a:spLocks noChangeShapeType="1"/>
          </p:cNvSpPr>
          <p:nvPr/>
        </p:nvSpPr>
        <p:spPr bwMode="auto">
          <a:xfrm flipV="1">
            <a:off x="7321550" y="2481263"/>
            <a:ext cx="123825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7" name="Line 1315"/>
          <p:cNvSpPr>
            <a:spLocks noChangeShapeType="1"/>
          </p:cNvSpPr>
          <p:nvPr/>
        </p:nvSpPr>
        <p:spPr bwMode="auto">
          <a:xfrm>
            <a:off x="7150100" y="2654300"/>
            <a:ext cx="0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8" name="Line 1316"/>
          <p:cNvSpPr>
            <a:spLocks noChangeShapeType="1"/>
          </p:cNvSpPr>
          <p:nvPr/>
        </p:nvSpPr>
        <p:spPr bwMode="auto">
          <a:xfrm flipV="1">
            <a:off x="7321550" y="2551113"/>
            <a:ext cx="2635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9" name="Line 1317"/>
          <p:cNvSpPr>
            <a:spLocks noChangeShapeType="1"/>
          </p:cNvSpPr>
          <p:nvPr/>
        </p:nvSpPr>
        <p:spPr bwMode="auto">
          <a:xfrm>
            <a:off x="7686675" y="2549525"/>
            <a:ext cx="0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0" name="Line 1318"/>
          <p:cNvSpPr>
            <a:spLocks noChangeShapeType="1"/>
          </p:cNvSpPr>
          <p:nvPr/>
        </p:nvSpPr>
        <p:spPr bwMode="auto">
          <a:xfrm>
            <a:off x="7340600" y="2855913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1" name="Line 1319"/>
          <p:cNvSpPr>
            <a:spLocks noChangeShapeType="1"/>
          </p:cNvSpPr>
          <p:nvPr/>
        </p:nvSpPr>
        <p:spPr bwMode="auto">
          <a:xfrm flipV="1">
            <a:off x="5635625" y="3722688"/>
            <a:ext cx="1682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2" name="Line 1320"/>
          <p:cNvSpPr>
            <a:spLocks noChangeShapeType="1"/>
          </p:cNvSpPr>
          <p:nvPr/>
        </p:nvSpPr>
        <p:spPr bwMode="auto">
          <a:xfrm>
            <a:off x="7894638" y="2846388"/>
            <a:ext cx="17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3" name="Line 1321"/>
          <p:cNvSpPr>
            <a:spLocks noChangeShapeType="1"/>
          </p:cNvSpPr>
          <p:nvPr/>
        </p:nvSpPr>
        <p:spPr bwMode="auto">
          <a:xfrm flipH="1">
            <a:off x="7040563" y="2922588"/>
            <a:ext cx="98425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4" name="Line 1322"/>
          <p:cNvSpPr>
            <a:spLocks noChangeShapeType="1"/>
          </p:cNvSpPr>
          <p:nvPr/>
        </p:nvSpPr>
        <p:spPr bwMode="auto">
          <a:xfrm flipH="1">
            <a:off x="7632700" y="2922588"/>
            <a:ext cx="111125" cy="727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5" name="Line 1323"/>
          <p:cNvSpPr>
            <a:spLocks noChangeShapeType="1"/>
          </p:cNvSpPr>
          <p:nvPr/>
        </p:nvSpPr>
        <p:spPr bwMode="auto">
          <a:xfrm flipV="1">
            <a:off x="7016750" y="4064000"/>
            <a:ext cx="227013" cy="43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66" name="Group 1324"/>
          <p:cNvGrpSpPr>
            <a:grpSpLocks/>
          </p:cNvGrpSpPr>
          <p:nvPr/>
        </p:nvGrpSpPr>
        <p:grpSpPr bwMode="auto">
          <a:xfrm flipH="1">
            <a:off x="5519738" y="4522788"/>
            <a:ext cx="414337" cy="373062"/>
            <a:chOff x="2839" y="3501"/>
            <a:chExt cx="755" cy="803"/>
          </a:xfrm>
        </p:grpSpPr>
        <p:pic>
          <p:nvPicPr>
            <p:cNvPr id="44652" name="Picture 132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653" name="Freeform 1326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67" name="Group 1327"/>
          <p:cNvGrpSpPr>
            <a:grpSpLocks/>
          </p:cNvGrpSpPr>
          <p:nvPr/>
        </p:nvGrpSpPr>
        <p:grpSpPr bwMode="auto">
          <a:xfrm flipH="1">
            <a:off x="5202238" y="4943475"/>
            <a:ext cx="482600" cy="406400"/>
            <a:chOff x="2839" y="3501"/>
            <a:chExt cx="755" cy="803"/>
          </a:xfrm>
        </p:grpSpPr>
        <p:pic>
          <p:nvPicPr>
            <p:cNvPr id="44650" name="Picture 1328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651" name="Freeform 1329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68" name="Group 1330"/>
          <p:cNvGrpSpPr>
            <a:grpSpLocks/>
          </p:cNvGrpSpPr>
          <p:nvPr/>
        </p:nvGrpSpPr>
        <p:grpSpPr bwMode="auto">
          <a:xfrm flipH="1">
            <a:off x="5680075" y="5245100"/>
            <a:ext cx="427038" cy="349250"/>
            <a:chOff x="2839" y="3501"/>
            <a:chExt cx="755" cy="803"/>
          </a:xfrm>
        </p:grpSpPr>
        <p:pic>
          <p:nvPicPr>
            <p:cNvPr id="44648" name="Picture 1331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649" name="Freeform 133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69" name="Group 1333"/>
          <p:cNvGrpSpPr>
            <a:grpSpLocks/>
          </p:cNvGrpSpPr>
          <p:nvPr/>
        </p:nvGrpSpPr>
        <p:grpSpPr bwMode="auto">
          <a:xfrm>
            <a:off x="6294438" y="5227638"/>
            <a:ext cx="427037" cy="350837"/>
            <a:chOff x="2839" y="3501"/>
            <a:chExt cx="755" cy="803"/>
          </a:xfrm>
        </p:grpSpPr>
        <p:pic>
          <p:nvPicPr>
            <p:cNvPr id="44646" name="Picture 1334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647" name="Freeform 1335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4070" name="Picture 1336" descr="car_icon_sm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1709738"/>
            <a:ext cx="8493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71" name="Group 1337"/>
          <p:cNvGrpSpPr>
            <a:grpSpLocks/>
          </p:cNvGrpSpPr>
          <p:nvPr/>
        </p:nvGrpSpPr>
        <p:grpSpPr bwMode="auto">
          <a:xfrm>
            <a:off x="5357813" y="1535113"/>
            <a:ext cx="415925" cy="385762"/>
            <a:chOff x="2751" y="1851"/>
            <a:chExt cx="462" cy="478"/>
          </a:xfrm>
        </p:grpSpPr>
        <p:pic>
          <p:nvPicPr>
            <p:cNvPr id="44644" name="Picture 1338" descr="iphone_stylized_smal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645" name="Picture 1339" descr="antenna_radiation_styliz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72" name="Group 1340"/>
          <p:cNvGrpSpPr>
            <a:grpSpLocks/>
          </p:cNvGrpSpPr>
          <p:nvPr/>
        </p:nvGrpSpPr>
        <p:grpSpPr bwMode="auto">
          <a:xfrm>
            <a:off x="7434263" y="2384425"/>
            <a:ext cx="390525" cy="169863"/>
            <a:chOff x="4650" y="1129"/>
            <a:chExt cx="246" cy="95"/>
          </a:xfrm>
        </p:grpSpPr>
        <p:sp>
          <p:nvSpPr>
            <p:cNvPr id="4463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sp>
          <p:nvSpPr>
            <p:cNvPr id="4463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>
                <a:latin typeface="Times New Roman" charset="0"/>
              </a:endParaRPr>
            </a:p>
          </p:txBody>
        </p:sp>
        <p:sp>
          <p:nvSpPr>
            <p:cNvPr id="4463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grpSp>
          <p:nvGrpSpPr>
            <p:cNvPr id="44639" name="Group 1344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42" name="Freeform 134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3" name="Freeform 134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40" name="Line 1347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41" name="Line 1348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3" name="Group 1349"/>
          <p:cNvGrpSpPr>
            <a:grpSpLocks/>
          </p:cNvGrpSpPr>
          <p:nvPr/>
        </p:nvGrpSpPr>
        <p:grpSpPr bwMode="auto">
          <a:xfrm>
            <a:off x="7507288" y="2746375"/>
            <a:ext cx="390525" cy="176213"/>
            <a:chOff x="4650" y="1129"/>
            <a:chExt cx="246" cy="95"/>
          </a:xfrm>
        </p:grpSpPr>
        <p:sp>
          <p:nvSpPr>
            <p:cNvPr id="4462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sp>
          <p:nvSpPr>
            <p:cNvPr id="4462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>
                <a:latin typeface="Times New Roman" charset="0"/>
              </a:endParaRPr>
            </a:p>
          </p:txBody>
        </p:sp>
        <p:sp>
          <p:nvSpPr>
            <p:cNvPr id="4463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grpSp>
          <p:nvGrpSpPr>
            <p:cNvPr id="44631" name="Group 1353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34" name="Freeform 13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35" name="Freeform 13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32" name="Line 1356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33" name="Line 1357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4" name="Group 1358"/>
          <p:cNvGrpSpPr>
            <a:grpSpLocks/>
          </p:cNvGrpSpPr>
          <p:nvPr/>
        </p:nvGrpSpPr>
        <p:grpSpPr bwMode="auto">
          <a:xfrm>
            <a:off x="6948488" y="2482850"/>
            <a:ext cx="390525" cy="169863"/>
            <a:chOff x="4650" y="1129"/>
            <a:chExt cx="246" cy="95"/>
          </a:xfrm>
        </p:grpSpPr>
        <p:sp>
          <p:nvSpPr>
            <p:cNvPr id="44620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sp>
          <p:nvSpPr>
            <p:cNvPr id="44621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>
                <a:latin typeface="Times New Roman" charset="0"/>
              </a:endParaRPr>
            </a:p>
          </p:txBody>
        </p:sp>
        <p:sp>
          <p:nvSpPr>
            <p:cNvPr id="44622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grpSp>
          <p:nvGrpSpPr>
            <p:cNvPr id="44623" name="Group 136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26" name="Freeform 13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27" name="Freeform 13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24" name="Line 136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25" name="Line 136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5" name="Group 1367"/>
          <p:cNvGrpSpPr>
            <a:grpSpLocks/>
          </p:cNvGrpSpPr>
          <p:nvPr/>
        </p:nvGrpSpPr>
        <p:grpSpPr bwMode="auto">
          <a:xfrm>
            <a:off x="6959600" y="2746375"/>
            <a:ext cx="390525" cy="169863"/>
            <a:chOff x="4650" y="1129"/>
            <a:chExt cx="246" cy="95"/>
          </a:xfrm>
        </p:grpSpPr>
        <p:sp>
          <p:nvSpPr>
            <p:cNvPr id="44612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sp>
          <p:nvSpPr>
            <p:cNvPr id="44613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>
                <a:latin typeface="Times New Roman" charset="0"/>
              </a:endParaRPr>
            </a:p>
          </p:txBody>
        </p:sp>
        <p:sp>
          <p:nvSpPr>
            <p:cNvPr id="44614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grpSp>
          <p:nvGrpSpPr>
            <p:cNvPr id="44615" name="Group 137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18" name="Freeform 13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19" name="Freeform 13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16" name="Line 137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17" name="Line 137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76" name="Line 1376"/>
          <p:cNvSpPr>
            <a:spLocks noChangeShapeType="1"/>
          </p:cNvSpPr>
          <p:nvPr/>
        </p:nvSpPr>
        <p:spPr bwMode="auto">
          <a:xfrm>
            <a:off x="8089900" y="284480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77" name="Group 1377"/>
          <p:cNvGrpSpPr>
            <a:grpSpLocks/>
          </p:cNvGrpSpPr>
          <p:nvPr/>
        </p:nvGrpSpPr>
        <p:grpSpPr bwMode="auto">
          <a:xfrm>
            <a:off x="7145338" y="3900488"/>
            <a:ext cx="485775" cy="203200"/>
            <a:chOff x="4650" y="1129"/>
            <a:chExt cx="246" cy="95"/>
          </a:xfrm>
        </p:grpSpPr>
        <p:sp>
          <p:nvSpPr>
            <p:cNvPr id="44604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sp>
          <p:nvSpPr>
            <p:cNvPr id="44605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>
                <a:latin typeface="Times New Roman" charset="0"/>
              </a:endParaRPr>
            </a:p>
          </p:txBody>
        </p:sp>
        <p:sp>
          <p:nvSpPr>
            <p:cNvPr id="44606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grpSp>
          <p:nvGrpSpPr>
            <p:cNvPr id="44607" name="Group 138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10" name="Freeform 138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11" name="Freeform 138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08" name="Line 138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09" name="Line 138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8" name="Group 1386"/>
          <p:cNvGrpSpPr>
            <a:grpSpLocks/>
          </p:cNvGrpSpPr>
          <p:nvPr/>
        </p:nvGrpSpPr>
        <p:grpSpPr bwMode="auto">
          <a:xfrm>
            <a:off x="6826250" y="3619500"/>
            <a:ext cx="485775" cy="203200"/>
            <a:chOff x="4650" y="1129"/>
            <a:chExt cx="246" cy="95"/>
          </a:xfrm>
        </p:grpSpPr>
        <p:sp>
          <p:nvSpPr>
            <p:cNvPr id="4459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sp>
          <p:nvSpPr>
            <p:cNvPr id="4459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>
                <a:latin typeface="Times New Roman" charset="0"/>
              </a:endParaRPr>
            </a:p>
          </p:txBody>
        </p:sp>
        <p:sp>
          <p:nvSpPr>
            <p:cNvPr id="4459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grpSp>
          <p:nvGrpSpPr>
            <p:cNvPr id="44599" name="Group 1390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02" name="Freeform 139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03" name="Freeform 139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00" name="Line 1393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01" name="Line 1394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9" name="Group 1395"/>
          <p:cNvGrpSpPr>
            <a:grpSpLocks/>
          </p:cNvGrpSpPr>
          <p:nvPr/>
        </p:nvGrpSpPr>
        <p:grpSpPr bwMode="auto">
          <a:xfrm>
            <a:off x="7488238" y="3632200"/>
            <a:ext cx="485775" cy="203200"/>
            <a:chOff x="4650" y="1129"/>
            <a:chExt cx="246" cy="95"/>
          </a:xfrm>
        </p:grpSpPr>
        <p:sp>
          <p:nvSpPr>
            <p:cNvPr id="4458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sp>
          <p:nvSpPr>
            <p:cNvPr id="4458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>
                <a:latin typeface="Times New Roman" charset="0"/>
              </a:endParaRPr>
            </a:p>
          </p:txBody>
        </p:sp>
        <p:sp>
          <p:nvSpPr>
            <p:cNvPr id="4459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grpSp>
          <p:nvGrpSpPr>
            <p:cNvPr id="44591" name="Group 139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94" name="Freeform 140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95" name="Freeform 140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92" name="Line 140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93" name="Line 140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0" name="Group 1404"/>
          <p:cNvGrpSpPr>
            <a:grpSpLocks/>
          </p:cNvGrpSpPr>
          <p:nvPr/>
        </p:nvGrpSpPr>
        <p:grpSpPr bwMode="auto">
          <a:xfrm>
            <a:off x="6707188" y="4494213"/>
            <a:ext cx="619125" cy="242887"/>
            <a:chOff x="4650" y="1129"/>
            <a:chExt cx="246" cy="95"/>
          </a:xfrm>
        </p:grpSpPr>
        <p:sp>
          <p:nvSpPr>
            <p:cNvPr id="44580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sp>
          <p:nvSpPr>
            <p:cNvPr id="44581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>
                <a:latin typeface="Times New Roman" charset="0"/>
              </a:endParaRPr>
            </a:p>
          </p:txBody>
        </p:sp>
        <p:sp>
          <p:nvSpPr>
            <p:cNvPr id="44582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grpSp>
          <p:nvGrpSpPr>
            <p:cNvPr id="44583" name="Group 1408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86" name="Freeform 140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87" name="Freeform 141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84" name="Line 1411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85" name="Line 1412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1" name="Group 1413"/>
          <p:cNvGrpSpPr>
            <a:grpSpLocks/>
          </p:cNvGrpSpPr>
          <p:nvPr/>
        </p:nvGrpSpPr>
        <p:grpSpPr bwMode="auto">
          <a:xfrm>
            <a:off x="7340600" y="4792663"/>
            <a:ext cx="619125" cy="242887"/>
            <a:chOff x="4650" y="1129"/>
            <a:chExt cx="246" cy="95"/>
          </a:xfrm>
        </p:grpSpPr>
        <p:sp>
          <p:nvSpPr>
            <p:cNvPr id="44572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sp>
          <p:nvSpPr>
            <p:cNvPr id="44573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>
                <a:latin typeface="Times New Roman" charset="0"/>
              </a:endParaRPr>
            </a:p>
          </p:txBody>
        </p:sp>
        <p:sp>
          <p:nvSpPr>
            <p:cNvPr id="44574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grpSp>
          <p:nvGrpSpPr>
            <p:cNvPr id="44575" name="Group 1417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78" name="Freeform 141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79" name="Freeform 141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76" name="Line 1420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77" name="Line 1421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2" name="Group 1422"/>
          <p:cNvGrpSpPr>
            <a:grpSpLocks/>
          </p:cNvGrpSpPr>
          <p:nvPr/>
        </p:nvGrpSpPr>
        <p:grpSpPr bwMode="auto">
          <a:xfrm>
            <a:off x="5991225" y="4837113"/>
            <a:ext cx="619125" cy="242887"/>
            <a:chOff x="4650" y="1129"/>
            <a:chExt cx="246" cy="95"/>
          </a:xfrm>
        </p:grpSpPr>
        <p:sp>
          <p:nvSpPr>
            <p:cNvPr id="44564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sp>
          <p:nvSpPr>
            <p:cNvPr id="44565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>
                <a:latin typeface="Times New Roman" charset="0"/>
              </a:endParaRPr>
            </a:p>
          </p:txBody>
        </p:sp>
        <p:sp>
          <p:nvSpPr>
            <p:cNvPr id="44566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grpSp>
          <p:nvGrpSpPr>
            <p:cNvPr id="44567" name="Group 1426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70" name="Freeform 142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71" name="Freeform 142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68" name="Line 1429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69" name="Line 1430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3" name="Group 1431"/>
          <p:cNvGrpSpPr>
            <a:grpSpLocks/>
          </p:cNvGrpSpPr>
          <p:nvPr/>
        </p:nvGrpSpPr>
        <p:grpSpPr bwMode="auto">
          <a:xfrm>
            <a:off x="5797550" y="3629025"/>
            <a:ext cx="390525" cy="169863"/>
            <a:chOff x="4650" y="1129"/>
            <a:chExt cx="246" cy="95"/>
          </a:xfrm>
        </p:grpSpPr>
        <p:sp>
          <p:nvSpPr>
            <p:cNvPr id="4455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sp>
          <p:nvSpPr>
            <p:cNvPr id="4455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>
                <a:latin typeface="Times New Roman" charset="0"/>
              </a:endParaRPr>
            </a:p>
          </p:txBody>
        </p:sp>
        <p:sp>
          <p:nvSpPr>
            <p:cNvPr id="4455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grpSp>
          <p:nvGrpSpPr>
            <p:cNvPr id="44559" name="Group 1435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62" name="Freeform 143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63" name="Freeform 143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60" name="Line 1438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61" name="Line 1439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4" name="Group 1440"/>
          <p:cNvGrpSpPr>
            <a:grpSpLocks/>
          </p:cNvGrpSpPr>
          <p:nvPr/>
        </p:nvGrpSpPr>
        <p:grpSpPr bwMode="auto">
          <a:xfrm>
            <a:off x="6097588" y="2476500"/>
            <a:ext cx="390525" cy="169863"/>
            <a:chOff x="4650" y="1129"/>
            <a:chExt cx="246" cy="95"/>
          </a:xfrm>
        </p:grpSpPr>
        <p:sp>
          <p:nvSpPr>
            <p:cNvPr id="4454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sp>
          <p:nvSpPr>
            <p:cNvPr id="4454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>
                <a:latin typeface="Times New Roman" charset="0"/>
              </a:endParaRPr>
            </a:p>
          </p:txBody>
        </p:sp>
        <p:sp>
          <p:nvSpPr>
            <p:cNvPr id="4455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grpSp>
          <p:nvGrpSpPr>
            <p:cNvPr id="44551" name="Group 1444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54" name="Freeform 144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5" name="Freeform 144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52" name="Line 1447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53" name="Line 1448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5" name="Group 1449"/>
          <p:cNvGrpSpPr>
            <a:grpSpLocks/>
          </p:cNvGrpSpPr>
          <p:nvPr/>
        </p:nvGrpSpPr>
        <p:grpSpPr bwMode="auto">
          <a:xfrm>
            <a:off x="5356225" y="3489325"/>
            <a:ext cx="506413" cy="352425"/>
            <a:chOff x="2967" y="478"/>
            <a:chExt cx="788" cy="625"/>
          </a:xfrm>
        </p:grpSpPr>
        <p:pic>
          <p:nvPicPr>
            <p:cNvPr id="44546" name="Picture 1450" descr="access_point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547" name="Picture 1451" descr="antenna_radiation_stylize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86" name="Group 1452"/>
          <p:cNvGrpSpPr>
            <a:grpSpLocks/>
          </p:cNvGrpSpPr>
          <p:nvPr/>
        </p:nvGrpSpPr>
        <p:grpSpPr bwMode="auto">
          <a:xfrm>
            <a:off x="6877050" y="4992688"/>
            <a:ext cx="563563" cy="420687"/>
            <a:chOff x="2967" y="478"/>
            <a:chExt cx="788" cy="625"/>
          </a:xfrm>
        </p:grpSpPr>
        <p:pic>
          <p:nvPicPr>
            <p:cNvPr id="44544" name="Picture 1453" descr="access_point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545" name="Picture 1454" descr="antenna_radiation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87" name="Group 1455"/>
          <p:cNvGrpSpPr>
            <a:grpSpLocks/>
          </p:cNvGrpSpPr>
          <p:nvPr/>
        </p:nvGrpSpPr>
        <p:grpSpPr bwMode="auto">
          <a:xfrm>
            <a:off x="5805488" y="1833563"/>
            <a:ext cx="457200" cy="631825"/>
            <a:chOff x="742" y="2409"/>
            <a:chExt cx="576" cy="881"/>
          </a:xfrm>
        </p:grpSpPr>
        <p:grpSp>
          <p:nvGrpSpPr>
            <p:cNvPr id="44526" name="Group 1456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4452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4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4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4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4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44527" name="Picture 1472" descr="cell_tower_radiation copy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528" name="Oval 1473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</p:grpSp>
      <p:grpSp>
        <p:nvGrpSpPr>
          <p:cNvPr id="44088" name="Group 1474"/>
          <p:cNvGrpSpPr>
            <a:grpSpLocks/>
          </p:cNvGrpSpPr>
          <p:nvPr/>
        </p:nvGrpSpPr>
        <p:grpSpPr bwMode="auto">
          <a:xfrm>
            <a:off x="7985125" y="4991100"/>
            <a:ext cx="227013" cy="481013"/>
            <a:chOff x="4140" y="429"/>
            <a:chExt cx="1425" cy="2396"/>
          </a:xfrm>
        </p:grpSpPr>
        <p:sp>
          <p:nvSpPr>
            <p:cNvPr id="44494" name="Freeform 147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95" name="Rectangle 1476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44496" name="Freeform 147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97" name="Freeform 147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98" name="Rectangle 1479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grpSp>
          <p:nvGrpSpPr>
            <p:cNvPr id="44499" name="Group 148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524" name="AutoShape 1481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525" name="AutoShape 1482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</p:grpSp>
        <p:sp>
          <p:nvSpPr>
            <p:cNvPr id="44500" name="Rectangle 1483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grpSp>
          <p:nvGrpSpPr>
            <p:cNvPr id="44501" name="Group 148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522" name="AutoShape 1485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523" name="AutoShape 1486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</p:grpSp>
        <p:sp>
          <p:nvSpPr>
            <p:cNvPr id="44502" name="Rectangle 1487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44503" name="Rectangle 1488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grpSp>
          <p:nvGrpSpPr>
            <p:cNvPr id="44504" name="Group 148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520" name="AutoShape 1490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521" name="AutoShape 149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</p:grpSp>
        <p:sp>
          <p:nvSpPr>
            <p:cNvPr id="44505" name="Freeform 149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506" name="Group 149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518" name="AutoShape 1494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519" name="AutoShape 1495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</p:grpSp>
        <p:sp>
          <p:nvSpPr>
            <p:cNvPr id="44507" name="Rectangle 1496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44508" name="Freeform 149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09" name="Freeform 149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10" name="Oval 1499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44511" name="Freeform 150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12" name="AutoShape 1501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44513" name="AutoShape 1502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44514" name="Oval 1503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44515" name="Oval 1504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x-none" altLang="x-none" sz="1800">
                <a:solidFill>
                  <a:srgbClr val="FF0000"/>
                </a:solidFill>
              </a:endParaRPr>
            </a:p>
          </p:txBody>
        </p:sp>
        <p:sp>
          <p:nvSpPr>
            <p:cNvPr id="44516" name="Oval 1505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44517" name="Rectangle 1506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</p:grpSp>
      <p:grpSp>
        <p:nvGrpSpPr>
          <p:cNvPr id="44089" name="Group 1507"/>
          <p:cNvGrpSpPr>
            <a:grpSpLocks/>
          </p:cNvGrpSpPr>
          <p:nvPr/>
        </p:nvGrpSpPr>
        <p:grpSpPr bwMode="auto">
          <a:xfrm>
            <a:off x="7669213" y="5292725"/>
            <a:ext cx="227012" cy="481013"/>
            <a:chOff x="4140" y="429"/>
            <a:chExt cx="1425" cy="2396"/>
          </a:xfrm>
        </p:grpSpPr>
        <p:sp>
          <p:nvSpPr>
            <p:cNvPr id="44462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6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44464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65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6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grpSp>
          <p:nvGrpSpPr>
            <p:cNvPr id="44467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49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49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</p:grpSp>
        <p:sp>
          <p:nvSpPr>
            <p:cNvPr id="4446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grpSp>
          <p:nvGrpSpPr>
            <p:cNvPr id="44469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49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49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</p:grpSp>
        <p:sp>
          <p:nvSpPr>
            <p:cNvPr id="4447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4447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grpSp>
          <p:nvGrpSpPr>
            <p:cNvPr id="44472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48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48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</p:grpSp>
        <p:sp>
          <p:nvSpPr>
            <p:cNvPr id="44473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474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48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48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</p:grpSp>
        <p:sp>
          <p:nvSpPr>
            <p:cNvPr id="4447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44476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77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7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44479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8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4448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4448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4448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x-none" altLang="x-none" sz="1800">
                <a:solidFill>
                  <a:srgbClr val="FF0000"/>
                </a:solidFill>
              </a:endParaRPr>
            </a:p>
          </p:txBody>
        </p:sp>
        <p:sp>
          <p:nvSpPr>
            <p:cNvPr id="4448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4448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</p:grpSp>
      <p:grpSp>
        <p:nvGrpSpPr>
          <p:cNvPr id="44090" name="Group 1540"/>
          <p:cNvGrpSpPr>
            <a:grpSpLocks/>
          </p:cNvGrpSpPr>
          <p:nvPr/>
        </p:nvGrpSpPr>
        <p:grpSpPr bwMode="auto">
          <a:xfrm>
            <a:off x="5046663" y="2032000"/>
            <a:ext cx="534987" cy="407988"/>
            <a:chOff x="877" y="1008"/>
            <a:chExt cx="2747" cy="2591"/>
          </a:xfrm>
        </p:grpSpPr>
        <p:pic>
          <p:nvPicPr>
            <p:cNvPr id="44439" name="Picture 1541" descr="antenna_stylize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440" name="Picture 1542" descr="laptop_keyboard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441" name="Freeform 1543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4442" name="Picture 1544" descr="screen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443" name="Freeform 1545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4" name="Freeform 1546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5" name="Freeform 1547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6" name="Freeform 1548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7" name="Freeform 1549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8" name="Freeform 1550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449" name="Group 1551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4456" name="Freeform 1552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57" name="Freeform 1553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58" name="Freeform 1554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59" name="Freeform 1555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60" name="Freeform 1556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61" name="Freeform 1557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450" name="Freeform 1558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1" name="Freeform 1559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2" name="Freeform 1560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3" name="Freeform 1561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4" name="Freeform 1562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5" name="Freeform 1563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91" name="Group 1564"/>
          <p:cNvGrpSpPr>
            <a:grpSpLocks/>
          </p:cNvGrpSpPr>
          <p:nvPr/>
        </p:nvGrpSpPr>
        <p:grpSpPr bwMode="auto">
          <a:xfrm>
            <a:off x="6616700" y="5475288"/>
            <a:ext cx="474663" cy="407987"/>
            <a:chOff x="877" y="1008"/>
            <a:chExt cx="2747" cy="2591"/>
          </a:xfrm>
        </p:grpSpPr>
        <p:pic>
          <p:nvPicPr>
            <p:cNvPr id="44416" name="Picture 1565" descr="antenna_stylize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417" name="Picture 1566" descr="laptop_keyboar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418" name="Freeform 156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4419" name="Picture 1568" descr="screen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420" name="Freeform 156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1" name="Freeform 157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2" name="Freeform 157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3" name="Freeform 157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4" name="Freeform 157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5" name="Freeform 157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426" name="Group 157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4433" name="Freeform 157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4" name="Freeform 157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5" name="Freeform 157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6" name="Freeform 157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7" name="Freeform 158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8" name="Freeform 158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427" name="Freeform 158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8" name="Freeform 158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9" name="Freeform 158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30" name="Freeform 158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31" name="Freeform 158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32" name="Freeform 158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92" name="Group 1588"/>
          <p:cNvGrpSpPr>
            <a:grpSpLocks/>
          </p:cNvGrpSpPr>
          <p:nvPr/>
        </p:nvGrpSpPr>
        <p:grpSpPr bwMode="auto">
          <a:xfrm>
            <a:off x="5305425" y="3030538"/>
            <a:ext cx="444500" cy="407987"/>
            <a:chOff x="877" y="1008"/>
            <a:chExt cx="2747" cy="2591"/>
          </a:xfrm>
        </p:grpSpPr>
        <p:pic>
          <p:nvPicPr>
            <p:cNvPr id="44393" name="Picture 1589" descr="antenna_stylized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394" name="Picture 1590" descr="laptop_keyboard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95" name="Freeform 1591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4396" name="Picture 1592" descr="screen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97" name="Freeform 1593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8" name="Freeform 1594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9" name="Freeform 1595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0" name="Freeform 1596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1" name="Freeform 1597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2" name="Freeform 1598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403" name="Group 1599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4410" name="Freeform 1600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1" name="Freeform 1601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2" name="Freeform 1602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3" name="Freeform 1603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4" name="Freeform 1604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5" name="Freeform 1605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404" name="Freeform 1606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5" name="Freeform 1607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6" name="Freeform 1608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7" name="Freeform 1609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8" name="Freeform 1610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9" name="Freeform 1611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93" name="Group 1612"/>
          <p:cNvGrpSpPr>
            <a:grpSpLocks/>
          </p:cNvGrpSpPr>
          <p:nvPr/>
        </p:nvGrpSpPr>
        <p:grpSpPr bwMode="auto">
          <a:xfrm flipH="1">
            <a:off x="5684838" y="3211513"/>
            <a:ext cx="414337" cy="373062"/>
            <a:chOff x="2839" y="3501"/>
            <a:chExt cx="755" cy="803"/>
          </a:xfrm>
        </p:grpSpPr>
        <p:pic>
          <p:nvPicPr>
            <p:cNvPr id="44391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92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94" name="Group 1615"/>
          <p:cNvGrpSpPr>
            <a:grpSpLocks/>
          </p:cNvGrpSpPr>
          <p:nvPr/>
        </p:nvGrpSpPr>
        <p:grpSpPr bwMode="auto">
          <a:xfrm>
            <a:off x="7051675" y="5411788"/>
            <a:ext cx="474663" cy="407987"/>
            <a:chOff x="877" y="1008"/>
            <a:chExt cx="2747" cy="2591"/>
          </a:xfrm>
        </p:grpSpPr>
        <p:pic>
          <p:nvPicPr>
            <p:cNvPr id="44368" name="Picture 1616" descr="antenna_stylize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369" name="Picture 1617" descr="laptop_keyboar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70" name="Freeform 1618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4371" name="Picture 1619" descr="screen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72" name="Freeform 1620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3" name="Freeform 1621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4" name="Freeform 1622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5" name="Freeform 1623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6" name="Freeform 1624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7" name="Freeform 1625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378" name="Group 1626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4385" name="Freeform 162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6" name="Freeform 162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7" name="Freeform 162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8" name="Freeform 163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9" name="Freeform 163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90" name="Freeform 163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379" name="Freeform 1633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0" name="Freeform 1634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1" name="Freeform 1635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2" name="Freeform 1636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3" name="Freeform 1637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4" name="Freeform 1638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4095" name="Picture 1283" descr="underline_base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334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222250"/>
            <a:ext cx="8382000" cy="94297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Network layer</a:t>
            </a:r>
          </a:p>
        </p:txBody>
      </p:sp>
      <p:sp>
        <p:nvSpPr>
          <p:cNvPr id="440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6100" y="1255713"/>
            <a:ext cx="4365625" cy="5100637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  <a:cs typeface="ＭＳ Ｐゴシック" charset="-128"/>
              </a:rPr>
              <a:t>transport segment from sending to receiving host </a:t>
            </a:r>
          </a:p>
          <a:p>
            <a:r>
              <a:rPr lang="en-US" altLang="x-none">
                <a:ea typeface="ＭＳ Ｐゴシック" charset="-128"/>
                <a:cs typeface="ＭＳ Ｐゴシック" charset="-128"/>
              </a:rPr>
              <a:t>on sending side encapsulates segments into datagrams</a:t>
            </a:r>
          </a:p>
          <a:p>
            <a:r>
              <a:rPr lang="en-US" altLang="x-none">
                <a:ea typeface="ＭＳ Ｐゴシック" charset="-128"/>
                <a:cs typeface="ＭＳ Ｐゴシック" charset="-128"/>
              </a:rPr>
              <a:t>on receiving side, delivers segments to transport layer</a:t>
            </a:r>
          </a:p>
          <a:p>
            <a:r>
              <a:rPr lang="en-US" altLang="x-none">
                <a:ea typeface="ＭＳ Ｐゴシック" charset="-128"/>
                <a:cs typeface="ＭＳ Ｐゴシック" charset="-128"/>
              </a:rPr>
              <a:t>network layer protocols in </a:t>
            </a:r>
            <a:r>
              <a:rPr lang="en-US" altLang="x-none" i="1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every</a:t>
            </a:r>
            <a:r>
              <a:rPr lang="en-US" altLang="x-none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altLang="x-none">
                <a:ea typeface="ＭＳ Ｐゴシック" charset="-128"/>
                <a:cs typeface="ＭＳ Ｐゴシック" charset="-128"/>
              </a:rPr>
              <a:t>host, router</a:t>
            </a:r>
          </a:p>
          <a:p>
            <a:r>
              <a:rPr lang="en-US" altLang="x-none">
                <a:ea typeface="ＭＳ Ｐゴシック" charset="-128"/>
                <a:cs typeface="ＭＳ Ｐゴシック" charset="-128"/>
              </a:rPr>
              <a:t>router examines header fields in all IP datagrams passing through it</a:t>
            </a:r>
            <a:endParaRPr lang="en-US" altLang="x-none" sz="2000">
              <a:ea typeface="ＭＳ Ｐゴシック" charset="-128"/>
              <a:cs typeface="ＭＳ Ｐゴシック" charset="-128"/>
            </a:endParaRPr>
          </a:p>
          <a:p>
            <a:endParaRPr lang="en-US" altLang="x-none" sz="2400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9767" name="Group 1046"/>
          <p:cNvGrpSpPr>
            <a:grpSpLocks/>
          </p:cNvGrpSpPr>
          <p:nvPr/>
        </p:nvGrpSpPr>
        <p:grpSpPr bwMode="auto">
          <a:xfrm>
            <a:off x="5400675" y="1141413"/>
            <a:ext cx="1047750" cy="996950"/>
            <a:chOff x="3402" y="719"/>
            <a:chExt cx="660" cy="628"/>
          </a:xfrm>
        </p:grpSpPr>
        <p:sp>
          <p:nvSpPr>
            <p:cNvPr id="44358" name="Freeform 1030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359" name="Group 310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44360" name="Rectangle 31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361" name="Rectangle 31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362" name="Rectangle 31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363" name="Text Box 31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x-none" sz="1000"/>
                  <a:t>application</a:t>
                </a:r>
              </a:p>
              <a:p>
                <a:pPr algn="ctr"/>
                <a:r>
                  <a:rPr lang="en-US" altLang="x-none" sz="1000"/>
                  <a:t>transport</a:t>
                </a:r>
              </a:p>
              <a:p>
                <a:pPr algn="ctr"/>
                <a:r>
                  <a:rPr lang="en-US" altLang="x-none" sz="1000">
                    <a:solidFill>
                      <a:schemeClr val="bg1"/>
                    </a:solidFill>
                  </a:rPr>
                  <a:t>network</a:t>
                </a:r>
                <a:endParaRPr lang="en-US" altLang="x-none" sz="1000"/>
              </a:p>
              <a:p>
                <a:pPr algn="ctr"/>
                <a:r>
                  <a:rPr lang="en-US" altLang="x-none" sz="1000"/>
                  <a:t>data link</a:t>
                </a:r>
              </a:p>
              <a:p>
                <a:pPr algn="ctr"/>
                <a:r>
                  <a:rPr lang="en-US" altLang="x-none" sz="1000"/>
                  <a:t>physical</a:t>
                </a:r>
                <a:endParaRPr lang="en-US" altLang="x-none"/>
              </a:p>
            </p:txBody>
          </p:sp>
          <p:sp>
            <p:nvSpPr>
              <p:cNvPr id="44364" name="Line 31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5" name="Line 31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6" name="Line 31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7" name="Line 31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769" name="Group 1047"/>
          <p:cNvGrpSpPr>
            <a:grpSpLocks/>
          </p:cNvGrpSpPr>
          <p:nvPr/>
        </p:nvGrpSpPr>
        <p:grpSpPr bwMode="auto">
          <a:xfrm>
            <a:off x="8096250" y="4148138"/>
            <a:ext cx="1047750" cy="996950"/>
            <a:chOff x="3402" y="719"/>
            <a:chExt cx="660" cy="628"/>
          </a:xfrm>
        </p:grpSpPr>
        <p:sp>
          <p:nvSpPr>
            <p:cNvPr id="44348" name="Freeform 1048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349" name="Group 1049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44350" name="Rectangle 1050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351" name="Rectangle 1051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352" name="Rectangle 1052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353" name="Text Box 1053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x-none" sz="1000"/>
                  <a:t>application</a:t>
                </a:r>
              </a:p>
              <a:p>
                <a:pPr algn="ctr"/>
                <a:r>
                  <a:rPr lang="en-US" altLang="x-none" sz="1000"/>
                  <a:t>transport</a:t>
                </a:r>
              </a:p>
              <a:p>
                <a:pPr algn="ctr"/>
                <a:r>
                  <a:rPr lang="en-US" altLang="x-none" sz="1000">
                    <a:solidFill>
                      <a:schemeClr val="bg1"/>
                    </a:solidFill>
                  </a:rPr>
                  <a:t>network</a:t>
                </a:r>
                <a:endParaRPr lang="en-US" altLang="x-none" sz="1000"/>
              </a:p>
              <a:p>
                <a:pPr algn="ctr"/>
                <a:r>
                  <a:rPr lang="en-US" altLang="x-none" sz="1000"/>
                  <a:t>data link</a:t>
                </a:r>
              </a:p>
              <a:p>
                <a:pPr algn="ctr"/>
                <a:r>
                  <a:rPr lang="en-US" altLang="x-none" sz="1000"/>
                  <a:t>physical</a:t>
                </a:r>
                <a:endParaRPr lang="en-US" altLang="x-none"/>
              </a:p>
            </p:txBody>
          </p:sp>
          <p:sp>
            <p:nvSpPr>
              <p:cNvPr id="44354" name="Line 1054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5" name="Line 1055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6" name="Line 1056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7" name="Line 1057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771" name="Group 1278"/>
          <p:cNvGrpSpPr>
            <a:grpSpLocks/>
          </p:cNvGrpSpPr>
          <p:nvPr/>
        </p:nvGrpSpPr>
        <p:grpSpPr bwMode="auto">
          <a:xfrm>
            <a:off x="5853113" y="1763713"/>
            <a:ext cx="2546350" cy="3429000"/>
            <a:chOff x="3674" y="1148"/>
            <a:chExt cx="1604" cy="2160"/>
          </a:xfrm>
        </p:grpSpPr>
        <p:grpSp>
          <p:nvGrpSpPr>
            <p:cNvPr id="44106" name="Group 433"/>
            <p:cNvGrpSpPr>
              <a:grpSpLocks/>
            </p:cNvGrpSpPr>
            <p:nvPr/>
          </p:nvGrpSpPr>
          <p:grpSpPr bwMode="auto">
            <a:xfrm>
              <a:off x="3701" y="1305"/>
              <a:ext cx="513" cy="442"/>
              <a:chOff x="3937" y="633"/>
              <a:chExt cx="513" cy="442"/>
            </a:xfrm>
          </p:grpSpPr>
          <p:sp>
            <p:nvSpPr>
              <p:cNvPr id="44327" name="Line 434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28" name="Line 435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29" name="Oval 436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330" name="Line 437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31" name="Line 438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32" name="Rectangle 439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x-none" altLang="x-none"/>
              </a:p>
            </p:txBody>
          </p:sp>
          <p:sp>
            <p:nvSpPr>
              <p:cNvPr id="44333" name="Oval 440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grpSp>
            <p:nvGrpSpPr>
              <p:cNvPr id="44334" name="Group 441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345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46" name="Line 4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47" name="Line 4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335" name="Group 445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342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43" name="Line 4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44" name="Line 4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336" name="Rectangle 449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337" name="Rectangle 450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338" name="Line 451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39" name="Line 452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40" name="Rectangle 453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x-none" altLang="x-none" sz="1800">
                  <a:solidFill>
                    <a:srgbClr val="CC0000"/>
                  </a:solidFill>
                  <a:latin typeface="Comic Sans MS" charset="0"/>
                </a:endParaRPr>
              </a:p>
            </p:txBody>
          </p:sp>
          <p:sp>
            <p:nvSpPr>
              <p:cNvPr id="44341" name="Text Box 454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x-none" sz="1000"/>
              </a:p>
              <a:p>
                <a:pPr algn="ctr"/>
                <a:r>
                  <a:rPr lang="en-US" altLang="x-none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x-none" sz="1000"/>
                  <a:t>data link</a:t>
                </a:r>
              </a:p>
              <a:p>
                <a:pPr algn="ctr"/>
                <a:r>
                  <a:rPr lang="en-US" altLang="x-none" sz="1000"/>
                  <a:t>physical</a:t>
                </a:r>
                <a:endParaRPr lang="en-US" altLang="x-none"/>
              </a:p>
            </p:txBody>
          </p:sp>
        </p:grpSp>
        <p:grpSp>
          <p:nvGrpSpPr>
            <p:cNvPr id="44107" name="Group 1058"/>
            <p:cNvGrpSpPr>
              <a:grpSpLocks/>
            </p:cNvGrpSpPr>
            <p:nvPr/>
          </p:nvGrpSpPr>
          <p:grpSpPr bwMode="auto">
            <a:xfrm>
              <a:off x="4207" y="1532"/>
              <a:ext cx="513" cy="442"/>
              <a:chOff x="3937" y="633"/>
              <a:chExt cx="513" cy="442"/>
            </a:xfrm>
          </p:grpSpPr>
          <p:sp>
            <p:nvSpPr>
              <p:cNvPr id="44306" name="Line 105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07" name="Line 106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08" name="Oval 106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309" name="Line 106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10" name="Line 106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11" name="Rectangle 106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x-none" altLang="x-none"/>
              </a:p>
            </p:txBody>
          </p:sp>
          <p:sp>
            <p:nvSpPr>
              <p:cNvPr id="44312" name="Oval 106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grpSp>
            <p:nvGrpSpPr>
              <p:cNvPr id="44313" name="Group 106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324" name="Line 106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25" name="Line 106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26" name="Line 106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314" name="Group 107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321" name="Line 10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22" name="Line 10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23" name="Line 10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315" name="Rectangle 107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316" name="Rectangle 107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317" name="Line 107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18" name="Line 107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19" name="Rectangle 107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320" name="Text Box 107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x-none" sz="1000"/>
              </a:p>
              <a:p>
                <a:pPr algn="ctr"/>
                <a:r>
                  <a:rPr lang="en-US" altLang="x-none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x-none" sz="1000"/>
                  <a:t>data link</a:t>
                </a:r>
              </a:p>
              <a:p>
                <a:pPr algn="ctr"/>
                <a:r>
                  <a:rPr lang="en-US" altLang="x-none" sz="1000"/>
                  <a:t>physical</a:t>
                </a:r>
                <a:endParaRPr lang="en-US" altLang="x-none"/>
              </a:p>
            </p:txBody>
          </p:sp>
        </p:grpSp>
        <p:grpSp>
          <p:nvGrpSpPr>
            <p:cNvPr id="44108" name="Group 1080"/>
            <p:cNvGrpSpPr>
              <a:grpSpLocks/>
            </p:cNvGrpSpPr>
            <p:nvPr/>
          </p:nvGrpSpPr>
          <p:grpSpPr bwMode="auto">
            <a:xfrm>
              <a:off x="4661" y="1148"/>
              <a:ext cx="513" cy="442"/>
              <a:chOff x="3937" y="633"/>
              <a:chExt cx="513" cy="442"/>
            </a:xfrm>
          </p:grpSpPr>
          <p:sp>
            <p:nvSpPr>
              <p:cNvPr id="44285" name="Line 108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86" name="Line 108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87" name="Oval 108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288" name="Line 108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89" name="Line 108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90" name="Rectangle 108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x-none" altLang="x-none"/>
              </a:p>
            </p:txBody>
          </p:sp>
          <p:sp>
            <p:nvSpPr>
              <p:cNvPr id="44291" name="Oval 108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grpSp>
            <p:nvGrpSpPr>
              <p:cNvPr id="44292" name="Group 108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303" name="Line 10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4" name="Line 10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5" name="Line 10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93" name="Group 109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300" name="Line 10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1" name="Line 10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2" name="Line 10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94" name="Rectangle 109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295" name="Rectangle 109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296" name="Line 109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97" name="Line 109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98" name="Rectangle 110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299" name="Text Box 110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x-none" sz="1000"/>
              </a:p>
              <a:p>
                <a:pPr algn="ctr"/>
                <a:r>
                  <a:rPr lang="en-US" altLang="x-none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x-none" sz="1000"/>
                  <a:t>data link</a:t>
                </a:r>
              </a:p>
              <a:p>
                <a:pPr algn="ctr"/>
                <a:r>
                  <a:rPr lang="en-US" altLang="x-none" sz="1000"/>
                  <a:t>physical</a:t>
                </a:r>
                <a:endParaRPr lang="en-US" altLang="x-none"/>
              </a:p>
            </p:txBody>
          </p:sp>
        </p:grpSp>
        <p:grpSp>
          <p:nvGrpSpPr>
            <p:cNvPr id="44109" name="Group 1102"/>
            <p:cNvGrpSpPr>
              <a:grpSpLocks/>
            </p:cNvGrpSpPr>
            <p:nvPr/>
          </p:nvGrpSpPr>
          <p:grpSpPr bwMode="auto">
            <a:xfrm>
              <a:off x="4702" y="1523"/>
              <a:ext cx="513" cy="442"/>
              <a:chOff x="3937" y="633"/>
              <a:chExt cx="513" cy="442"/>
            </a:xfrm>
          </p:grpSpPr>
          <p:sp>
            <p:nvSpPr>
              <p:cNvPr id="44264" name="Line 110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65" name="Line 110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66" name="Oval 110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267" name="Line 110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68" name="Line 110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69" name="Rectangle 110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x-none" altLang="x-none"/>
              </a:p>
            </p:txBody>
          </p:sp>
          <p:sp>
            <p:nvSpPr>
              <p:cNvPr id="44270" name="Oval 110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grpSp>
            <p:nvGrpSpPr>
              <p:cNvPr id="44271" name="Group 111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282" name="Line 11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83" name="Line 11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84" name="Line 11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72" name="Group 111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279" name="Line 11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80" name="Line 11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81" name="Line 11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73" name="Rectangle 111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274" name="Rectangle 111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275" name="Line 112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76" name="Line 112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77" name="Rectangle 112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278" name="Text Box 112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x-none" sz="1000"/>
              </a:p>
              <a:p>
                <a:pPr algn="ctr"/>
                <a:r>
                  <a:rPr lang="en-US" altLang="x-none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x-none" sz="1000"/>
                  <a:t>data link</a:t>
                </a:r>
              </a:p>
              <a:p>
                <a:pPr algn="ctr"/>
                <a:r>
                  <a:rPr lang="en-US" altLang="x-none" sz="1000"/>
                  <a:t>physical</a:t>
                </a:r>
                <a:endParaRPr lang="en-US" altLang="x-none"/>
              </a:p>
            </p:txBody>
          </p:sp>
        </p:grpSp>
        <p:grpSp>
          <p:nvGrpSpPr>
            <p:cNvPr id="44110" name="Group 1124"/>
            <p:cNvGrpSpPr>
              <a:grpSpLocks/>
            </p:cNvGrpSpPr>
            <p:nvPr/>
          </p:nvGrpSpPr>
          <p:grpSpPr bwMode="auto">
            <a:xfrm>
              <a:off x="4197" y="1157"/>
              <a:ext cx="513" cy="442"/>
              <a:chOff x="3937" y="633"/>
              <a:chExt cx="513" cy="442"/>
            </a:xfrm>
          </p:grpSpPr>
          <p:sp>
            <p:nvSpPr>
              <p:cNvPr id="44243" name="Line 112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44" name="Line 112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45" name="Oval 112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246" name="Line 112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47" name="Line 112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48" name="Rectangle 113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x-none" altLang="x-none"/>
              </a:p>
            </p:txBody>
          </p:sp>
          <p:sp>
            <p:nvSpPr>
              <p:cNvPr id="44249" name="Oval 113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grpSp>
            <p:nvGrpSpPr>
              <p:cNvPr id="44250" name="Group 113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261" name="Line 1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62" name="Line 1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63" name="Line 1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51" name="Group 113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258" name="Line 1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59" name="Line 1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60" name="Line 1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52" name="Rectangle 114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253" name="Rectangle 114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254" name="Line 114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55" name="Line 114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56" name="Rectangle 114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257" name="Text Box 114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x-none" sz="1000"/>
              </a:p>
              <a:p>
                <a:pPr algn="ctr"/>
                <a:r>
                  <a:rPr lang="en-US" altLang="x-none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x-none" sz="1000"/>
                  <a:t>data link</a:t>
                </a:r>
              </a:p>
              <a:p>
                <a:pPr algn="ctr"/>
                <a:r>
                  <a:rPr lang="en-US" altLang="x-none" sz="1000"/>
                  <a:t>physical</a:t>
                </a:r>
                <a:endParaRPr lang="en-US" altLang="x-none"/>
              </a:p>
            </p:txBody>
          </p:sp>
        </p:grpSp>
        <p:grpSp>
          <p:nvGrpSpPr>
            <p:cNvPr id="44111" name="Group 1146"/>
            <p:cNvGrpSpPr>
              <a:grpSpLocks/>
            </p:cNvGrpSpPr>
            <p:nvPr/>
          </p:nvGrpSpPr>
          <p:grpSpPr bwMode="auto">
            <a:xfrm>
              <a:off x="4389" y="2239"/>
              <a:ext cx="513" cy="442"/>
              <a:chOff x="3937" y="633"/>
              <a:chExt cx="513" cy="442"/>
            </a:xfrm>
          </p:grpSpPr>
          <p:sp>
            <p:nvSpPr>
              <p:cNvPr id="44222" name="Line 114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3" name="Line 114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4" name="Oval 114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225" name="Line 115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6" name="Line 115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7" name="Rectangle 115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x-none" altLang="x-none"/>
              </a:p>
            </p:txBody>
          </p:sp>
          <p:sp>
            <p:nvSpPr>
              <p:cNvPr id="44228" name="Oval 115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grpSp>
            <p:nvGrpSpPr>
              <p:cNvPr id="44229" name="Group 115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240" name="Line 1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41" name="Line 1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42" name="Line 11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30" name="Group 115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237" name="Line 11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38" name="Line 11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39" name="Line 11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31" name="Rectangle 116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232" name="Rectangle 116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233" name="Line 116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34" name="Line 116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35" name="Rectangle 116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236" name="Text Box 116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x-none" sz="1000"/>
              </a:p>
              <a:p>
                <a:pPr algn="ctr"/>
                <a:r>
                  <a:rPr lang="en-US" altLang="x-none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x-none" sz="1000"/>
                  <a:t>data link</a:t>
                </a:r>
              </a:p>
              <a:p>
                <a:pPr algn="ctr"/>
                <a:r>
                  <a:rPr lang="en-US" altLang="x-none" sz="1000"/>
                  <a:t>physical</a:t>
                </a:r>
                <a:endParaRPr lang="en-US" altLang="x-none"/>
              </a:p>
            </p:txBody>
          </p:sp>
        </p:grpSp>
        <p:grpSp>
          <p:nvGrpSpPr>
            <p:cNvPr id="44112" name="Group 1168"/>
            <p:cNvGrpSpPr>
              <a:grpSpLocks/>
            </p:cNvGrpSpPr>
            <p:nvPr/>
          </p:nvGrpSpPr>
          <p:grpSpPr bwMode="auto">
            <a:xfrm>
              <a:off x="4765" y="1995"/>
              <a:ext cx="513" cy="442"/>
              <a:chOff x="3937" y="633"/>
              <a:chExt cx="513" cy="442"/>
            </a:xfrm>
          </p:grpSpPr>
          <p:sp>
            <p:nvSpPr>
              <p:cNvPr id="44201" name="Line 116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2" name="Line 117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3" name="Oval 117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204" name="Line 117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5" name="Line 117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6" name="Rectangle 117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x-none" altLang="x-none"/>
              </a:p>
            </p:txBody>
          </p:sp>
          <p:sp>
            <p:nvSpPr>
              <p:cNvPr id="44207" name="Oval 117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grpSp>
            <p:nvGrpSpPr>
              <p:cNvPr id="44208" name="Group 117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219" name="Line 11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20" name="Line 11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21" name="Line 11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09" name="Group 118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216" name="Line 118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17" name="Line 118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18" name="Line 118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10" name="Rectangle 118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211" name="Rectangle 118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212" name="Line 118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13" name="Line 118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14" name="Rectangle 118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215" name="Text Box 118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x-none" sz="1000"/>
              </a:p>
              <a:p>
                <a:pPr algn="ctr"/>
                <a:r>
                  <a:rPr lang="en-US" altLang="x-none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x-none" sz="1000"/>
                  <a:t>data link</a:t>
                </a:r>
              </a:p>
              <a:p>
                <a:pPr algn="ctr"/>
                <a:r>
                  <a:rPr lang="en-US" altLang="x-none" sz="1000"/>
                  <a:t>physical</a:t>
                </a:r>
                <a:endParaRPr lang="en-US" altLang="x-none"/>
              </a:p>
            </p:txBody>
          </p:sp>
        </p:grpSp>
        <p:grpSp>
          <p:nvGrpSpPr>
            <p:cNvPr id="44113" name="Group 1190"/>
            <p:cNvGrpSpPr>
              <a:grpSpLocks/>
            </p:cNvGrpSpPr>
            <p:nvPr/>
          </p:nvGrpSpPr>
          <p:grpSpPr bwMode="auto">
            <a:xfrm>
              <a:off x="4128" y="2003"/>
              <a:ext cx="513" cy="442"/>
              <a:chOff x="3937" y="633"/>
              <a:chExt cx="513" cy="442"/>
            </a:xfrm>
          </p:grpSpPr>
          <p:sp>
            <p:nvSpPr>
              <p:cNvPr id="44180" name="Line 119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81" name="Line 119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82" name="Oval 119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183" name="Line 119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84" name="Line 119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85" name="Rectangle 119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x-none" altLang="x-none"/>
              </a:p>
            </p:txBody>
          </p:sp>
          <p:sp>
            <p:nvSpPr>
              <p:cNvPr id="44186" name="Oval 119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grpSp>
            <p:nvGrpSpPr>
              <p:cNvPr id="44187" name="Group 119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198" name="Line 11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99" name="Line 12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00" name="Line 12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88" name="Group 120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195" name="Line 12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96" name="Line 12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97" name="Line 12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189" name="Rectangle 120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190" name="Rectangle 120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191" name="Line 120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92" name="Line 120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93" name="Rectangle 121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194" name="Text Box 121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x-none" sz="1000"/>
              </a:p>
              <a:p>
                <a:pPr algn="ctr"/>
                <a:r>
                  <a:rPr lang="en-US" altLang="x-none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x-none" sz="1000"/>
                  <a:t>data link</a:t>
                </a:r>
              </a:p>
              <a:p>
                <a:pPr algn="ctr"/>
                <a:r>
                  <a:rPr lang="en-US" altLang="x-none" sz="1000"/>
                  <a:t>physical</a:t>
                </a:r>
                <a:endParaRPr lang="en-US" altLang="x-none"/>
              </a:p>
            </p:txBody>
          </p:sp>
        </p:grpSp>
        <p:grpSp>
          <p:nvGrpSpPr>
            <p:cNvPr id="44114" name="Group 1212"/>
            <p:cNvGrpSpPr>
              <a:grpSpLocks/>
            </p:cNvGrpSpPr>
            <p:nvPr/>
          </p:nvGrpSpPr>
          <p:grpSpPr bwMode="auto">
            <a:xfrm>
              <a:off x="4608" y="2771"/>
              <a:ext cx="513" cy="442"/>
              <a:chOff x="3937" y="633"/>
              <a:chExt cx="513" cy="442"/>
            </a:xfrm>
          </p:grpSpPr>
          <p:sp>
            <p:nvSpPr>
              <p:cNvPr id="44159" name="Line 121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0" name="Line 121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1" name="Oval 121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162" name="Line 121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3" name="Line 121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4" name="Rectangle 121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x-none" altLang="x-none"/>
              </a:p>
            </p:txBody>
          </p:sp>
          <p:sp>
            <p:nvSpPr>
              <p:cNvPr id="44165" name="Oval 121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grpSp>
            <p:nvGrpSpPr>
              <p:cNvPr id="44166" name="Group 122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177" name="Line 1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8" name="Line 1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9" name="Line 1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67" name="Group 122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174" name="Line 1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5" name="Line 12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6" name="Line 1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168" name="Rectangle 122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169" name="Rectangle 122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170" name="Line 123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71" name="Line 123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72" name="Rectangle 123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173" name="Text Box 123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x-none" sz="1000"/>
              </a:p>
              <a:p>
                <a:pPr algn="ctr"/>
                <a:r>
                  <a:rPr lang="en-US" altLang="x-none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x-none" sz="1000"/>
                  <a:t>data link</a:t>
                </a:r>
              </a:p>
              <a:p>
                <a:pPr algn="ctr"/>
                <a:r>
                  <a:rPr lang="en-US" altLang="x-none" sz="1000"/>
                  <a:t>physical</a:t>
                </a:r>
                <a:endParaRPr lang="en-US" altLang="x-none"/>
              </a:p>
            </p:txBody>
          </p:sp>
        </p:grpSp>
        <p:grpSp>
          <p:nvGrpSpPr>
            <p:cNvPr id="44115" name="Group 1234"/>
            <p:cNvGrpSpPr>
              <a:grpSpLocks/>
            </p:cNvGrpSpPr>
            <p:nvPr/>
          </p:nvGrpSpPr>
          <p:grpSpPr bwMode="auto">
            <a:xfrm>
              <a:off x="4119" y="2640"/>
              <a:ext cx="513" cy="442"/>
              <a:chOff x="3937" y="633"/>
              <a:chExt cx="513" cy="442"/>
            </a:xfrm>
          </p:grpSpPr>
          <p:sp>
            <p:nvSpPr>
              <p:cNvPr id="44138" name="Line 123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9" name="Line 123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0" name="Oval 123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141" name="Line 123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2" name="Line 123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3" name="Rectangle 124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x-none" altLang="x-none"/>
              </a:p>
            </p:txBody>
          </p:sp>
          <p:sp>
            <p:nvSpPr>
              <p:cNvPr id="44144" name="Oval 124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grpSp>
            <p:nvGrpSpPr>
              <p:cNvPr id="44145" name="Group 124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156" name="Line 12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57" name="Line 12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58" name="Line 12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46" name="Group 124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153" name="Line 12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54" name="Line 12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55" name="Line 12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147" name="Rectangle 125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148" name="Rectangle 125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149" name="Line 125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0" name="Line 125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1" name="Rectangle 125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152" name="Text Box 125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x-none" sz="1000"/>
              </a:p>
              <a:p>
                <a:pPr algn="ctr"/>
                <a:r>
                  <a:rPr lang="en-US" altLang="x-none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x-none" sz="1000"/>
                  <a:t>data link</a:t>
                </a:r>
              </a:p>
              <a:p>
                <a:pPr algn="ctr"/>
                <a:r>
                  <a:rPr lang="en-US" altLang="x-none" sz="1000"/>
                  <a:t>physical</a:t>
                </a:r>
                <a:endParaRPr lang="en-US" altLang="x-none"/>
              </a:p>
            </p:txBody>
          </p:sp>
        </p:grpSp>
        <p:grpSp>
          <p:nvGrpSpPr>
            <p:cNvPr id="44116" name="Group 1256"/>
            <p:cNvGrpSpPr>
              <a:grpSpLocks/>
            </p:cNvGrpSpPr>
            <p:nvPr/>
          </p:nvGrpSpPr>
          <p:grpSpPr bwMode="auto">
            <a:xfrm>
              <a:off x="3674" y="2866"/>
              <a:ext cx="513" cy="442"/>
              <a:chOff x="3937" y="633"/>
              <a:chExt cx="513" cy="442"/>
            </a:xfrm>
          </p:grpSpPr>
          <p:sp>
            <p:nvSpPr>
              <p:cNvPr id="44117" name="Line 125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8" name="Line 125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9" name="Oval 125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120" name="Line 126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1" name="Line 126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2" name="Rectangle 126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x-none" altLang="x-none"/>
              </a:p>
            </p:txBody>
          </p:sp>
          <p:sp>
            <p:nvSpPr>
              <p:cNvPr id="44123" name="Oval 126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grpSp>
            <p:nvGrpSpPr>
              <p:cNvPr id="44124" name="Group 126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135" name="Line 12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6" name="Line 12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7" name="Line 12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25" name="Group 126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132" name="Line 12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3" name="Line 12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4" name="Line 12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126" name="Rectangle 127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127" name="Rectangle 127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128" name="Line 127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9" name="Line 127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0" name="Rectangle 127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4131" name="Text Box 127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x-none" sz="1000"/>
              </a:p>
              <a:p>
                <a:pPr algn="ctr"/>
                <a:r>
                  <a:rPr lang="en-US" altLang="x-none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x-none" sz="1000"/>
                  <a:t>data link</a:t>
                </a:r>
              </a:p>
              <a:p>
                <a:pPr algn="ctr"/>
                <a:r>
                  <a:rPr lang="en-US" altLang="x-none" sz="1000"/>
                  <a:t>physical</a:t>
                </a:r>
                <a:endParaRPr lang="en-US" altLang="x-none"/>
              </a:p>
            </p:txBody>
          </p:sp>
        </p:grpSp>
      </p:grpSp>
      <p:sp>
        <p:nvSpPr>
          <p:cNvPr id="632064" name="Rectangle 1280"/>
          <p:cNvSpPr>
            <a:spLocks noChangeArrowheads="1"/>
          </p:cNvSpPr>
          <p:nvPr/>
        </p:nvSpPr>
        <p:spPr bwMode="auto">
          <a:xfrm>
            <a:off x="5721350" y="858838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632065" name="Rectangle 1281"/>
          <p:cNvSpPr>
            <a:spLocks noChangeArrowheads="1"/>
          </p:cNvSpPr>
          <p:nvPr/>
        </p:nvSpPr>
        <p:spPr bwMode="auto">
          <a:xfrm>
            <a:off x="5651500" y="1509713"/>
            <a:ext cx="596900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632066" name="Rectangle 1282"/>
          <p:cNvSpPr>
            <a:spLocks noChangeArrowheads="1"/>
          </p:cNvSpPr>
          <p:nvPr/>
        </p:nvSpPr>
        <p:spPr bwMode="auto">
          <a:xfrm>
            <a:off x="8477250" y="4487863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4410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01C6DA00-3D0E-7D49-8938-1B38649ACF2B}" type="slidenum">
              <a:rPr lang="en-US" altLang="x-none" sz="1200">
                <a:latin typeface="Tahoma" charset="0"/>
              </a:rPr>
              <a:pPr/>
              <a:t>4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44105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9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0.01227 L 0.00382 0.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0.07269 L 0.02726 0.18982 L 0.02726 0.1132 L 0.07118 0.11112 L 0.07257 0.18982 L 0.11667 0.14144 L 0.11667 0.07871 L 0.16059 0.07686 L 0.10903 0.23426 L 0.11511 0.15949 L 0.1559 0.15949 L 0.15747 0.23635 L 0.1059 0.34537 L 0.10295 0.27061 L 0.14236 0.26875 L 0.14688 0.39584 L 0.1559 0.3213 L 0.19236 0.31922 L 0.19688 0.39792 L 0.1059 0.49908 L 0.1059 0.41621 L 0.14236 0.41621 L 0.14236 0.49699 L 0.18785 0.53542 L 0.18785 0.44653 L 0.2257 0.44653 L 0.22865 0.52732 L 0.31198 0.50301 L 0.31198 0.43843 " pathEditMode="relative" ptsTypes="AAAAAAAAAAAAAAAAAAAAAAAAAAAAAA">
                                      <p:cBhvr>
                                        <p:cTn id="31" dur="5000" fill="hold"/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00156 -0.071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064" grpId="0" animBg="1"/>
      <p:bldP spid="632064" grpId="1" animBg="1"/>
      <p:bldP spid="632064" grpId="2" animBg="1"/>
      <p:bldP spid="632065" grpId="0" animBg="1"/>
      <p:bldP spid="632065" grpId="1" animBg="1"/>
      <p:bldP spid="632065" grpId="2" animBg="1"/>
      <p:bldP spid="632066" grpId="0" animBg="1"/>
      <p:bldP spid="632066" grpId="1" animBg="1"/>
      <p:bldP spid="632066" grpId="2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Freeform 2"/>
          <p:cNvSpPr>
            <a:spLocks/>
          </p:cNvSpPr>
          <p:nvPr/>
        </p:nvSpPr>
        <p:spPr bwMode="auto">
          <a:xfrm>
            <a:off x="6115050" y="2819400"/>
            <a:ext cx="1268413" cy="1463675"/>
          </a:xfrm>
          <a:custGeom>
            <a:avLst/>
            <a:gdLst>
              <a:gd name="T0" fmla="*/ 2147483647 w 799"/>
              <a:gd name="T1" fmla="*/ 2147483647 h 922"/>
              <a:gd name="T2" fmla="*/ 2147483647 w 799"/>
              <a:gd name="T3" fmla="*/ 2147483647 h 922"/>
              <a:gd name="T4" fmla="*/ 2147483647 w 799"/>
              <a:gd name="T5" fmla="*/ 2147483647 h 922"/>
              <a:gd name="T6" fmla="*/ 2147483647 w 799"/>
              <a:gd name="T7" fmla="*/ 2147483647 h 922"/>
              <a:gd name="T8" fmla="*/ 2147483647 w 799"/>
              <a:gd name="T9" fmla="*/ 2147483647 h 922"/>
              <a:gd name="T10" fmla="*/ 2147483647 w 799"/>
              <a:gd name="T11" fmla="*/ 0 h 922"/>
              <a:gd name="T12" fmla="*/ 2147483647 w 799"/>
              <a:gd name="T13" fmla="*/ 2147483647 h 9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99"/>
              <a:gd name="T22" fmla="*/ 0 h 922"/>
              <a:gd name="T23" fmla="*/ 799 w 799"/>
              <a:gd name="T24" fmla="*/ 922 h 9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99" h="922">
                <a:moveTo>
                  <a:pt x="6" y="66"/>
                </a:moveTo>
                <a:cubicBezTo>
                  <a:pt x="13" y="117"/>
                  <a:pt x="234" y="314"/>
                  <a:pt x="341" y="446"/>
                </a:cubicBezTo>
                <a:cubicBezTo>
                  <a:pt x="448" y="578"/>
                  <a:pt x="577" y="794"/>
                  <a:pt x="648" y="858"/>
                </a:cubicBezTo>
                <a:cubicBezTo>
                  <a:pt x="719" y="922"/>
                  <a:pt x="799" y="912"/>
                  <a:pt x="768" y="828"/>
                </a:cubicBezTo>
                <a:cubicBezTo>
                  <a:pt x="737" y="744"/>
                  <a:pt x="581" y="492"/>
                  <a:pt x="463" y="354"/>
                </a:cubicBezTo>
                <a:cubicBezTo>
                  <a:pt x="345" y="216"/>
                  <a:pt x="136" y="48"/>
                  <a:pt x="60" y="0"/>
                </a:cubicBezTo>
                <a:cubicBezTo>
                  <a:pt x="25" y="47"/>
                  <a:pt x="0" y="15"/>
                  <a:pt x="6" y="6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4" name="Freeform 3"/>
          <p:cNvSpPr>
            <a:spLocks/>
          </p:cNvSpPr>
          <p:nvPr/>
        </p:nvSpPr>
        <p:spPr bwMode="auto">
          <a:xfrm>
            <a:off x="4819650" y="4330700"/>
            <a:ext cx="2257425" cy="327025"/>
          </a:xfrm>
          <a:custGeom>
            <a:avLst/>
            <a:gdLst>
              <a:gd name="T0" fmla="*/ 2147483647 w 1422"/>
              <a:gd name="T1" fmla="*/ 2147483647 h 206"/>
              <a:gd name="T2" fmla="*/ 2147483647 w 1422"/>
              <a:gd name="T3" fmla="*/ 2147483647 h 206"/>
              <a:gd name="T4" fmla="*/ 2147483647 w 1422"/>
              <a:gd name="T5" fmla="*/ 2147483647 h 206"/>
              <a:gd name="T6" fmla="*/ 2147483647 w 1422"/>
              <a:gd name="T7" fmla="*/ 2147483647 h 206"/>
              <a:gd name="T8" fmla="*/ 2147483647 w 1422"/>
              <a:gd name="T9" fmla="*/ 2147483647 h 206"/>
              <a:gd name="T10" fmla="*/ 2147483647 w 1422"/>
              <a:gd name="T11" fmla="*/ 2147483647 h 206"/>
              <a:gd name="T12" fmla="*/ 2147483647 w 1422"/>
              <a:gd name="T13" fmla="*/ 2147483647 h 2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22"/>
              <a:gd name="T22" fmla="*/ 0 h 206"/>
              <a:gd name="T23" fmla="*/ 1422 w 1422"/>
              <a:gd name="T24" fmla="*/ 206 h 2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2" h="206">
                <a:moveTo>
                  <a:pt x="42" y="176"/>
                </a:moveTo>
                <a:cubicBezTo>
                  <a:pt x="84" y="206"/>
                  <a:pt x="437" y="167"/>
                  <a:pt x="641" y="166"/>
                </a:cubicBezTo>
                <a:cubicBezTo>
                  <a:pt x="845" y="165"/>
                  <a:pt x="1153" y="192"/>
                  <a:pt x="1266" y="170"/>
                </a:cubicBezTo>
                <a:cubicBezTo>
                  <a:pt x="1379" y="148"/>
                  <a:pt x="1422" y="58"/>
                  <a:pt x="1320" y="32"/>
                </a:cubicBezTo>
                <a:cubicBezTo>
                  <a:pt x="1218" y="6"/>
                  <a:pt x="869" y="15"/>
                  <a:pt x="657" y="14"/>
                </a:cubicBezTo>
                <a:cubicBezTo>
                  <a:pt x="445" y="13"/>
                  <a:pt x="147" y="0"/>
                  <a:pt x="45" y="27"/>
                </a:cubicBezTo>
                <a:cubicBezTo>
                  <a:pt x="56" y="84"/>
                  <a:pt x="0" y="146"/>
                  <a:pt x="42" y="17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5" name="Freeform 4"/>
          <p:cNvSpPr>
            <a:spLocks/>
          </p:cNvSpPr>
          <p:nvPr/>
        </p:nvSpPr>
        <p:spPr bwMode="auto">
          <a:xfrm>
            <a:off x="4562475" y="2743200"/>
            <a:ext cx="1158875" cy="1547813"/>
          </a:xfrm>
          <a:custGeom>
            <a:avLst/>
            <a:gdLst>
              <a:gd name="T0" fmla="*/ 2147483647 w 730"/>
              <a:gd name="T1" fmla="*/ 2147483647 h 975"/>
              <a:gd name="T2" fmla="*/ 2147483647 w 730"/>
              <a:gd name="T3" fmla="*/ 2147483647 h 975"/>
              <a:gd name="T4" fmla="*/ 2147483647 w 730"/>
              <a:gd name="T5" fmla="*/ 2147483647 h 975"/>
              <a:gd name="T6" fmla="*/ 2147483647 w 730"/>
              <a:gd name="T7" fmla="*/ 2147483647 h 975"/>
              <a:gd name="T8" fmla="*/ 2147483647 w 730"/>
              <a:gd name="T9" fmla="*/ 2147483647 h 975"/>
              <a:gd name="T10" fmla="*/ 0 w 730"/>
              <a:gd name="T11" fmla="*/ 2147483647 h 975"/>
              <a:gd name="T12" fmla="*/ 2147483647 w 730"/>
              <a:gd name="T13" fmla="*/ 2147483647 h 9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30"/>
              <a:gd name="T22" fmla="*/ 0 h 975"/>
              <a:gd name="T23" fmla="*/ 730 w 730"/>
              <a:gd name="T24" fmla="*/ 975 h 9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30" h="975">
                <a:moveTo>
                  <a:pt x="157" y="952"/>
                </a:moveTo>
                <a:cubicBezTo>
                  <a:pt x="272" y="930"/>
                  <a:pt x="357" y="644"/>
                  <a:pt x="462" y="498"/>
                </a:cubicBezTo>
                <a:cubicBezTo>
                  <a:pt x="554" y="363"/>
                  <a:pt x="686" y="220"/>
                  <a:pt x="708" y="144"/>
                </a:cubicBezTo>
                <a:cubicBezTo>
                  <a:pt x="730" y="68"/>
                  <a:pt x="654" y="0"/>
                  <a:pt x="594" y="42"/>
                </a:cubicBezTo>
                <a:cubicBezTo>
                  <a:pt x="534" y="84"/>
                  <a:pt x="447" y="253"/>
                  <a:pt x="348" y="396"/>
                </a:cubicBezTo>
                <a:cubicBezTo>
                  <a:pt x="249" y="539"/>
                  <a:pt x="32" y="807"/>
                  <a:pt x="0" y="900"/>
                </a:cubicBezTo>
                <a:cubicBezTo>
                  <a:pt x="53" y="924"/>
                  <a:pt x="43" y="975"/>
                  <a:pt x="157" y="95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6" name="Freeform 5"/>
          <p:cNvSpPr>
            <a:spLocks/>
          </p:cNvSpPr>
          <p:nvPr/>
        </p:nvSpPr>
        <p:spPr bwMode="auto">
          <a:xfrm rot="5265760">
            <a:off x="5276851" y="506412"/>
            <a:ext cx="1612900" cy="216217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582613" y="1336675"/>
            <a:ext cx="36957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solidFill>
                  <a:srgbClr val="000099"/>
                </a:solidFill>
                <a:cs typeface="+mn-cs"/>
              </a:rPr>
              <a:t>how many?</a:t>
            </a:r>
          </a:p>
        </p:txBody>
      </p:sp>
      <p:sp>
        <p:nvSpPr>
          <p:cNvPr id="84998" name="Line 10"/>
          <p:cNvSpPr>
            <a:spLocks noChangeShapeType="1"/>
          </p:cNvSpPr>
          <p:nvPr/>
        </p:nvSpPr>
        <p:spPr bwMode="auto">
          <a:xfrm flipH="1" flipV="1">
            <a:off x="6727825" y="1401763"/>
            <a:ext cx="3175" cy="165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Line 11"/>
          <p:cNvSpPr>
            <a:spLocks noChangeShapeType="1"/>
          </p:cNvSpPr>
          <p:nvPr/>
        </p:nvSpPr>
        <p:spPr bwMode="auto">
          <a:xfrm flipH="1">
            <a:off x="5227638" y="1347788"/>
            <a:ext cx="3175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0" name="Line 14"/>
          <p:cNvSpPr>
            <a:spLocks noChangeShapeType="1"/>
          </p:cNvSpPr>
          <p:nvPr/>
        </p:nvSpPr>
        <p:spPr bwMode="auto">
          <a:xfrm flipH="1">
            <a:off x="5856288" y="1790700"/>
            <a:ext cx="3175" cy="592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1" name="Text Box 15"/>
          <p:cNvSpPr txBox="1">
            <a:spLocks noChangeArrowheads="1"/>
          </p:cNvSpPr>
          <p:nvPr/>
        </p:nvSpPr>
        <p:spPr bwMode="auto">
          <a:xfrm>
            <a:off x="4237038" y="134620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223.1.1.1</a:t>
            </a:r>
            <a:endParaRPr lang="en-US" altLang="x-none" sz="1800">
              <a:latin typeface="Comic Sans MS" charset="0"/>
            </a:endParaRPr>
          </a:p>
        </p:txBody>
      </p:sp>
      <p:sp>
        <p:nvSpPr>
          <p:cNvPr id="85002" name="Rectangle 16"/>
          <p:cNvSpPr>
            <a:spLocks noChangeArrowheads="1"/>
          </p:cNvSpPr>
          <p:nvPr/>
        </p:nvSpPr>
        <p:spPr bwMode="auto">
          <a:xfrm>
            <a:off x="5729288" y="2052638"/>
            <a:ext cx="309562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85003" name="Text Box 17"/>
          <p:cNvSpPr txBox="1">
            <a:spLocks noChangeArrowheads="1"/>
          </p:cNvSpPr>
          <p:nvPr/>
        </p:nvSpPr>
        <p:spPr bwMode="auto">
          <a:xfrm>
            <a:off x="5372100" y="195421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223.1.1.3</a:t>
            </a:r>
            <a:endParaRPr lang="en-US" altLang="x-none" sz="1800">
              <a:latin typeface="Comic Sans MS" charset="0"/>
            </a:endParaRPr>
          </a:p>
        </p:txBody>
      </p:sp>
      <p:sp>
        <p:nvSpPr>
          <p:cNvPr id="85004" name="Text Box 18"/>
          <p:cNvSpPr txBox="1">
            <a:spLocks noChangeArrowheads="1"/>
          </p:cNvSpPr>
          <p:nvPr/>
        </p:nvSpPr>
        <p:spPr bwMode="auto">
          <a:xfrm>
            <a:off x="6684963" y="13509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223.1.1.4</a:t>
            </a:r>
            <a:endParaRPr lang="en-US" altLang="x-none" sz="1800">
              <a:latin typeface="Comic Sans MS" charset="0"/>
            </a:endParaRPr>
          </a:p>
        </p:txBody>
      </p:sp>
      <p:sp>
        <p:nvSpPr>
          <p:cNvPr id="85005" name="Freeform 19"/>
          <p:cNvSpPr>
            <a:spLocks/>
          </p:cNvSpPr>
          <p:nvPr/>
        </p:nvSpPr>
        <p:spPr bwMode="auto">
          <a:xfrm>
            <a:off x="3622675" y="4437063"/>
            <a:ext cx="1539875" cy="1658937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6" name="Line 34"/>
          <p:cNvSpPr>
            <a:spLocks noChangeShapeType="1"/>
          </p:cNvSpPr>
          <p:nvPr/>
        </p:nvSpPr>
        <p:spPr bwMode="auto">
          <a:xfrm>
            <a:off x="4378325" y="4667250"/>
            <a:ext cx="7938" cy="561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7" name="Line 36"/>
          <p:cNvSpPr>
            <a:spLocks noChangeShapeType="1"/>
          </p:cNvSpPr>
          <p:nvPr/>
        </p:nvSpPr>
        <p:spPr bwMode="auto">
          <a:xfrm flipH="1" flipV="1">
            <a:off x="3870325" y="5387975"/>
            <a:ext cx="3175" cy="16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8" name="Line 37"/>
          <p:cNvSpPr>
            <a:spLocks noChangeShapeType="1"/>
          </p:cNvSpPr>
          <p:nvPr/>
        </p:nvSpPr>
        <p:spPr bwMode="auto">
          <a:xfrm flipH="1" flipV="1">
            <a:off x="4865688" y="537368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9" name="Text Box 40"/>
          <p:cNvSpPr txBox="1">
            <a:spLocks noChangeArrowheads="1"/>
          </p:cNvSpPr>
          <p:nvPr/>
        </p:nvSpPr>
        <p:spPr bwMode="auto">
          <a:xfrm>
            <a:off x="4813300" y="5260975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223.1.2.2</a:t>
            </a:r>
            <a:endParaRPr lang="en-US" altLang="x-none" sz="1800">
              <a:latin typeface="Comic Sans MS" charset="0"/>
            </a:endParaRPr>
          </a:p>
        </p:txBody>
      </p:sp>
      <p:sp>
        <p:nvSpPr>
          <p:cNvPr id="85010" name="Text Box 41"/>
          <p:cNvSpPr txBox="1">
            <a:spLocks noChangeArrowheads="1"/>
          </p:cNvSpPr>
          <p:nvPr/>
        </p:nvSpPr>
        <p:spPr bwMode="auto">
          <a:xfrm>
            <a:off x="2917825" y="525621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223.1.2.1</a:t>
            </a:r>
            <a:endParaRPr lang="en-US" altLang="x-none" sz="1800">
              <a:latin typeface="Comic Sans MS" charset="0"/>
            </a:endParaRPr>
          </a:p>
        </p:txBody>
      </p:sp>
      <p:sp>
        <p:nvSpPr>
          <p:cNvPr id="85011" name="Rectangle 42"/>
          <p:cNvSpPr>
            <a:spLocks noChangeArrowheads="1"/>
          </p:cNvSpPr>
          <p:nvPr/>
        </p:nvSpPr>
        <p:spPr bwMode="auto">
          <a:xfrm>
            <a:off x="4319588" y="4767263"/>
            <a:ext cx="128587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85012" name="Text Box 43"/>
          <p:cNvSpPr txBox="1">
            <a:spLocks noChangeArrowheads="1"/>
          </p:cNvSpPr>
          <p:nvPr/>
        </p:nvSpPr>
        <p:spPr bwMode="auto">
          <a:xfrm>
            <a:off x="3876675" y="47069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223.1.2.6</a:t>
            </a:r>
            <a:endParaRPr lang="en-US" altLang="x-none" sz="1800">
              <a:latin typeface="Comic Sans MS" charset="0"/>
            </a:endParaRPr>
          </a:p>
        </p:txBody>
      </p:sp>
      <p:sp>
        <p:nvSpPr>
          <p:cNvPr id="85013" name="Freeform 45"/>
          <p:cNvSpPr>
            <a:spLocks/>
          </p:cNvSpPr>
          <p:nvPr/>
        </p:nvSpPr>
        <p:spPr bwMode="auto">
          <a:xfrm>
            <a:off x="6640513" y="4416425"/>
            <a:ext cx="1539875" cy="1670050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4" name="Line 60"/>
          <p:cNvSpPr>
            <a:spLocks noChangeShapeType="1"/>
          </p:cNvSpPr>
          <p:nvPr/>
        </p:nvSpPr>
        <p:spPr bwMode="auto">
          <a:xfrm>
            <a:off x="7407275" y="4686300"/>
            <a:ext cx="1588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5" name="Line 62"/>
          <p:cNvSpPr>
            <a:spLocks noChangeShapeType="1"/>
          </p:cNvSpPr>
          <p:nvPr/>
        </p:nvSpPr>
        <p:spPr bwMode="auto">
          <a:xfrm flipH="1" flipV="1">
            <a:off x="6899275" y="5407025"/>
            <a:ext cx="3175" cy="16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6" name="Line 63"/>
          <p:cNvSpPr>
            <a:spLocks noChangeShapeType="1"/>
          </p:cNvSpPr>
          <p:nvPr/>
        </p:nvSpPr>
        <p:spPr bwMode="auto">
          <a:xfrm flipH="1" flipV="1">
            <a:off x="7894638" y="53927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7" name="Text Box 66"/>
          <p:cNvSpPr txBox="1">
            <a:spLocks noChangeArrowheads="1"/>
          </p:cNvSpPr>
          <p:nvPr/>
        </p:nvSpPr>
        <p:spPr bwMode="auto">
          <a:xfrm>
            <a:off x="7842250" y="5280025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223.1.3.2</a:t>
            </a:r>
            <a:endParaRPr lang="en-US" altLang="x-none" sz="1800">
              <a:latin typeface="Comic Sans MS" charset="0"/>
            </a:endParaRPr>
          </a:p>
        </p:txBody>
      </p:sp>
      <p:sp>
        <p:nvSpPr>
          <p:cNvPr id="85018" name="Text Box 67"/>
          <p:cNvSpPr txBox="1">
            <a:spLocks noChangeArrowheads="1"/>
          </p:cNvSpPr>
          <p:nvPr/>
        </p:nvSpPr>
        <p:spPr bwMode="auto">
          <a:xfrm>
            <a:off x="5946775" y="52752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223.1.3.1</a:t>
            </a:r>
            <a:endParaRPr lang="en-US" altLang="x-none" sz="1800">
              <a:latin typeface="Comic Sans MS" charset="0"/>
            </a:endParaRPr>
          </a:p>
        </p:txBody>
      </p:sp>
      <p:sp>
        <p:nvSpPr>
          <p:cNvPr id="85019" name="Rectangle 68"/>
          <p:cNvSpPr>
            <a:spLocks noChangeArrowheads="1"/>
          </p:cNvSpPr>
          <p:nvPr/>
        </p:nvSpPr>
        <p:spPr bwMode="auto">
          <a:xfrm>
            <a:off x="7348538" y="4786313"/>
            <a:ext cx="128587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85020" name="Text Box 69"/>
          <p:cNvSpPr txBox="1">
            <a:spLocks noChangeArrowheads="1"/>
          </p:cNvSpPr>
          <p:nvPr/>
        </p:nvSpPr>
        <p:spPr bwMode="auto">
          <a:xfrm>
            <a:off x="6899275" y="4751388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223.1.3.27</a:t>
            </a:r>
            <a:endParaRPr lang="en-US" altLang="x-none" sz="1800">
              <a:latin typeface="Comic Sans MS" charset="0"/>
            </a:endParaRPr>
          </a:p>
        </p:txBody>
      </p:sp>
      <p:sp>
        <p:nvSpPr>
          <p:cNvPr id="85021" name="Line 84"/>
          <p:cNvSpPr>
            <a:spLocks noChangeShapeType="1"/>
          </p:cNvSpPr>
          <p:nvPr/>
        </p:nvSpPr>
        <p:spPr bwMode="auto">
          <a:xfrm flipH="1" flipV="1">
            <a:off x="6108700" y="1306513"/>
            <a:ext cx="3175" cy="265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2" name="Text Box 86"/>
          <p:cNvSpPr txBox="1">
            <a:spLocks noChangeArrowheads="1"/>
          </p:cNvSpPr>
          <p:nvPr/>
        </p:nvSpPr>
        <p:spPr bwMode="auto">
          <a:xfrm>
            <a:off x="5618163" y="55721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223.1.1.2</a:t>
            </a:r>
            <a:endParaRPr lang="en-US" altLang="x-none" sz="1600">
              <a:latin typeface="Comic Sans MS" charset="0"/>
            </a:endParaRPr>
          </a:p>
        </p:txBody>
      </p:sp>
      <p:sp>
        <p:nvSpPr>
          <p:cNvPr id="85023" name="Line 87"/>
          <p:cNvSpPr>
            <a:spLocks noChangeShapeType="1"/>
          </p:cNvSpPr>
          <p:nvPr/>
        </p:nvSpPr>
        <p:spPr bwMode="auto">
          <a:xfrm flipV="1">
            <a:off x="4591050" y="2762250"/>
            <a:ext cx="1114425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4" name="Line 88"/>
          <p:cNvSpPr>
            <a:spLocks noChangeShapeType="1"/>
          </p:cNvSpPr>
          <p:nvPr/>
        </p:nvSpPr>
        <p:spPr bwMode="auto">
          <a:xfrm flipH="1" flipV="1">
            <a:off x="6105525" y="2743200"/>
            <a:ext cx="1276350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5" name="Line 89"/>
          <p:cNvSpPr>
            <a:spLocks noChangeShapeType="1"/>
          </p:cNvSpPr>
          <p:nvPr/>
        </p:nvSpPr>
        <p:spPr bwMode="auto">
          <a:xfrm flipH="1" flipV="1">
            <a:off x="4781550" y="4505325"/>
            <a:ext cx="2305050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6" name="Text Box 90"/>
          <p:cNvSpPr txBox="1">
            <a:spLocks noChangeArrowheads="1"/>
          </p:cNvSpPr>
          <p:nvPr/>
        </p:nvSpPr>
        <p:spPr bwMode="auto">
          <a:xfrm>
            <a:off x="6184900" y="265588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223.1.7.0</a:t>
            </a:r>
            <a:endParaRPr lang="en-US" altLang="x-none" sz="1800">
              <a:latin typeface="Comic Sans MS" charset="0"/>
            </a:endParaRPr>
          </a:p>
        </p:txBody>
      </p:sp>
      <p:sp>
        <p:nvSpPr>
          <p:cNvPr id="85027" name="Text Box 91"/>
          <p:cNvSpPr txBox="1">
            <a:spLocks noChangeArrowheads="1"/>
          </p:cNvSpPr>
          <p:nvPr/>
        </p:nvSpPr>
        <p:spPr bwMode="auto">
          <a:xfrm>
            <a:off x="7261225" y="39417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223.1.7.1</a:t>
            </a:r>
            <a:endParaRPr lang="en-US" altLang="x-none" sz="1800">
              <a:latin typeface="Comic Sans MS" charset="0"/>
            </a:endParaRPr>
          </a:p>
        </p:txBody>
      </p:sp>
      <p:sp>
        <p:nvSpPr>
          <p:cNvPr id="85028" name="Text Box 92"/>
          <p:cNvSpPr txBox="1">
            <a:spLocks noChangeArrowheads="1"/>
          </p:cNvSpPr>
          <p:nvPr/>
        </p:nvSpPr>
        <p:spPr bwMode="auto">
          <a:xfrm>
            <a:off x="6022975" y="41989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223.1.8.0</a:t>
            </a:r>
            <a:endParaRPr lang="en-US" altLang="x-none" sz="1800">
              <a:latin typeface="Comic Sans MS" charset="0"/>
            </a:endParaRPr>
          </a:p>
        </p:txBody>
      </p:sp>
      <p:sp>
        <p:nvSpPr>
          <p:cNvPr id="85029" name="Text Box 93"/>
          <p:cNvSpPr txBox="1">
            <a:spLocks noChangeArrowheads="1"/>
          </p:cNvSpPr>
          <p:nvPr/>
        </p:nvSpPr>
        <p:spPr bwMode="auto">
          <a:xfrm>
            <a:off x="4775200" y="41989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223.1.8.1</a:t>
            </a:r>
            <a:endParaRPr lang="en-US" altLang="x-none" sz="1800">
              <a:latin typeface="Comic Sans MS" charset="0"/>
            </a:endParaRPr>
          </a:p>
        </p:txBody>
      </p:sp>
      <p:sp>
        <p:nvSpPr>
          <p:cNvPr id="85030" name="Text Box 94"/>
          <p:cNvSpPr txBox="1">
            <a:spLocks noChangeArrowheads="1"/>
          </p:cNvSpPr>
          <p:nvPr/>
        </p:nvSpPr>
        <p:spPr bwMode="auto">
          <a:xfrm>
            <a:off x="3698875" y="39036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223.1.9.1</a:t>
            </a:r>
            <a:endParaRPr lang="en-US" altLang="x-none" sz="1800">
              <a:latin typeface="Comic Sans MS" charset="0"/>
            </a:endParaRPr>
          </a:p>
        </p:txBody>
      </p:sp>
      <p:sp>
        <p:nvSpPr>
          <p:cNvPr id="85031" name="Text Box 95"/>
          <p:cNvSpPr txBox="1">
            <a:spLocks noChangeArrowheads="1"/>
          </p:cNvSpPr>
          <p:nvPr/>
        </p:nvSpPr>
        <p:spPr bwMode="auto">
          <a:xfrm>
            <a:off x="4565650" y="266541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223.1.9.2</a:t>
            </a:r>
            <a:endParaRPr lang="en-US" altLang="x-none" sz="1800">
              <a:latin typeface="Comic Sans MS" charset="0"/>
            </a:endParaRPr>
          </a:p>
        </p:txBody>
      </p:sp>
      <p:sp>
        <p:nvSpPr>
          <p:cNvPr id="42031" name="Rectangle 98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702050" cy="76358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Subnets</a:t>
            </a:r>
          </a:p>
        </p:txBody>
      </p:sp>
      <p:pic>
        <p:nvPicPr>
          <p:cNvPr id="85033" name="Picture 9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855663"/>
            <a:ext cx="20113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034" name="Group 100"/>
          <p:cNvGrpSpPr>
            <a:grpSpLocks/>
          </p:cNvGrpSpPr>
          <p:nvPr/>
        </p:nvGrpSpPr>
        <p:grpSpPr bwMode="auto">
          <a:xfrm>
            <a:off x="5545138" y="2379663"/>
            <a:ext cx="742950" cy="388937"/>
            <a:chOff x="4396" y="1245"/>
            <a:chExt cx="672" cy="248"/>
          </a:xfrm>
        </p:grpSpPr>
        <p:sp>
          <p:nvSpPr>
            <p:cNvPr id="8507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sp>
          <p:nvSpPr>
            <p:cNvPr id="8507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>
                <a:latin typeface="Times New Roman" charset="0"/>
              </a:endParaRPr>
            </a:p>
          </p:txBody>
        </p:sp>
        <p:sp>
          <p:nvSpPr>
            <p:cNvPr id="8507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grpSp>
          <p:nvGrpSpPr>
            <p:cNvPr id="85079" name="Group 10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85082" name="Freeform 10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83" name="Freeform 10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5080" name="Line 10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81" name="Line 108"/>
            <p:cNvSpPr>
              <a:spLocks noChangeShapeType="1"/>
            </p:cNvSpPr>
            <p:nvPr/>
          </p:nvSpPr>
          <p:spPr bwMode="auto">
            <a:xfrm>
              <a:off x="5064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035" name="Group 109"/>
          <p:cNvGrpSpPr>
            <a:grpSpLocks/>
          </p:cNvGrpSpPr>
          <p:nvPr/>
        </p:nvGrpSpPr>
        <p:grpSpPr bwMode="auto">
          <a:xfrm>
            <a:off x="7080250" y="4271963"/>
            <a:ext cx="742950" cy="388937"/>
            <a:chOff x="4396" y="1245"/>
            <a:chExt cx="672" cy="248"/>
          </a:xfrm>
        </p:grpSpPr>
        <p:sp>
          <p:nvSpPr>
            <p:cNvPr id="8506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sp>
          <p:nvSpPr>
            <p:cNvPr id="8506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>
                <a:latin typeface="Times New Roman" charset="0"/>
              </a:endParaRPr>
            </a:p>
          </p:txBody>
        </p:sp>
        <p:sp>
          <p:nvSpPr>
            <p:cNvPr id="8507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grpSp>
          <p:nvGrpSpPr>
            <p:cNvPr id="85071" name="Group 11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85074" name="Freeform 11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75" name="Freeform 11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5072" name="Line 116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73" name="Line 117"/>
            <p:cNvSpPr>
              <a:spLocks noChangeShapeType="1"/>
            </p:cNvSpPr>
            <p:nvPr/>
          </p:nvSpPr>
          <p:spPr bwMode="auto">
            <a:xfrm>
              <a:off x="5064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036" name="Group 118"/>
          <p:cNvGrpSpPr>
            <a:grpSpLocks/>
          </p:cNvGrpSpPr>
          <p:nvPr/>
        </p:nvGrpSpPr>
        <p:grpSpPr bwMode="auto">
          <a:xfrm>
            <a:off x="4087813" y="4279900"/>
            <a:ext cx="742950" cy="388938"/>
            <a:chOff x="4396" y="1245"/>
            <a:chExt cx="672" cy="248"/>
          </a:xfrm>
        </p:grpSpPr>
        <p:sp>
          <p:nvSpPr>
            <p:cNvPr id="8506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sp>
          <p:nvSpPr>
            <p:cNvPr id="8506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>
                <a:latin typeface="Times New Roman" charset="0"/>
              </a:endParaRPr>
            </a:p>
          </p:txBody>
        </p:sp>
        <p:sp>
          <p:nvSpPr>
            <p:cNvPr id="8506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grpSp>
          <p:nvGrpSpPr>
            <p:cNvPr id="85063" name="Group 12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85066" name="Freeform 12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67" name="Freeform 12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5064" name="Line 125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5" name="Line 126"/>
            <p:cNvSpPr>
              <a:spLocks noChangeShapeType="1"/>
            </p:cNvSpPr>
            <p:nvPr/>
          </p:nvSpPr>
          <p:spPr bwMode="auto">
            <a:xfrm>
              <a:off x="5064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037" name="Group 127"/>
          <p:cNvGrpSpPr>
            <a:grpSpLocks/>
          </p:cNvGrpSpPr>
          <p:nvPr/>
        </p:nvGrpSpPr>
        <p:grpSpPr bwMode="auto">
          <a:xfrm>
            <a:off x="6315075" y="881063"/>
            <a:ext cx="641350" cy="558800"/>
            <a:chOff x="-44" y="1473"/>
            <a:chExt cx="981" cy="1105"/>
          </a:xfrm>
        </p:grpSpPr>
        <p:pic>
          <p:nvPicPr>
            <p:cNvPr id="85058" name="Picture 12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59" name="Freeform 12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5038" name="Group 130"/>
          <p:cNvGrpSpPr>
            <a:grpSpLocks/>
          </p:cNvGrpSpPr>
          <p:nvPr/>
        </p:nvGrpSpPr>
        <p:grpSpPr bwMode="auto">
          <a:xfrm>
            <a:off x="4918075" y="898525"/>
            <a:ext cx="641350" cy="558800"/>
            <a:chOff x="-44" y="1473"/>
            <a:chExt cx="981" cy="1105"/>
          </a:xfrm>
        </p:grpSpPr>
        <p:pic>
          <p:nvPicPr>
            <p:cNvPr id="85056" name="Picture 13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57" name="Freeform 13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5039" name="Group 133"/>
          <p:cNvGrpSpPr>
            <a:grpSpLocks/>
          </p:cNvGrpSpPr>
          <p:nvPr/>
        </p:nvGrpSpPr>
        <p:grpSpPr bwMode="auto">
          <a:xfrm>
            <a:off x="5749925" y="849313"/>
            <a:ext cx="641350" cy="558800"/>
            <a:chOff x="-44" y="1473"/>
            <a:chExt cx="981" cy="1105"/>
          </a:xfrm>
        </p:grpSpPr>
        <p:pic>
          <p:nvPicPr>
            <p:cNvPr id="85054" name="Picture 13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55" name="Freeform 13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5040" name="Group 136"/>
          <p:cNvGrpSpPr>
            <a:grpSpLocks/>
          </p:cNvGrpSpPr>
          <p:nvPr/>
        </p:nvGrpSpPr>
        <p:grpSpPr bwMode="auto">
          <a:xfrm>
            <a:off x="7473950" y="5551488"/>
            <a:ext cx="641350" cy="558800"/>
            <a:chOff x="-44" y="1473"/>
            <a:chExt cx="981" cy="1105"/>
          </a:xfrm>
        </p:grpSpPr>
        <p:pic>
          <p:nvPicPr>
            <p:cNvPr id="85052" name="Picture 13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53" name="Freeform 13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5041" name="Group 139"/>
          <p:cNvGrpSpPr>
            <a:grpSpLocks/>
          </p:cNvGrpSpPr>
          <p:nvPr/>
        </p:nvGrpSpPr>
        <p:grpSpPr bwMode="auto">
          <a:xfrm>
            <a:off x="6523038" y="5514975"/>
            <a:ext cx="641350" cy="558800"/>
            <a:chOff x="-44" y="1473"/>
            <a:chExt cx="981" cy="1105"/>
          </a:xfrm>
        </p:grpSpPr>
        <p:pic>
          <p:nvPicPr>
            <p:cNvPr id="85050" name="Picture 14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51" name="Freeform 14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5042" name="Group 142"/>
          <p:cNvGrpSpPr>
            <a:grpSpLocks/>
          </p:cNvGrpSpPr>
          <p:nvPr/>
        </p:nvGrpSpPr>
        <p:grpSpPr bwMode="auto">
          <a:xfrm>
            <a:off x="3497263" y="5522913"/>
            <a:ext cx="641350" cy="558800"/>
            <a:chOff x="-44" y="1473"/>
            <a:chExt cx="981" cy="1105"/>
          </a:xfrm>
        </p:grpSpPr>
        <p:pic>
          <p:nvPicPr>
            <p:cNvPr id="85048" name="Picture 14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49" name="Freeform 14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5043" name="Group 145"/>
          <p:cNvGrpSpPr>
            <a:grpSpLocks/>
          </p:cNvGrpSpPr>
          <p:nvPr/>
        </p:nvGrpSpPr>
        <p:grpSpPr bwMode="auto">
          <a:xfrm>
            <a:off x="4419600" y="5564188"/>
            <a:ext cx="641350" cy="558800"/>
            <a:chOff x="-44" y="1473"/>
            <a:chExt cx="981" cy="1105"/>
          </a:xfrm>
        </p:grpSpPr>
        <p:pic>
          <p:nvPicPr>
            <p:cNvPr id="85046" name="Picture 14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47" name="Freeform 14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850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9EDB234A-4B02-D744-8535-D1FE4BB40E5E}" type="slidenum">
              <a:rPr lang="en-US" altLang="x-none" sz="1200">
                <a:latin typeface="Tahoma" charset="0"/>
              </a:rPr>
              <a:pPr/>
              <a:t>40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85045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8731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95263"/>
            <a:ext cx="7772400" cy="8509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 addressing: CIDR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" y="1528763"/>
            <a:ext cx="8107363" cy="31718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>
                <a:solidFill>
                  <a:srgbClr val="CC0000"/>
                </a:solidFill>
                <a:cs typeface="+mn-cs"/>
              </a:rPr>
              <a:t>CIDR:</a:t>
            </a:r>
            <a:r>
              <a:rPr lang="en-US" sz="3200">
                <a:cs typeface="+mn-cs"/>
              </a:rPr>
              <a:t> </a:t>
            </a:r>
            <a:r>
              <a:rPr lang="en-US" sz="3200">
                <a:solidFill>
                  <a:srgbClr val="CC0000"/>
                </a:solidFill>
                <a:cs typeface="+mn-cs"/>
              </a:rPr>
              <a:t>C</a:t>
            </a:r>
            <a:r>
              <a:rPr lang="en-US" sz="3200">
                <a:cs typeface="+mn-cs"/>
              </a:rPr>
              <a:t>lassless </a:t>
            </a:r>
            <a:r>
              <a:rPr lang="en-US" sz="3200">
                <a:solidFill>
                  <a:srgbClr val="CC0000"/>
                </a:solidFill>
                <a:cs typeface="+mn-cs"/>
              </a:rPr>
              <a:t>I</a:t>
            </a:r>
            <a:r>
              <a:rPr lang="en-US" sz="3200">
                <a:cs typeface="+mn-cs"/>
              </a:rPr>
              <a:t>nter</a:t>
            </a:r>
            <a:r>
              <a:rPr lang="en-US" sz="3200">
                <a:solidFill>
                  <a:srgbClr val="CC0000"/>
                </a:solidFill>
                <a:cs typeface="+mn-cs"/>
              </a:rPr>
              <a:t>D</a:t>
            </a:r>
            <a:r>
              <a:rPr lang="en-US" sz="3200">
                <a:cs typeface="+mn-cs"/>
              </a:rPr>
              <a:t>omain </a:t>
            </a:r>
            <a:r>
              <a:rPr lang="en-US" sz="3200">
                <a:solidFill>
                  <a:srgbClr val="CC0000"/>
                </a:solidFill>
                <a:cs typeface="+mn-cs"/>
              </a:rPr>
              <a:t>R</a:t>
            </a:r>
            <a:r>
              <a:rPr lang="en-US" sz="3200">
                <a:cs typeface="+mn-cs"/>
              </a:rPr>
              <a:t>outing</a:t>
            </a:r>
          </a:p>
          <a:p>
            <a:pPr lvl="1">
              <a:buFont typeface="Arial"/>
              <a:buChar char="•"/>
              <a:defRPr/>
            </a:pPr>
            <a:r>
              <a:rPr lang="en-US" sz="2800"/>
              <a:t>subnet portion of address of arbitrary length</a:t>
            </a:r>
          </a:p>
          <a:p>
            <a:pPr lvl="1">
              <a:buFont typeface="Arial"/>
              <a:buChar char="•"/>
              <a:defRPr/>
            </a:pPr>
            <a:r>
              <a:rPr lang="en-US" sz="2800"/>
              <a:t>address format: </a:t>
            </a:r>
            <a:r>
              <a:rPr lang="en-US" sz="2800">
                <a:solidFill>
                  <a:srgbClr val="CC0000"/>
                </a:solidFill>
              </a:rPr>
              <a:t>a.b.c.d/x</a:t>
            </a:r>
            <a:r>
              <a:rPr lang="en-US" sz="2800"/>
              <a:t>, where x is # bits in subnet portion of address</a:t>
            </a:r>
          </a:p>
        </p:txBody>
      </p:sp>
      <p:sp>
        <p:nvSpPr>
          <p:cNvPr id="86020" name="Text Box 5"/>
          <p:cNvSpPr txBox="1">
            <a:spLocks noChangeArrowheads="1"/>
          </p:cNvSpPr>
          <p:nvPr/>
        </p:nvSpPr>
        <p:spPr bwMode="auto">
          <a:xfrm>
            <a:off x="1323975" y="4459288"/>
            <a:ext cx="612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000099"/>
                </a:solidFill>
              </a:rPr>
              <a:t>11001000  00010111  0001000</a:t>
            </a:r>
            <a:r>
              <a:rPr lang="en-US" altLang="x-none"/>
              <a:t>0  00000000</a:t>
            </a:r>
            <a:endParaRPr lang="en-US" altLang="x-none">
              <a:latin typeface="Times New Roman" charset="0"/>
            </a:endParaRPr>
          </a:p>
        </p:txBody>
      </p:sp>
      <p:sp>
        <p:nvSpPr>
          <p:cNvPr id="86021" name="Text Box 6"/>
          <p:cNvSpPr txBox="1">
            <a:spLocks noChangeArrowheads="1"/>
          </p:cNvSpPr>
          <p:nvPr/>
        </p:nvSpPr>
        <p:spPr bwMode="auto">
          <a:xfrm>
            <a:off x="2986088" y="3914775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800">
                <a:solidFill>
                  <a:srgbClr val="000099"/>
                </a:solidFill>
              </a:rPr>
              <a:t>subnet</a:t>
            </a:r>
          </a:p>
          <a:p>
            <a:pPr algn="ctr"/>
            <a:r>
              <a:rPr lang="en-US" altLang="x-none" sz="1800">
                <a:solidFill>
                  <a:srgbClr val="000099"/>
                </a:solidFill>
              </a:rPr>
              <a:t>part</a:t>
            </a:r>
          </a:p>
        </p:txBody>
      </p:sp>
      <p:sp>
        <p:nvSpPr>
          <p:cNvPr id="86022" name="Text Box 7"/>
          <p:cNvSpPr txBox="1">
            <a:spLocks noChangeArrowheads="1"/>
          </p:cNvSpPr>
          <p:nvPr/>
        </p:nvSpPr>
        <p:spPr bwMode="auto">
          <a:xfrm>
            <a:off x="6265863" y="3878263"/>
            <a:ext cx="615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800"/>
              <a:t>host</a:t>
            </a:r>
          </a:p>
          <a:p>
            <a:pPr algn="ctr"/>
            <a:r>
              <a:rPr lang="en-US" altLang="x-none" sz="1800"/>
              <a:t>part</a:t>
            </a:r>
          </a:p>
        </p:txBody>
      </p:sp>
      <p:sp>
        <p:nvSpPr>
          <p:cNvPr id="86023" name="Line 8"/>
          <p:cNvSpPr>
            <a:spLocks noChangeShapeType="1"/>
          </p:cNvSpPr>
          <p:nvPr/>
        </p:nvSpPr>
        <p:spPr bwMode="auto">
          <a:xfrm>
            <a:off x="3992563" y="4224338"/>
            <a:ext cx="162083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Line 11"/>
          <p:cNvSpPr>
            <a:spLocks noChangeShapeType="1"/>
          </p:cNvSpPr>
          <p:nvPr/>
        </p:nvSpPr>
        <p:spPr bwMode="auto">
          <a:xfrm flipV="1">
            <a:off x="6783388" y="4213225"/>
            <a:ext cx="595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5" name="Text Box 12"/>
          <p:cNvSpPr txBox="1">
            <a:spLocks noChangeArrowheads="1"/>
          </p:cNvSpPr>
          <p:nvPr/>
        </p:nvSpPr>
        <p:spPr bwMode="auto">
          <a:xfrm>
            <a:off x="3260725" y="5045075"/>
            <a:ext cx="221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/>
              <a:t>200.23.16.0/23</a:t>
            </a:r>
            <a:endParaRPr lang="en-US" altLang="x-none" sz="1800"/>
          </a:p>
        </p:txBody>
      </p:sp>
      <p:sp>
        <p:nvSpPr>
          <p:cNvPr id="86026" name="Line 14"/>
          <p:cNvSpPr>
            <a:spLocks noChangeShapeType="1"/>
          </p:cNvSpPr>
          <p:nvPr/>
        </p:nvSpPr>
        <p:spPr bwMode="auto">
          <a:xfrm flipH="1">
            <a:off x="1393825" y="4214813"/>
            <a:ext cx="143827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27" name="Line 15"/>
          <p:cNvSpPr>
            <a:spLocks noChangeShapeType="1"/>
          </p:cNvSpPr>
          <p:nvPr/>
        </p:nvSpPr>
        <p:spPr bwMode="auto">
          <a:xfrm flipH="1">
            <a:off x="5653088" y="4225925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5C17AF09-E53D-B840-A880-828F8CC6B9FA}" type="slidenum">
              <a:rPr lang="en-US" altLang="x-none" sz="1200">
                <a:latin typeface="Tahoma" charset="0"/>
              </a:rPr>
              <a:pPr/>
              <a:t>41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8602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04775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IP addresses: how to get one?</a:t>
            </a:r>
            <a:endParaRPr lang="en-US" altLang="x-none" sz="4800">
              <a:ea typeface="ＭＳ Ｐゴシック" charset="-128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08125"/>
            <a:ext cx="8034338" cy="335915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x-none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Q:</a:t>
            </a:r>
            <a:r>
              <a:rPr lang="en-US" altLang="x-none">
                <a:ea typeface="ＭＳ Ｐゴシック" charset="-128"/>
                <a:cs typeface="ＭＳ Ｐゴシック" charset="-128"/>
              </a:rPr>
              <a:t> How does a </a:t>
            </a:r>
            <a:r>
              <a:rPr lang="en-US" altLang="x-none" i="1">
                <a:ea typeface="ＭＳ Ｐゴシック" charset="-128"/>
                <a:cs typeface="ＭＳ Ｐゴシック" charset="-128"/>
              </a:rPr>
              <a:t>host</a:t>
            </a:r>
            <a:r>
              <a:rPr lang="en-US" altLang="x-none">
                <a:ea typeface="ＭＳ Ｐゴシック" charset="-128"/>
                <a:cs typeface="ＭＳ Ｐゴシック" charset="-128"/>
              </a:rPr>
              <a:t> get IP address?</a:t>
            </a:r>
          </a:p>
          <a:p>
            <a:pPr>
              <a:buFont typeface="Wingdings" charset="2"/>
              <a:buNone/>
            </a:pPr>
            <a:endParaRPr lang="en-US" altLang="x-none">
              <a:ea typeface="ＭＳ Ｐゴシック" charset="-128"/>
              <a:cs typeface="ＭＳ Ｐゴシック" charset="-128"/>
            </a:endParaRPr>
          </a:p>
          <a:p>
            <a:r>
              <a:rPr lang="en-US" altLang="x-none">
                <a:ea typeface="ＭＳ Ｐゴシック" charset="-128"/>
                <a:cs typeface="ＭＳ Ｐゴシック" charset="-128"/>
              </a:rPr>
              <a:t>hard-coded by system admin in a file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Windows: control-panel-&gt;network-&gt;configuration-&gt;tcp/ip-&gt;properties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UNIX: /etc/rc.config</a:t>
            </a:r>
          </a:p>
          <a:p>
            <a:r>
              <a:rPr lang="en-US" altLang="x-none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DHCP:</a:t>
            </a:r>
            <a:r>
              <a:rPr lang="en-US" altLang="x-none">
                <a:ea typeface="ＭＳ Ｐゴシック" charset="-128"/>
                <a:cs typeface="ＭＳ Ｐゴシック" charset="-128"/>
              </a:rPr>
              <a:t> </a:t>
            </a:r>
            <a:r>
              <a:rPr lang="en-US" altLang="x-none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D</a:t>
            </a:r>
            <a:r>
              <a:rPr lang="en-US" altLang="x-none">
                <a:ea typeface="ＭＳ Ｐゴシック" charset="-128"/>
                <a:cs typeface="ＭＳ Ｐゴシック" charset="-128"/>
              </a:rPr>
              <a:t>ynamic </a:t>
            </a:r>
            <a:r>
              <a:rPr lang="en-US" altLang="x-none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H</a:t>
            </a:r>
            <a:r>
              <a:rPr lang="en-US" altLang="x-none">
                <a:ea typeface="ＭＳ Ｐゴシック" charset="-128"/>
                <a:cs typeface="ＭＳ Ｐゴシック" charset="-128"/>
              </a:rPr>
              <a:t>ost </a:t>
            </a:r>
            <a:r>
              <a:rPr lang="en-US" altLang="x-none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C</a:t>
            </a:r>
            <a:r>
              <a:rPr lang="en-US" altLang="x-none">
                <a:ea typeface="ＭＳ Ｐゴシック" charset="-128"/>
                <a:cs typeface="ＭＳ Ｐゴシック" charset="-128"/>
              </a:rPr>
              <a:t>onfiguration </a:t>
            </a:r>
            <a:r>
              <a:rPr lang="en-US" altLang="x-none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P</a:t>
            </a:r>
            <a:r>
              <a:rPr lang="en-US" altLang="x-none">
                <a:ea typeface="ＭＳ Ｐゴシック" charset="-128"/>
                <a:cs typeface="ＭＳ Ｐゴシック" charset="-128"/>
              </a:rPr>
              <a:t>rotocol: dynamically get address from as server</a:t>
            </a:r>
          </a:p>
          <a:p>
            <a:pPr lvl="1"/>
            <a:r>
              <a:rPr lang="ja-JP" altLang="en-US">
                <a:latin typeface="Gill Sans MT" charset="0"/>
                <a:ea typeface="ＭＳ Ｐゴシック" charset="-128"/>
              </a:rPr>
              <a:t>“</a:t>
            </a:r>
            <a:r>
              <a:rPr lang="en-US" altLang="ja-JP">
                <a:latin typeface="Gill Sans MT" charset="0"/>
                <a:ea typeface="ＭＳ Ｐゴシック" charset="-128"/>
              </a:rPr>
              <a:t>plug-and-play</a:t>
            </a:r>
            <a:r>
              <a:rPr lang="ja-JP" altLang="en-US" sz="2800">
                <a:latin typeface="Gill Sans MT" charset="0"/>
                <a:ea typeface="ＭＳ Ｐゴシック" charset="-128"/>
              </a:rPr>
              <a:t>”</a:t>
            </a:r>
            <a:r>
              <a:rPr lang="en-US" altLang="ja-JP" sz="2800">
                <a:latin typeface="Gill Sans MT" charset="0"/>
                <a:ea typeface="ＭＳ Ｐゴシック" charset="-128"/>
              </a:rPr>
              <a:t> </a:t>
            </a:r>
          </a:p>
          <a:p>
            <a:pPr>
              <a:buFont typeface="Wingdings" charset="2"/>
              <a:buNone/>
            </a:pPr>
            <a:endParaRPr lang="en-US" altLang="x-none">
              <a:ea typeface="ＭＳ Ｐゴシック" charset="-128"/>
              <a:cs typeface="ＭＳ Ｐゴシック" charset="-128"/>
            </a:endParaRPr>
          </a:p>
          <a:p>
            <a:endParaRPr lang="en-US" altLang="x-none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70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35835859-E48A-D045-BB61-C360180FBA70}" type="slidenum">
              <a:rPr lang="en-US" altLang="x-none" sz="1200">
                <a:latin typeface="Tahoma" charset="0"/>
              </a:rPr>
              <a:pPr/>
              <a:t>42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87045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4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0255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68288"/>
            <a:ext cx="8826500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DHCP: </a:t>
            </a:r>
            <a:r>
              <a:rPr lang="en-US" sz="3400">
                <a:cs typeface="+mj-cs"/>
              </a:rPr>
              <a:t>Dynamic Host Configuration Protocol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87500"/>
            <a:ext cx="8632825" cy="335915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x-none" i="1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goal:</a:t>
            </a:r>
            <a:r>
              <a:rPr lang="en-US" altLang="x-none" sz="2400">
                <a:ea typeface="ＭＳ Ｐゴシック" charset="-128"/>
                <a:cs typeface="ＭＳ Ｐゴシック" charset="-128"/>
              </a:rPr>
              <a:t> allow host to </a:t>
            </a:r>
            <a:r>
              <a:rPr lang="en-US" altLang="x-none" sz="2400" i="1">
                <a:ea typeface="ＭＳ Ｐゴシック" charset="-128"/>
                <a:cs typeface="ＭＳ Ｐゴシック" charset="-128"/>
              </a:rPr>
              <a:t>dynamically </a:t>
            </a:r>
            <a:r>
              <a:rPr lang="en-US" altLang="x-none" sz="2400">
                <a:ea typeface="ＭＳ Ｐゴシック" charset="-128"/>
                <a:cs typeface="ＭＳ Ｐゴシック" charset="-128"/>
              </a:rPr>
              <a:t>obtain its IP address from network server when it joins network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can renew its lease on address in use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allows reuse of addresses (only hold address while connected/</a:t>
            </a:r>
            <a:r>
              <a:rPr lang="ja-JP" altLang="en-US">
                <a:latin typeface="Gill Sans MT" charset="0"/>
                <a:ea typeface="ＭＳ Ｐゴシック" charset="-128"/>
              </a:rPr>
              <a:t>“</a:t>
            </a:r>
            <a:r>
              <a:rPr lang="en-US" altLang="ja-JP">
                <a:latin typeface="Gill Sans MT" charset="0"/>
                <a:ea typeface="ＭＳ Ｐゴシック" charset="-128"/>
              </a:rPr>
              <a:t>on</a:t>
            </a:r>
            <a:r>
              <a:rPr lang="ja-JP" altLang="en-US">
                <a:latin typeface="Gill Sans MT" charset="0"/>
                <a:ea typeface="ＭＳ Ｐゴシック" charset="-128"/>
              </a:rPr>
              <a:t>”</a:t>
            </a:r>
            <a:r>
              <a:rPr lang="en-US" altLang="ja-JP">
                <a:latin typeface="Gill Sans MT" charset="0"/>
                <a:ea typeface="ＭＳ Ｐゴシック" charset="-128"/>
              </a:rPr>
              <a:t>)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support for mobile users who want to join network (more shortly)</a:t>
            </a:r>
          </a:p>
          <a:p>
            <a:pPr>
              <a:buFont typeface="Wingdings" charset="2"/>
              <a:buNone/>
            </a:pPr>
            <a:r>
              <a:rPr lang="en-US" altLang="x-none" i="1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DHCP overview: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host broadcasts </a:t>
            </a:r>
            <a:r>
              <a:rPr lang="ja-JP" altLang="en-US">
                <a:solidFill>
                  <a:srgbClr val="CC0000"/>
                </a:solidFill>
                <a:latin typeface="Gill Sans MT" charset="0"/>
                <a:ea typeface="ＭＳ Ｐゴシック" charset="-128"/>
              </a:rPr>
              <a:t>“</a:t>
            </a:r>
            <a:r>
              <a:rPr lang="en-US" altLang="ja-JP">
                <a:solidFill>
                  <a:srgbClr val="CC0000"/>
                </a:solidFill>
                <a:latin typeface="Gill Sans MT" charset="0"/>
                <a:ea typeface="ＭＳ Ｐゴシック" charset="-128"/>
              </a:rPr>
              <a:t>DHCP discover</a:t>
            </a:r>
            <a:r>
              <a:rPr lang="ja-JP" altLang="en-US">
                <a:solidFill>
                  <a:srgbClr val="CC0000"/>
                </a:solidFill>
                <a:latin typeface="Gill Sans MT" charset="0"/>
                <a:ea typeface="ＭＳ Ｐゴシック" charset="-128"/>
              </a:rPr>
              <a:t>”</a:t>
            </a:r>
            <a:r>
              <a:rPr lang="en-US" altLang="ja-JP">
                <a:latin typeface="Gill Sans MT" charset="0"/>
                <a:ea typeface="ＭＳ Ｐゴシック" charset="-128"/>
              </a:rPr>
              <a:t> msg [optional]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DHCP server responds with </a:t>
            </a:r>
            <a:r>
              <a:rPr lang="ja-JP" altLang="en-US">
                <a:solidFill>
                  <a:srgbClr val="CC0000"/>
                </a:solidFill>
                <a:latin typeface="Gill Sans MT" charset="0"/>
                <a:ea typeface="ＭＳ Ｐゴシック" charset="-128"/>
              </a:rPr>
              <a:t>“</a:t>
            </a:r>
            <a:r>
              <a:rPr lang="en-US" altLang="ja-JP">
                <a:solidFill>
                  <a:srgbClr val="CC0000"/>
                </a:solidFill>
                <a:latin typeface="Gill Sans MT" charset="0"/>
                <a:ea typeface="ＭＳ Ｐゴシック" charset="-128"/>
              </a:rPr>
              <a:t>DHCP offer</a:t>
            </a:r>
            <a:r>
              <a:rPr lang="ja-JP" altLang="en-US">
                <a:solidFill>
                  <a:srgbClr val="CC0000"/>
                </a:solidFill>
                <a:latin typeface="Gill Sans MT" charset="0"/>
                <a:ea typeface="ＭＳ Ｐゴシック" charset="-128"/>
              </a:rPr>
              <a:t>”</a:t>
            </a:r>
            <a:r>
              <a:rPr lang="en-US" altLang="ja-JP">
                <a:latin typeface="Gill Sans MT" charset="0"/>
                <a:ea typeface="ＭＳ Ｐゴシック" charset="-128"/>
              </a:rPr>
              <a:t> msg [optional]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host requests IP address: </a:t>
            </a:r>
            <a:r>
              <a:rPr lang="ja-JP" altLang="en-US">
                <a:solidFill>
                  <a:srgbClr val="CC0000"/>
                </a:solidFill>
                <a:latin typeface="Gill Sans MT" charset="0"/>
                <a:ea typeface="ＭＳ Ｐゴシック" charset="-128"/>
              </a:rPr>
              <a:t>“</a:t>
            </a:r>
            <a:r>
              <a:rPr lang="en-US" altLang="ja-JP">
                <a:solidFill>
                  <a:srgbClr val="CC0000"/>
                </a:solidFill>
                <a:latin typeface="Gill Sans MT" charset="0"/>
                <a:ea typeface="ＭＳ Ｐゴシック" charset="-128"/>
              </a:rPr>
              <a:t>DHCP request</a:t>
            </a:r>
            <a:r>
              <a:rPr lang="ja-JP" altLang="en-US">
                <a:solidFill>
                  <a:srgbClr val="CC0000"/>
                </a:solidFill>
                <a:latin typeface="Gill Sans MT" charset="0"/>
                <a:ea typeface="ＭＳ Ｐゴシック" charset="-128"/>
              </a:rPr>
              <a:t>”</a:t>
            </a:r>
            <a:r>
              <a:rPr lang="en-US" altLang="ja-JP">
                <a:latin typeface="Gill Sans MT" charset="0"/>
                <a:ea typeface="ＭＳ Ｐゴシック" charset="-128"/>
              </a:rPr>
              <a:t> msg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DHCP server sends address: </a:t>
            </a:r>
            <a:r>
              <a:rPr lang="ja-JP" altLang="en-US">
                <a:solidFill>
                  <a:srgbClr val="CC0000"/>
                </a:solidFill>
                <a:latin typeface="Gill Sans MT" charset="0"/>
                <a:ea typeface="ＭＳ Ｐゴシック" charset="-128"/>
              </a:rPr>
              <a:t>“</a:t>
            </a:r>
            <a:r>
              <a:rPr lang="en-US" altLang="ja-JP">
                <a:solidFill>
                  <a:srgbClr val="CC0000"/>
                </a:solidFill>
                <a:latin typeface="Gill Sans MT" charset="0"/>
                <a:ea typeface="ＭＳ Ｐゴシック" charset="-128"/>
              </a:rPr>
              <a:t>DHCP ack</a:t>
            </a:r>
            <a:r>
              <a:rPr lang="ja-JP" altLang="en-US">
                <a:solidFill>
                  <a:srgbClr val="CC0000"/>
                </a:solidFill>
                <a:latin typeface="Gill Sans MT" charset="0"/>
                <a:ea typeface="ＭＳ Ｐゴシック" charset="-128"/>
              </a:rPr>
              <a:t>”</a:t>
            </a:r>
            <a:r>
              <a:rPr lang="en-US" altLang="ja-JP">
                <a:latin typeface="Gill Sans MT" charset="0"/>
                <a:ea typeface="ＭＳ Ｐゴシック" charset="-128"/>
              </a:rPr>
              <a:t> msg </a:t>
            </a:r>
          </a:p>
          <a:p>
            <a:endParaRPr lang="en-US" altLang="x-non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806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506C5F3D-FB05-174E-8E7A-78943D283CA7}" type="slidenum">
              <a:rPr lang="en-US" altLang="x-none" sz="1200">
                <a:latin typeface="Tahoma" charset="0"/>
              </a:rPr>
              <a:pPr/>
              <a:t>43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8806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255588"/>
            <a:ext cx="6824663" cy="89852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DHCP client-server scenario</a:t>
            </a:r>
          </a:p>
        </p:txBody>
      </p:sp>
      <p:sp>
        <p:nvSpPr>
          <p:cNvPr id="90114" name="Rectangle 3"/>
          <p:cNvSpPr>
            <a:spLocks noChangeArrowheads="1"/>
          </p:cNvSpPr>
          <p:nvPr/>
        </p:nvSpPr>
        <p:spPr bwMode="auto">
          <a:xfrm>
            <a:off x="2408238" y="6037263"/>
            <a:ext cx="4978400" cy="319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90115" name="Text Box 97"/>
          <p:cNvSpPr txBox="1">
            <a:spLocks noChangeArrowheads="1"/>
          </p:cNvSpPr>
          <p:nvPr/>
        </p:nvSpPr>
        <p:spPr bwMode="auto">
          <a:xfrm>
            <a:off x="869950" y="19034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 b="1" i="1"/>
              <a:t>223.1.1.0/24</a:t>
            </a:r>
          </a:p>
        </p:txBody>
      </p:sp>
      <p:sp>
        <p:nvSpPr>
          <p:cNvPr id="90116" name="Text Box 98"/>
          <p:cNvSpPr txBox="1">
            <a:spLocks noChangeArrowheads="1"/>
          </p:cNvSpPr>
          <p:nvPr/>
        </p:nvSpPr>
        <p:spPr bwMode="auto">
          <a:xfrm>
            <a:off x="4348163" y="439896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 b="1" i="1"/>
              <a:t>223.1.2.0/24</a:t>
            </a:r>
          </a:p>
        </p:txBody>
      </p:sp>
      <p:sp>
        <p:nvSpPr>
          <p:cNvPr id="90117" name="Text Box 99"/>
          <p:cNvSpPr txBox="1">
            <a:spLocks noChangeArrowheads="1"/>
          </p:cNvSpPr>
          <p:nvPr/>
        </p:nvSpPr>
        <p:spPr bwMode="auto">
          <a:xfrm>
            <a:off x="2651125" y="59928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 b="1" i="1"/>
              <a:t>223.1.3.0/24</a:t>
            </a:r>
          </a:p>
        </p:txBody>
      </p:sp>
      <p:sp>
        <p:nvSpPr>
          <p:cNvPr id="90118" name="Rectangle 100"/>
          <p:cNvSpPr>
            <a:spLocks noChangeArrowheads="1"/>
          </p:cNvSpPr>
          <p:nvPr/>
        </p:nvSpPr>
        <p:spPr bwMode="auto">
          <a:xfrm>
            <a:off x="1663700" y="4233863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90119" name="Freeform 101"/>
          <p:cNvSpPr>
            <a:spLocks/>
          </p:cNvSpPr>
          <p:nvPr/>
        </p:nvSpPr>
        <p:spPr bwMode="auto">
          <a:xfrm>
            <a:off x="1076325" y="2173288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0" name="Freeform 102"/>
          <p:cNvSpPr>
            <a:spLocks/>
          </p:cNvSpPr>
          <p:nvPr/>
        </p:nvSpPr>
        <p:spPr bwMode="auto">
          <a:xfrm>
            <a:off x="3603625" y="2482850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1" name="Freeform 103"/>
          <p:cNvSpPr>
            <a:spLocks/>
          </p:cNvSpPr>
          <p:nvPr/>
        </p:nvSpPr>
        <p:spPr bwMode="auto">
          <a:xfrm>
            <a:off x="2276475" y="3916363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6"/>
              <a:gd name="T40" fmla="*/ 0 h 1247"/>
              <a:gd name="T41" fmla="*/ 1286 w 1286"/>
              <a:gd name="T42" fmla="*/ 1247 h 1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2" name="Line 104"/>
          <p:cNvSpPr>
            <a:spLocks noChangeShapeType="1"/>
          </p:cNvSpPr>
          <p:nvPr/>
        </p:nvSpPr>
        <p:spPr bwMode="auto">
          <a:xfrm>
            <a:off x="1625600" y="2695575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3" name="Line 106"/>
          <p:cNvSpPr>
            <a:spLocks noChangeShapeType="1"/>
          </p:cNvSpPr>
          <p:nvPr/>
        </p:nvSpPr>
        <p:spPr bwMode="auto">
          <a:xfrm flipV="1">
            <a:off x="1674813" y="3416300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4" name="Line 107"/>
          <p:cNvSpPr>
            <a:spLocks noChangeShapeType="1"/>
          </p:cNvSpPr>
          <p:nvPr/>
        </p:nvSpPr>
        <p:spPr bwMode="auto">
          <a:xfrm>
            <a:off x="1635125" y="3967163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5" name="Line 108"/>
          <p:cNvSpPr>
            <a:spLocks noChangeShapeType="1"/>
          </p:cNvSpPr>
          <p:nvPr/>
        </p:nvSpPr>
        <p:spPr bwMode="auto">
          <a:xfrm flipV="1">
            <a:off x="2478088" y="3544888"/>
            <a:ext cx="5619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6" name="Text Box 109"/>
          <p:cNvSpPr txBox="1">
            <a:spLocks noChangeArrowheads="1"/>
          </p:cNvSpPr>
          <p:nvPr/>
        </p:nvSpPr>
        <p:spPr bwMode="auto">
          <a:xfrm>
            <a:off x="1673225" y="23701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400"/>
              <a:t>223.1.1.1</a:t>
            </a:r>
            <a:endParaRPr lang="en-US" altLang="x-none" sz="1400">
              <a:latin typeface="Comic Sans MS" charset="0"/>
            </a:endParaRPr>
          </a:p>
        </p:txBody>
      </p:sp>
      <p:sp>
        <p:nvSpPr>
          <p:cNvPr id="90127" name="Text Box 111"/>
          <p:cNvSpPr txBox="1">
            <a:spLocks noChangeArrowheads="1"/>
          </p:cNvSpPr>
          <p:nvPr/>
        </p:nvSpPr>
        <p:spPr bwMode="auto">
          <a:xfrm>
            <a:off x="1558925" y="39957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400"/>
              <a:t>223.1.1.3</a:t>
            </a:r>
            <a:endParaRPr lang="en-US" altLang="x-none" sz="1400">
              <a:latin typeface="Comic Sans MS" charset="0"/>
            </a:endParaRPr>
          </a:p>
        </p:txBody>
      </p:sp>
      <p:sp>
        <p:nvSpPr>
          <p:cNvPr id="90128" name="Text Box 112"/>
          <p:cNvSpPr txBox="1">
            <a:spLocks noChangeArrowheads="1"/>
          </p:cNvSpPr>
          <p:nvPr/>
        </p:nvSpPr>
        <p:spPr bwMode="auto">
          <a:xfrm>
            <a:off x="2305050" y="323532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400"/>
              <a:t>223.1.1.4</a:t>
            </a:r>
            <a:endParaRPr lang="en-US" altLang="x-none" sz="1400">
              <a:latin typeface="Comic Sans MS" charset="0"/>
            </a:endParaRPr>
          </a:p>
        </p:txBody>
      </p:sp>
      <p:sp>
        <p:nvSpPr>
          <p:cNvPr id="90129" name="Line 113"/>
          <p:cNvSpPr>
            <a:spLocks noChangeShapeType="1"/>
          </p:cNvSpPr>
          <p:nvPr/>
        </p:nvSpPr>
        <p:spPr bwMode="auto">
          <a:xfrm flipV="1">
            <a:off x="3552825" y="3546475"/>
            <a:ext cx="533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0" name="Text Box 114"/>
          <p:cNvSpPr txBox="1">
            <a:spLocks noChangeArrowheads="1"/>
          </p:cNvSpPr>
          <p:nvPr/>
        </p:nvSpPr>
        <p:spPr bwMode="auto">
          <a:xfrm>
            <a:off x="3425825" y="3236913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400"/>
              <a:t>223.1.2.9</a:t>
            </a:r>
            <a:endParaRPr lang="en-US" altLang="x-none" sz="1400">
              <a:latin typeface="Comic Sans MS" charset="0"/>
            </a:endParaRPr>
          </a:p>
        </p:txBody>
      </p:sp>
      <p:sp>
        <p:nvSpPr>
          <p:cNvPr id="90131" name="Line 116"/>
          <p:cNvSpPr>
            <a:spLocks noChangeShapeType="1"/>
          </p:cNvSpPr>
          <p:nvPr/>
        </p:nvSpPr>
        <p:spPr bwMode="auto">
          <a:xfrm>
            <a:off x="4745038" y="28575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2" name="Line 117"/>
          <p:cNvSpPr>
            <a:spLocks noChangeShapeType="1"/>
          </p:cNvSpPr>
          <p:nvPr/>
        </p:nvSpPr>
        <p:spPr bwMode="auto">
          <a:xfrm>
            <a:off x="4799013" y="413385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3" name="Line 120"/>
          <p:cNvSpPr>
            <a:spLocks noChangeShapeType="1"/>
          </p:cNvSpPr>
          <p:nvPr/>
        </p:nvSpPr>
        <p:spPr bwMode="auto">
          <a:xfrm flipH="1">
            <a:off x="3311525" y="3886200"/>
            <a:ext cx="3175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4" name="Line 122"/>
          <p:cNvSpPr>
            <a:spLocks noChangeShapeType="1"/>
          </p:cNvSpPr>
          <p:nvPr/>
        </p:nvSpPr>
        <p:spPr bwMode="auto">
          <a:xfrm flipH="1" flipV="1">
            <a:off x="2736850" y="523081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5" name="Line 123"/>
          <p:cNvSpPr>
            <a:spLocks noChangeShapeType="1"/>
          </p:cNvSpPr>
          <p:nvPr/>
        </p:nvSpPr>
        <p:spPr bwMode="auto">
          <a:xfrm flipH="1" flipV="1">
            <a:off x="3878263" y="51641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6" name="Text Box 124"/>
          <p:cNvSpPr txBox="1">
            <a:spLocks noChangeArrowheads="1"/>
          </p:cNvSpPr>
          <p:nvPr/>
        </p:nvSpPr>
        <p:spPr bwMode="auto">
          <a:xfrm>
            <a:off x="3849688" y="5041900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400"/>
              <a:t>223.1.3.2</a:t>
            </a:r>
            <a:endParaRPr lang="en-US" altLang="x-none" sz="1400">
              <a:latin typeface="Comic Sans MS" charset="0"/>
            </a:endParaRPr>
          </a:p>
        </p:txBody>
      </p:sp>
      <p:sp>
        <p:nvSpPr>
          <p:cNvPr id="90137" name="Text Box 127"/>
          <p:cNvSpPr txBox="1">
            <a:spLocks noChangeArrowheads="1"/>
          </p:cNvSpPr>
          <p:nvPr/>
        </p:nvSpPr>
        <p:spPr bwMode="auto">
          <a:xfrm>
            <a:off x="1701800" y="5053013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400"/>
              <a:t>223.1.3.1</a:t>
            </a:r>
            <a:endParaRPr lang="en-US" altLang="x-none" sz="1400">
              <a:latin typeface="Comic Sans MS" charset="0"/>
            </a:endParaRPr>
          </a:p>
        </p:txBody>
      </p:sp>
      <p:grpSp>
        <p:nvGrpSpPr>
          <p:cNvPr id="90138" name="Group 129"/>
          <p:cNvGrpSpPr>
            <a:grpSpLocks/>
          </p:cNvGrpSpPr>
          <p:nvPr/>
        </p:nvGrpSpPr>
        <p:grpSpPr bwMode="auto">
          <a:xfrm>
            <a:off x="1071563" y="2397125"/>
            <a:ext cx="641350" cy="558800"/>
            <a:chOff x="-44" y="1473"/>
            <a:chExt cx="981" cy="1105"/>
          </a:xfrm>
        </p:grpSpPr>
        <p:pic>
          <p:nvPicPr>
            <p:cNvPr id="90238" name="Picture 13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9" name="Freeform 13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39" name="Group 132"/>
          <p:cNvGrpSpPr>
            <a:grpSpLocks/>
          </p:cNvGrpSpPr>
          <p:nvPr/>
        </p:nvGrpSpPr>
        <p:grpSpPr bwMode="auto">
          <a:xfrm>
            <a:off x="1066800" y="3006725"/>
            <a:ext cx="641350" cy="558800"/>
            <a:chOff x="-44" y="1473"/>
            <a:chExt cx="981" cy="1105"/>
          </a:xfrm>
        </p:grpSpPr>
        <p:pic>
          <p:nvPicPr>
            <p:cNvPr id="90236" name="Picture 13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7" name="Freeform 13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40" name="Group 135"/>
          <p:cNvGrpSpPr>
            <a:grpSpLocks/>
          </p:cNvGrpSpPr>
          <p:nvPr/>
        </p:nvGrpSpPr>
        <p:grpSpPr bwMode="auto">
          <a:xfrm>
            <a:off x="1095375" y="3616325"/>
            <a:ext cx="641350" cy="558800"/>
            <a:chOff x="-44" y="1473"/>
            <a:chExt cx="981" cy="1105"/>
          </a:xfrm>
        </p:grpSpPr>
        <p:pic>
          <p:nvPicPr>
            <p:cNvPr id="90234" name="Picture 13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5" name="Freeform 13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41" name="Group 138"/>
          <p:cNvGrpSpPr>
            <a:grpSpLocks/>
          </p:cNvGrpSpPr>
          <p:nvPr/>
        </p:nvGrpSpPr>
        <p:grpSpPr bwMode="auto">
          <a:xfrm flipH="1">
            <a:off x="4803775" y="2565400"/>
            <a:ext cx="641350" cy="558800"/>
            <a:chOff x="-44" y="1473"/>
            <a:chExt cx="981" cy="1105"/>
          </a:xfrm>
        </p:grpSpPr>
        <p:pic>
          <p:nvPicPr>
            <p:cNvPr id="90232" name="Picture 13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3" name="Freeform 14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42" name="Group 141"/>
          <p:cNvGrpSpPr>
            <a:grpSpLocks/>
          </p:cNvGrpSpPr>
          <p:nvPr/>
        </p:nvGrpSpPr>
        <p:grpSpPr bwMode="auto">
          <a:xfrm flipH="1">
            <a:off x="4878388" y="3844925"/>
            <a:ext cx="641350" cy="558800"/>
            <a:chOff x="-44" y="1473"/>
            <a:chExt cx="981" cy="1105"/>
          </a:xfrm>
        </p:grpSpPr>
        <p:pic>
          <p:nvPicPr>
            <p:cNvPr id="90230" name="Picture 14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1" name="Freeform 14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43" name="Group 144"/>
          <p:cNvGrpSpPr>
            <a:grpSpLocks/>
          </p:cNvGrpSpPr>
          <p:nvPr/>
        </p:nvGrpSpPr>
        <p:grpSpPr bwMode="auto">
          <a:xfrm flipH="1">
            <a:off x="3670300" y="5368925"/>
            <a:ext cx="641350" cy="558800"/>
            <a:chOff x="-44" y="1473"/>
            <a:chExt cx="981" cy="1105"/>
          </a:xfrm>
        </p:grpSpPr>
        <p:pic>
          <p:nvPicPr>
            <p:cNvPr id="90228" name="Picture 1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29" name="Freeform 1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44" name="Group 147"/>
          <p:cNvGrpSpPr>
            <a:grpSpLocks/>
          </p:cNvGrpSpPr>
          <p:nvPr/>
        </p:nvGrpSpPr>
        <p:grpSpPr bwMode="auto">
          <a:xfrm flipH="1">
            <a:off x="2506663" y="5410200"/>
            <a:ext cx="641350" cy="558800"/>
            <a:chOff x="-44" y="1473"/>
            <a:chExt cx="981" cy="1105"/>
          </a:xfrm>
        </p:grpSpPr>
        <p:pic>
          <p:nvPicPr>
            <p:cNvPr id="90226" name="Picture 14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27" name="Freeform 14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45" name="Group 150"/>
          <p:cNvGrpSpPr>
            <a:grpSpLocks/>
          </p:cNvGrpSpPr>
          <p:nvPr/>
        </p:nvGrpSpPr>
        <p:grpSpPr bwMode="auto">
          <a:xfrm>
            <a:off x="2935288" y="3503613"/>
            <a:ext cx="698500" cy="355600"/>
            <a:chOff x="4396" y="1245"/>
            <a:chExt cx="672" cy="248"/>
          </a:xfrm>
        </p:grpSpPr>
        <p:sp>
          <p:nvSpPr>
            <p:cNvPr id="9021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400">
                <a:latin typeface="Times New Roman" charset="0"/>
              </a:endParaRPr>
            </a:p>
          </p:txBody>
        </p:sp>
        <p:sp>
          <p:nvSpPr>
            <p:cNvPr id="9021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400">
                <a:latin typeface="Times New Roman" charset="0"/>
              </a:endParaRPr>
            </a:p>
          </p:txBody>
        </p:sp>
        <p:sp>
          <p:nvSpPr>
            <p:cNvPr id="9022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400">
                <a:latin typeface="Times New Roman" charset="0"/>
              </a:endParaRPr>
            </a:p>
          </p:txBody>
        </p:sp>
        <p:grpSp>
          <p:nvGrpSpPr>
            <p:cNvPr id="90221" name="Group 15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0224" name="Freeform 15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25" name="Freeform 15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0222" name="Line 15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23" name="Line 15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46" name="Rectangle 162"/>
          <p:cNvSpPr>
            <a:spLocks noChangeArrowheads="1"/>
          </p:cNvSpPr>
          <p:nvPr/>
        </p:nvSpPr>
        <p:spPr bwMode="auto">
          <a:xfrm>
            <a:off x="1789113" y="311943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400"/>
          </a:p>
        </p:txBody>
      </p:sp>
      <p:sp>
        <p:nvSpPr>
          <p:cNvPr id="90147" name="Text Box 110"/>
          <p:cNvSpPr txBox="1">
            <a:spLocks noChangeArrowheads="1"/>
          </p:cNvSpPr>
          <p:nvPr/>
        </p:nvSpPr>
        <p:spPr bwMode="auto">
          <a:xfrm>
            <a:off x="1624013" y="302577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400"/>
              <a:t>223.1.1.2</a:t>
            </a:r>
            <a:endParaRPr lang="en-US" altLang="x-none" sz="1400">
              <a:latin typeface="Comic Sans MS" charset="0"/>
            </a:endParaRPr>
          </a:p>
        </p:txBody>
      </p:sp>
      <p:sp>
        <p:nvSpPr>
          <p:cNvPr id="90148" name="Rectangle 165"/>
          <p:cNvSpPr>
            <a:spLocks noChangeArrowheads="1"/>
          </p:cNvSpPr>
          <p:nvPr/>
        </p:nvSpPr>
        <p:spPr bwMode="auto">
          <a:xfrm>
            <a:off x="4530725" y="3829050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400"/>
          </a:p>
        </p:txBody>
      </p:sp>
      <p:sp>
        <p:nvSpPr>
          <p:cNvPr id="90149" name="Rectangle 166"/>
          <p:cNvSpPr>
            <a:spLocks noChangeArrowheads="1"/>
          </p:cNvSpPr>
          <p:nvPr/>
        </p:nvSpPr>
        <p:spPr bwMode="auto">
          <a:xfrm>
            <a:off x="3178175" y="401478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400"/>
          </a:p>
        </p:txBody>
      </p:sp>
      <p:sp>
        <p:nvSpPr>
          <p:cNvPr id="90150" name="Text Box 128"/>
          <p:cNvSpPr txBox="1">
            <a:spLocks noChangeArrowheads="1"/>
          </p:cNvSpPr>
          <p:nvPr/>
        </p:nvSpPr>
        <p:spPr bwMode="auto">
          <a:xfrm>
            <a:off x="2801938" y="3976688"/>
            <a:ext cx="1033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400"/>
              <a:t>223.1.3.27</a:t>
            </a:r>
            <a:endParaRPr lang="en-US" altLang="x-none" sz="1400">
              <a:latin typeface="Comic Sans MS" charset="0"/>
            </a:endParaRPr>
          </a:p>
        </p:txBody>
      </p:sp>
      <p:sp>
        <p:nvSpPr>
          <p:cNvPr id="90151" name="Text Box 118"/>
          <p:cNvSpPr txBox="1">
            <a:spLocks noChangeArrowheads="1"/>
          </p:cNvSpPr>
          <p:nvPr/>
        </p:nvSpPr>
        <p:spPr bwMode="auto">
          <a:xfrm>
            <a:off x="3900488" y="38433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400"/>
              <a:t>223.1.2.2</a:t>
            </a:r>
            <a:endParaRPr lang="en-US" altLang="x-none" sz="1400">
              <a:latin typeface="Comic Sans MS" charset="0"/>
            </a:endParaRPr>
          </a:p>
        </p:txBody>
      </p:sp>
      <p:sp>
        <p:nvSpPr>
          <p:cNvPr id="90152" name="Text Box 119"/>
          <p:cNvSpPr txBox="1">
            <a:spLocks noChangeArrowheads="1"/>
          </p:cNvSpPr>
          <p:nvPr/>
        </p:nvSpPr>
        <p:spPr bwMode="auto">
          <a:xfrm>
            <a:off x="4730750" y="232727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400"/>
              <a:t>223.1.2.1</a:t>
            </a:r>
            <a:endParaRPr lang="en-US" altLang="x-none" sz="1400">
              <a:latin typeface="Comic Sans MS" charset="0"/>
            </a:endParaRPr>
          </a:p>
        </p:txBody>
      </p:sp>
      <p:sp>
        <p:nvSpPr>
          <p:cNvPr id="90153" name="Text Box 168"/>
          <p:cNvSpPr txBox="1">
            <a:spLocks noChangeArrowheads="1"/>
          </p:cNvSpPr>
          <p:nvPr/>
        </p:nvSpPr>
        <p:spPr bwMode="auto">
          <a:xfrm>
            <a:off x="3465513" y="1760538"/>
            <a:ext cx="906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x-none" sz="2000" i="1">
                <a:solidFill>
                  <a:srgbClr val="CC0000"/>
                </a:solidFill>
              </a:rPr>
              <a:t>DHCP</a:t>
            </a:r>
          </a:p>
          <a:p>
            <a:pPr>
              <a:lnSpc>
                <a:spcPct val="85000"/>
              </a:lnSpc>
            </a:pPr>
            <a:r>
              <a:rPr lang="en-US" altLang="x-none" sz="2000" i="1">
                <a:solidFill>
                  <a:srgbClr val="CC0000"/>
                </a:solidFill>
              </a:rPr>
              <a:t>server</a:t>
            </a:r>
          </a:p>
        </p:txBody>
      </p:sp>
      <p:sp>
        <p:nvSpPr>
          <p:cNvPr id="90154" name="Text Box 170"/>
          <p:cNvSpPr txBox="1">
            <a:spLocks noChangeArrowheads="1"/>
          </p:cNvSpPr>
          <p:nvPr/>
        </p:nvSpPr>
        <p:spPr bwMode="auto">
          <a:xfrm>
            <a:off x="6627813" y="3059113"/>
            <a:ext cx="18208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x-none" sz="2000" i="1"/>
              <a:t>arriving </a:t>
            </a:r>
            <a:r>
              <a:rPr lang="en-US" altLang="x-none" sz="2000" i="1">
                <a:solidFill>
                  <a:srgbClr val="CC0000"/>
                </a:solidFill>
              </a:rPr>
              <a:t>DHCP</a:t>
            </a:r>
          </a:p>
          <a:p>
            <a:pPr>
              <a:lnSpc>
                <a:spcPct val="85000"/>
              </a:lnSpc>
            </a:pPr>
            <a:r>
              <a:rPr lang="en-US" altLang="x-none" sz="2000" i="1">
                <a:solidFill>
                  <a:srgbClr val="CC0000"/>
                </a:solidFill>
              </a:rPr>
              <a:t>client</a:t>
            </a:r>
            <a:r>
              <a:rPr lang="en-US" altLang="x-none" sz="2000" i="1"/>
              <a:t> needs </a:t>
            </a:r>
          </a:p>
          <a:p>
            <a:pPr>
              <a:lnSpc>
                <a:spcPct val="85000"/>
              </a:lnSpc>
            </a:pPr>
            <a:r>
              <a:rPr lang="en-US" altLang="x-none" sz="2000" i="1"/>
              <a:t>address in this</a:t>
            </a:r>
          </a:p>
          <a:p>
            <a:pPr>
              <a:lnSpc>
                <a:spcPct val="85000"/>
              </a:lnSpc>
            </a:pPr>
            <a:r>
              <a:rPr lang="en-US" altLang="x-none" sz="2000" i="1"/>
              <a:t>network</a:t>
            </a:r>
          </a:p>
        </p:txBody>
      </p:sp>
      <p:grpSp>
        <p:nvGrpSpPr>
          <p:cNvPr id="90155" name="Group 195"/>
          <p:cNvGrpSpPr>
            <a:grpSpLocks/>
          </p:cNvGrpSpPr>
          <p:nvPr/>
        </p:nvGrpSpPr>
        <p:grpSpPr bwMode="auto">
          <a:xfrm>
            <a:off x="3873500" y="2395538"/>
            <a:ext cx="401638" cy="681037"/>
            <a:chOff x="4140" y="429"/>
            <a:chExt cx="1425" cy="2396"/>
          </a:xfrm>
        </p:grpSpPr>
        <p:sp>
          <p:nvSpPr>
            <p:cNvPr id="90186" name="Freeform 19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87" name="Rectangle 197"/>
            <p:cNvSpPr>
              <a:spLocks noChangeArrowheads="1"/>
            </p:cNvSpPr>
            <p:nvPr/>
          </p:nvSpPr>
          <p:spPr bwMode="auto">
            <a:xfrm>
              <a:off x="4208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400"/>
            </a:p>
          </p:txBody>
        </p:sp>
        <p:sp>
          <p:nvSpPr>
            <p:cNvPr id="90188" name="Freeform 19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89" name="Freeform 19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90" name="Rectangle 200"/>
            <p:cNvSpPr>
              <a:spLocks noChangeArrowheads="1"/>
            </p:cNvSpPr>
            <p:nvPr/>
          </p:nvSpPr>
          <p:spPr bwMode="auto">
            <a:xfrm>
              <a:off x="4213" y="691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400"/>
            </a:p>
          </p:txBody>
        </p:sp>
        <p:grpSp>
          <p:nvGrpSpPr>
            <p:cNvPr id="90191" name="Group 20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0216" name="AutoShape 202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400"/>
              </a:p>
            </p:txBody>
          </p:sp>
          <p:sp>
            <p:nvSpPr>
              <p:cNvPr id="90217" name="AutoShape 203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400"/>
              </a:p>
            </p:txBody>
          </p:sp>
        </p:grpSp>
        <p:sp>
          <p:nvSpPr>
            <p:cNvPr id="90192" name="Rectangle 204"/>
            <p:cNvSpPr>
              <a:spLocks noChangeArrowheads="1"/>
            </p:cNvSpPr>
            <p:nvPr/>
          </p:nvSpPr>
          <p:spPr bwMode="auto">
            <a:xfrm>
              <a:off x="4224" y="1021"/>
              <a:ext cx="597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400"/>
            </a:p>
          </p:txBody>
        </p:sp>
        <p:grpSp>
          <p:nvGrpSpPr>
            <p:cNvPr id="90193" name="Group 20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0214" name="AutoShape 206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400"/>
              </a:p>
            </p:txBody>
          </p:sp>
          <p:sp>
            <p:nvSpPr>
              <p:cNvPr id="90215" name="AutoShape 20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400"/>
              </a:p>
            </p:txBody>
          </p:sp>
        </p:grpSp>
        <p:sp>
          <p:nvSpPr>
            <p:cNvPr id="90194" name="Rectangle 208"/>
            <p:cNvSpPr>
              <a:spLocks noChangeArrowheads="1"/>
            </p:cNvSpPr>
            <p:nvPr/>
          </p:nvSpPr>
          <p:spPr bwMode="auto">
            <a:xfrm>
              <a:off x="4219" y="1356"/>
              <a:ext cx="59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400"/>
            </a:p>
          </p:txBody>
        </p:sp>
        <p:sp>
          <p:nvSpPr>
            <p:cNvPr id="90195" name="Rectangle 209"/>
            <p:cNvSpPr>
              <a:spLocks noChangeArrowheads="1"/>
            </p:cNvSpPr>
            <p:nvPr/>
          </p:nvSpPr>
          <p:spPr bwMode="auto">
            <a:xfrm>
              <a:off x="4230" y="1658"/>
              <a:ext cx="591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400"/>
            </a:p>
          </p:txBody>
        </p:sp>
        <p:grpSp>
          <p:nvGrpSpPr>
            <p:cNvPr id="90196" name="Group 21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0212" name="AutoShape 211"/>
              <p:cNvSpPr>
                <a:spLocks noChangeArrowheads="1"/>
              </p:cNvSpPr>
              <p:nvPr/>
            </p:nvSpPr>
            <p:spPr bwMode="auto">
              <a:xfrm>
                <a:off x="617" y="2576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400"/>
              </a:p>
            </p:txBody>
          </p:sp>
          <p:sp>
            <p:nvSpPr>
              <p:cNvPr id="90213" name="AutoShape 212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400"/>
              </a:p>
            </p:txBody>
          </p:sp>
        </p:grpSp>
        <p:sp>
          <p:nvSpPr>
            <p:cNvPr id="90197" name="Freeform 21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0198" name="Group 21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0210" name="AutoShape 215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3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400"/>
              </a:p>
            </p:txBody>
          </p:sp>
          <p:sp>
            <p:nvSpPr>
              <p:cNvPr id="90211" name="AutoShape 216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400"/>
              </a:p>
            </p:txBody>
          </p:sp>
        </p:grpSp>
        <p:sp>
          <p:nvSpPr>
            <p:cNvPr id="90199" name="Rectangle 217"/>
            <p:cNvSpPr>
              <a:spLocks noChangeArrowheads="1"/>
            </p:cNvSpPr>
            <p:nvPr/>
          </p:nvSpPr>
          <p:spPr bwMode="auto">
            <a:xfrm>
              <a:off x="5250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400"/>
            </a:p>
          </p:txBody>
        </p:sp>
        <p:sp>
          <p:nvSpPr>
            <p:cNvPr id="90200" name="Freeform 21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01" name="Freeform 21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02" name="Oval 220"/>
            <p:cNvSpPr>
              <a:spLocks noChangeArrowheads="1"/>
            </p:cNvSpPr>
            <p:nvPr/>
          </p:nvSpPr>
          <p:spPr bwMode="auto">
            <a:xfrm>
              <a:off x="5514" y="2613"/>
              <a:ext cx="51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400"/>
            </a:p>
          </p:txBody>
        </p:sp>
        <p:sp>
          <p:nvSpPr>
            <p:cNvPr id="90203" name="Freeform 22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04" name="AutoShape 222"/>
            <p:cNvSpPr>
              <a:spLocks noChangeArrowheads="1"/>
            </p:cNvSpPr>
            <p:nvPr/>
          </p:nvSpPr>
          <p:spPr bwMode="auto">
            <a:xfrm>
              <a:off x="4140" y="2680"/>
              <a:ext cx="1200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400"/>
            </a:p>
          </p:txBody>
        </p:sp>
        <p:sp>
          <p:nvSpPr>
            <p:cNvPr id="90205" name="AutoShape 223"/>
            <p:cNvSpPr>
              <a:spLocks noChangeArrowheads="1"/>
            </p:cNvSpPr>
            <p:nvPr/>
          </p:nvSpPr>
          <p:spPr bwMode="auto">
            <a:xfrm>
              <a:off x="4208" y="2713"/>
              <a:ext cx="107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400"/>
            </a:p>
          </p:txBody>
        </p:sp>
        <p:sp>
          <p:nvSpPr>
            <p:cNvPr id="90206" name="Oval 224"/>
            <p:cNvSpPr>
              <a:spLocks noChangeArrowheads="1"/>
            </p:cNvSpPr>
            <p:nvPr/>
          </p:nvSpPr>
          <p:spPr bwMode="auto">
            <a:xfrm>
              <a:off x="4309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400"/>
            </a:p>
          </p:txBody>
        </p:sp>
        <p:sp>
          <p:nvSpPr>
            <p:cNvPr id="90207" name="Oval 225"/>
            <p:cNvSpPr>
              <a:spLocks noChangeArrowheads="1"/>
            </p:cNvSpPr>
            <p:nvPr/>
          </p:nvSpPr>
          <p:spPr bwMode="auto">
            <a:xfrm>
              <a:off x="4484" y="2384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x-none" altLang="x-none" sz="1400">
                <a:solidFill>
                  <a:srgbClr val="FF0000"/>
                </a:solidFill>
              </a:endParaRPr>
            </a:p>
          </p:txBody>
        </p:sp>
        <p:sp>
          <p:nvSpPr>
            <p:cNvPr id="90208" name="Oval 226"/>
            <p:cNvSpPr>
              <a:spLocks noChangeArrowheads="1"/>
            </p:cNvSpPr>
            <p:nvPr/>
          </p:nvSpPr>
          <p:spPr bwMode="auto">
            <a:xfrm>
              <a:off x="4664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400"/>
            </a:p>
          </p:txBody>
        </p:sp>
        <p:sp>
          <p:nvSpPr>
            <p:cNvPr id="90209" name="Rectangle 227"/>
            <p:cNvSpPr>
              <a:spLocks noChangeArrowheads="1"/>
            </p:cNvSpPr>
            <p:nvPr/>
          </p:nvSpPr>
          <p:spPr bwMode="auto">
            <a:xfrm>
              <a:off x="5064" y="1836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400"/>
            </a:p>
          </p:txBody>
        </p:sp>
      </p:grpSp>
      <p:grpSp>
        <p:nvGrpSpPr>
          <p:cNvPr id="90156" name="Group 231"/>
          <p:cNvGrpSpPr>
            <a:grpSpLocks/>
          </p:cNvGrpSpPr>
          <p:nvPr/>
        </p:nvGrpSpPr>
        <p:grpSpPr bwMode="auto">
          <a:xfrm>
            <a:off x="5486400" y="3141663"/>
            <a:ext cx="1101725" cy="549275"/>
            <a:chOff x="3428" y="1798"/>
            <a:chExt cx="694" cy="346"/>
          </a:xfrm>
        </p:grpSpPr>
        <p:grpSp>
          <p:nvGrpSpPr>
            <p:cNvPr id="90162" name="Group 229"/>
            <p:cNvGrpSpPr>
              <a:grpSpLocks/>
            </p:cNvGrpSpPr>
            <p:nvPr/>
          </p:nvGrpSpPr>
          <p:grpSpPr bwMode="auto">
            <a:xfrm>
              <a:off x="3628" y="1798"/>
              <a:ext cx="494" cy="346"/>
              <a:chOff x="4420" y="878"/>
              <a:chExt cx="614" cy="458"/>
            </a:xfrm>
          </p:grpSpPr>
          <p:pic>
            <p:nvPicPr>
              <p:cNvPr id="90164" name="Picture 173" descr="laptop_keyboar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4420" y="1108"/>
                <a:ext cx="527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65" name="Freeform 174"/>
              <p:cNvSpPr>
                <a:spLocks/>
              </p:cNvSpPr>
              <p:nvPr/>
            </p:nvSpPr>
            <p:spPr bwMode="auto">
              <a:xfrm>
                <a:off x="4595" y="888"/>
                <a:ext cx="424" cy="297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0166" name="Picture 175" descr="scre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6" y="895"/>
                <a:ext cx="38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67" name="Freeform 176"/>
              <p:cNvSpPr>
                <a:spLocks/>
              </p:cNvSpPr>
              <p:nvPr/>
            </p:nvSpPr>
            <p:spPr bwMode="auto">
              <a:xfrm>
                <a:off x="4672" y="879"/>
                <a:ext cx="359" cy="5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68" name="Freeform 177"/>
              <p:cNvSpPr>
                <a:spLocks/>
              </p:cNvSpPr>
              <p:nvPr/>
            </p:nvSpPr>
            <p:spPr bwMode="auto">
              <a:xfrm>
                <a:off x="4591" y="878"/>
                <a:ext cx="100" cy="230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69" name="Freeform 178"/>
              <p:cNvSpPr>
                <a:spLocks/>
              </p:cNvSpPr>
              <p:nvPr/>
            </p:nvSpPr>
            <p:spPr bwMode="auto">
              <a:xfrm>
                <a:off x="4921" y="920"/>
                <a:ext cx="108" cy="265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0" name="Freeform 179"/>
              <p:cNvSpPr>
                <a:spLocks/>
              </p:cNvSpPr>
              <p:nvPr/>
            </p:nvSpPr>
            <p:spPr bwMode="auto">
              <a:xfrm>
                <a:off x="4590" y="1097"/>
                <a:ext cx="394" cy="89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1" name="Freeform 180"/>
              <p:cNvSpPr>
                <a:spLocks/>
              </p:cNvSpPr>
              <p:nvPr/>
            </p:nvSpPr>
            <p:spPr bwMode="auto">
              <a:xfrm>
                <a:off x="4933" y="922"/>
                <a:ext cx="101" cy="266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2" name="Freeform 181"/>
              <p:cNvSpPr>
                <a:spLocks/>
              </p:cNvSpPr>
              <p:nvPr/>
            </p:nvSpPr>
            <p:spPr bwMode="auto">
              <a:xfrm>
                <a:off x="4590" y="1109"/>
                <a:ext cx="351" cy="88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0173" name="Group 182"/>
              <p:cNvGrpSpPr>
                <a:grpSpLocks/>
              </p:cNvGrpSpPr>
              <p:nvPr/>
            </p:nvGrpSpPr>
            <p:grpSpPr bwMode="auto">
              <a:xfrm>
                <a:off x="4584" y="1203"/>
                <a:ext cx="119" cy="53"/>
                <a:chOff x="1740" y="2642"/>
                <a:chExt cx="752" cy="327"/>
              </a:xfrm>
            </p:grpSpPr>
            <p:sp>
              <p:nvSpPr>
                <p:cNvPr id="90180" name="Freeform 1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81" name="Freeform 1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82" name="Freeform 1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83" name="Freeform 1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84" name="Freeform 1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85" name="Freeform 1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0174" name="Freeform 189"/>
              <p:cNvSpPr>
                <a:spLocks/>
              </p:cNvSpPr>
              <p:nvPr/>
            </p:nvSpPr>
            <p:spPr bwMode="auto">
              <a:xfrm>
                <a:off x="4788" y="1211"/>
                <a:ext cx="144" cy="116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5" name="Freeform 190"/>
              <p:cNvSpPr>
                <a:spLocks/>
              </p:cNvSpPr>
              <p:nvPr/>
            </p:nvSpPr>
            <p:spPr bwMode="auto">
              <a:xfrm>
                <a:off x="4420" y="1220"/>
                <a:ext cx="369" cy="10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6" name="Freeform 191"/>
              <p:cNvSpPr>
                <a:spLocks/>
              </p:cNvSpPr>
              <p:nvPr/>
            </p:nvSpPr>
            <p:spPr bwMode="auto">
              <a:xfrm>
                <a:off x="4420" y="1201"/>
                <a:ext cx="4" cy="21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7" name="Freeform 192"/>
              <p:cNvSpPr>
                <a:spLocks/>
              </p:cNvSpPr>
              <p:nvPr/>
            </p:nvSpPr>
            <p:spPr bwMode="auto">
              <a:xfrm>
                <a:off x="4421" y="1114"/>
                <a:ext cx="171" cy="88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8" name="Freeform 193"/>
              <p:cNvSpPr>
                <a:spLocks/>
              </p:cNvSpPr>
              <p:nvPr/>
            </p:nvSpPr>
            <p:spPr bwMode="auto">
              <a:xfrm>
                <a:off x="4432" y="1205"/>
                <a:ext cx="350" cy="102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9" name="Freeform 194"/>
              <p:cNvSpPr>
                <a:spLocks/>
              </p:cNvSpPr>
              <p:nvPr/>
            </p:nvSpPr>
            <p:spPr bwMode="auto">
              <a:xfrm flipV="1">
                <a:off x="4782" y="1198"/>
                <a:ext cx="142" cy="10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0163" name="Line 230"/>
            <p:cNvSpPr>
              <a:spLocks noChangeShapeType="1"/>
            </p:cNvSpPr>
            <p:nvPr/>
          </p:nvSpPr>
          <p:spPr bwMode="auto">
            <a:xfrm flipH="1">
              <a:off x="3428" y="2002"/>
              <a:ext cx="2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0157" name="AutoShape 232"/>
          <p:cNvSpPr>
            <a:spLocks noChangeArrowheads="1"/>
          </p:cNvSpPr>
          <p:nvPr/>
        </p:nvSpPr>
        <p:spPr bwMode="auto">
          <a:xfrm>
            <a:off x="5754688" y="3698875"/>
            <a:ext cx="976312" cy="374650"/>
          </a:xfrm>
          <a:prstGeom prst="leftArrow">
            <a:avLst>
              <a:gd name="adj1" fmla="val 50000"/>
              <a:gd name="adj2" fmla="val 65148"/>
            </a:avLst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90158" name="Line 233"/>
          <p:cNvSpPr>
            <a:spLocks noChangeShapeType="1"/>
          </p:cNvSpPr>
          <p:nvPr/>
        </p:nvSpPr>
        <p:spPr bwMode="auto">
          <a:xfrm flipH="1">
            <a:off x="4268788" y="2954338"/>
            <a:ext cx="3143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90159" name="Picture 23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186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6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BCD27016-CB8F-0F4B-AD36-748D33997D4B}" type="slidenum">
              <a:rPr lang="en-US" altLang="x-none" sz="1200">
                <a:latin typeface="Tahoma" charset="0"/>
              </a:rPr>
              <a:pPr/>
              <a:t>44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9016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 Box 7"/>
          <p:cNvSpPr txBox="1">
            <a:spLocks noChangeArrowheads="1"/>
          </p:cNvSpPr>
          <p:nvPr/>
        </p:nvSpPr>
        <p:spPr bwMode="auto">
          <a:xfrm>
            <a:off x="881063" y="1270000"/>
            <a:ext cx="2341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600">
                <a:solidFill>
                  <a:srgbClr val="CC0000"/>
                </a:solidFill>
              </a:rPr>
              <a:t>DHCP server: 223.1.2.5</a:t>
            </a:r>
          </a:p>
        </p:txBody>
      </p:sp>
      <p:sp>
        <p:nvSpPr>
          <p:cNvPr id="92162" name="Text Box 8"/>
          <p:cNvSpPr txBox="1">
            <a:spLocks noChangeArrowheads="1"/>
          </p:cNvSpPr>
          <p:nvPr/>
        </p:nvSpPr>
        <p:spPr bwMode="auto">
          <a:xfrm>
            <a:off x="6037263" y="1311275"/>
            <a:ext cx="8493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x-none" sz="1600">
                <a:solidFill>
                  <a:srgbClr val="CC0000"/>
                </a:solidFill>
              </a:rPr>
              <a:t>arriving</a:t>
            </a:r>
          </a:p>
          <a:p>
            <a:pPr algn="ctr">
              <a:lnSpc>
                <a:spcPct val="85000"/>
              </a:lnSpc>
            </a:pPr>
            <a:r>
              <a:rPr lang="en-US" altLang="x-none" sz="1600">
                <a:solidFill>
                  <a:srgbClr val="CC0000"/>
                </a:solidFill>
              </a:rPr>
              <a:t> client</a:t>
            </a:r>
          </a:p>
        </p:txBody>
      </p:sp>
      <p:sp>
        <p:nvSpPr>
          <p:cNvPr id="92163" name="Line 10"/>
          <p:cNvSpPr>
            <a:spLocks noChangeShapeType="1"/>
          </p:cNvSpPr>
          <p:nvPr/>
        </p:nvSpPr>
        <p:spPr bwMode="auto">
          <a:xfrm flipH="1">
            <a:off x="1816100" y="2163763"/>
            <a:ext cx="11113" cy="402748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4" name="Line 11"/>
          <p:cNvSpPr>
            <a:spLocks noChangeShapeType="1"/>
          </p:cNvSpPr>
          <p:nvPr/>
        </p:nvSpPr>
        <p:spPr bwMode="auto">
          <a:xfrm flipH="1">
            <a:off x="6342063" y="2239963"/>
            <a:ext cx="11112" cy="4140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860550" y="1343025"/>
            <a:ext cx="4395788" cy="1401763"/>
            <a:chOff x="1860550" y="1343025"/>
            <a:chExt cx="4395788" cy="1401763"/>
          </a:xfrm>
        </p:grpSpPr>
        <p:sp>
          <p:nvSpPr>
            <p:cNvPr id="92250" name="Line 9"/>
            <p:cNvSpPr>
              <a:spLocks noChangeShapeType="1"/>
            </p:cNvSpPr>
            <p:nvPr/>
          </p:nvSpPr>
          <p:spPr bwMode="auto">
            <a:xfrm flipH="1">
              <a:off x="1860550" y="2208213"/>
              <a:ext cx="4395788" cy="5365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251" name="Group 23"/>
            <p:cNvGrpSpPr>
              <a:grpSpLocks/>
            </p:cNvGrpSpPr>
            <p:nvPr/>
          </p:nvGrpSpPr>
          <p:grpSpPr bwMode="auto">
            <a:xfrm>
              <a:off x="3389313" y="1343025"/>
              <a:ext cx="2673350" cy="1116013"/>
              <a:chOff x="11865" y="3885"/>
              <a:chExt cx="3720" cy="1260"/>
            </a:xfrm>
          </p:grpSpPr>
          <p:sp>
            <p:nvSpPr>
              <p:cNvPr id="92252" name="Text Box 24"/>
              <p:cNvSpPr txBox="1">
                <a:spLocks noChangeArrowheads="1"/>
              </p:cNvSpPr>
              <p:nvPr/>
            </p:nvSpPr>
            <p:spPr bwMode="auto">
              <a:xfrm>
                <a:off x="11865" y="3885"/>
                <a:ext cx="2062" cy="4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x-none" sz="1200" b="1">
                    <a:solidFill>
                      <a:srgbClr val="000000"/>
                    </a:solidFill>
                  </a:rPr>
                  <a:t>DHCP discover</a:t>
                </a:r>
                <a:endParaRPr lang="en-US" altLang="x-none" sz="1200" b="1">
                  <a:solidFill>
                    <a:srgbClr val="000000"/>
                  </a:solidFill>
                  <a:latin typeface="Comic Sans MS" charset="0"/>
                </a:endParaRPr>
              </a:p>
            </p:txBody>
          </p:sp>
          <p:sp>
            <p:nvSpPr>
              <p:cNvPr id="92253" name="Text Box 25"/>
              <p:cNvSpPr txBox="1">
                <a:spLocks noChangeArrowheads="1"/>
              </p:cNvSpPr>
              <p:nvPr/>
            </p:nvSpPr>
            <p:spPr bwMode="auto">
              <a:xfrm>
                <a:off x="12015" y="4231"/>
                <a:ext cx="3570" cy="9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x-none" sz="1200">
                    <a:solidFill>
                      <a:srgbClr val="000000"/>
                    </a:solidFill>
                  </a:rPr>
                  <a:t>src : 0.0.0.0, 68     </a:t>
                </a:r>
              </a:p>
              <a:p>
                <a:pPr algn="ctr"/>
                <a:r>
                  <a:rPr lang="en-US" altLang="x-none" sz="1200">
                    <a:solidFill>
                      <a:srgbClr val="000000"/>
                    </a:solidFill>
                  </a:rPr>
                  <a:t>dest.: 255.255.255.255,67</a:t>
                </a:r>
              </a:p>
              <a:p>
                <a:pPr algn="ctr"/>
                <a:r>
                  <a:rPr lang="en-US" altLang="x-none" sz="1200">
                    <a:solidFill>
                      <a:srgbClr val="000000"/>
                    </a:solidFill>
                  </a:rPr>
                  <a:t>yiaddr:    0.0.0.0</a:t>
                </a:r>
              </a:p>
              <a:p>
                <a:pPr algn="ctr"/>
                <a:r>
                  <a:rPr lang="en-US" altLang="x-none" sz="1200">
                    <a:solidFill>
                      <a:srgbClr val="000000"/>
                    </a:solidFill>
                  </a:rPr>
                  <a:t>transaction ID: 654</a:t>
                </a:r>
                <a:endParaRPr lang="en-US" altLang="x-none" sz="1600">
                  <a:solidFill>
                    <a:srgbClr val="000000"/>
                  </a:solidFill>
                  <a:latin typeface="Comic Sans MS" charset="0"/>
                </a:endParaRPr>
              </a:p>
            </p:txBody>
          </p:sp>
        </p:grpSp>
      </p:grpSp>
      <p:sp>
        <p:nvSpPr>
          <p:cNvPr id="34825" name="Line 26"/>
          <p:cNvSpPr>
            <a:spLocks noChangeShapeType="1"/>
          </p:cNvSpPr>
          <p:nvPr/>
        </p:nvSpPr>
        <p:spPr bwMode="auto">
          <a:xfrm>
            <a:off x="1903413" y="3194050"/>
            <a:ext cx="4395787" cy="5381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562350" y="2579688"/>
            <a:ext cx="2520950" cy="1217612"/>
            <a:chOff x="3562350" y="2579688"/>
            <a:chExt cx="2520950" cy="1217612"/>
          </a:xfrm>
        </p:grpSpPr>
        <p:sp>
          <p:nvSpPr>
            <p:cNvPr id="92248" name="Text Box 27"/>
            <p:cNvSpPr txBox="1">
              <a:spLocks noChangeArrowheads="1"/>
            </p:cNvSpPr>
            <p:nvPr/>
          </p:nvSpPr>
          <p:spPr bwMode="auto">
            <a:xfrm>
              <a:off x="3562350" y="2579688"/>
              <a:ext cx="1379538" cy="33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200" b="1">
                  <a:solidFill>
                    <a:srgbClr val="000000"/>
                  </a:solidFill>
                </a:rPr>
                <a:t>DHCP offer</a:t>
              </a:r>
              <a:endParaRPr lang="en-US" altLang="x-none" sz="16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92249" name="Text Box 28"/>
            <p:cNvSpPr txBox="1">
              <a:spLocks noChangeArrowheads="1"/>
            </p:cNvSpPr>
            <p:nvPr/>
          </p:nvSpPr>
          <p:spPr bwMode="auto">
            <a:xfrm>
              <a:off x="3659188" y="2832100"/>
              <a:ext cx="2424112" cy="965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200">
                  <a:solidFill>
                    <a:srgbClr val="000000"/>
                  </a:solidFill>
                </a:rPr>
                <a:t>src: 223.1.2.5, 67      </a:t>
              </a:r>
            </a:p>
            <a:p>
              <a:pPr algn="ctr"/>
              <a:r>
                <a:rPr lang="en-US" altLang="x-none" sz="1200">
                  <a:solidFill>
                    <a:srgbClr val="000000"/>
                  </a:solidFill>
                </a:rPr>
                <a:t>dest:  255.255.255.255, 68</a:t>
              </a:r>
            </a:p>
            <a:p>
              <a:pPr algn="ctr"/>
              <a:r>
                <a:rPr lang="en-US" altLang="x-none" sz="1200">
                  <a:solidFill>
                    <a:srgbClr val="000000"/>
                  </a:solidFill>
                </a:rPr>
                <a:t>yiaddrr: 223.1.2.4</a:t>
              </a:r>
            </a:p>
            <a:p>
              <a:pPr algn="ctr"/>
              <a:r>
                <a:rPr lang="en-US" altLang="x-none" sz="1200">
                  <a:solidFill>
                    <a:srgbClr val="000000"/>
                  </a:solidFill>
                </a:rPr>
                <a:t>transaction ID: 654</a:t>
              </a:r>
            </a:p>
            <a:p>
              <a:pPr algn="ctr"/>
              <a:r>
                <a:rPr lang="en-US" altLang="x-none" sz="1200">
                  <a:solidFill>
                    <a:srgbClr val="000000"/>
                  </a:solidFill>
                </a:rPr>
                <a:t>lifetime: 3600 secs</a:t>
              </a:r>
              <a:endParaRPr lang="en-US" altLang="x-none" sz="800">
                <a:solidFill>
                  <a:srgbClr val="000000"/>
                </a:solidFill>
                <a:latin typeface="Comic Sans MS" charset="0"/>
              </a:endParaRPr>
            </a:p>
          </p:txBody>
        </p:sp>
      </p:grpSp>
      <p:sp>
        <p:nvSpPr>
          <p:cNvPr id="34828" name="Line 29"/>
          <p:cNvSpPr>
            <a:spLocks noChangeShapeType="1"/>
          </p:cNvSpPr>
          <p:nvPr/>
        </p:nvSpPr>
        <p:spPr bwMode="auto">
          <a:xfrm flipH="1">
            <a:off x="1795463" y="4422775"/>
            <a:ext cx="4395787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966913" y="3765550"/>
            <a:ext cx="2887662" cy="1260475"/>
            <a:chOff x="1966913" y="3765550"/>
            <a:chExt cx="2887662" cy="1260475"/>
          </a:xfrm>
        </p:grpSpPr>
        <p:sp>
          <p:nvSpPr>
            <p:cNvPr id="92246" name="Text Box 30"/>
            <p:cNvSpPr txBox="1">
              <a:spLocks noChangeArrowheads="1"/>
            </p:cNvSpPr>
            <p:nvPr/>
          </p:nvSpPr>
          <p:spPr bwMode="auto">
            <a:xfrm>
              <a:off x="1966913" y="3765550"/>
              <a:ext cx="1379537" cy="328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200" b="1">
                  <a:solidFill>
                    <a:srgbClr val="000000"/>
                  </a:solidFill>
                </a:rPr>
                <a:t>DHCP request</a:t>
              </a:r>
              <a:endParaRPr lang="en-US" altLang="x-none" sz="16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92247" name="Text Box 31"/>
            <p:cNvSpPr txBox="1">
              <a:spLocks noChangeArrowheads="1"/>
            </p:cNvSpPr>
            <p:nvPr/>
          </p:nvSpPr>
          <p:spPr bwMode="auto">
            <a:xfrm>
              <a:off x="2097088" y="4027488"/>
              <a:ext cx="2757487" cy="9985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200">
                  <a:solidFill>
                    <a:srgbClr val="000000"/>
                  </a:solidFill>
                </a:rPr>
                <a:t>src:  0.0.0.0, 68     </a:t>
              </a:r>
            </a:p>
            <a:p>
              <a:pPr algn="ctr"/>
              <a:r>
                <a:rPr lang="en-US" altLang="x-none" sz="1200">
                  <a:solidFill>
                    <a:srgbClr val="000000"/>
                  </a:solidFill>
                </a:rPr>
                <a:t>dest::  255.255.255.255, 67</a:t>
              </a:r>
            </a:p>
            <a:p>
              <a:pPr algn="ctr"/>
              <a:r>
                <a:rPr lang="en-US" altLang="x-none" sz="1200">
                  <a:solidFill>
                    <a:srgbClr val="000000"/>
                  </a:solidFill>
                </a:rPr>
                <a:t>yiaddrr: 223.1.2.4</a:t>
              </a:r>
            </a:p>
            <a:p>
              <a:pPr algn="ctr"/>
              <a:r>
                <a:rPr lang="en-US" altLang="x-none" sz="1200">
                  <a:solidFill>
                    <a:srgbClr val="000000"/>
                  </a:solidFill>
                </a:rPr>
                <a:t>transaction ID: 655</a:t>
              </a:r>
            </a:p>
            <a:p>
              <a:pPr algn="ctr"/>
              <a:r>
                <a:rPr lang="en-US" altLang="x-none" sz="1200">
                  <a:solidFill>
                    <a:srgbClr val="000000"/>
                  </a:solidFill>
                </a:rPr>
                <a:t>lifetime: 3600 secs</a:t>
              </a:r>
              <a:endParaRPr lang="en-US" altLang="x-none" sz="1600">
                <a:solidFill>
                  <a:srgbClr val="000000"/>
                </a:solidFill>
                <a:latin typeface="Comic Sans MS" charset="0"/>
              </a:endParaRPr>
            </a:p>
          </p:txBody>
        </p:sp>
      </p:grpSp>
      <p:sp>
        <p:nvSpPr>
          <p:cNvPr id="34831" name="Line 32"/>
          <p:cNvSpPr>
            <a:spLocks noChangeShapeType="1"/>
          </p:cNvSpPr>
          <p:nvPr/>
        </p:nvSpPr>
        <p:spPr bwMode="auto">
          <a:xfrm>
            <a:off x="1881188" y="5453063"/>
            <a:ext cx="4395787" cy="538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519488" y="5168900"/>
            <a:ext cx="2509837" cy="1271588"/>
            <a:chOff x="3519488" y="5168900"/>
            <a:chExt cx="2509837" cy="1271588"/>
          </a:xfrm>
        </p:grpSpPr>
        <p:sp>
          <p:nvSpPr>
            <p:cNvPr id="92244" name="Text Box 33"/>
            <p:cNvSpPr txBox="1">
              <a:spLocks noChangeArrowheads="1"/>
            </p:cNvSpPr>
            <p:nvPr/>
          </p:nvSpPr>
          <p:spPr bwMode="auto">
            <a:xfrm>
              <a:off x="3519488" y="5168900"/>
              <a:ext cx="1379537" cy="328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200" b="1">
                  <a:solidFill>
                    <a:srgbClr val="000000"/>
                  </a:solidFill>
                </a:rPr>
                <a:t>DHCP ACK</a:t>
              </a:r>
              <a:endParaRPr lang="en-US" altLang="x-none" sz="16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92245" name="Text Box 34"/>
            <p:cNvSpPr txBox="1">
              <a:spLocks noChangeArrowheads="1"/>
            </p:cNvSpPr>
            <p:nvPr/>
          </p:nvSpPr>
          <p:spPr bwMode="auto">
            <a:xfrm>
              <a:off x="3616325" y="5421313"/>
              <a:ext cx="2413000" cy="10191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200">
                  <a:solidFill>
                    <a:srgbClr val="000000"/>
                  </a:solidFill>
                </a:rPr>
                <a:t>src: 223.1.2.5, 67      </a:t>
              </a:r>
            </a:p>
            <a:p>
              <a:pPr algn="ctr"/>
              <a:r>
                <a:rPr lang="en-US" altLang="x-none" sz="1200">
                  <a:solidFill>
                    <a:srgbClr val="000000"/>
                  </a:solidFill>
                </a:rPr>
                <a:t>dest:  255.255.255.255, 68</a:t>
              </a:r>
            </a:p>
            <a:p>
              <a:pPr algn="ctr"/>
              <a:r>
                <a:rPr lang="en-US" altLang="x-none" sz="1200">
                  <a:solidFill>
                    <a:srgbClr val="000000"/>
                  </a:solidFill>
                </a:rPr>
                <a:t>yiaddrr: 223.1.2.4</a:t>
              </a:r>
            </a:p>
            <a:p>
              <a:pPr algn="ctr"/>
              <a:r>
                <a:rPr lang="en-US" altLang="x-none" sz="1200">
                  <a:solidFill>
                    <a:srgbClr val="000000"/>
                  </a:solidFill>
                </a:rPr>
                <a:t>transaction ID: 655</a:t>
              </a:r>
            </a:p>
            <a:p>
              <a:pPr algn="ctr"/>
              <a:r>
                <a:rPr lang="en-US" altLang="x-none" sz="1200">
                  <a:solidFill>
                    <a:srgbClr val="000000"/>
                  </a:solidFill>
                </a:rPr>
                <a:t>lifetime: 3600 secs</a:t>
              </a:r>
              <a:endParaRPr lang="en-US" altLang="x-none" sz="1000">
                <a:solidFill>
                  <a:srgbClr val="000000"/>
                </a:solidFill>
                <a:latin typeface="Comic Sans MS" charset="0"/>
              </a:endParaRPr>
            </a:p>
          </p:txBody>
        </p:sp>
      </p:grpSp>
      <p:grpSp>
        <p:nvGrpSpPr>
          <p:cNvPr id="92172" name="Group 36"/>
          <p:cNvGrpSpPr>
            <a:grpSpLocks/>
          </p:cNvGrpSpPr>
          <p:nvPr/>
        </p:nvGrpSpPr>
        <p:grpSpPr bwMode="auto">
          <a:xfrm>
            <a:off x="6294438" y="1781175"/>
            <a:ext cx="784225" cy="549275"/>
            <a:chOff x="4420" y="878"/>
            <a:chExt cx="614" cy="458"/>
          </a:xfrm>
        </p:grpSpPr>
        <p:pic>
          <p:nvPicPr>
            <p:cNvPr id="92222" name="Picture 37" descr="laptop_keyboar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23" name="Freeform 38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2224" name="Picture 39" descr="scre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25" name="Freeform 40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6" name="Freeform 41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7" name="Freeform 42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8" name="Freeform 43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9" name="Freeform 44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0" name="Freeform 45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231" name="Group 46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92238" name="Freeform 4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39" name="Freeform 4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40" name="Freeform 4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41" name="Freeform 5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42" name="Freeform 5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43" name="Freeform 5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32" name="Freeform 53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3" name="Freeform 54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4" name="Freeform 55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5" name="Freeform 56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6" name="Freeform 57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7" name="Freeform 58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73" name="Group 60"/>
          <p:cNvGrpSpPr>
            <a:grpSpLocks/>
          </p:cNvGrpSpPr>
          <p:nvPr/>
        </p:nvGrpSpPr>
        <p:grpSpPr bwMode="auto">
          <a:xfrm>
            <a:off x="1717675" y="1590675"/>
            <a:ext cx="334963" cy="536575"/>
            <a:chOff x="4140" y="429"/>
            <a:chExt cx="1425" cy="2396"/>
          </a:xfrm>
        </p:grpSpPr>
        <p:sp>
          <p:nvSpPr>
            <p:cNvPr id="92190" name="Freeform 6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91" name="Rectangle 62"/>
            <p:cNvSpPr>
              <a:spLocks noChangeArrowheads="1"/>
            </p:cNvSpPr>
            <p:nvPr/>
          </p:nvSpPr>
          <p:spPr bwMode="auto">
            <a:xfrm>
              <a:off x="4208" y="429"/>
              <a:ext cx="1047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6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92192" name="Freeform 6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93" name="Freeform 6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94" name="Rectangle 65"/>
            <p:cNvSpPr>
              <a:spLocks noChangeArrowheads="1"/>
            </p:cNvSpPr>
            <p:nvPr/>
          </p:nvSpPr>
          <p:spPr bwMode="auto">
            <a:xfrm>
              <a:off x="4214" y="691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600">
                <a:solidFill>
                  <a:srgbClr val="000000"/>
                </a:solidFill>
                <a:latin typeface="Tahoma" charset="0"/>
              </a:endParaRPr>
            </a:p>
          </p:txBody>
        </p:sp>
        <p:grpSp>
          <p:nvGrpSpPr>
            <p:cNvPr id="92195" name="Group 6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20" name="AutoShape 67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x-none" altLang="x-none" sz="1600">
                  <a:solidFill>
                    <a:srgbClr val="000000"/>
                  </a:solidFill>
                  <a:latin typeface="Tahoma" charset="0"/>
                </a:endParaRPr>
              </a:p>
            </p:txBody>
          </p:sp>
          <p:sp>
            <p:nvSpPr>
              <p:cNvPr id="92221" name="AutoShape 68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1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x-none" altLang="x-none" sz="1600">
                  <a:solidFill>
                    <a:srgbClr val="000000"/>
                  </a:solidFill>
                  <a:latin typeface="Tahoma" charset="0"/>
                </a:endParaRPr>
              </a:p>
            </p:txBody>
          </p:sp>
        </p:grpSp>
        <p:sp>
          <p:nvSpPr>
            <p:cNvPr id="92196" name="Rectangle 69"/>
            <p:cNvSpPr>
              <a:spLocks noChangeArrowheads="1"/>
            </p:cNvSpPr>
            <p:nvPr/>
          </p:nvSpPr>
          <p:spPr bwMode="auto">
            <a:xfrm>
              <a:off x="4221" y="1017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600">
                <a:solidFill>
                  <a:srgbClr val="000000"/>
                </a:solidFill>
                <a:latin typeface="Tahoma" charset="0"/>
              </a:endParaRPr>
            </a:p>
          </p:txBody>
        </p:sp>
        <p:grpSp>
          <p:nvGrpSpPr>
            <p:cNvPr id="92197" name="Group 7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18" name="AutoShape 71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x-none" altLang="x-none" sz="1600">
                  <a:solidFill>
                    <a:srgbClr val="000000"/>
                  </a:solidFill>
                  <a:latin typeface="Tahoma" charset="0"/>
                </a:endParaRPr>
              </a:p>
            </p:txBody>
          </p:sp>
          <p:sp>
            <p:nvSpPr>
              <p:cNvPr id="92219" name="AutoShape 72"/>
              <p:cNvSpPr>
                <a:spLocks noChangeArrowheads="1"/>
              </p:cNvSpPr>
              <p:nvPr/>
            </p:nvSpPr>
            <p:spPr bwMode="auto">
              <a:xfrm>
                <a:off x="632" y="2585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x-none" altLang="x-none" sz="1600">
                  <a:solidFill>
                    <a:srgbClr val="000000"/>
                  </a:solidFill>
                  <a:latin typeface="Tahoma" charset="0"/>
                </a:endParaRPr>
              </a:p>
            </p:txBody>
          </p:sp>
        </p:grpSp>
        <p:sp>
          <p:nvSpPr>
            <p:cNvPr id="92198" name="Rectangle 73"/>
            <p:cNvSpPr>
              <a:spLocks noChangeArrowheads="1"/>
            </p:cNvSpPr>
            <p:nvPr/>
          </p:nvSpPr>
          <p:spPr bwMode="auto">
            <a:xfrm>
              <a:off x="4214" y="1358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6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92199" name="Rectangle 74"/>
            <p:cNvSpPr>
              <a:spLocks noChangeArrowheads="1"/>
            </p:cNvSpPr>
            <p:nvPr/>
          </p:nvSpPr>
          <p:spPr bwMode="auto">
            <a:xfrm>
              <a:off x="4228" y="1655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600">
                <a:solidFill>
                  <a:srgbClr val="000000"/>
                </a:solidFill>
                <a:latin typeface="Tahoma" charset="0"/>
              </a:endParaRPr>
            </a:p>
          </p:txBody>
        </p:sp>
        <p:grpSp>
          <p:nvGrpSpPr>
            <p:cNvPr id="92200" name="Group 7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16" name="AutoShape 76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4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x-none" altLang="x-none" sz="1600">
                  <a:solidFill>
                    <a:srgbClr val="000000"/>
                  </a:solidFill>
                  <a:latin typeface="Tahoma" charset="0"/>
                </a:endParaRPr>
              </a:p>
            </p:txBody>
          </p:sp>
          <p:sp>
            <p:nvSpPr>
              <p:cNvPr id="92217" name="AutoShape 77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90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x-none" altLang="x-none" sz="1600">
                  <a:solidFill>
                    <a:srgbClr val="000000"/>
                  </a:solidFill>
                  <a:latin typeface="Tahoma" charset="0"/>
                </a:endParaRPr>
              </a:p>
            </p:txBody>
          </p:sp>
        </p:grpSp>
        <p:sp>
          <p:nvSpPr>
            <p:cNvPr id="92201" name="Freeform 7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202" name="Group 7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14" name="AutoShape 80"/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24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x-none" altLang="x-none" sz="1600">
                  <a:solidFill>
                    <a:srgbClr val="000000"/>
                  </a:solidFill>
                  <a:latin typeface="Tahoma" charset="0"/>
                </a:endParaRPr>
              </a:p>
            </p:txBody>
          </p:sp>
          <p:sp>
            <p:nvSpPr>
              <p:cNvPr id="92215" name="AutoShape 81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x-none" altLang="x-none" sz="1600">
                  <a:solidFill>
                    <a:srgbClr val="000000"/>
                  </a:solidFill>
                  <a:latin typeface="Tahoma" charset="0"/>
                </a:endParaRPr>
              </a:p>
            </p:txBody>
          </p:sp>
        </p:grpSp>
        <p:sp>
          <p:nvSpPr>
            <p:cNvPr id="92203" name="Rectangle 82"/>
            <p:cNvSpPr>
              <a:spLocks noChangeArrowheads="1"/>
            </p:cNvSpPr>
            <p:nvPr/>
          </p:nvSpPr>
          <p:spPr bwMode="auto">
            <a:xfrm>
              <a:off x="5248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6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92204" name="Freeform 8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05" name="Freeform 8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06" name="Oval 85"/>
            <p:cNvSpPr>
              <a:spLocks noChangeArrowheads="1"/>
            </p:cNvSpPr>
            <p:nvPr/>
          </p:nvSpPr>
          <p:spPr bwMode="auto">
            <a:xfrm>
              <a:off x="5518" y="2612"/>
              <a:ext cx="47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6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92207" name="Freeform 8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08" name="AutoShape 87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6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92209" name="AutoShape 88"/>
            <p:cNvSpPr>
              <a:spLocks noChangeArrowheads="1"/>
            </p:cNvSpPr>
            <p:nvPr/>
          </p:nvSpPr>
          <p:spPr bwMode="auto">
            <a:xfrm>
              <a:off x="4208" y="2712"/>
              <a:ext cx="1067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6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92210" name="Oval 89"/>
            <p:cNvSpPr>
              <a:spLocks noChangeArrowheads="1"/>
            </p:cNvSpPr>
            <p:nvPr/>
          </p:nvSpPr>
          <p:spPr bwMode="auto">
            <a:xfrm>
              <a:off x="4309" y="2385"/>
              <a:ext cx="155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6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92211" name="Oval 90"/>
            <p:cNvSpPr>
              <a:spLocks noChangeArrowheads="1"/>
            </p:cNvSpPr>
            <p:nvPr/>
          </p:nvSpPr>
          <p:spPr bwMode="auto">
            <a:xfrm>
              <a:off x="4484" y="2385"/>
              <a:ext cx="162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x-none" altLang="x-none" sz="1600">
                <a:solidFill>
                  <a:srgbClr val="FF0000"/>
                </a:solidFill>
                <a:latin typeface="Tahoma" charset="0"/>
              </a:endParaRPr>
            </a:p>
          </p:txBody>
        </p:sp>
        <p:sp>
          <p:nvSpPr>
            <p:cNvPr id="92212" name="Oval 91"/>
            <p:cNvSpPr>
              <a:spLocks noChangeArrowheads="1"/>
            </p:cNvSpPr>
            <p:nvPr/>
          </p:nvSpPr>
          <p:spPr bwMode="auto">
            <a:xfrm>
              <a:off x="4660" y="2378"/>
              <a:ext cx="162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6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92213" name="Rectangle 92"/>
            <p:cNvSpPr>
              <a:spLocks noChangeArrowheads="1"/>
            </p:cNvSpPr>
            <p:nvPr/>
          </p:nvSpPr>
          <p:spPr bwMode="auto">
            <a:xfrm>
              <a:off x="5065" y="1833"/>
              <a:ext cx="8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600">
                <a:solidFill>
                  <a:srgbClr val="000000"/>
                </a:solidFill>
                <a:latin typeface="Tahoma" charset="0"/>
              </a:endParaRPr>
            </a:p>
          </p:txBody>
        </p:sp>
      </p:grpSp>
      <p:sp>
        <p:nvSpPr>
          <p:cNvPr id="47125" name="Rectangle 94"/>
          <p:cNvSpPr>
            <a:spLocks noGrp="1" noChangeArrowheads="1"/>
          </p:cNvSpPr>
          <p:nvPr>
            <p:ph type="title"/>
          </p:nvPr>
        </p:nvSpPr>
        <p:spPr>
          <a:xfrm>
            <a:off x="438150" y="255588"/>
            <a:ext cx="6824663" cy="8985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DHCP client-server scenario</a:t>
            </a:r>
          </a:p>
        </p:txBody>
      </p:sp>
      <p:pic>
        <p:nvPicPr>
          <p:cNvPr id="92175" name="Picture 9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186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505200" y="1663700"/>
            <a:ext cx="2540000" cy="733425"/>
            <a:chOff x="7333085" y="2736938"/>
            <a:chExt cx="2539755" cy="733428"/>
          </a:xfrm>
        </p:grpSpPr>
        <p:sp>
          <p:nvSpPr>
            <p:cNvPr id="92188" name="Rectangle 2"/>
            <p:cNvSpPr>
              <a:spLocks noChangeArrowheads="1"/>
            </p:cNvSpPr>
            <p:nvPr/>
          </p:nvSpPr>
          <p:spPr bwMode="auto">
            <a:xfrm>
              <a:off x="7333085" y="2736938"/>
              <a:ext cx="2521866" cy="7334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6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92189" name="TextBox 1"/>
            <p:cNvSpPr txBox="1">
              <a:spLocks noChangeArrowheads="1"/>
            </p:cNvSpPr>
            <p:nvPr/>
          </p:nvSpPr>
          <p:spPr bwMode="auto">
            <a:xfrm>
              <a:off x="7344917" y="2797391"/>
              <a:ext cx="252792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600">
                  <a:solidFill>
                    <a:srgbClr val="FF0000"/>
                  </a:solidFill>
                  <a:latin typeface="Tahoma" charset="0"/>
                </a:rPr>
                <a:t>Broadcast: is there a DHCP server out there?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670300" y="2871788"/>
            <a:ext cx="2528888" cy="884237"/>
            <a:chOff x="9144000" y="3229217"/>
            <a:chExt cx="2527923" cy="885135"/>
          </a:xfrm>
        </p:grpSpPr>
        <p:sp>
          <p:nvSpPr>
            <p:cNvPr id="92186" name="Rectangle 87"/>
            <p:cNvSpPr>
              <a:spLocks noChangeArrowheads="1"/>
            </p:cNvSpPr>
            <p:nvPr/>
          </p:nvSpPr>
          <p:spPr bwMode="auto">
            <a:xfrm>
              <a:off x="9144000" y="3229217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6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92187" name="TextBox 88"/>
            <p:cNvSpPr txBox="1">
              <a:spLocks noChangeArrowheads="1"/>
            </p:cNvSpPr>
            <p:nvPr/>
          </p:nvSpPr>
          <p:spPr bwMode="auto">
            <a:xfrm>
              <a:off x="9144000" y="3271783"/>
              <a:ext cx="252792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600">
                  <a:solidFill>
                    <a:srgbClr val="FF0000"/>
                  </a:solidFill>
                  <a:latin typeface="Tahoma" charset="0"/>
                </a:rPr>
                <a:t>Broadcast: I</a:t>
              </a:r>
              <a:r>
                <a:rPr lang="en-US" altLang="en-US" sz="1600">
                  <a:solidFill>
                    <a:srgbClr val="FF0000"/>
                  </a:solidFill>
                  <a:latin typeface="Tahoma" charset="0"/>
                </a:rPr>
                <a:t>’</a:t>
              </a:r>
              <a:r>
                <a:rPr lang="en-US" altLang="x-none" sz="1600">
                  <a:solidFill>
                    <a:srgbClr val="FF0000"/>
                  </a:solidFill>
                  <a:latin typeface="Tahoma" charset="0"/>
                </a:rPr>
                <a:t>m a DHCP server! Here</a:t>
              </a:r>
              <a:r>
                <a:rPr lang="en-US" altLang="en-US" sz="1600">
                  <a:solidFill>
                    <a:srgbClr val="FF0000"/>
                  </a:solidFill>
                  <a:latin typeface="Tahoma" charset="0"/>
                </a:rPr>
                <a:t>’</a:t>
              </a:r>
              <a:r>
                <a:rPr lang="en-US" altLang="x-none" sz="1600">
                  <a:solidFill>
                    <a:srgbClr val="FF0000"/>
                  </a:solidFill>
                  <a:latin typeface="Tahoma" charset="0"/>
                </a:rPr>
                <a:t>s an IP address you can use 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286000" y="4097338"/>
            <a:ext cx="2527300" cy="884237"/>
            <a:chOff x="8956574" y="4615923"/>
            <a:chExt cx="2527923" cy="885135"/>
          </a:xfrm>
        </p:grpSpPr>
        <p:sp>
          <p:nvSpPr>
            <p:cNvPr id="92184" name="Rectangle 89"/>
            <p:cNvSpPr>
              <a:spLocks noChangeArrowheads="1"/>
            </p:cNvSpPr>
            <p:nvPr/>
          </p:nvSpPr>
          <p:spPr bwMode="auto">
            <a:xfrm>
              <a:off x="8956574" y="4615923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6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92185" name="TextBox 90"/>
            <p:cNvSpPr txBox="1">
              <a:spLocks noChangeArrowheads="1"/>
            </p:cNvSpPr>
            <p:nvPr/>
          </p:nvSpPr>
          <p:spPr bwMode="auto">
            <a:xfrm>
              <a:off x="8956574" y="4765817"/>
              <a:ext cx="252792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600">
                  <a:solidFill>
                    <a:srgbClr val="FF0000"/>
                  </a:solidFill>
                  <a:latin typeface="Tahoma" charset="0"/>
                </a:rPr>
                <a:t>Broadcast: OK.  I</a:t>
              </a:r>
              <a:r>
                <a:rPr lang="en-US" altLang="en-US" sz="1600">
                  <a:solidFill>
                    <a:srgbClr val="FF0000"/>
                  </a:solidFill>
                  <a:latin typeface="Tahoma" charset="0"/>
                </a:rPr>
                <a:t>’</a:t>
              </a:r>
              <a:r>
                <a:rPr lang="en-US" altLang="x-none" sz="1600">
                  <a:solidFill>
                    <a:srgbClr val="FF0000"/>
                  </a:solidFill>
                  <a:latin typeface="Tahoma" charset="0"/>
                </a:rPr>
                <a:t>ll take that IP address!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652838" y="5465763"/>
            <a:ext cx="2528887" cy="885825"/>
            <a:chOff x="9144000" y="5555417"/>
            <a:chExt cx="2527923" cy="885135"/>
          </a:xfrm>
        </p:grpSpPr>
        <p:sp>
          <p:nvSpPr>
            <p:cNvPr id="92182" name="Rectangle 91"/>
            <p:cNvSpPr>
              <a:spLocks noChangeArrowheads="1"/>
            </p:cNvSpPr>
            <p:nvPr/>
          </p:nvSpPr>
          <p:spPr bwMode="auto">
            <a:xfrm>
              <a:off x="9144000" y="5555417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6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92183" name="TextBox 92"/>
            <p:cNvSpPr txBox="1">
              <a:spLocks noChangeArrowheads="1"/>
            </p:cNvSpPr>
            <p:nvPr/>
          </p:nvSpPr>
          <p:spPr bwMode="auto">
            <a:xfrm>
              <a:off x="9144000" y="5705311"/>
              <a:ext cx="252792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600">
                  <a:solidFill>
                    <a:srgbClr val="FF0000"/>
                  </a:solidFill>
                  <a:latin typeface="Tahoma" charset="0"/>
                </a:rPr>
                <a:t>Broadcast: OK.  You</a:t>
              </a:r>
              <a:r>
                <a:rPr lang="en-US" altLang="en-US" sz="1600">
                  <a:solidFill>
                    <a:srgbClr val="FF0000"/>
                  </a:solidFill>
                  <a:latin typeface="Tahoma" charset="0"/>
                </a:rPr>
                <a:t>’</a:t>
              </a:r>
              <a:r>
                <a:rPr lang="en-US" altLang="x-none" sz="1600">
                  <a:solidFill>
                    <a:srgbClr val="FF0000"/>
                  </a:solidFill>
                  <a:latin typeface="Tahoma" charset="0"/>
                </a:rPr>
                <a:t>ve got that IP address!</a:t>
              </a:r>
            </a:p>
          </p:txBody>
        </p:sp>
      </p:grpSp>
      <p:sp>
        <p:nvSpPr>
          <p:cNvPr id="921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4245C5EF-29A0-F34D-9754-7E82B52659E3}" type="slidenum">
              <a:rPr lang="en-US" altLang="x-none" sz="1200">
                <a:latin typeface="Tahoma" charset="0"/>
              </a:rPr>
              <a:pPr/>
              <a:t>45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9218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nimBg="1"/>
      <p:bldP spid="34828" grpId="0" animBg="1"/>
      <p:bldP spid="3483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DHCP: more than IP addresses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cs typeface="+mn-cs"/>
              </a:rPr>
              <a:t>DHCP can return more than just allocated IP address on subnet: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address of first-hop router for client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name and IP address of DNS sever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network mask (indicating network versus host portion of address)</a:t>
            </a:r>
          </a:p>
        </p:txBody>
      </p:sp>
      <p:pic>
        <p:nvPicPr>
          <p:cNvPr id="94211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47750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61B7F6ED-4324-F249-8BA3-2C1E1F93403E}" type="slidenum">
              <a:rPr lang="en-US" altLang="x-none" sz="1200">
                <a:latin typeface="Tahoma" charset="0"/>
              </a:rPr>
              <a:pPr/>
              <a:t>46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9421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284288"/>
            <a:ext cx="3421062" cy="1262062"/>
          </a:xfrm>
        </p:spPr>
        <p:txBody>
          <a:bodyPr/>
          <a:lstStyle/>
          <a:p>
            <a:pPr marL="233363" indent="-233363">
              <a:defRPr/>
            </a:pPr>
            <a:r>
              <a:rPr lang="en-US" sz="2200" dirty="0">
                <a:cs typeface="+mn-cs"/>
              </a:rPr>
              <a:t>connecting laptop needs its IP address, </a:t>
            </a:r>
            <a:r>
              <a:rPr lang="en-US" sz="2200" dirty="0" err="1">
                <a:cs typeface="+mn-cs"/>
              </a:rPr>
              <a:t>addr</a:t>
            </a:r>
            <a:r>
              <a:rPr lang="en-US" sz="2200" dirty="0">
                <a:cs typeface="+mn-cs"/>
              </a:rPr>
              <a:t> of first-hop router, </a:t>
            </a:r>
            <a:r>
              <a:rPr lang="en-US" sz="2200" dirty="0" err="1">
                <a:cs typeface="+mn-cs"/>
              </a:rPr>
              <a:t>addr</a:t>
            </a:r>
            <a:r>
              <a:rPr lang="en-US" sz="2200" dirty="0">
                <a:cs typeface="+mn-cs"/>
              </a:rPr>
              <a:t> of DNS server: use DHCP</a:t>
            </a:r>
          </a:p>
        </p:txBody>
      </p:sp>
      <p:sp>
        <p:nvSpPr>
          <p:cNvPr id="95234" name="Freeform 3"/>
          <p:cNvSpPr>
            <a:spLocks/>
          </p:cNvSpPr>
          <p:nvPr/>
        </p:nvSpPr>
        <p:spPr bwMode="auto">
          <a:xfrm>
            <a:off x="773113" y="1428750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5" name="Line 36"/>
          <p:cNvSpPr>
            <a:spLocks noChangeShapeType="1"/>
          </p:cNvSpPr>
          <p:nvPr/>
        </p:nvSpPr>
        <p:spPr bwMode="auto">
          <a:xfrm flipV="1">
            <a:off x="3775075" y="2500313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6" name="Line 43"/>
          <p:cNvSpPr>
            <a:spLocks noChangeShapeType="1"/>
          </p:cNvSpPr>
          <p:nvPr/>
        </p:nvSpPr>
        <p:spPr bwMode="auto">
          <a:xfrm flipV="1">
            <a:off x="2665413" y="2673350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7" name="Line 44"/>
          <p:cNvSpPr>
            <a:spLocks noChangeShapeType="1"/>
          </p:cNvSpPr>
          <p:nvPr/>
        </p:nvSpPr>
        <p:spPr bwMode="auto">
          <a:xfrm flipV="1">
            <a:off x="3924300" y="2357438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8" name="Line 48"/>
          <p:cNvSpPr>
            <a:spLocks noChangeShapeType="1"/>
          </p:cNvSpPr>
          <p:nvPr/>
        </p:nvSpPr>
        <p:spPr bwMode="auto">
          <a:xfrm flipV="1">
            <a:off x="3279775" y="2892425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9" name="Text Box 44"/>
          <p:cNvSpPr txBox="1">
            <a:spLocks noChangeArrowheads="1"/>
          </p:cNvSpPr>
          <p:nvPr/>
        </p:nvSpPr>
        <p:spPr bwMode="auto">
          <a:xfrm>
            <a:off x="2562225" y="3967163"/>
            <a:ext cx="2025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 i="1"/>
              <a:t>router with DHCP </a:t>
            </a:r>
          </a:p>
          <a:p>
            <a:r>
              <a:rPr lang="en-US" altLang="x-none" sz="1800" i="1"/>
              <a:t>server built into </a:t>
            </a:r>
          </a:p>
          <a:p>
            <a:r>
              <a:rPr lang="en-US" altLang="x-none" sz="1800" i="1"/>
              <a:t>router</a:t>
            </a:r>
          </a:p>
        </p:txBody>
      </p:sp>
      <p:sp>
        <p:nvSpPr>
          <p:cNvPr id="648344" name="Rectangle 152"/>
          <p:cNvSpPr>
            <a:spLocks noChangeArrowheads="1"/>
          </p:cNvSpPr>
          <p:nvPr/>
        </p:nvSpPr>
        <p:spPr bwMode="auto">
          <a:xfrm>
            <a:off x="5037138" y="2574925"/>
            <a:ext cx="389255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altLang="x-none" sz="2200">
                <a:latin typeface="Gill Sans MT" charset="0"/>
              </a:rPr>
              <a:t>DHCP request encapsulated in UDP, encapsulated in IP, encapsulated in 802.1 Ethernet</a:t>
            </a:r>
          </a:p>
        </p:txBody>
      </p:sp>
      <p:sp>
        <p:nvSpPr>
          <p:cNvPr id="648345" name="Rectangle 153"/>
          <p:cNvSpPr>
            <a:spLocks noChangeArrowheads="1"/>
          </p:cNvSpPr>
          <p:nvPr/>
        </p:nvSpPr>
        <p:spPr bwMode="auto">
          <a:xfrm>
            <a:off x="5056188" y="3821113"/>
            <a:ext cx="392430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altLang="x-none" sz="2200">
                <a:latin typeface="Gill Sans MT" charset="0"/>
              </a:rPr>
              <a:t>Ethernet frame broadcast (dest: </a:t>
            </a:r>
            <a:r>
              <a:rPr lang="en-US" altLang="x-none" sz="1600">
                <a:latin typeface="Gill Sans MT" charset="0"/>
              </a:rPr>
              <a:t>FFFFFFFFFFFF</a:t>
            </a:r>
            <a:r>
              <a:rPr lang="en-US" altLang="x-none" sz="2200">
                <a:latin typeface="Gill Sans MT" charset="0"/>
              </a:rPr>
              <a:t>) on LAN, received at router running DHCP server</a:t>
            </a:r>
          </a:p>
        </p:txBody>
      </p:sp>
      <p:sp>
        <p:nvSpPr>
          <p:cNvPr id="648346" name="Rectangle 154"/>
          <p:cNvSpPr>
            <a:spLocks noChangeArrowheads="1"/>
          </p:cNvSpPr>
          <p:nvPr/>
        </p:nvSpPr>
        <p:spPr bwMode="auto">
          <a:xfrm>
            <a:off x="5033963" y="5157788"/>
            <a:ext cx="380206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altLang="x-none" sz="2200">
                <a:latin typeface="Gill Sans MT" charset="0"/>
              </a:rPr>
              <a:t>Ethernet demuxed to IP demuxed, UDP demuxed to DHCP </a:t>
            </a:r>
          </a:p>
        </p:txBody>
      </p:sp>
      <p:sp>
        <p:nvSpPr>
          <p:cNvPr id="95243" name="Text Box 155"/>
          <p:cNvSpPr txBox="1">
            <a:spLocks noChangeArrowheads="1"/>
          </p:cNvSpPr>
          <p:nvPr/>
        </p:nvSpPr>
        <p:spPr bwMode="auto">
          <a:xfrm>
            <a:off x="3327400" y="3284538"/>
            <a:ext cx="10477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400"/>
              <a:t>168.1.1.1</a:t>
            </a:r>
          </a:p>
          <a:p>
            <a:endParaRPr lang="en-US" altLang="x-none" sz="1400"/>
          </a:p>
        </p:txBody>
      </p:sp>
      <p:grpSp>
        <p:nvGrpSpPr>
          <p:cNvPr id="95244" name="Group 186"/>
          <p:cNvGrpSpPr>
            <a:grpSpLocks/>
          </p:cNvGrpSpPr>
          <p:nvPr/>
        </p:nvGrpSpPr>
        <p:grpSpPr bwMode="auto">
          <a:xfrm>
            <a:off x="3140075" y="2598738"/>
            <a:ext cx="963613" cy="300037"/>
            <a:chOff x="4410" y="1365"/>
            <a:chExt cx="663" cy="224"/>
          </a:xfrm>
        </p:grpSpPr>
        <p:sp>
          <p:nvSpPr>
            <p:cNvPr id="95422" name="Rectangle 187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95423" name="AutoShape 188"/>
            <p:cNvSpPr>
              <a:spLocks noChangeArrowheads="1"/>
            </p:cNvSpPr>
            <p:nvPr/>
          </p:nvSpPr>
          <p:spPr bwMode="auto">
            <a:xfrm>
              <a:off x="4410" y="1369"/>
              <a:ext cx="663" cy="134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95424" name="Freeform 189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25" name="Freeform 190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1801 h 63"/>
                <a:gd name="T2" fmla="*/ 147159 w 280"/>
                <a:gd name="T3" fmla="*/ 1752 h 63"/>
                <a:gd name="T4" fmla="*/ 868488 w 280"/>
                <a:gd name="T5" fmla="*/ 0 h 63"/>
                <a:gd name="T6" fmla="*/ 110881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426" name="Freeform 191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5245" name="Group 192"/>
          <p:cNvGrpSpPr>
            <a:grpSpLocks/>
          </p:cNvGrpSpPr>
          <p:nvPr/>
        </p:nvGrpSpPr>
        <p:grpSpPr bwMode="auto">
          <a:xfrm>
            <a:off x="2674938" y="3525838"/>
            <a:ext cx="1066800" cy="406400"/>
            <a:chOff x="4396" y="1245"/>
            <a:chExt cx="672" cy="248"/>
          </a:xfrm>
        </p:grpSpPr>
        <p:sp>
          <p:nvSpPr>
            <p:cNvPr id="9541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sp>
          <p:nvSpPr>
            <p:cNvPr id="9541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>
                <a:latin typeface="Times New Roman" charset="0"/>
              </a:endParaRPr>
            </a:p>
          </p:txBody>
        </p:sp>
        <p:sp>
          <p:nvSpPr>
            <p:cNvPr id="9541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grpSp>
          <p:nvGrpSpPr>
            <p:cNvPr id="95417" name="Group 19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5420" name="Freeform 19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21" name="Freeform 19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5418" name="Line 19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19" name="Line 20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246" name="Group 201"/>
          <p:cNvGrpSpPr>
            <a:grpSpLocks/>
          </p:cNvGrpSpPr>
          <p:nvPr/>
        </p:nvGrpSpPr>
        <p:grpSpPr bwMode="auto">
          <a:xfrm>
            <a:off x="2706688" y="3330575"/>
            <a:ext cx="423862" cy="647700"/>
            <a:chOff x="4140" y="429"/>
            <a:chExt cx="1425" cy="2396"/>
          </a:xfrm>
        </p:grpSpPr>
        <p:sp>
          <p:nvSpPr>
            <p:cNvPr id="95382" name="Freeform 20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3" name="Rectangle 203"/>
            <p:cNvSpPr>
              <a:spLocks noChangeArrowheads="1"/>
            </p:cNvSpPr>
            <p:nvPr/>
          </p:nvSpPr>
          <p:spPr bwMode="auto">
            <a:xfrm>
              <a:off x="4204" y="429"/>
              <a:ext cx="1051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95384" name="Freeform 20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5" name="Freeform 20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6" name="Rectangle 206"/>
            <p:cNvSpPr>
              <a:spLocks noChangeArrowheads="1"/>
            </p:cNvSpPr>
            <p:nvPr/>
          </p:nvSpPr>
          <p:spPr bwMode="auto">
            <a:xfrm>
              <a:off x="4209" y="693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grpSp>
          <p:nvGrpSpPr>
            <p:cNvPr id="95387" name="Group 20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412" name="AutoShape 208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6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95413" name="AutoShape 209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</p:grpSp>
        <p:sp>
          <p:nvSpPr>
            <p:cNvPr id="95388" name="Rectangle 210"/>
            <p:cNvSpPr>
              <a:spLocks noChangeArrowheads="1"/>
            </p:cNvSpPr>
            <p:nvPr/>
          </p:nvSpPr>
          <p:spPr bwMode="auto">
            <a:xfrm>
              <a:off x="4225" y="1016"/>
              <a:ext cx="592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grpSp>
          <p:nvGrpSpPr>
            <p:cNvPr id="95389" name="Group 21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5410" name="AutoShape 212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95411" name="AutoShape 213"/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</p:grpSp>
        <p:sp>
          <p:nvSpPr>
            <p:cNvPr id="95390" name="Rectangle 214"/>
            <p:cNvSpPr>
              <a:spLocks noChangeArrowheads="1"/>
            </p:cNvSpPr>
            <p:nvPr/>
          </p:nvSpPr>
          <p:spPr bwMode="auto">
            <a:xfrm>
              <a:off x="4215" y="1357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95391" name="Rectangle 215"/>
            <p:cNvSpPr>
              <a:spLocks noChangeArrowheads="1"/>
            </p:cNvSpPr>
            <p:nvPr/>
          </p:nvSpPr>
          <p:spPr bwMode="auto">
            <a:xfrm>
              <a:off x="4225" y="1656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grpSp>
          <p:nvGrpSpPr>
            <p:cNvPr id="95392" name="Group 21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5408" name="AutoShape 2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95409" name="AutoShape 218"/>
              <p:cNvSpPr>
                <a:spLocks noChangeArrowheads="1"/>
              </p:cNvSpPr>
              <p:nvPr/>
            </p:nvSpPr>
            <p:spPr bwMode="auto">
              <a:xfrm>
                <a:off x="624" y="2584"/>
                <a:ext cx="69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</p:grpSp>
        <p:sp>
          <p:nvSpPr>
            <p:cNvPr id="95393" name="Freeform 21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5394" name="Group 22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5406" name="AutoShape 221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4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95407" name="AutoShape 222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</p:grpSp>
        <p:sp>
          <p:nvSpPr>
            <p:cNvPr id="95395" name="Rectangle 223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95396" name="Freeform 22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97" name="Freeform 22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98" name="Oval 226"/>
            <p:cNvSpPr>
              <a:spLocks noChangeArrowheads="1"/>
            </p:cNvSpPr>
            <p:nvPr/>
          </p:nvSpPr>
          <p:spPr bwMode="auto">
            <a:xfrm>
              <a:off x="5517" y="2614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95399" name="Freeform 22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00" name="AutoShape 228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95401" name="AutoShape 229"/>
            <p:cNvSpPr>
              <a:spLocks noChangeArrowheads="1"/>
            </p:cNvSpPr>
            <p:nvPr/>
          </p:nvSpPr>
          <p:spPr bwMode="auto">
            <a:xfrm>
              <a:off x="4204" y="2713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95402" name="Oval 230"/>
            <p:cNvSpPr>
              <a:spLocks noChangeArrowheads="1"/>
            </p:cNvSpPr>
            <p:nvPr/>
          </p:nvSpPr>
          <p:spPr bwMode="auto">
            <a:xfrm>
              <a:off x="4305" y="2385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95403" name="Oval 231"/>
            <p:cNvSpPr>
              <a:spLocks noChangeArrowheads="1"/>
            </p:cNvSpPr>
            <p:nvPr/>
          </p:nvSpPr>
          <p:spPr bwMode="auto">
            <a:xfrm>
              <a:off x="4487" y="2385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x-none" altLang="x-none" sz="1800">
                <a:solidFill>
                  <a:srgbClr val="FF0000"/>
                </a:solidFill>
              </a:endParaRPr>
            </a:p>
          </p:txBody>
        </p:sp>
        <p:sp>
          <p:nvSpPr>
            <p:cNvPr id="95404" name="Oval 232"/>
            <p:cNvSpPr>
              <a:spLocks noChangeArrowheads="1"/>
            </p:cNvSpPr>
            <p:nvPr/>
          </p:nvSpPr>
          <p:spPr bwMode="auto">
            <a:xfrm>
              <a:off x="4663" y="2379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95405" name="Rectangle 233"/>
            <p:cNvSpPr>
              <a:spLocks noChangeArrowheads="1"/>
            </p:cNvSpPr>
            <p:nvPr/>
          </p:nvSpPr>
          <p:spPr bwMode="auto">
            <a:xfrm>
              <a:off x="5063" y="1833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</p:grpSp>
      <p:grpSp>
        <p:nvGrpSpPr>
          <p:cNvPr id="95247" name="Group 234"/>
          <p:cNvGrpSpPr>
            <a:grpSpLocks/>
          </p:cNvGrpSpPr>
          <p:nvPr/>
        </p:nvGrpSpPr>
        <p:grpSpPr bwMode="auto">
          <a:xfrm>
            <a:off x="1978025" y="2295525"/>
            <a:ext cx="850900" cy="615950"/>
            <a:chOff x="4420" y="878"/>
            <a:chExt cx="614" cy="458"/>
          </a:xfrm>
        </p:grpSpPr>
        <p:pic>
          <p:nvPicPr>
            <p:cNvPr id="95360" name="Picture 235" descr="laptop_keyboar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361" name="Freeform 236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5362" name="Picture 237" descr="scre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363" name="Freeform 238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4" name="Freeform 239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5" name="Freeform 240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6" name="Freeform 241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7" name="Freeform 242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8" name="Freeform 243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5369" name="Group 244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95376" name="Freeform 245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77" name="Freeform 246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78" name="Freeform 247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79" name="Freeform 248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80" name="Freeform 249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81" name="Freeform 250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5370" name="Freeform 251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1" name="Freeform 252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2" name="Freeform 253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3" name="Freeform 254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4" name="Freeform 255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5" name="Freeform 256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8226" name="AutoShape 34"/>
          <p:cNvSpPr>
            <a:spLocks noChangeArrowheads="1"/>
          </p:cNvSpPr>
          <p:nvPr/>
        </p:nvSpPr>
        <p:spPr bwMode="auto">
          <a:xfrm>
            <a:off x="830263" y="2422525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1195388" y="1258888"/>
            <a:ext cx="976312" cy="1460500"/>
            <a:chOff x="651" y="681"/>
            <a:chExt cx="615" cy="920"/>
          </a:xfrm>
        </p:grpSpPr>
        <p:sp>
          <p:nvSpPr>
            <p:cNvPr id="95352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700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5353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95354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95355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x-none" sz="1600"/>
                  <a:t>DHCP</a:t>
                </a:r>
              </a:p>
              <a:p>
                <a:pPr algn="ctr"/>
                <a:r>
                  <a:rPr lang="en-US" altLang="x-none" sz="1600"/>
                  <a:t>UDP</a:t>
                </a:r>
              </a:p>
              <a:p>
                <a:pPr algn="ctr"/>
                <a:r>
                  <a:rPr lang="en-US" altLang="x-none" sz="1600"/>
                  <a:t>IP</a:t>
                </a:r>
              </a:p>
              <a:p>
                <a:pPr algn="ctr"/>
                <a:r>
                  <a:rPr lang="en-US" altLang="x-none" sz="1600"/>
                  <a:t>Eth</a:t>
                </a:r>
              </a:p>
              <a:p>
                <a:pPr algn="ctr"/>
                <a:r>
                  <a:rPr lang="en-US" altLang="x-none" sz="1600"/>
                  <a:t>Phy</a:t>
                </a:r>
              </a:p>
            </p:txBody>
          </p:sp>
          <p:sp>
            <p:nvSpPr>
              <p:cNvPr id="95356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357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358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359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4" name="Group 54"/>
          <p:cNvGrpSpPr>
            <a:grpSpLocks/>
          </p:cNvGrpSpPr>
          <p:nvPr/>
        </p:nvGrpSpPr>
        <p:grpSpPr bwMode="auto">
          <a:xfrm>
            <a:off x="520700" y="1317625"/>
            <a:ext cx="544513" cy="244475"/>
            <a:chOff x="844" y="3337"/>
            <a:chExt cx="343" cy="154"/>
          </a:xfrm>
        </p:grpSpPr>
        <p:sp>
          <p:nvSpPr>
            <p:cNvPr id="95350" name="Rectangle 55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95351" name="Text Box 56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000">
                  <a:solidFill>
                    <a:schemeClr val="bg1"/>
                  </a:solidFill>
                </a:rPr>
                <a:t>DHCP</a:t>
              </a:r>
            </a:p>
          </p:txBody>
        </p:sp>
      </p:grpSp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66675" y="1336675"/>
            <a:ext cx="1081088" cy="1166813"/>
            <a:chOff x="42" y="744"/>
            <a:chExt cx="681" cy="735"/>
          </a:xfrm>
        </p:grpSpPr>
        <p:grpSp>
          <p:nvGrpSpPr>
            <p:cNvPr id="95318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95320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95345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95348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x-none" altLang="x-none" sz="1800"/>
                  </a:p>
                </p:txBody>
              </p:sp>
              <p:sp>
                <p:nvSpPr>
                  <p:cNvPr id="95349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r>
                      <a:rPr lang="en-US" altLang="x-none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95346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95347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</p:grpSp>
          <p:grpSp>
            <p:nvGrpSpPr>
              <p:cNvPr id="95321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95339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5343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x-none" altLang="x-none" sz="1800"/>
                  </a:p>
                </p:txBody>
              </p:sp>
              <p:sp>
                <p:nvSpPr>
                  <p:cNvPr id="95344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r>
                      <a:rPr lang="en-US" altLang="x-none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5340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5341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x-none" altLang="x-none" sz="1800"/>
                  </a:p>
                </p:txBody>
              </p:sp>
              <p:sp>
                <p:nvSpPr>
                  <p:cNvPr id="95342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x-none" altLang="x-none" sz="1800"/>
                  </a:p>
                </p:txBody>
              </p:sp>
            </p:grpSp>
          </p:grpSp>
          <p:grpSp>
            <p:nvGrpSpPr>
              <p:cNvPr id="95322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5337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95338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</p:grpSp>
          <p:grpSp>
            <p:nvGrpSpPr>
              <p:cNvPr id="95323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95324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9532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95331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95335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endParaRPr lang="x-none" altLang="x-none" sz="1800"/>
                      </a:p>
                    </p:txBody>
                  </p:sp>
                  <p:sp>
                    <p:nvSpPr>
                      <p:cNvPr id="95336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r>
                          <a:rPr lang="en-US" altLang="x-none" sz="100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95332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5333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endParaRPr lang="x-none" altLang="x-none" sz="1800"/>
                      </a:p>
                    </p:txBody>
                  </p:sp>
                  <p:sp>
                    <p:nvSpPr>
                      <p:cNvPr id="95334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endParaRPr lang="x-none" altLang="x-none" sz="1800"/>
                      </a:p>
                    </p:txBody>
                  </p:sp>
                </p:grpSp>
              </p:grpSp>
              <p:sp>
                <p:nvSpPr>
                  <p:cNvPr id="95329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x-none" altLang="x-none" sz="1800"/>
                  </a:p>
                </p:txBody>
              </p:sp>
              <p:sp>
                <p:nvSpPr>
                  <p:cNvPr id="95330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x-none" altLang="x-none" sz="1800"/>
                  </a:p>
                </p:txBody>
              </p:sp>
            </p:grpSp>
            <p:sp>
              <p:nvSpPr>
                <p:cNvPr id="95325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95326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95327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</p:grpSp>
        </p:grpSp>
        <p:sp>
          <p:nvSpPr>
            <p:cNvPr id="95319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</p:grpSp>
      <p:grpSp>
        <p:nvGrpSpPr>
          <p:cNvPr id="28" name="Group 90"/>
          <p:cNvGrpSpPr>
            <a:grpSpLocks/>
          </p:cNvGrpSpPr>
          <p:nvPr/>
        </p:nvGrpSpPr>
        <p:grpSpPr bwMode="auto">
          <a:xfrm>
            <a:off x="650875" y="2544763"/>
            <a:ext cx="1081088" cy="244475"/>
            <a:chOff x="504" y="3523"/>
            <a:chExt cx="681" cy="154"/>
          </a:xfrm>
        </p:grpSpPr>
        <p:grpSp>
          <p:nvGrpSpPr>
            <p:cNvPr id="95305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95309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95312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5316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x-none" altLang="x-none" sz="1800"/>
                  </a:p>
                </p:txBody>
              </p:sp>
              <p:sp>
                <p:nvSpPr>
                  <p:cNvPr id="95317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r>
                      <a:rPr lang="en-US" altLang="x-none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5313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5314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x-none" altLang="x-none" sz="1800"/>
                  </a:p>
                </p:txBody>
              </p:sp>
              <p:sp>
                <p:nvSpPr>
                  <p:cNvPr id="95315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x-none" altLang="x-none" sz="1800"/>
                  </a:p>
                </p:txBody>
              </p:sp>
            </p:grpSp>
          </p:grpSp>
          <p:sp>
            <p:nvSpPr>
              <p:cNvPr id="95310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95311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</p:grpSp>
        <p:sp>
          <p:nvSpPr>
            <p:cNvPr id="95306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95307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95308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</p:grpSp>
      <p:grpSp>
        <p:nvGrpSpPr>
          <p:cNvPr id="49314" name="Group 104"/>
          <p:cNvGrpSpPr>
            <a:grpSpLocks/>
          </p:cNvGrpSpPr>
          <p:nvPr/>
        </p:nvGrpSpPr>
        <p:grpSpPr bwMode="auto">
          <a:xfrm>
            <a:off x="1477963" y="3236913"/>
            <a:ext cx="1316037" cy="1314450"/>
            <a:chOff x="931" y="1941"/>
            <a:chExt cx="829" cy="828"/>
          </a:xfrm>
        </p:grpSpPr>
        <p:sp>
          <p:nvSpPr>
            <p:cNvPr id="95297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1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4998"/>
                  </a:schemeClr>
                </a:gs>
                <a:gs pos="100000">
                  <a:srgbClr val="000099">
                    <a:alpha val="64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5298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95299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95300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x-none" sz="1600"/>
                  <a:t>DHCP</a:t>
                </a:r>
              </a:p>
              <a:p>
                <a:pPr algn="ctr"/>
                <a:r>
                  <a:rPr lang="en-US" altLang="x-none" sz="1600"/>
                  <a:t>UDP</a:t>
                </a:r>
              </a:p>
              <a:p>
                <a:pPr algn="ctr"/>
                <a:r>
                  <a:rPr lang="en-US" altLang="x-none" sz="1600"/>
                  <a:t>IP</a:t>
                </a:r>
              </a:p>
              <a:p>
                <a:pPr algn="ctr"/>
                <a:r>
                  <a:rPr lang="en-US" altLang="x-none" sz="1600"/>
                  <a:t>Eth</a:t>
                </a:r>
              </a:p>
              <a:p>
                <a:pPr algn="ctr"/>
                <a:r>
                  <a:rPr lang="en-US" altLang="x-none" sz="1600"/>
                  <a:t>Phy</a:t>
                </a:r>
              </a:p>
            </p:txBody>
          </p:sp>
          <p:sp>
            <p:nvSpPr>
              <p:cNvPr id="95301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302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303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304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49317" name="Group 113"/>
          <p:cNvGrpSpPr>
            <a:grpSpLocks/>
          </p:cNvGrpSpPr>
          <p:nvPr/>
        </p:nvGrpSpPr>
        <p:grpSpPr bwMode="auto">
          <a:xfrm>
            <a:off x="339725" y="3136900"/>
            <a:ext cx="1081088" cy="1217613"/>
            <a:chOff x="1404" y="3105"/>
            <a:chExt cx="681" cy="767"/>
          </a:xfrm>
        </p:grpSpPr>
        <p:grpSp>
          <p:nvGrpSpPr>
            <p:cNvPr id="95262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95267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95292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95295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x-none" altLang="x-none" sz="1800"/>
                  </a:p>
                </p:txBody>
              </p:sp>
              <p:sp>
                <p:nvSpPr>
                  <p:cNvPr id="95296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r>
                      <a:rPr lang="en-US" altLang="x-none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95293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95294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</p:grpSp>
          <p:grpSp>
            <p:nvGrpSpPr>
              <p:cNvPr id="95268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95286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5290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x-none" altLang="x-none" sz="1800"/>
                  </a:p>
                </p:txBody>
              </p:sp>
              <p:sp>
                <p:nvSpPr>
                  <p:cNvPr id="95291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r>
                      <a:rPr lang="en-US" altLang="x-none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5287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5288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x-none" altLang="x-none" sz="1800"/>
                  </a:p>
                </p:txBody>
              </p:sp>
              <p:sp>
                <p:nvSpPr>
                  <p:cNvPr id="95289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x-none" altLang="x-none" sz="1800"/>
                  </a:p>
                </p:txBody>
              </p:sp>
            </p:grpSp>
          </p:grpSp>
          <p:grpSp>
            <p:nvGrpSpPr>
              <p:cNvPr id="95269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5284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95285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</p:grpSp>
          <p:grpSp>
            <p:nvGrpSpPr>
              <p:cNvPr id="95270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95271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95275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95278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95282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endParaRPr lang="x-none" altLang="x-none" sz="1800"/>
                      </a:p>
                    </p:txBody>
                  </p:sp>
                  <p:sp>
                    <p:nvSpPr>
                      <p:cNvPr id="95283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r>
                          <a:rPr lang="en-US" altLang="x-none" sz="100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95279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5280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endParaRPr lang="x-none" altLang="x-none" sz="1800"/>
                      </a:p>
                    </p:txBody>
                  </p:sp>
                  <p:sp>
                    <p:nvSpPr>
                      <p:cNvPr id="95281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endParaRPr lang="x-none" altLang="x-none" sz="1800"/>
                      </a:p>
                    </p:txBody>
                  </p:sp>
                </p:grpSp>
              </p:grpSp>
              <p:sp>
                <p:nvSpPr>
                  <p:cNvPr id="95276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x-none" altLang="x-none" sz="1800"/>
                  </a:p>
                </p:txBody>
              </p:sp>
              <p:sp>
                <p:nvSpPr>
                  <p:cNvPr id="95277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x-none" altLang="x-none" sz="1800"/>
                  </a:p>
                </p:txBody>
              </p:sp>
            </p:grpSp>
            <p:sp>
              <p:nvSpPr>
                <p:cNvPr id="95272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95273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95274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</p:grpSp>
        </p:grpSp>
        <p:sp>
          <p:nvSpPr>
            <p:cNvPr id="95263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grpSp>
          <p:nvGrpSpPr>
            <p:cNvPr id="95264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95265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95266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000">
                    <a:solidFill>
                      <a:schemeClr val="bg1"/>
                    </a:solidFill>
                  </a:rPr>
                  <a:t>DHCP</a:t>
                </a:r>
              </a:p>
            </p:txBody>
          </p:sp>
        </p:grpSp>
      </p:grpSp>
      <p:grpSp>
        <p:nvGrpSpPr>
          <p:cNvPr id="49350" name="Group 149"/>
          <p:cNvGrpSpPr>
            <a:grpSpLocks/>
          </p:cNvGrpSpPr>
          <p:nvPr/>
        </p:nvGrpSpPr>
        <p:grpSpPr bwMode="auto">
          <a:xfrm>
            <a:off x="803275" y="3333750"/>
            <a:ext cx="544513" cy="244475"/>
            <a:chOff x="844" y="3337"/>
            <a:chExt cx="343" cy="154"/>
          </a:xfrm>
        </p:grpSpPr>
        <p:sp>
          <p:nvSpPr>
            <p:cNvPr id="95260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95261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000">
                  <a:solidFill>
                    <a:schemeClr val="bg1"/>
                  </a:solidFill>
                </a:rPr>
                <a:t>DHCP</a:t>
              </a:r>
            </a:p>
          </p:txBody>
        </p:sp>
      </p:grpSp>
      <p:pic>
        <p:nvPicPr>
          <p:cNvPr id="95256" name="Picture 258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22313"/>
            <a:ext cx="3198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80" name="Rectangle 259"/>
          <p:cNvSpPr>
            <a:spLocks noGrp="1" noChangeArrowheads="1"/>
          </p:cNvSpPr>
          <p:nvPr>
            <p:ph type="title"/>
          </p:nvPr>
        </p:nvSpPr>
        <p:spPr>
          <a:xfrm>
            <a:off x="323850" y="77788"/>
            <a:ext cx="4354513" cy="94297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DHCP: example</a:t>
            </a:r>
          </a:p>
        </p:txBody>
      </p:sp>
      <p:sp>
        <p:nvSpPr>
          <p:cNvPr id="952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11EE11F5-35C6-8143-A00F-3AA4CF46E8AC}" type="slidenum">
              <a:rPr lang="en-US" altLang="x-none" sz="1200">
                <a:latin typeface="Tahoma" charset="0"/>
              </a:rPr>
              <a:pPr/>
              <a:t>47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9525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64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4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5" grpId="0" build="p"/>
      <p:bldP spid="648344" grpId="0"/>
      <p:bldP spid="648345" grpId="0"/>
      <p:bldP spid="648346" grpId="0"/>
      <p:bldP spid="648226" grpId="0" animBg="1"/>
      <p:bldP spid="648226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22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22313"/>
            <a:ext cx="3198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158875"/>
            <a:ext cx="3430587" cy="1573213"/>
          </a:xfrm>
        </p:spPr>
        <p:txBody>
          <a:bodyPr/>
          <a:lstStyle/>
          <a:p>
            <a:pPr marL="233363" indent="-233363"/>
            <a:r>
              <a:rPr lang="en-US" altLang="x-none" sz="2200">
                <a:ea typeface="ＭＳ Ｐゴシック" charset="-128"/>
                <a:cs typeface="ＭＳ Ｐゴシック" charset="-128"/>
              </a:rPr>
              <a:t>DCP server formulates DHCP ACK containing client</a:t>
            </a:r>
            <a:r>
              <a:rPr lang="ja-JP" altLang="en-US" sz="2200">
                <a:ea typeface="ＭＳ Ｐゴシック" charset="-128"/>
                <a:cs typeface="ＭＳ Ｐゴシック" charset="-128"/>
              </a:rPr>
              <a:t>’</a:t>
            </a:r>
            <a:r>
              <a:rPr lang="en-US" altLang="ja-JP" sz="2200">
                <a:ea typeface="ＭＳ Ｐゴシック" charset="-128"/>
                <a:cs typeface="ＭＳ Ｐゴシック" charset="-128"/>
              </a:rPr>
              <a:t>s IP address, IP address of first-hop router for client, name &amp; IP address of DNS server</a:t>
            </a:r>
          </a:p>
          <a:p>
            <a:pPr marL="233363" indent="-233363"/>
            <a:endParaRPr lang="en-US" altLang="x-none" sz="18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6259" name="Freeform 3"/>
          <p:cNvSpPr>
            <a:spLocks/>
          </p:cNvSpPr>
          <p:nvPr/>
        </p:nvSpPr>
        <p:spPr bwMode="auto">
          <a:xfrm>
            <a:off x="773113" y="1428750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0" name="Line 36"/>
          <p:cNvSpPr>
            <a:spLocks noChangeShapeType="1"/>
          </p:cNvSpPr>
          <p:nvPr/>
        </p:nvSpPr>
        <p:spPr bwMode="auto">
          <a:xfrm flipV="1">
            <a:off x="3775075" y="251142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1" name="Line 43"/>
          <p:cNvSpPr>
            <a:spLocks noChangeShapeType="1"/>
          </p:cNvSpPr>
          <p:nvPr/>
        </p:nvSpPr>
        <p:spPr bwMode="auto">
          <a:xfrm flipV="1">
            <a:off x="2665413" y="2673350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2" name="Line 44"/>
          <p:cNvSpPr>
            <a:spLocks noChangeShapeType="1"/>
          </p:cNvSpPr>
          <p:nvPr/>
        </p:nvSpPr>
        <p:spPr bwMode="auto">
          <a:xfrm flipV="1">
            <a:off x="3924300" y="236855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3" name="Line 48"/>
          <p:cNvSpPr>
            <a:spLocks noChangeShapeType="1"/>
          </p:cNvSpPr>
          <p:nvPr/>
        </p:nvSpPr>
        <p:spPr bwMode="auto">
          <a:xfrm flipV="1">
            <a:off x="3279775" y="2903538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9364" name="Rectangle 148"/>
          <p:cNvSpPr>
            <a:spLocks noChangeArrowheads="1"/>
          </p:cNvSpPr>
          <p:nvPr/>
        </p:nvSpPr>
        <p:spPr bwMode="auto">
          <a:xfrm>
            <a:off x="5030788" y="2930525"/>
            <a:ext cx="342106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altLang="x-none" sz="2200">
                <a:latin typeface="Gill Sans MT" charset="0"/>
              </a:rPr>
              <a:t>encapsulation of DHCP server, frame forwarded to client, demuxing up to DHCP at client</a:t>
            </a:r>
          </a:p>
        </p:txBody>
      </p:sp>
      <p:sp>
        <p:nvSpPr>
          <p:cNvPr id="50188" name="Rectangle 152"/>
          <p:cNvSpPr>
            <a:spLocks noGrp="1" noChangeArrowheads="1"/>
          </p:cNvSpPr>
          <p:nvPr>
            <p:ph type="title"/>
          </p:nvPr>
        </p:nvSpPr>
        <p:spPr>
          <a:xfrm>
            <a:off x="323850" y="77788"/>
            <a:ext cx="4354513" cy="94297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DHCP: example</a:t>
            </a:r>
          </a:p>
        </p:txBody>
      </p:sp>
      <p:grpSp>
        <p:nvGrpSpPr>
          <p:cNvPr id="96266" name="Group 153"/>
          <p:cNvGrpSpPr>
            <a:grpSpLocks/>
          </p:cNvGrpSpPr>
          <p:nvPr/>
        </p:nvGrpSpPr>
        <p:grpSpPr bwMode="auto">
          <a:xfrm>
            <a:off x="1978025" y="2295525"/>
            <a:ext cx="850900" cy="615950"/>
            <a:chOff x="4420" y="878"/>
            <a:chExt cx="614" cy="458"/>
          </a:xfrm>
        </p:grpSpPr>
        <p:pic>
          <p:nvPicPr>
            <p:cNvPr id="96424" name="Picture 154" descr="laptop_keyboar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425" name="Freeform 155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6426" name="Picture 156" descr="scre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427" name="Freeform 157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28" name="Freeform 158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29" name="Freeform 159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0" name="Freeform 160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1" name="Freeform 161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2" name="Freeform 162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433" name="Group 163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96440" name="Freeform 164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1" name="Freeform 165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2" name="Freeform 166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3" name="Freeform 167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4" name="Freeform 168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5" name="Freeform 169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434" name="Freeform 170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5" name="Freeform 171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6" name="Freeform 172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7" name="Freeform 173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8" name="Freeform 174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9" name="Freeform 175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67" name="Text Box 176"/>
          <p:cNvSpPr txBox="1">
            <a:spLocks noChangeArrowheads="1"/>
          </p:cNvSpPr>
          <p:nvPr/>
        </p:nvSpPr>
        <p:spPr bwMode="auto">
          <a:xfrm>
            <a:off x="2562225" y="3967163"/>
            <a:ext cx="2025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 i="1"/>
              <a:t>router with DHCP </a:t>
            </a:r>
          </a:p>
          <a:p>
            <a:r>
              <a:rPr lang="en-US" altLang="x-none" sz="1800" i="1"/>
              <a:t>server built into </a:t>
            </a:r>
          </a:p>
          <a:p>
            <a:r>
              <a:rPr lang="en-US" altLang="x-none" sz="1800" i="1"/>
              <a:t>router</a:t>
            </a:r>
          </a:p>
        </p:txBody>
      </p:sp>
      <p:grpSp>
        <p:nvGrpSpPr>
          <p:cNvPr id="96268" name="Group 177"/>
          <p:cNvGrpSpPr>
            <a:grpSpLocks/>
          </p:cNvGrpSpPr>
          <p:nvPr/>
        </p:nvGrpSpPr>
        <p:grpSpPr bwMode="auto">
          <a:xfrm>
            <a:off x="2674938" y="3525838"/>
            <a:ext cx="1066800" cy="406400"/>
            <a:chOff x="4396" y="1245"/>
            <a:chExt cx="672" cy="248"/>
          </a:xfrm>
        </p:grpSpPr>
        <p:sp>
          <p:nvSpPr>
            <p:cNvPr id="9641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sp>
          <p:nvSpPr>
            <p:cNvPr id="9641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>
                <a:latin typeface="Times New Roman" charset="0"/>
              </a:endParaRPr>
            </a:p>
          </p:txBody>
        </p:sp>
        <p:sp>
          <p:nvSpPr>
            <p:cNvPr id="9641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grpSp>
          <p:nvGrpSpPr>
            <p:cNvPr id="96419" name="Group 18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6422" name="Freeform 18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23" name="Freeform 18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420" name="Line 184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21" name="Line 18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6269" name="Group 186"/>
          <p:cNvGrpSpPr>
            <a:grpSpLocks/>
          </p:cNvGrpSpPr>
          <p:nvPr/>
        </p:nvGrpSpPr>
        <p:grpSpPr bwMode="auto">
          <a:xfrm>
            <a:off x="2706688" y="3330575"/>
            <a:ext cx="423862" cy="647700"/>
            <a:chOff x="4140" y="429"/>
            <a:chExt cx="1425" cy="2396"/>
          </a:xfrm>
        </p:grpSpPr>
        <p:sp>
          <p:nvSpPr>
            <p:cNvPr id="96384" name="Freeform 18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5" name="Rectangle 188"/>
            <p:cNvSpPr>
              <a:spLocks noChangeArrowheads="1"/>
            </p:cNvSpPr>
            <p:nvPr/>
          </p:nvSpPr>
          <p:spPr bwMode="auto">
            <a:xfrm>
              <a:off x="4204" y="429"/>
              <a:ext cx="1051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96386" name="Freeform 18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7" name="Freeform 19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8" name="Rectangle 191"/>
            <p:cNvSpPr>
              <a:spLocks noChangeArrowheads="1"/>
            </p:cNvSpPr>
            <p:nvPr/>
          </p:nvSpPr>
          <p:spPr bwMode="auto">
            <a:xfrm>
              <a:off x="4209" y="693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grpSp>
          <p:nvGrpSpPr>
            <p:cNvPr id="96389" name="Group 19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6414" name="AutoShape 193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6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96415" name="AutoShape 194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</p:grpSp>
        <p:sp>
          <p:nvSpPr>
            <p:cNvPr id="96390" name="Rectangle 195"/>
            <p:cNvSpPr>
              <a:spLocks noChangeArrowheads="1"/>
            </p:cNvSpPr>
            <p:nvPr/>
          </p:nvSpPr>
          <p:spPr bwMode="auto">
            <a:xfrm>
              <a:off x="4225" y="1016"/>
              <a:ext cx="592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grpSp>
          <p:nvGrpSpPr>
            <p:cNvPr id="96391" name="Group 19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6412" name="AutoShape 197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96413" name="AutoShape 198"/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</p:grpSp>
        <p:sp>
          <p:nvSpPr>
            <p:cNvPr id="96392" name="Rectangle 199"/>
            <p:cNvSpPr>
              <a:spLocks noChangeArrowheads="1"/>
            </p:cNvSpPr>
            <p:nvPr/>
          </p:nvSpPr>
          <p:spPr bwMode="auto">
            <a:xfrm>
              <a:off x="4215" y="1357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96393" name="Rectangle 200"/>
            <p:cNvSpPr>
              <a:spLocks noChangeArrowheads="1"/>
            </p:cNvSpPr>
            <p:nvPr/>
          </p:nvSpPr>
          <p:spPr bwMode="auto">
            <a:xfrm>
              <a:off x="4225" y="1656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grpSp>
          <p:nvGrpSpPr>
            <p:cNvPr id="96394" name="Group 20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6410" name="AutoShape 202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96411" name="AutoShape 203"/>
              <p:cNvSpPr>
                <a:spLocks noChangeArrowheads="1"/>
              </p:cNvSpPr>
              <p:nvPr/>
            </p:nvSpPr>
            <p:spPr bwMode="auto">
              <a:xfrm>
                <a:off x="624" y="2584"/>
                <a:ext cx="69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</p:grpSp>
        <p:sp>
          <p:nvSpPr>
            <p:cNvPr id="96395" name="Freeform 20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396" name="Group 20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6408" name="AutoShape 206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4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96409" name="AutoShape 207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</p:grpSp>
        <p:sp>
          <p:nvSpPr>
            <p:cNvPr id="96397" name="Rectangle 208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96398" name="Freeform 20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99" name="Freeform 21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00" name="Oval 211"/>
            <p:cNvSpPr>
              <a:spLocks noChangeArrowheads="1"/>
            </p:cNvSpPr>
            <p:nvPr/>
          </p:nvSpPr>
          <p:spPr bwMode="auto">
            <a:xfrm>
              <a:off x="5517" y="2614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96401" name="Freeform 21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02" name="AutoShape 213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96403" name="AutoShape 214"/>
            <p:cNvSpPr>
              <a:spLocks noChangeArrowheads="1"/>
            </p:cNvSpPr>
            <p:nvPr/>
          </p:nvSpPr>
          <p:spPr bwMode="auto">
            <a:xfrm>
              <a:off x="4204" y="2713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96404" name="Oval 215"/>
            <p:cNvSpPr>
              <a:spLocks noChangeArrowheads="1"/>
            </p:cNvSpPr>
            <p:nvPr/>
          </p:nvSpPr>
          <p:spPr bwMode="auto">
            <a:xfrm>
              <a:off x="4305" y="2385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96405" name="Oval 216"/>
            <p:cNvSpPr>
              <a:spLocks noChangeArrowheads="1"/>
            </p:cNvSpPr>
            <p:nvPr/>
          </p:nvSpPr>
          <p:spPr bwMode="auto">
            <a:xfrm>
              <a:off x="4487" y="2385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x-none" altLang="x-none" sz="1800">
                <a:solidFill>
                  <a:srgbClr val="FF0000"/>
                </a:solidFill>
              </a:endParaRPr>
            </a:p>
          </p:txBody>
        </p:sp>
        <p:sp>
          <p:nvSpPr>
            <p:cNvPr id="96406" name="Oval 217"/>
            <p:cNvSpPr>
              <a:spLocks noChangeArrowheads="1"/>
            </p:cNvSpPr>
            <p:nvPr/>
          </p:nvSpPr>
          <p:spPr bwMode="auto">
            <a:xfrm>
              <a:off x="4663" y="2379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96407" name="Rectangle 218"/>
            <p:cNvSpPr>
              <a:spLocks noChangeArrowheads="1"/>
            </p:cNvSpPr>
            <p:nvPr/>
          </p:nvSpPr>
          <p:spPr bwMode="auto">
            <a:xfrm>
              <a:off x="5063" y="1833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</p:grpSp>
      <p:sp>
        <p:nvSpPr>
          <p:cNvPr id="96270" name="Line 36"/>
          <p:cNvSpPr>
            <a:spLocks noChangeShapeType="1"/>
          </p:cNvSpPr>
          <p:nvPr/>
        </p:nvSpPr>
        <p:spPr bwMode="auto">
          <a:xfrm flipV="1">
            <a:off x="3775075" y="2500313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6271" name="Group 220"/>
          <p:cNvGrpSpPr>
            <a:grpSpLocks/>
          </p:cNvGrpSpPr>
          <p:nvPr/>
        </p:nvGrpSpPr>
        <p:grpSpPr bwMode="auto">
          <a:xfrm>
            <a:off x="3140075" y="2598738"/>
            <a:ext cx="963613" cy="300037"/>
            <a:chOff x="4410" y="1365"/>
            <a:chExt cx="663" cy="224"/>
          </a:xfrm>
        </p:grpSpPr>
        <p:sp>
          <p:nvSpPr>
            <p:cNvPr id="96379" name="Rectangle 221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96380" name="AutoShape 222"/>
            <p:cNvSpPr>
              <a:spLocks noChangeArrowheads="1"/>
            </p:cNvSpPr>
            <p:nvPr/>
          </p:nvSpPr>
          <p:spPr bwMode="auto">
            <a:xfrm>
              <a:off x="4410" y="1369"/>
              <a:ext cx="663" cy="134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96381" name="Freeform 223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82" name="Freeform 224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1801 h 63"/>
                <a:gd name="T2" fmla="*/ 147159 w 280"/>
                <a:gd name="T3" fmla="*/ 1752 h 63"/>
                <a:gd name="T4" fmla="*/ 868488 w 280"/>
                <a:gd name="T5" fmla="*/ 0 h 63"/>
                <a:gd name="T6" fmla="*/ 110881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383" name="Freeform 225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" name="Group 53"/>
          <p:cNvGrpSpPr>
            <a:grpSpLocks/>
          </p:cNvGrpSpPr>
          <p:nvPr/>
        </p:nvGrpSpPr>
        <p:grpSpPr bwMode="auto">
          <a:xfrm>
            <a:off x="352425" y="3319463"/>
            <a:ext cx="1081088" cy="1166812"/>
            <a:chOff x="42" y="744"/>
            <a:chExt cx="681" cy="735"/>
          </a:xfrm>
        </p:grpSpPr>
        <p:grpSp>
          <p:nvGrpSpPr>
            <p:cNvPr id="96347" name="Group 54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96349" name="Group 5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96374" name="Group 5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96377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x-none" altLang="x-none" sz="1800"/>
                  </a:p>
                </p:txBody>
              </p:sp>
              <p:sp>
                <p:nvSpPr>
                  <p:cNvPr id="96378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r>
                      <a:rPr lang="en-US" altLang="x-none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96375" name="Rectangle 5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96376" name="Rectangle 6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</p:grpSp>
          <p:grpSp>
            <p:nvGrpSpPr>
              <p:cNvPr id="96350" name="Group 6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96368" name="Group 6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6372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x-none" altLang="x-none" sz="1800"/>
                  </a:p>
                </p:txBody>
              </p:sp>
              <p:sp>
                <p:nvSpPr>
                  <p:cNvPr id="96373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r>
                      <a:rPr lang="en-US" altLang="x-none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6369" name="Group 6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6370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x-none" altLang="x-none" sz="1800"/>
                  </a:p>
                </p:txBody>
              </p:sp>
              <p:sp>
                <p:nvSpPr>
                  <p:cNvPr id="96371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x-none" altLang="x-none" sz="1800"/>
                  </a:p>
                </p:txBody>
              </p:sp>
            </p:grpSp>
          </p:grpSp>
          <p:grpSp>
            <p:nvGrpSpPr>
              <p:cNvPr id="96351" name="Group 6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6366" name="Rectangle 6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96367" name="Rectangle 7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</p:grpSp>
          <p:grpSp>
            <p:nvGrpSpPr>
              <p:cNvPr id="96352" name="Group 7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96353" name="Group 7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96357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96360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96364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endParaRPr lang="x-none" altLang="x-none" sz="1800"/>
                      </a:p>
                    </p:txBody>
                  </p:sp>
                  <p:sp>
                    <p:nvSpPr>
                      <p:cNvPr id="96365" name="Text Box 7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r>
                          <a:rPr lang="en-US" altLang="x-none" sz="100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96361" name="Group 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6362" name="Rectangle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endParaRPr lang="x-none" altLang="x-none" sz="1800"/>
                      </a:p>
                    </p:txBody>
                  </p:sp>
                  <p:sp>
                    <p:nvSpPr>
                      <p:cNvPr id="96363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endParaRPr lang="x-none" altLang="x-none" sz="1800"/>
                      </a:p>
                    </p:txBody>
                  </p:sp>
                </p:grpSp>
              </p:grpSp>
              <p:sp>
                <p:nvSpPr>
                  <p:cNvPr id="96358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x-none" altLang="x-none" sz="1800"/>
                  </a:p>
                </p:txBody>
              </p:sp>
              <p:sp>
                <p:nvSpPr>
                  <p:cNvPr id="96359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x-none" altLang="x-none" sz="1800"/>
                  </a:p>
                </p:txBody>
              </p:sp>
            </p:grpSp>
            <p:sp>
              <p:nvSpPr>
                <p:cNvPr id="96354" name="Rectangle 8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96355" name="Rectangle 8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96356" name="Rectangle 8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</p:grpSp>
        </p:grpSp>
        <p:sp>
          <p:nvSpPr>
            <p:cNvPr id="96348" name="AutoShape 85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</p:grpSp>
      <p:grpSp>
        <p:nvGrpSpPr>
          <p:cNvPr id="25" name="Group 86"/>
          <p:cNvGrpSpPr>
            <a:grpSpLocks/>
          </p:cNvGrpSpPr>
          <p:nvPr/>
        </p:nvGrpSpPr>
        <p:grpSpPr bwMode="auto">
          <a:xfrm>
            <a:off x="449263" y="4405313"/>
            <a:ext cx="1081087" cy="244475"/>
            <a:chOff x="504" y="3523"/>
            <a:chExt cx="681" cy="154"/>
          </a:xfrm>
        </p:grpSpPr>
        <p:grpSp>
          <p:nvGrpSpPr>
            <p:cNvPr id="96334" name="Group 87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96338" name="Group 88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96341" name="Group 89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6345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x-none" altLang="x-none" sz="1800"/>
                  </a:p>
                </p:txBody>
              </p:sp>
              <p:sp>
                <p:nvSpPr>
                  <p:cNvPr id="96346" name="Text Box 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r>
                      <a:rPr lang="en-US" altLang="x-none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6342" name="Group 92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6343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x-none" altLang="x-none" sz="1800"/>
                  </a:p>
                </p:txBody>
              </p:sp>
              <p:sp>
                <p:nvSpPr>
                  <p:cNvPr id="96344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x-none" altLang="x-none" sz="1800"/>
                  </a:p>
                </p:txBody>
              </p:sp>
            </p:grpSp>
          </p:grpSp>
          <p:sp>
            <p:nvSpPr>
              <p:cNvPr id="96339" name="Rectangle 95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96340" name="Rectangle 96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</p:grpSp>
        <p:sp>
          <p:nvSpPr>
            <p:cNvPr id="96335" name="Rectangle 97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96336" name="Rectangle 98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96337" name="Rectangle 99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</p:grpSp>
      <p:grpSp>
        <p:nvGrpSpPr>
          <p:cNvPr id="30" name="Group 100"/>
          <p:cNvGrpSpPr>
            <a:grpSpLocks/>
          </p:cNvGrpSpPr>
          <p:nvPr/>
        </p:nvGrpSpPr>
        <p:grpSpPr bwMode="auto">
          <a:xfrm>
            <a:off x="1477963" y="3236913"/>
            <a:ext cx="1316037" cy="1314450"/>
            <a:chOff x="931" y="1941"/>
            <a:chExt cx="829" cy="828"/>
          </a:xfrm>
        </p:grpSpPr>
        <p:sp>
          <p:nvSpPr>
            <p:cNvPr id="96326" name="Freeform 101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1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5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6327" name="Group 102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96328" name="Rectangle 103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96329" name="Text Box 104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x-none" sz="1600"/>
                  <a:t>DHCP</a:t>
                </a:r>
              </a:p>
              <a:p>
                <a:pPr algn="ctr"/>
                <a:r>
                  <a:rPr lang="en-US" altLang="x-none" sz="1600"/>
                  <a:t>UDP</a:t>
                </a:r>
              </a:p>
              <a:p>
                <a:pPr algn="ctr"/>
                <a:r>
                  <a:rPr lang="en-US" altLang="x-none" sz="1600"/>
                  <a:t>IP</a:t>
                </a:r>
              </a:p>
              <a:p>
                <a:pPr algn="ctr"/>
                <a:r>
                  <a:rPr lang="en-US" altLang="x-none" sz="1600"/>
                  <a:t>Eth</a:t>
                </a:r>
              </a:p>
              <a:p>
                <a:pPr algn="ctr"/>
                <a:r>
                  <a:rPr lang="en-US" altLang="x-none" sz="1600"/>
                  <a:t>Phy</a:t>
                </a:r>
              </a:p>
            </p:txBody>
          </p:sp>
          <p:sp>
            <p:nvSpPr>
              <p:cNvPr id="96330" name="Line 105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1" name="Line 106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2" name="Line 107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3" name="Line 108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649216" name="Group 145"/>
          <p:cNvGrpSpPr>
            <a:grpSpLocks/>
          </p:cNvGrpSpPr>
          <p:nvPr/>
        </p:nvGrpSpPr>
        <p:grpSpPr bwMode="auto">
          <a:xfrm>
            <a:off x="803275" y="3344863"/>
            <a:ext cx="544513" cy="244475"/>
            <a:chOff x="844" y="3337"/>
            <a:chExt cx="343" cy="154"/>
          </a:xfrm>
        </p:grpSpPr>
        <p:sp>
          <p:nvSpPr>
            <p:cNvPr id="96324" name="Rectangle 146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96325" name="Text Box 147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000">
                  <a:solidFill>
                    <a:schemeClr val="bg1"/>
                  </a:solidFill>
                </a:rPr>
                <a:t>DHCP</a:t>
              </a:r>
            </a:p>
          </p:txBody>
        </p:sp>
      </p:grpSp>
      <p:grpSp>
        <p:nvGrpSpPr>
          <p:cNvPr id="649217" name="Group 44"/>
          <p:cNvGrpSpPr>
            <a:grpSpLocks/>
          </p:cNvGrpSpPr>
          <p:nvPr/>
        </p:nvGrpSpPr>
        <p:grpSpPr bwMode="auto">
          <a:xfrm>
            <a:off x="1195388" y="1247775"/>
            <a:ext cx="976312" cy="1460500"/>
            <a:chOff x="651" y="681"/>
            <a:chExt cx="615" cy="920"/>
          </a:xfrm>
        </p:grpSpPr>
        <p:sp>
          <p:nvSpPr>
            <p:cNvPr id="96316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5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6317" name="Group 46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96318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96319" name="Text Box 4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x-none" sz="1600"/>
                  <a:t>DHCP</a:t>
                </a:r>
              </a:p>
              <a:p>
                <a:pPr algn="ctr"/>
                <a:r>
                  <a:rPr lang="en-US" altLang="x-none" sz="1600"/>
                  <a:t>UDP</a:t>
                </a:r>
              </a:p>
              <a:p>
                <a:pPr algn="ctr"/>
                <a:r>
                  <a:rPr lang="en-US" altLang="x-none" sz="1600"/>
                  <a:t>IP</a:t>
                </a:r>
              </a:p>
              <a:p>
                <a:pPr algn="ctr"/>
                <a:r>
                  <a:rPr lang="en-US" altLang="x-none" sz="1600"/>
                  <a:t>Eth</a:t>
                </a:r>
              </a:p>
              <a:p>
                <a:pPr algn="ctr"/>
                <a:r>
                  <a:rPr lang="en-US" altLang="x-none" sz="1600"/>
                  <a:t>Phy</a:t>
                </a:r>
              </a:p>
            </p:txBody>
          </p:sp>
          <p:sp>
            <p:nvSpPr>
              <p:cNvPr id="96320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21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22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23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649220" name="Group 109"/>
          <p:cNvGrpSpPr>
            <a:grpSpLocks/>
          </p:cNvGrpSpPr>
          <p:nvPr/>
        </p:nvGrpSpPr>
        <p:grpSpPr bwMode="auto">
          <a:xfrm>
            <a:off x="71438" y="1136650"/>
            <a:ext cx="1081087" cy="1217613"/>
            <a:chOff x="1404" y="3105"/>
            <a:chExt cx="681" cy="767"/>
          </a:xfrm>
        </p:grpSpPr>
        <p:grpSp>
          <p:nvGrpSpPr>
            <p:cNvPr id="96281" name="Group 110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96286" name="Group 111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96311" name="Group 112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96314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x-none" altLang="x-none" sz="1800"/>
                  </a:p>
                </p:txBody>
              </p:sp>
              <p:sp>
                <p:nvSpPr>
                  <p:cNvPr id="96315" name="Text Box 1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r>
                      <a:rPr lang="en-US" altLang="x-none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96312" name="Rectangle 115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96313" name="Rectangle 116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</p:grpSp>
          <p:grpSp>
            <p:nvGrpSpPr>
              <p:cNvPr id="96287" name="Group 117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96305" name="Group 11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6309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x-none" altLang="x-none" sz="1800"/>
                  </a:p>
                </p:txBody>
              </p:sp>
              <p:sp>
                <p:nvSpPr>
                  <p:cNvPr id="96310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r>
                      <a:rPr lang="en-US" altLang="x-none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6306" name="Group 12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6307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x-none" altLang="x-none" sz="1800"/>
                  </a:p>
                </p:txBody>
              </p:sp>
              <p:sp>
                <p:nvSpPr>
                  <p:cNvPr id="96308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x-none" altLang="x-none" sz="1800"/>
                  </a:p>
                </p:txBody>
              </p:sp>
            </p:grpSp>
          </p:grpSp>
          <p:grpSp>
            <p:nvGrpSpPr>
              <p:cNvPr id="96288" name="Group 124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6303" name="Rectangle 125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96304" name="Rectangle 126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</p:grpSp>
          <p:grpSp>
            <p:nvGrpSpPr>
              <p:cNvPr id="96289" name="Group 127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96290" name="Group 128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96294" name="Group 129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96297" name="Group 1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96301" name="Rectangle 1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endParaRPr lang="x-none" altLang="x-none" sz="1800"/>
                      </a:p>
                    </p:txBody>
                  </p:sp>
                  <p:sp>
                    <p:nvSpPr>
                      <p:cNvPr id="96302" name="Text Box 13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r>
                          <a:rPr lang="en-US" altLang="x-none" sz="100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96298" name="Group 1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6299" name="Rectangle 1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endParaRPr lang="x-none" altLang="x-none" sz="1800"/>
                      </a:p>
                    </p:txBody>
                  </p:sp>
                  <p:sp>
                    <p:nvSpPr>
                      <p:cNvPr id="96300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endParaRPr lang="x-none" altLang="x-none" sz="1800"/>
                      </a:p>
                    </p:txBody>
                  </p:sp>
                </p:grpSp>
              </p:grpSp>
              <p:sp>
                <p:nvSpPr>
                  <p:cNvPr id="96295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x-none" altLang="x-none" sz="1800"/>
                  </a:p>
                </p:txBody>
              </p:sp>
              <p:sp>
                <p:nvSpPr>
                  <p:cNvPr id="96296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x-none" altLang="x-none" sz="1800"/>
                  </a:p>
                </p:txBody>
              </p:sp>
            </p:grpSp>
            <p:sp>
              <p:nvSpPr>
                <p:cNvPr id="96291" name="Rectangle 13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96292" name="Rectangle 139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96293" name="Rectangle 140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</p:grpSp>
        </p:grpSp>
        <p:sp>
          <p:nvSpPr>
            <p:cNvPr id="96282" name="AutoShape 141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grpSp>
          <p:nvGrpSpPr>
            <p:cNvPr id="96283" name="Group 142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96284" name="Rectangle 14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96285" name="Text Box 14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000">
                    <a:solidFill>
                      <a:schemeClr val="bg1"/>
                    </a:solidFill>
                  </a:rPr>
                  <a:t>DHCP</a:t>
                </a:r>
              </a:p>
            </p:txBody>
          </p:sp>
        </p:grpSp>
      </p:grpSp>
      <p:sp>
        <p:nvSpPr>
          <p:cNvPr id="649442" name="Rectangle 226"/>
          <p:cNvSpPr>
            <a:spLocks noChangeArrowheads="1"/>
          </p:cNvSpPr>
          <p:nvPr/>
        </p:nvSpPr>
        <p:spPr bwMode="auto">
          <a:xfrm>
            <a:off x="5026025" y="4230688"/>
            <a:ext cx="342106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3363" indent="-233363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ea typeface="ＭＳ Ｐゴシック" charset="0"/>
                <a:cs typeface="ＭＳ Ｐゴシック" charset="0"/>
              </a:rPr>
              <a:t>client now knows its IP address, name and IP address of DSN server, IP address of its first-hop router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200" dirty="0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62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F621479F-CF09-E242-8CD8-3330937769E8}" type="slidenum">
              <a:rPr lang="en-US" altLang="x-none" sz="1200">
                <a:latin typeface="Tahoma" charset="0"/>
              </a:rPr>
              <a:pPr/>
              <a:t>48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9628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-15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64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19" grpId="0" build="p"/>
      <p:bldP spid="649364" grpId="0" build="p"/>
      <p:bldP spid="649442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101725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74625"/>
            <a:ext cx="3703638" cy="11430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sz="3600">
                <a:cs typeface="+mj-cs"/>
              </a:rPr>
              <a:t>DHCP: Wireshark output </a:t>
            </a:r>
            <a:r>
              <a:rPr lang="en-US" sz="3200">
                <a:cs typeface="+mj-cs"/>
              </a:rPr>
              <a:t>(home LAN)</a:t>
            </a:r>
          </a:p>
        </p:txBody>
      </p:sp>
      <p:sp>
        <p:nvSpPr>
          <p:cNvPr id="97283" name="Text Box 4"/>
          <p:cNvSpPr txBox="1">
            <a:spLocks noChangeArrowheads="1"/>
          </p:cNvSpPr>
          <p:nvPr/>
        </p:nvSpPr>
        <p:spPr bwMode="auto">
          <a:xfrm>
            <a:off x="4570413" y="500063"/>
            <a:ext cx="449262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x-none" sz="1200"/>
              <a:t>Message type: </a:t>
            </a:r>
            <a:r>
              <a:rPr lang="en-US" altLang="x-none" sz="1200" b="1">
                <a:solidFill>
                  <a:srgbClr val="FF0000"/>
                </a:solidFill>
              </a:rPr>
              <a:t>Boot Reply (2)</a:t>
            </a:r>
          </a:p>
          <a:p>
            <a:pPr>
              <a:lnSpc>
                <a:spcPct val="90000"/>
              </a:lnSpc>
            </a:pPr>
            <a:r>
              <a:rPr lang="en-US" altLang="x-none" sz="1200"/>
              <a:t>Hardware type: Ethernet</a:t>
            </a:r>
          </a:p>
          <a:p>
            <a:pPr>
              <a:lnSpc>
                <a:spcPct val="90000"/>
              </a:lnSpc>
            </a:pPr>
            <a:r>
              <a:rPr lang="en-US" altLang="x-none" sz="1200"/>
              <a:t>Hardware address length: 6</a:t>
            </a:r>
          </a:p>
          <a:p>
            <a:pPr>
              <a:lnSpc>
                <a:spcPct val="90000"/>
              </a:lnSpc>
            </a:pPr>
            <a:r>
              <a:rPr lang="en-US" altLang="x-none" sz="1200"/>
              <a:t>Hops: 0</a:t>
            </a:r>
          </a:p>
          <a:p>
            <a:pPr>
              <a:lnSpc>
                <a:spcPct val="90000"/>
              </a:lnSpc>
            </a:pPr>
            <a:r>
              <a:rPr lang="en-US" altLang="x-none" sz="1200" b="1">
                <a:solidFill>
                  <a:srgbClr val="FF0000"/>
                </a:solidFill>
              </a:rPr>
              <a:t>Transaction ID: 0x6b3a11b7</a:t>
            </a:r>
          </a:p>
          <a:p>
            <a:pPr>
              <a:lnSpc>
                <a:spcPct val="90000"/>
              </a:lnSpc>
            </a:pPr>
            <a:r>
              <a:rPr lang="en-US" altLang="x-none" sz="1200"/>
              <a:t>Seconds elapsed: 0</a:t>
            </a:r>
          </a:p>
          <a:p>
            <a:pPr>
              <a:lnSpc>
                <a:spcPct val="90000"/>
              </a:lnSpc>
            </a:pPr>
            <a:r>
              <a:rPr lang="en-US" altLang="x-none" sz="1200"/>
              <a:t>Bootp flags: 0x0000 (Unicast)</a:t>
            </a:r>
          </a:p>
          <a:p>
            <a:pPr>
              <a:lnSpc>
                <a:spcPct val="90000"/>
              </a:lnSpc>
            </a:pPr>
            <a:r>
              <a:rPr lang="en-US" altLang="x-none" sz="1200" b="1">
                <a:solidFill>
                  <a:srgbClr val="FF0000"/>
                </a:solidFill>
              </a:rPr>
              <a:t>Client IP address: 192.168.1.101 (192.168.1.101)</a:t>
            </a:r>
          </a:p>
          <a:p>
            <a:pPr>
              <a:lnSpc>
                <a:spcPct val="90000"/>
              </a:lnSpc>
            </a:pPr>
            <a:r>
              <a:rPr lang="en-US" altLang="x-none" sz="1200"/>
              <a:t>Your (client) IP address: 0.0.0.0 (0.0.0.0)</a:t>
            </a:r>
          </a:p>
          <a:p>
            <a:pPr>
              <a:lnSpc>
                <a:spcPct val="90000"/>
              </a:lnSpc>
            </a:pPr>
            <a:r>
              <a:rPr lang="en-US" altLang="x-none" sz="1200" b="1">
                <a:solidFill>
                  <a:srgbClr val="FF0000"/>
                </a:solidFill>
              </a:rPr>
              <a:t>Next server IP address: 192.168.1.1 (192.168.1.1)</a:t>
            </a:r>
          </a:p>
          <a:p>
            <a:pPr>
              <a:lnSpc>
                <a:spcPct val="90000"/>
              </a:lnSpc>
            </a:pPr>
            <a:r>
              <a:rPr lang="en-US" altLang="x-none" sz="1200"/>
              <a:t>Relay agent IP address: 0.0.0.0 (0.0.0.0)</a:t>
            </a:r>
          </a:p>
          <a:p>
            <a:pPr>
              <a:lnSpc>
                <a:spcPct val="90000"/>
              </a:lnSpc>
            </a:pPr>
            <a:r>
              <a:rPr lang="en-US" altLang="x-none" sz="1200"/>
              <a:t>Client MAC address: Wistron_23:68:8a (00:16:d3:23:68:8a)</a:t>
            </a:r>
          </a:p>
          <a:p>
            <a:pPr>
              <a:lnSpc>
                <a:spcPct val="90000"/>
              </a:lnSpc>
            </a:pPr>
            <a:r>
              <a:rPr lang="en-US" altLang="x-none" sz="1200"/>
              <a:t>Server host name not given</a:t>
            </a:r>
          </a:p>
          <a:p>
            <a:pPr>
              <a:lnSpc>
                <a:spcPct val="90000"/>
              </a:lnSpc>
            </a:pPr>
            <a:r>
              <a:rPr lang="en-US" altLang="x-none" sz="1200"/>
              <a:t>Boot file name not given</a:t>
            </a:r>
          </a:p>
          <a:p>
            <a:pPr>
              <a:lnSpc>
                <a:spcPct val="90000"/>
              </a:lnSpc>
            </a:pPr>
            <a:r>
              <a:rPr lang="en-US" altLang="x-none" sz="1200"/>
              <a:t>Magic cookie: (OK)</a:t>
            </a:r>
          </a:p>
          <a:p>
            <a:pPr>
              <a:lnSpc>
                <a:spcPct val="90000"/>
              </a:lnSpc>
            </a:pPr>
            <a:r>
              <a:rPr lang="en-US" altLang="x-none" sz="1200" b="1">
                <a:solidFill>
                  <a:srgbClr val="FF0000"/>
                </a:solidFill>
              </a:rPr>
              <a:t>Option: (t=53,l=1) DHCP Message Type = DHCP ACK</a:t>
            </a:r>
          </a:p>
          <a:p>
            <a:pPr>
              <a:lnSpc>
                <a:spcPct val="90000"/>
              </a:lnSpc>
            </a:pPr>
            <a:r>
              <a:rPr lang="en-US" altLang="x-none" sz="1200" b="1">
                <a:solidFill>
                  <a:srgbClr val="FF0000"/>
                </a:solidFill>
              </a:rPr>
              <a:t>Option: (t=54,l=4) Server Identifier = 192.168.1.1</a:t>
            </a:r>
          </a:p>
          <a:p>
            <a:pPr>
              <a:lnSpc>
                <a:spcPct val="90000"/>
              </a:lnSpc>
            </a:pPr>
            <a:r>
              <a:rPr lang="en-US" altLang="x-none" sz="1200" b="1">
                <a:solidFill>
                  <a:srgbClr val="FF0000"/>
                </a:solidFill>
              </a:rPr>
              <a:t>Option: (t=1,l=4) Subnet Mask = 255.255.255.0</a:t>
            </a:r>
          </a:p>
          <a:p>
            <a:pPr>
              <a:lnSpc>
                <a:spcPct val="90000"/>
              </a:lnSpc>
            </a:pPr>
            <a:r>
              <a:rPr lang="en-US" altLang="x-none" sz="1200" b="1">
                <a:solidFill>
                  <a:srgbClr val="FF0000"/>
                </a:solidFill>
              </a:rPr>
              <a:t>Option: (t=3,l=4) Router = 192.168.1.1</a:t>
            </a:r>
          </a:p>
          <a:p>
            <a:pPr>
              <a:lnSpc>
                <a:spcPct val="90000"/>
              </a:lnSpc>
            </a:pPr>
            <a:r>
              <a:rPr lang="en-US" altLang="x-none" sz="1200" b="1">
                <a:solidFill>
                  <a:srgbClr val="FF0000"/>
                </a:solidFill>
              </a:rPr>
              <a:t>Option: (6) Domain Name Server</a:t>
            </a:r>
          </a:p>
          <a:p>
            <a:pPr>
              <a:lnSpc>
                <a:spcPct val="90000"/>
              </a:lnSpc>
            </a:pPr>
            <a:r>
              <a:rPr lang="en-US" altLang="x-none" sz="1200" b="1">
                <a:solidFill>
                  <a:srgbClr val="FF0000"/>
                </a:solidFill>
              </a:rPr>
              <a:t>     Length: 12; Value: 445747E2445749F244574092; </a:t>
            </a:r>
          </a:p>
          <a:p>
            <a:pPr>
              <a:lnSpc>
                <a:spcPct val="90000"/>
              </a:lnSpc>
            </a:pPr>
            <a:r>
              <a:rPr lang="en-US" altLang="x-none" sz="1200" b="1">
                <a:solidFill>
                  <a:srgbClr val="FF0000"/>
                </a:solidFill>
              </a:rPr>
              <a:t>      IP Address: 68.87.71.226;</a:t>
            </a:r>
          </a:p>
          <a:p>
            <a:pPr>
              <a:lnSpc>
                <a:spcPct val="90000"/>
              </a:lnSpc>
            </a:pPr>
            <a:r>
              <a:rPr lang="en-US" altLang="x-none" sz="1200" b="1">
                <a:solidFill>
                  <a:srgbClr val="FF0000"/>
                </a:solidFill>
              </a:rPr>
              <a:t>      IP Address: 68.87.73.242; </a:t>
            </a:r>
          </a:p>
          <a:p>
            <a:pPr>
              <a:lnSpc>
                <a:spcPct val="90000"/>
              </a:lnSpc>
            </a:pPr>
            <a:r>
              <a:rPr lang="en-US" altLang="x-none" sz="1200" b="1">
                <a:solidFill>
                  <a:srgbClr val="FF0000"/>
                </a:solidFill>
              </a:rPr>
              <a:t>      IP Address: 68.87.64.146</a:t>
            </a:r>
          </a:p>
          <a:p>
            <a:pPr>
              <a:lnSpc>
                <a:spcPct val="90000"/>
              </a:lnSpc>
            </a:pPr>
            <a:r>
              <a:rPr lang="en-US" altLang="x-none" sz="1200" b="1">
                <a:solidFill>
                  <a:srgbClr val="FF0000"/>
                </a:solidFill>
              </a:rPr>
              <a:t>Option: (t=15,l=20) Domain Name = "hsd1.ma.comcast.net."</a:t>
            </a:r>
          </a:p>
          <a:p>
            <a:pPr>
              <a:lnSpc>
                <a:spcPct val="90000"/>
              </a:lnSpc>
            </a:pPr>
            <a:endParaRPr lang="en-US" altLang="x-none" sz="1000"/>
          </a:p>
        </p:txBody>
      </p:sp>
      <p:sp>
        <p:nvSpPr>
          <p:cNvPr id="97284" name="Line 5"/>
          <p:cNvSpPr>
            <a:spLocks noChangeShapeType="1"/>
          </p:cNvSpPr>
          <p:nvPr/>
        </p:nvSpPr>
        <p:spPr bwMode="auto">
          <a:xfrm>
            <a:off x="4522788" y="298450"/>
            <a:ext cx="9525" cy="62769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285" name="Text Box 6"/>
          <p:cNvSpPr txBox="1">
            <a:spLocks noChangeArrowheads="1"/>
          </p:cNvSpPr>
          <p:nvPr/>
        </p:nvSpPr>
        <p:spPr bwMode="auto">
          <a:xfrm>
            <a:off x="7634288" y="485775"/>
            <a:ext cx="846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CC0000"/>
                </a:solidFill>
              </a:rPr>
              <a:t>reply</a:t>
            </a:r>
          </a:p>
        </p:txBody>
      </p:sp>
      <p:sp>
        <p:nvSpPr>
          <p:cNvPr id="97286" name="Text Box 7"/>
          <p:cNvSpPr txBox="1">
            <a:spLocks noChangeArrowheads="1"/>
          </p:cNvSpPr>
          <p:nvPr/>
        </p:nvSpPr>
        <p:spPr bwMode="auto">
          <a:xfrm>
            <a:off x="157163" y="1506538"/>
            <a:ext cx="43942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x-none" sz="1200"/>
              <a:t>Message type: </a:t>
            </a:r>
            <a:r>
              <a:rPr lang="en-US" altLang="x-none" sz="1200" b="1" u="sng">
                <a:solidFill>
                  <a:srgbClr val="FF0000"/>
                </a:solidFill>
              </a:rPr>
              <a:t>Boot Request (1)</a:t>
            </a:r>
          </a:p>
          <a:p>
            <a:pPr>
              <a:lnSpc>
                <a:spcPct val="90000"/>
              </a:lnSpc>
            </a:pPr>
            <a:r>
              <a:rPr lang="en-US" altLang="x-none" sz="1200"/>
              <a:t>Hardware type: Ethernet</a:t>
            </a:r>
          </a:p>
          <a:p>
            <a:pPr>
              <a:lnSpc>
                <a:spcPct val="90000"/>
              </a:lnSpc>
            </a:pPr>
            <a:r>
              <a:rPr lang="en-US" altLang="x-none" sz="1200"/>
              <a:t>Hardware address length: 6</a:t>
            </a:r>
          </a:p>
          <a:p>
            <a:pPr>
              <a:lnSpc>
                <a:spcPct val="90000"/>
              </a:lnSpc>
            </a:pPr>
            <a:r>
              <a:rPr lang="en-US" altLang="x-none" sz="1200"/>
              <a:t>Hops: 0</a:t>
            </a:r>
          </a:p>
          <a:p>
            <a:pPr>
              <a:lnSpc>
                <a:spcPct val="90000"/>
              </a:lnSpc>
            </a:pPr>
            <a:r>
              <a:rPr lang="en-US" altLang="x-none" sz="1200" b="1">
                <a:solidFill>
                  <a:srgbClr val="FF0000"/>
                </a:solidFill>
              </a:rPr>
              <a:t>Transaction ID: 0x6b3a11b7</a:t>
            </a:r>
          </a:p>
          <a:p>
            <a:pPr>
              <a:lnSpc>
                <a:spcPct val="90000"/>
              </a:lnSpc>
            </a:pPr>
            <a:r>
              <a:rPr lang="en-US" altLang="x-none" sz="1200"/>
              <a:t>Seconds elapsed: 0</a:t>
            </a:r>
          </a:p>
          <a:p>
            <a:pPr>
              <a:lnSpc>
                <a:spcPct val="90000"/>
              </a:lnSpc>
            </a:pPr>
            <a:r>
              <a:rPr lang="en-US" altLang="x-none" sz="1200"/>
              <a:t>Bootp flags: 0x0000 (Unicast)</a:t>
            </a:r>
          </a:p>
          <a:p>
            <a:pPr>
              <a:lnSpc>
                <a:spcPct val="90000"/>
              </a:lnSpc>
            </a:pPr>
            <a:r>
              <a:rPr lang="en-US" altLang="x-none" sz="1200"/>
              <a:t>Client IP address: 0.0.0.0 (0.0.0.0)</a:t>
            </a:r>
          </a:p>
          <a:p>
            <a:pPr>
              <a:lnSpc>
                <a:spcPct val="90000"/>
              </a:lnSpc>
            </a:pPr>
            <a:r>
              <a:rPr lang="en-US" altLang="x-none" sz="1200"/>
              <a:t>Your (client) IP address: 0.0.0.0 (0.0.0.0)</a:t>
            </a:r>
          </a:p>
          <a:p>
            <a:pPr>
              <a:lnSpc>
                <a:spcPct val="90000"/>
              </a:lnSpc>
            </a:pPr>
            <a:r>
              <a:rPr lang="en-US" altLang="x-none" sz="1200"/>
              <a:t>Next server IP address: 0.0.0.0 (0.0.0.0)</a:t>
            </a:r>
          </a:p>
          <a:p>
            <a:pPr>
              <a:lnSpc>
                <a:spcPct val="90000"/>
              </a:lnSpc>
            </a:pPr>
            <a:r>
              <a:rPr lang="en-US" altLang="x-none" sz="1200"/>
              <a:t>Relay agent IP address: 0.0.0.0 (0.0.0.0)</a:t>
            </a:r>
          </a:p>
          <a:p>
            <a:pPr>
              <a:lnSpc>
                <a:spcPct val="90000"/>
              </a:lnSpc>
            </a:pPr>
            <a:r>
              <a:rPr lang="en-US" altLang="x-none" sz="1200" b="1">
                <a:solidFill>
                  <a:srgbClr val="FF0000"/>
                </a:solidFill>
              </a:rPr>
              <a:t>Client MAC address: Wistron_23:68:8a (00:16:d3:23:68:8a)</a:t>
            </a:r>
          </a:p>
          <a:p>
            <a:pPr>
              <a:lnSpc>
                <a:spcPct val="90000"/>
              </a:lnSpc>
            </a:pPr>
            <a:r>
              <a:rPr lang="en-US" altLang="x-none" sz="1200"/>
              <a:t>Server host name not given</a:t>
            </a:r>
          </a:p>
          <a:p>
            <a:pPr>
              <a:lnSpc>
                <a:spcPct val="90000"/>
              </a:lnSpc>
            </a:pPr>
            <a:r>
              <a:rPr lang="en-US" altLang="x-none" sz="1200"/>
              <a:t>Boot file name not given</a:t>
            </a:r>
          </a:p>
          <a:p>
            <a:pPr>
              <a:lnSpc>
                <a:spcPct val="90000"/>
              </a:lnSpc>
            </a:pPr>
            <a:r>
              <a:rPr lang="en-US" altLang="x-none" sz="1200"/>
              <a:t>Magic cookie: (OK)</a:t>
            </a:r>
          </a:p>
          <a:p>
            <a:pPr>
              <a:lnSpc>
                <a:spcPct val="90000"/>
              </a:lnSpc>
            </a:pPr>
            <a:r>
              <a:rPr lang="en-US" altLang="x-none" sz="1200"/>
              <a:t>Option: (t=53,l=1) </a:t>
            </a:r>
            <a:r>
              <a:rPr lang="en-US" altLang="x-none" sz="1200" b="1">
                <a:solidFill>
                  <a:srgbClr val="FF0000"/>
                </a:solidFill>
              </a:rPr>
              <a:t>DHCP Message Type = DHCP Request</a:t>
            </a:r>
          </a:p>
          <a:p>
            <a:pPr>
              <a:lnSpc>
                <a:spcPct val="90000"/>
              </a:lnSpc>
            </a:pPr>
            <a:r>
              <a:rPr lang="en-US" altLang="x-none" sz="1200"/>
              <a:t>Option: (61) Client identifier</a:t>
            </a:r>
          </a:p>
          <a:p>
            <a:pPr>
              <a:lnSpc>
                <a:spcPct val="90000"/>
              </a:lnSpc>
            </a:pPr>
            <a:r>
              <a:rPr lang="en-US" altLang="x-none" sz="1200"/>
              <a:t>     Length: 7; Value: 010016D323688A; </a:t>
            </a:r>
          </a:p>
          <a:p>
            <a:pPr>
              <a:lnSpc>
                <a:spcPct val="90000"/>
              </a:lnSpc>
            </a:pPr>
            <a:r>
              <a:rPr lang="en-US" altLang="x-none" sz="1200"/>
              <a:t>     Hardware type: Ethernet</a:t>
            </a:r>
          </a:p>
          <a:p>
            <a:pPr>
              <a:lnSpc>
                <a:spcPct val="90000"/>
              </a:lnSpc>
            </a:pPr>
            <a:r>
              <a:rPr lang="en-US" altLang="x-none" sz="1200"/>
              <a:t>     Client MAC address: Wistron_23:68:8a (00:16:d3:23:68:8a)</a:t>
            </a:r>
          </a:p>
          <a:p>
            <a:pPr>
              <a:lnSpc>
                <a:spcPct val="90000"/>
              </a:lnSpc>
            </a:pPr>
            <a:r>
              <a:rPr lang="en-US" altLang="x-none" sz="1200"/>
              <a:t>Option: (t=50,l=4) Requested IP Address = 192.168.1.101</a:t>
            </a:r>
          </a:p>
          <a:p>
            <a:pPr>
              <a:lnSpc>
                <a:spcPct val="90000"/>
              </a:lnSpc>
            </a:pPr>
            <a:r>
              <a:rPr lang="en-US" altLang="x-none" sz="1200"/>
              <a:t>Option: (t=12,l=5) Host Name = "nomad"</a:t>
            </a:r>
          </a:p>
          <a:p>
            <a:pPr>
              <a:lnSpc>
                <a:spcPct val="90000"/>
              </a:lnSpc>
            </a:pPr>
            <a:r>
              <a:rPr lang="en-US" altLang="x-none" sz="1200" b="1">
                <a:solidFill>
                  <a:srgbClr val="FF0000"/>
                </a:solidFill>
              </a:rPr>
              <a:t>Option: (55) Parameter Request List</a:t>
            </a:r>
          </a:p>
          <a:p>
            <a:pPr>
              <a:lnSpc>
                <a:spcPct val="90000"/>
              </a:lnSpc>
            </a:pPr>
            <a:r>
              <a:rPr lang="en-US" altLang="x-none" sz="1200"/>
              <a:t>     Length: 11; Value: 010F03062C2E2F1F21F92B</a:t>
            </a:r>
          </a:p>
          <a:p>
            <a:pPr>
              <a:lnSpc>
                <a:spcPct val="90000"/>
              </a:lnSpc>
            </a:pPr>
            <a:r>
              <a:rPr lang="en-US" altLang="x-none" sz="1200"/>
              <a:t>     </a:t>
            </a:r>
            <a:r>
              <a:rPr lang="en-US" altLang="x-none" sz="1200" b="1">
                <a:solidFill>
                  <a:srgbClr val="FF0000"/>
                </a:solidFill>
              </a:rPr>
              <a:t>1 = Subnet Mask; 15 = Domain Name</a:t>
            </a:r>
          </a:p>
          <a:p>
            <a:pPr>
              <a:lnSpc>
                <a:spcPct val="90000"/>
              </a:lnSpc>
            </a:pPr>
            <a:r>
              <a:rPr lang="en-US" altLang="x-none" sz="1200" b="1">
                <a:solidFill>
                  <a:srgbClr val="FF0000"/>
                </a:solidFill>
              </a:rPr>
              <a:t>     3 = Router; 6 = Domain Name Server</a:t>
            </a:r>
          </a:p>
          <a:p>
            <a:pPr>
              <a:lnSpc>
                <a:spcPct val="90000"/>
              </a:lnSpc>
            </a:pPr>
            <a:r>
              <a:rPr lang="en-US" altLang="x-none" sz="1200"/>
              <a:t>     44 = NetBIOS over TCP/IP Name Server</a:t>
            </a:r>
          </a:p>
          <a:p>
            <a:pPr>
              <a:lnSpc>
                <a:spcPct val="90000"/>
              </a:lnSpc>
            </a:pPr>
            <a:r>
              <a:rPr lang="en-US" altLang="x-none" sz="1200"/>
              <a:t>     ……</a:t>
            </a:r>
          </a:p>
        </p:txBody>
      </p:sp>
      <p:sp>
        <p:nvSpPr>
          <p:cNvPr id="97287" name="Text Box 8"/>
          <p:cNvSpPr txBox="1">
            <a:spLocks noChangeArrowheads="1"/>
          </p:cNvSpPr>
          <p:nvPr/>
        </p:nvSpPr>
        <p:spPr bwMode="auto">
          <a:xfrm>
            <a:off x="2613025" y="1885950"/>
            <a:ext cx="1201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CC0000"/>
                </a:solidFill>
              </a:rPr>
              <a:t>request</a:t>
            </a:r>
          </a:p>
        </p:txBody>
      </p:sp>
      <p:sp>
        <p:nvSpPr>
          <p:cNvPr id="972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8D06498C-B156-484F-94C1-78AD8AEB049A}" type="slidenum">
              <a:rPr lang="en-US" altLang="x-none" sz="1200">
                <a:latin typeface="Tahoma" charset="0"/>
              </a:rPr>
              <a:pPr/>
              <a:t>49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9728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03505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Two key network-layer functions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1905000"/>
            <a:ext cx="4192588" cy="3754438"/>
          </a:xfrm>
        </p:spPr>
        <p:txBody>
          <a:bodyPr/>
          <a:lstStyle/>
          <a:p>
            <a:pPr marL="0" indent="0">
              <a:spcBef>
                <a:spcPts val="600"/>
              </a:spcBef>
              <a:buFont typeface="Wingdings" charset="2"/>
              <a:buNone/>
            </a:pPr>
            <a:r>
              <a:rPr lang="en-US" altLang="x-none" i="1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network-layer functions:</a:t>
            </a:r>
          </a:p>
          <a:p>
            <a:pPr marL="0" indent="0">
              <a:spcBef>
                <a:spcPts val="600"/>
              </a:spcBef>
            </a:pPr>
            <a:r>
              <a:rPr lang="en-US" altLang="x-none" i="1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forwarding:</a:t>
            </a:r>
            <a:r>
              <a:rPr lang="en-US" altLang="x-none">
                <a:ea typeface="ＭＳ Ｐゴシック" charset="-128"/>
                <a:cs typeface="ＭＳ Ｐゴシック" charset="-128"/>
              </a:rPr>
              <a:t> move packets from router</a:t>
            </a:r>
            <a:r>
              <a:rPr lang="ja-JP" altLang="en-US">
                <a:ea typeface="ＭＳ Ｐゴシック" charset="-128"/>
                <a:cs typeface="ＭＳ Ｐゴシック" charset="-128"/>
              </a:rPr>
              <a:t>’</a:t>
            </a:r>
            <a:r>
              <a:rPr lang="en-US" altLang="ja-JP">
                <a:ea typeface="ＭＳ Ｐゴシック" charset="-128"/>
                <a:cs typeface="ＭＳ Ｐゴシック" charset="-128"/>
              </a:rPr>
              <a:t>s input to appropriate router output</a:t>
            </a:r>
          </a:p>
          <a:p>
            <a:pPr marL="0" indent="0">
              <a:spcBef>
                <a:spcPts val="600"/>
              </a:spcBef>
            </a:pPr>
            <a:r>
              <a:rPr lang="en-US" altLang="x-none" i="1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routing:</a:t>
            </a:r>
            <a:r>
              <a:rPr lang="en-US" altLang="x-none">
                <a:ea typeface="ＭＳ Ｐゴシック" charset="-128"/>
                <a:cs typeface="ＭＳ Ｐゴシック" charset="-128"/>
              </a:rPr>
              <a:t> determine route taken by packets from source to destination</a:t>
            </a:r>
          </a:p>
          <a:p>
            <a:pPr lvl="1">
              <a:spcBef>
                <a:spcPts val="600"/>
              </a:spcBef>
            </a:pPr>
            <a:r>
              <a:rPr lang="en-US" altLang="x-none" i="1">
                <a:latin typeface="Gill Sans MT" charset="0"/>
                <a:ea typeface="ＭＳ Ｐゴシック" charset="-128"/>
              </a:rPr>
              <a:t>routing algorithms</a:t>
            </a:r>
            <a:endParaRPr lang="en-US" altLang="x-none">
              <a:latin typeface="Gill Sans MT" charset="0"/>
              <a:ea typeface="ＭＳ Ｐゴシック" charset="-128"/>
            </a:endParaRPr>
          </a:p>
          <a:p>
            <a:pPr marL="0" indent="0">
              <a:buFont typeface="Wingdings" charset="2"/>
              <a:buNone/>
            </a:pPr>
            <a:endParaRPr lang="en-US" altLang="x-non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062" name="Rectangle 4"/>
          <p:cNvSpPr>
            <a:spLocks noChangeArrowheads="1"/>
          </p:cNvSpPr>
          <p:nvPr/>
        </p:nvSpPr>
        <p:spPr bwMode="auto">
          <a:xfrm>
            <a:off x="4846638" y="1884363"/>
            <a:ext cx="4192587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 dirty="0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analogy: taking a trip</a:t>
            </a:r>
          </a:p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forwarding</a:t>
            </a:r>
            <a:r>
              <a:rPr lang="en-US" sz="2800" i="1" dirty="0">
                <a:solidFill>
                  <a:schemeClr val="accent2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:</a:t>
            </a:r>
            <a:r>
              <a:rPr lang="en-US" sz="2800" dirty="0">
                <a:latin typeface="Gill Sans MT" charset="0"/>
                <a:ea typeface="ＭＳ Ｐゴシック" charset="0"/>
                <a:cs typeface="ＭＳ Ｐゴシック" charset="0"/>
              </a:rPr>
              <a:t> process of getting through single interchange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787900" y="3881438"/>
            <a:ext cx="4192588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routing:</a:t>
            </a:r>
            <a:r>
              <a:rPr lang="en-US" sz="2800" dirty="0">
                <a:latin typeface="Gill Sans MT" charset="0"/>
                <a:ea typeface="ＭＳ Ｐゴシック" charset="0"/>
                <a:cs typeface="ＭＳ Ｐゴシック" charset="0"/>
              </a:rPr>
              <a:t> process of planning trip from source to destination</a:t>
            </a:r>
          </a:p>
          <a:p>
            <a:pPr marL="342900" indent="-342900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endParaRPr lang="en-US" sz="2800" dirty="0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DC63F9F0-E3C9-EA4C-8E98-0934EA088A8A}" type="slidenum">
              <a:rPr lang="en-US" altLang="x-none" sz="1200">
                <a:latin typeface="Tahoma" charset="0"/>
              </a:rPr>
              <a:pPr/>
              <a:t>5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4506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857250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163513"/>
            <a:ext cx="7772400" cy="930275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IP addresses: how to get one?</a:t>
            </a:r>
            <a:endParaRPr lang="en-US" altLang="x-none" sz="4800">
              <a:ea typeface="ＭＳ Ｐゴシック" charset="-128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343025"/>
            <a:ext cx="8077200" cy="180975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x-none" i="1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Q:</a:t>
            </a:r>
            <a:r>
              <a:rPr lang="en-US" altLang="x-none">
                <a:ea typeface="ＭＳ Ｐゴシック" charset="-128"/>
                <a:cs typeface="ＭＳ Ｐゴシック" charset="-128"/>
              </a:rPr>
              <a:t> how does </a:t>
            </a:r>
            <a:r>
              <a:rPr lang="en-US" altLang="x-none" i="1">
                <a:ea typeface="ＭＳ Ｐゴシック" charset="-128"/>
                <a:cs typeface="ＭＳ Ｐゴシック" charset="-128"/>
              </a:rPr>
              <a:t>network</a:t>
            </a:r>
            <a:r>
              <a:rPr lang="en-US" altLang="x-none">
                <a:ea typeface="ＭＳ Ｐゴシック" charset="-128"/>
                <a:cs typeface="ＭＳ Ｐゴシック" charset="-128"/>
              </a:rPr>
              <a:t> get subnet part of IP addr?</a:t>
            </a:r>
          </a:p>
          <a:p>
            <a:pPr>
              <a:buFont typeface="Wingdings" charset="2"/>
              <a:buNone/>
            </a:pPr>
            <a:r>
              <a:rPr lang="en-US" altLang="x-none" i="1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A:</a:t>
            </a:r>
            <a:r>
              <a:rPr lang="en-US" altLang="x-none">
                <a:ea typeface="ＭＳ Ｐゴシック" charset="-128"/>
                <a:cs typeface="ＭＳ Ｐゴシック" charset="-128"/>
              </a:rPr>
              <a:t> gets allocated portion of its provider ISP</a:t>
            </a:r>
            <a:r>
              <a:rPr lang="ja-JP" altLang="en-US">
                <a:ea typeface="ＭＳ Ｐゴシック" charset="-128"/>
                <a:cs typeface="ＭＳ Ｐゴシック" charset="-128"/>
              </a:rPr>
              <a:t>’</a:t>
            </a:r>
            <a:r>
              <a:rPr lang="en-US" altLang="ja-JP">
                <a:ea typeface="ＭＳ Ｐゴシック" charset="-128"/>
                <a:cs typeface="ＭＳ Ｐゴシック" charset="-128"/>
              </a:rPr>
              <a:t>s address space</a:t>
            </a:r>
            <a:endParaRPr lang="en-US" altLang="x-none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592138" y="3514725"/>
            <a:ext cx="8551862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>
                <a:solidFill>
                  <a:srgbClr val="000099"/>
                </a:solidFill>
              </a:rPr>
              <a:t>ISP's block          </a:t>
            </a:r>
            <a:r>
              <a:rPr lang="en-US" altLang="x-none" sz="1800" u="sng">
                <a:solidFill>
                  <a:srgbClr val="000099"/>
                </a:solidFill>
              </a:rPr>
              <a:t>11001000  00010111  00010000</a:t>
            </a:r>
            <a:r>
              <a:rPr lang="en-US" altLang="x-none" sz="1800">
                <a:solidFill>
                  <a:srgbClr val="000099"/>
                </a:solidFill>
              </a:rPr>
              <a:t>  00000000    200.23.16.0/20</a:t>
            </a:r>
            <a:r>
              <a:rPr lang="en-US" altLang="x-none" sz="1800">
                <a:solidFill>
                  <a:schemeClr val="accent2"/>
                </a:solidFill>
              </a:rPr>
              <a:t> </a:t>
            </a:r>
          </a:p>
          <a:p>
            <a:endParaRPr lang="en-US" altLang="x-none" sz="1800"/>
          </a:p>
          <a:p>
            <a:r>
              <a:rPr lang="en-US" altLang="x-none" sz="1800"/>
              <a:t>Organization 0    </a:t>
            </a:r>
            <a:r>
              <a:rPr lang="en-US" altLang="x-none" sz="1800" u="sng"/>
              <a:t>11001000  00010111  0001000</a:t>
            </a:r>
            <a:r>
              <a:rPr lang="en-US" altLang="x-none" sz="1800"/>
              <a:t>0  00000000    200.23.16.0/23 </a:t>
            </a:r>
          </a:p>
          <a:p>
            <a:r>
              <a:rPr lang="en-US" altLang="x-none" sz="1800"/>
              <a:t>Organization 1    </a:t>
            </a:r>
            <a:r>
              <a:rPr lang="en-US" altLang="x-none" sz="1800" u="sng"/>
              <a:t>11001000  00010111  0001001</a:t>
            </a:r>
            <a:r>
              <a:rPr lang="en-US" altLang="x-none" sz="1800"/>
              <a:t>0  00000000    200.23.18.0/23 </a:t>
            </a:r>
          </a:p>
          <a:p>
            <a:r>
              <a:rPr lang="en-US" altLang="x-none" sz="1800"/>
              <a:t>Organization 2    </a:t>
            </a:r>
            <a:r>
              <a:rPr lang="en-US" altLang="x-none" sz="1800" u="sng"/>
              <a:t>11001000  00010111  0001010</a:t>
            </a:r>
            <a:r>
              <a:rPr lang="en-US" altLang="x-none" sz="1800"/>
              <a:t>0  00000000    200.23.20.0/23 </a:t>
            </a:r>
          </a:p>
          <a:p>
            <a:r>
              <a:rPr lang="en-US" altLang="x-none" sz="1800"/>
              <a:t>   ...                                          …..                                   ….                ….</a:t>
            </a:r>
          </a:p>
          <a:p>
            <a:r>
              <a:rPr lang="en-US" altLang="x-none" sz="1800"/>
              <a:t>Organization 7    </a:t>
            </a:r>
            <a:r>
              <a:rPr lang="en-US" altLang="x-none" sz="1800" u="sng"/>
              <a:t>11001000  00010111  0001111</a:t>
            </a:r>
            <a:r>
              <a:rPr lang="en-US" altLang="x-none" sz="1800"/>
              <a:t>0  00000000    200.23.30.0/23</a:t>
            </a:r>
            <a:r>
              <a:rPr lang="en-US" altLang="x-none">
                <a:latin typeface="Times New Roman" charset="0"/>
              </a:rPr>
              <a:t> </a:t>
            </a:r>
          </a:p>
          <a:p>
            <a:endParaRPr lang="en-US" altLang="x-none" sz="1800">
              <a:latin typeface="Comic Sans MS" charset="0"/>
            </a:endParaRPr>
          </a:p>
        </p:txBody>
      </p:sp>
      <p:sp>
        <p:nvSpPr>
          <p:cNvPr id="983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84D1E8D9-0DF0-9840-BC0A-30864352FD28}" type="slidenum">
              <a:rPr lang="en-US" altLang="x-none" sz="1200">
                <a:latin typeface="Tahoma" charset="0"/>
              </a:rPr>
              <a:pPr/>
              <a:t>50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9831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7963"/>
            <a:ext cx="8316913" cy="985837"/>
          </a:xfrm>
        </p:spPr>
        <p:txBody>
          <a:bodyPr/>
          <a:lstStyle/>
          <a:p>
            <a:r>
              <a:rPr lang="en-US" altLang="x-none" sz="3600">
                <a:ea typeface="ＭＳ Ｐゴシック" charset="-128"/>
              </a:rPr>
              <a:t>Hierarchical addressing: route aggregation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99330" name="Freeform 3"/>
          <p:cNvSpPr>
            <a:spLocks/>
          </p:cNvSpPr>
          <p:nvPr/>
        </p:nvSpPr>
        <p:spPr bwMode="auto">
          <a:xfrm>
            <a:off x="5175250" y="412115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1" name="Line 4"/>
          <p:cNvSpPr>
            <a:spLocks noChangeShapeType="1"/>
          </p:cNvSpPr>
          <p:nvPr/>
        </p:nvSpPr>
        <p:spPr bwMode="auto">
          <a:xfrm flipV="1">
            <a:off x="2832100" y="4397375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2" name="Line 5"/>
          <p:cNvSpPr>
            <a:spLocks noChangeShapeType="1"/>
          </p:cNvSpPr>
          <p:nvPr/>
        </p:nvSpPr>
        <p:spPr bwMode="auto">
          <a:xfrm>
            <a:off x="2860675" y="3768725"/>
            <a:ext cx="7524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3" name="Line 6"/>
          <p:cNvSpPr>
            <a:spLocks noChangeShapeType="1"/>
          </p:cNvSpPr>
          <p:nvPr/>
        </p:nvSpPr>
        <p:spPr bwMode="auto">
          <a:xfrm>
            <a:off x="2927350" y="2987675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4" name="Freeform 7"/>
          <p:cNvSpPr>
            <a:spLocks/>
          </p:cNvSpPr>
          <p:nvPr/>
        </p:nvSpPr>
        <p:spPr bwMode="auto">
          <a:xfrm>
            <a:off x="3573463" y="356711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Text Box 8"/>
          <p:cNvSpPr txBox="1">
            <a:spLocks noChangeArrowheads="1"/>
          </p:cNvSpPr>
          <p:nvPr/>
        </p:nvSpPr>
        <p:spPr bwMode="auto">
          <a:xfrm>
            <a:off x="5407025" y="3294063"/>
            <a:ext cx="16716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1400"/>
              <a:t>“</a:t>
            </a:r>
            <a:r>
              <a:rPr lang="en-US" altLang="ja-JP" sz="1400"/>
              <a:t>Send me anything</a:t>
            </a:r>
          </a:p>
          <a:p>
            <a:r>
              <a:rPr lang="en-US" altLang="x-none" sz="1400"/>
              <a:t>with addresses </a:t>
            </a:r>
          </a:p>
          <a:p>
            <a:r>
              <a:rPr lang="en-US" altLang="x-none" sz="1400"/>
              <a:t>beginning </a:t>
            </a:r>
          </a:p>
          <a:p>
            <a:r>
              <a:rPr lang="en-US" altLang="x-none" sz="1400"/>
              <a:t>200.23.16.0/20</a:t>
            </a:r>
            <a:r>
              <a:rPr lang="ja-JP" altLang="en-US" sz="1400"/>
              <a:t>”</a:t>
            </a:r>
            <a:endParaRPr lang="en-US" altLang="x-none" sz="1400"/>
          </a:p>
        </p:txBody>
      </p:sp>
      <p:grpSp>
        <p:nvGrpSpPr>
          <p:cNvPr id="99336" name="Group 9"/>
          <p:cNvGrpSpPr>
            <a:grpSpLocks/>
          </p:cNvGrpSpPr>
          <p:nvPr/>
        </p:nvGrpSpPr>
        <p:grpSpPr bwMode="auto">
          <a:xfrm>
            <a:off x="758825" y="2760663"/>
            <a:ext cx="2338388" cy="404812"/>
            <a:chOff x="1004" y="1639"/>
            <a:chExt cx="1473" cy="255"/>
          </a:xfrm>
        </p:grpSpPr>
        <p:sp>
          <p:nvSpPr>
            <p:cNvPr id="99372" name="Freeform 10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73" name="Text Box 11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600"/>
                <a:t>200.23.16.0/23</a:t>
              </a:r>
              <a:endParaRPr lang="en-US" altLang="x-none" sz="1800"/>
            </a:p>
          </p:txBody>
        </p:sp>
      </p:grpSp>
      <p:grpSp>
        <p:nvGrpSpPr>
          <p:cNvPr id="99337" name="Group 12"/>
          <p:cNvGrpSpPr>
            <a:grpSpLocks/>
          </p:cNvGrpSpPr>
          <p:nvPr/>
        </p:nvGrpSpPr>
        <p:grpSpPr bwMode="auto">
          <a:xfrm>
            <a:off x="787400" y="3351213"/>
            <a:ext cx="2338388" cy="404812"/>
            <a:chOff x="1004" y="1639"/>
            <a:chExt cx="1473" cy="255"/>
          </a:xfrm>
        </p:grpSpPr>
        <p:sp>
          <p:nvSpPr>
            <p:cNvPr id="99370" name="Freeform 13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71" name="Text Box 14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600"/>
                <a:t>200.23.18.0/23</a:t>
              </a:r>
              <a:endParaRPr lang="en-US" altLang="x-none" sz="1800"/>
            </a:p>
          </p:txBody>
        </p:sp>
      </p:grpSp>
      <p:grpSp>
        <p:nvGrpSpPr>
          <p:cNvPr id="99338" name="Group 15"/>
          <p:cNvGrpSpPr>
            <a:grpSpLocks/>
          </p:cNvGrpSpPr>
          <p:nvPr/>
        </p:nvGrpSpPr>
        <p:grpSpPr bwMode="auto">
          <a:xfrm>
            <a:off x="701675" y="4770438"/>
            <a:ext cx="2338388" cy="404812"/>
            <a:chOff x="1004" y="1639"/>
            <a:chExt cx="1473" cy="255"/>
          </a:xfrm>
        </p:grpSpPr>
        <p:sp>
          <p:nvSpPr>
            <p:cNvPr id="99368" name="Freeform 16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9" name="Text Box 17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600"/>
                <a:t>200.23.30.0/23</a:t>
              </a:r>
              <a:endParaRPr lang="en-US" altLang="x-none" sz="1800"/>
            </a:p>
          </p:txBody>
        </p:sp>
      </p:grpSp>
      <p:sp>
        <p:nvSpPr>
          <p:cNvPr id="99339" name="Text Box 18"/>
          <p:cNvSpPr txBox="1">
            <a:spLocks noChangeArrowheads="1"/>
          </p:cNvSpPr>
          <p:nvPr/>
        </p:nvSpPr>
        <p:spPr bwMode="auto">
          <a:xfrm>
            <a:off x="3606800" y="3998913"/>
            <a:ext cx="1506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400"/>
              <a:t>Fly-By-Night-ISP</a:t>
            </a:r>
            <a:endParaRPr lang="en-US" altLang="x-none" sz="1800"/>
          </a:p>
        </p:txBody>
      </p:sp>
      <p:sp>
        <p:nvSpPr>
          <p:cNvPr id="99340" name="Freeform 19"/>
          <p:cNvSpPr>
            <a:spLocks/>
          </p:cNvSpPr>
          <p:nvPr/>
        </p:nvSpPr>
        <p:spPr bwMode="auto">
          <a:xfrm>
            <a:off x="7169150" y="3095625"/>
            <a:ext cx="1444625" cy="2714625"/>
          </a:xfrm>
          <a:custGeom>
            <a:avLst/>
            <a:gdLst>
              <a:gd name="T0" fmla="*/ 2147483647 w 910"/>
              <a:gd name="T1" fmla="*/ 2147483647 h 1710"/>
              <a:gd name="T2" fmla="*/ 2147483647 w 910"/>
              <a:gd name="T3" fmla="*/ 2147483647 h 1710"/>
              <a:gd name="T4" fmla="*/ 2147483647 w 910"/>
              <a:gd name="T5" fmla="*/ 2147483647 h 1710"/>
              <a:gd name="T6" fmla="*/ 2147483647 w 910"/>
              <a:gd name="T7" fmla="*/ 2147483647 h 1710"/>
              <a:gd name="T8" fmla="*/ 2147483647 w 910"/>
              <a:gd name="T9" fmla="*/ 2147483647 h 1710"/>
              <a:gd name="T10" fmla="*/ 2147483647 w 910"/>
              <a:gd name="T11" fmla="*/ 2147483647 h 1710"/>
              <a:gd name="T12" fmla="*/ 2147483647 w 910"/>
              <a:gd name="T13" fmla="*/ 2147483647 h 1710"/>
              <a:gd name="T14" fmla="*/ 2147483647 w 910"/>
              <a:gd name="T15" fmla="*/ 2147483647 h 1710"/>
              <a:gd name="T16" fmla="*/ 2147483647 w 910"/>
              <a:gd name="T17" fmla="*/ 2147483647 h 1710"/>
              <a:gd name="T18" fmla="*/ 2147483647 w 910"/>
              <a:gd name="T19" fmla="*/ 2147483647 h 1710"/>
              <a:gd name="T20" fmla="*/ 2147483647 w 910"/>
              <a:gd name="T21" fmla="*/ 2147483647 h 1710"/>
              <a:gd name="T22" fmla="*/ 2147483647 w 910"/>
              <a:gd name="T23" fmla="*/ 2147483647 h 17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10"/>
              <a:gd name="T37" fmla="*/ 0 h 1710"/>
              <a:gd name="T38" fmla="*/ 910 w 910"/>
              <a:gd name="T39" fmla="*/ 1710 h 17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10" h="1710">
                <a:moveTo>
                  <a:pt x="766" y="38"/>
                </a:moveTo>
                <a:cubicBezTo>
                  <a:pt x="714" y="0"/>
                  <a:pt x="520" y="186"/>
                  <a:pt x="411" y="282"/>
                </a:cubicBezTo>
                <a:cubicBezTo>
                  <a:pt x="302" y="378"/>
                  <a:pt x="180" y="490"/>
                  <a:pt x="115" y="611"/>
                </a:cubicBezTo>
                <a:cubicBezTo>
                  <a:pt x="49" y="732"/>
                  <a:pt x="0" y="907"/>
                  <a:pt x="14" y="1008"/>
                </a:cubicBezTo>
                <a:cubicBezTo>
                  <a:pt x="28" y="1108"/>
                  <a:pt x="127" y="1139"/>
                  <a:pt x="198" y="1214"/>
                </a:cubicBezTo>
                <a:cubicBezTo>
                  <a:pt x="269" y="1288"/>
                  <a:pt x="328" y="1380"/>
                  <a:pt x="435" y="1456"/>
                </a:cubicBezTo>
                <a:cubicBezTo>
                  <a:pt x="542" y="1533"/>
                  <a:pt x="768" y="1710"/>
                  <a:pt x="839" y="1674"/>
                </a:cubicBezTo>
                <a:cubicBezTo>
                  <a:pt x="910" y="1638"/>
                  <a:pt x="863" y="1328"/>
                  <a:pt x="863" y="1239"/>
                </a:cubicBezTo>
                <a:cubicBezTo>
                  <a:pt x="863" y="1150"/>
                  <a:pt x="868" y="1189"/>
                  <a:pt x="839" y="1139"/>
                </a:cubicBezTo>
                <a:cubicBezTo>
                  <a:pt x="809" y="1090"/>
                  <a:pt x="703" y="1045"/>
                  <a:pt x="684" y="940"/>
                </a:cubicBezTo>
                <a:cubicBezTo>
                  <a:pt x="665" y="835"/>
                  <a:pt x="710" y="659"/>
                  <a:pt x="724" y="509"/>
                </a:cubicBezTo>
                <a:cubicBezTo>
                  <a:pt x="738" y="359"/>
                  <a:pt x="818" y="76"/>
                  <a:pt x="766" y="38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1" name="Text Box 20"/>
          <p:cNvSpPr txBox="1">
            <a:spLocks noChangeArrowheads="1"/>
          </p:cNvSpPr>
          <p:nvPr/>
        </p:nvSpPr>
        <p:spPr bwMode="auto">
          <a:xfrm>
            <a:off x="758825" y="2503488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400"/>
              <a:t>Organization 0</a:t>
            </a:r>
          </a:p>
        </p:txBody>
      </p:sp>
      <p:sp>
        <p:nvSpPr>
          <p:cNvPr id="99342" name="Text Box 21"/>
          <p:cNvSpPr txBox="1">
            <a:spLocks noChangeArrowheads="1"/>
          </p:cNvSpPr>
          <p:nvPr/>
        </p:nvSpPr>
        <p:spPr bwMode="auto">
          <a:xfrm>
            <a:off x="787400" y="4513263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400"/>
              <a:t>Organization 7</a:t>
            </a:r>
          </a:p>
        </p:txBody>
      </p:sp>
      <p:sp>
        <p:nvSpPr>
          <p:cNvPr id="99343" name="Text Box 22"/>
          <p:cNvSpPr txBox="1">
            <a:spLocks noChangeArrowheads="1"/>
          </p:cNvSpPr>
          <p:nvPr/>
        </p:nvSpPr>
        <p:spPr bwMode="auto">
          <a:xfrm>
            <a:off x="7407275" y="4322763"/>
            <a:ext cx="784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400"/>
              <a:t>Internet</a:t>
            </a:r>
          </a:p>
        </p:txBody>
      </p:sp>
      <p:sp>
        <p:nvSpPr>
          <p:cNvPr id="99344" name="Text Box 23"/>
          <p:cNvSpPr txBox="1">
            <a:spLocks noChangeArrowheads="1"/>
          </p:cNvSpPr>
          <p:nvPr/>
        </p:nvSpPr>
        <p:spPr bwMode="auto">
          <a:xfrm>
            <a:off x="768350" y="3151188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400"/>
              <a:t>Organization 1</a:t>
            </a:r>
          </a:p>
        </p:txBody>
      </p:sp>
      <p:sp>
        <p:nvSpPr>
          <p:cNvPr id="99345" name="Freeform 24"/>
          <p:cNvSpPr>
            <a:spLocks/>
          </p:cNvSpPr>
          <p:nvPr/>
        </p:nvSpPr>
        <p:spPr bwMode="auto">
          <a:xfrm>
            <a:off x="3516313" y="488156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6" name="Text Box 25"/>
          <p:cNvSpPr txBox="1">
            <a:spLocks noChangeArrowheads="1"/>
          </p:cNvSpPr>
          <p:nvPr/>
        </p:nvSpPr>
        <p:spPr bwMode="auto">
          <a:xfrm>
            <a:off x="3816350" y="5256213"/>
            <a:ext cx="1023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400"/>
              <a:t>ISPs-R-Us</a:t>
            </a:r>
            <a:endParaRPr lang="en-US" altLang="x-none" sz="1800"/>
          </a:p>
        </p:txBody>
      </p:sp>
      <p:sp>
        <p:nvSpPr>
          <p:cNvPr id="99347" name="Freeform 26"/>
          <p:cNvSpPr>
            <a:spLocks/>
          </p:cNvSpPr>
          <p:nvPr/>
        </p:nvSpPr>
        <p:spPr bwMode="auto">
          <a:xfrm flipV="1">
            <a:off x="5241925" y="490220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8" name="Line 27"/>
          <p:cNvSpPr>
            <a:spLocks noChangeShapeType="1"/>
          </p:cNvSpPr>
          <p:nvPr/>
        </p:nvSpPr>
        <p:spPr bwMode="auto">
          <a:xfrm>
            <a:off x="3032125" y="5445125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9" name="Line 28"/>
          <p:cNvSpPr>
            <a:spLocks noChangeShapeType="1"/>
          </p:cNvSpPr>
          <p:nvPr/>
        </p:nvSpPr>
        <p:spPr bwMode="auto">
          <a:xfrm flipV="1">
            <a:off x="2879725" y="5511800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0" name="Line 29"/>
          <p:cNvSpPr>
            <a:spLocks noChangeShapeType="1"/>
          </p:cNvSpPr>
          <p:nvPr/>
        </p:nvSpPr>
        <p:spPr bwMode="auto">
          <a:xfrm flipV="1">
            <a:off x="3317875" y="5759450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1" name="Text Box 30"/>
          <p:cNvSpPr txBox="1">
            <a:spLocks noChangeArrowheads="1"/>
          </p:cNvSpPr>
          <p:nvPr/>
        </p:nvSpPr>
        <p:spPr bwMode="auto">
          <a:xfrm>
            <a:off x="5530850" y="5151438"/>
            <a:ext cx="16716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1400"/>
              <a:t>“</a:t>
            </a:r>
            <a:r>
              <a:rPr lang="en-US" altLang="ja-JP" sz="1400"/>
              <a:t>Send me anything</a:t>
            </a:r>
          </a:p>
          <a:p>
            <a:r>
              <a:rPr lang="en-US" altLang="x-none" sz="1400"/>
              <a:t>with addresses </a:t>
            </a:r>
          </a:p>
          <a:p>
            <a:r>
              <a:rPr lang="en-US" altLang="x-none" sz="1400"/>
              <a:t>beginning </a:t>
            </a:r>
          </a:p>
          <a:p>
            <a:r>
              <a:rPr lang="en-US" altLang="x-none" sz="1400"/>
              <a:t>199.31.0.0/16</a:t>
            </a:r>
            <a:r>
              <a:rPr lang="ja-JP" altLang="en-US" sz="1400"/>
              <a:t>”</a:t>
            </a:r>
            <a:endParaRPr lang="en-US" altLang="x-none" sz="1400"/>
          </a:p>
        </p:txBody>
      </p:sp>
      <p:grpSp>
        <p:nvGrpSpPr>
          <p:cNvPr id="99352" name="Group 31"/>
          <p:cNvGrpSpPr>
            <a:grpSpLocks/>
          </p:cNvGrpSpPr>
          <p:nvPr/>
        </p:nvGrpSpPr>
        <p:grpSpPr bwMode="auto">
          <a:xfrm>
            <a:off x="806450" y="3941763"/>
            <a:ext cx="2338388" cy="404812"/>
            <a:chOff x="1004" y="1639"/>
            <a:chExt cx="1473" cy="255"/>
          </a:xfrm>
        </p:grpSpPr>
        <p:sp>
          <p:nvSpPr>
            <p:cNvPr id="99366" name="Freeform 32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7" name="Text Box 33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600"/>
                <a:t>200.23.20.0/23</a:t>
              </a:r>
              <a:endParaRPr lang="en-US" altLang="x-none" sz="1800"/>
            </a:p>
          </p:txBody>
        </p:sp>
      </p:grpSp>
      <p:sp>
        <p:nvSpPr>
          <p:cNvPr id="99353" name="Text Box 34"/>
          <p:cNvSpPr txBox="1">
            <a:spLocks noChangeArrowheads="1"/>
          </p:cNvSpPr>
          <p:nvPr/>
        </p:nvSpPr>
        <p:spPr bwMode="auto">
          <a:xfrm>
            <a:off x="787400" y="3741738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400"/>
              <a:t>Organization 2</a:t>
            </a:r>
          </a:p>
        </p:txBody>
      </p:sp>
      <p:grpSp>
        <p:nvGrpSpPr>
          <p:cNvPr id="99354" name="Group 35"/>
          <p:cNvGrpSpPr>
            <a:grpSpLocks/>
          </p:cNvGrpSpPr>
          <p:nvPr/>
        </p:nvGrpSpPr>
        <p:grpSpPr bwMode="auto">
          <a:xfrm>
            <a:off x="2155825" y="4198938"/>
            <a:ext cx="257175" cy="663575"/>
            <a:chOff x="870" y="2941"/>
            <a:chExt cx="162" cy="418"/>
          </a:xfrm>
        </p:grpSpPr>
        <p:sp>
          <p:nvSpPr>
            <p:cNvPr id="99363" name="Text Box 36"/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2000" b="1"/>
                <a:t>.</a:t>
              </a:r>
              <a:endParaRPr lang="en-US" altLang="x-none" sz="2000"/>
            </a:p>
          </p:txBody>
        </p:sp>
        <p:sp>
          <p:nvSpPr>
            <p:cNvPr id="99364" name="Text Box 37"/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2000" b="1"/>
                <a:t>.</a:t>
              </a:r>
              <a:endParaRPr lang="en-US" altLang="x-none" sz="2000"/>
            </a:p>
          </p:txBody>
        </p:sp>
        <p:sp>
          <p:nvSpPr>
            <p:cNvPr id="99365" name="Text Box 38"/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2000" b="1"/>
                <a:t>.</a:t>
              </a:r>
              <a:endParaRPr lang="en-US" altLang="x-none" sz="2000"/>
            </a:p>
          </p:txBody>
        </p:sp>
      </p:grpSp>
      <p:grpSp>
        <p:nvGrpSpPr>
          <p:cNvPr id="99355" name="Group 39"/>
          <p:cNvGrpSpPr>
            <a:grpSpLocks/>
          </p:cNvGrpSpPr>
          <p:nvPr/>
        </p:nvGrpSpPr>
        <p:grpSpPr bwMode="auto">
          <a:xfrm>
            <a:off x="3184525" y="3903663"/>
            <a:ext cx="257175" cy="663575"/>
            <a:chOff x="870" y="2941"/>
            <a:chExt cx="162" cy="418"/>
          </a:xfrm>
        </p:grpSpPr>
        <p:sp>
          <p:nvSpPr>
            <p:cNvPr id="99360" name="Text Box 40"/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2000" b="1"/>
                <a:t>.</a:t>
              </a:r>
              <a:endParaRPr lang="en-US" altLang="x-none" sz="2000"/>
            </a:p>
          </p:txBody>
        </p:sp>
        <p:sp>
          <p:nvSpPr>
            <p:cNvPr id="99361" name="Text Box 41"/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2000" b="1"/>
                <a:t>.</a:t>
              </a:r>
              <a:endParaRPr lang="en-US" altLang="x-none" sz="2000"/>
            </a:p>
          </p:txBody>
        </p:sp>
        <p:sp>
          <p:nvSpPr>
            <p:cNvPr id="99362" name="Text Box 42"/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2000" b="1"/>
                <a:t>.</a:t>
              </a:r>
              <a:endParaRPr lang="en-US" altLang="x-none" sz="2000"/>
            </a:p>
          </p:txBody>
        </p:sp>
      </p:grpSp>
      <p:sp>
        <p:nvSpPr>
          <p:cNvPr id="99356" name="Text Box 43"/>
          <p:cNvSpPr txBox="1">
            <a:spLocks noChangeArrowheads="1"/>
          </p:cNvSpPr>
          <p:nvPr/>
        </p:nvSpPr>
        <p:spPr bwMode="auto">
          <a:xfrm>
            <a:off x="566738" y="1357313"/>
            <a:ext cx="81073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>
                <a:latin typeface="Gill Sans MT" charset="0"/>
              </a:rPr>
              <a:t>hierarchical addressing allows efficient advertisement of routing </a:t>
            </a:r>
          </a:p>
          <a:p>
            <a:r>
              <a:rPr lang="en-US" altLang="x-none">
                <a:latin typeface="Gill Sans MT" charset="0"/>
              </a:rPr>
              <a:t>information:</a:t>
            </a:r>
          </a:p>
        </p:txBody>
      </p:sp>
      <p:pic>
        <p:nvPicPr>
          <p:cNvPr id="99357" name="Picture 4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9001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8D9BB3F8-9F92-0F43-A147-D564D3521A71}" type="slidenum">
              <a:rPr lang="en-US" altLang="x-none" sz="1200">
                <a:latin typeface="Tahoma" charset="0"/>
              </a:rPr>
              <a:pPr/>
              <a:t>51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9935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Freeform 45"/>
          <p:cNvSpPr>
            <a:spLocks/>
          </p:cNvSpPr>
          <p:nvPr/>
        </p:nvSpPr>
        <p:spPr bwMode="auto">
          <a:xfrm>
            <a:off x="7180263" y="3084513"/>
            <a:ext cx="1444625" cy="2714625"/>
          </a:xfrm>
          <a:custGeom>
            <a:avLst/>
            <a:gdLst>
              <a:gd name="T0" fmla="*/ 2147483647 w 910"/>
              <a:gd name="T1" fmla="*/ 2147483647 h 1710"/>
              <a:gd name="T2" fmla="*/ 2147483647 w 910"/>
              <a:gd name="T3" fmla="*/ 2147483647 h 1710"/>
              <a:gd name="T4" fmla="*/ 2147483647 w 910"/>
              <a:gd name="T5" fmla="*/ 2147483647 h 1710"/>
              <a:gd name="T6" fmla="*/ 2147483647 w 910"/>
              <a:gd name="T7" fmla="*/ 2147483647 h 1710"/>
              <a:gd name="T8" fmla="*/ 2147483647 w 910"/>
              <a:gd name="T9" fmla="*/ 2147483647 h 1710"/>
              <a:gd name="T10" fmla="*/ 2147483647 w 910"/>
              <a:gd name="T11" fmla="*/ 2147483647 h 1710"/>
              <a:gd name="T12" fmla="*/ 2147483647 w 910"/>
              <a:gd name="T13" fmla="*/ 2147483647 h 1710"/>
              <a:gd name="T14" fmla="*/ 2147483647 w 910"/>
              <a:gd name="T15" fmla="*/ 2147483647 h 1710"/>
              <a:gd name="T16" fmla="*/ 2147483647 w 910"/>
              <a:gd name="T17" fmla="*/ 2147483647 h 1710"/>
              <a:gd name="T18" fmla="*/ 2147483647 w 910"/>
              <a:gd name="T19" fmla="*/ 2147483647 h 1710"/>
              <a:gd name="T20" fmla="*/ 2147483647 w 910"/>
              <a:gd name="T21" fmla="*/ 2147483647 h 1710"/>
              <a:gd name="T22" fmla="*/ 2147483647 w 910"/>
              <a:gd name="T23" fmla="*/ 2147483647 h 17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10"/>
              <a:gd name="T37" fmla="*/ 0 h 1710"/>
              <a:gd name="T38" fmla="*/ 910 w 910"/>
              <a:gd name="T39" fmla="*/ 1710 h 17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10" h="1710">
                <a:moveTo>
                  <a:pt x="766" y="38"/>
                </a:moveTo>
                <a:cubicBezTo>
                  <a:pt x="714" y="0"/>
                  <a:pt x="520" y="186"/>
                  <a:pt x="411" y="282"/>
                </a:cubicBezTo>
                <a:cubicBezTo>
                  <a:pt x="302" y="378"/>
                  <a:pt x="180" y="490"/>
                  <a:pt x="115" y="611"/>
                </a:cubicBezTo>
                <a:cubicBezTo>
                  <a:pt x="49" y="732"/>
                  <a:pt x="0" y="907"/>
                  <a:pt x="14" y="1008"/>
                </a:cubicBezTo>
                <a:cubicBezTo>
                  <a:pt x="28" y="1108"/>
                  <a:pt x="127" y="1139"/>
                  <a:pt x="198" y="1214"/>
                </a:cubicBezTo>
                <a:cubicBezTo>
                  <a:pt x="269" y="1288"/>
                  <a:pt x="328" y="1380"/>
                  <a:pt x="435" y="1456"/>
                </a:cubicBezTo>
                <a:cubicBezTo>
                  <a:pt x="542" y="1533"/>
                  <a:pt x="768" y="1710"/>
                  <a:pt x="839" y="1674"/>
                </a:cubicBezTo>
                <a:cubicBezTo>
                  <a:pt x="910" y="1638"/>
                  <a:pt x="863" y="1328"/>
                  <a:pt x="863" y="1239"/>
                </a:cubicBezTo>
                <a:cubicBezTo>
                  <a:pt x="863" y="1150"/>
                  <a:pt x="868" y="1189"/>
                  <a:pt x="839" y="1139"/>
                </a:cubicBezTo>
                <a:cubicBezTo>
                  <a:pt x="809" y="1090"/>
                  <a:pt x="703" y="1045"/>
                  <a:pt x="684" y="940"/>
                </a:cubicBezTo>
                <a:cubicBezTo>
                  <a:pt x="665" y="835"/>
                  <a:pt x="710" y="659"/>
                  <a:pt x="724" y="509"/>
                </a:cubicBezTo>
                <a:cubicBezTo>
                  <a:pt x="738" y="359"/>
                  <a:pt x="818" y="76"/>
                  <a:pt x="766" y="38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4" name="Text Box 3"/>
          <p:cNvSpPr txBox="1">
            <a:spLocks noChangeArrowheads="1"/>
          </p:cNvSpPr>
          <p:nvPr/>
        </p:nvSpPr>
        <p:spPr bwMode="auto">
          <a:xfrm>
            <a:off x="671513" y="1463675"/>
            <a:ext cx="686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>
                <a:latin typeface="Gill Sans MT" charset="0"/>
              </a:rPr>
              <a:t>ISPs-R-Us has a more specific route to Organization 1</a:t>
            </a:r>
          </a:p>
        </p:txBody>
      </p:sp>
      <p:sp>
        <p:nvSpPr>
          <p:cNvPr id="100355" name="Freeform 4"/>
          <p:cNvSpPr>
            <a:spLocks/>
          </p:cNvSpPr>
          <p:nvPr/>
        </p:nvSpPr>
        <p:spPr bwMode="auto">
          <a:xfrm>
            <a:off x="5175250" y="411480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6" name="Line 5"/>
          <p:cNvSpPr>
            <a:spLocks noChangeShapeType="1"/>
          </p:cNvSpPr>
          <p:nvPr/>
        </p:nvSpPr>
        <p:spPr bwMode="auto">
          <a:xfrm flipV="1">
            <a:off x="2832100" y="4391025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7" name="Line 6"/>
          <p:cNvSpPr>
            <a:spLocks noChangeShapeType="1"/>
          </p:cNvSpPr>
          <p:nvPr/>
        </p:nvSpPr>
        <p:spPr bwMode="auto">
          <a:xfrm flipV="1">
            <a:off x="3194050" y="5667375"/>
            <a:ext cx="333375" cy="24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8" name="Line 7"/>
          <p:cNvSpPr>
            <a:spLocks noChangeShapeType="1"/>
          </p:cNvSpPr>
          <p:nvPr/>
        </p:nvSpPr>
        <p:spPr bwMode="auto">
          <a:xfrm>
            <a:off x="2927350" y="2981325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Freeform 8"/>
          <p:cNvSpPr>
            <a:spLocks/>
          </p:cNvSpPr>
          <p:nvPr/>
        </p:nvSpPr>
        <p:spPr bwMode="auto">
          <a:xfrm>
            <a:off x="3573463" y="356076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0" name="Text Box 9"/>
          <p:cNvSpPr txBox="1">
            <a:spLocks noChangeArrowheads="1"/>
          </p:cNvSpPr>
          <p:nvPr/>
        </p:nvSpPr>
        <p:spPr bwMode="auto">
          <a:xfrm>
            <a:off x="5407025" y="3287713"/>
            <a:ext cx="16716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1400"/>
              <a:t>“</a:t>
            </a:r>
            <a:r>
              <a:rPr lang="en-US" altLang="ja-JP" sz="1400"/>
              <a:t>Send me anything</a:t>
            </a:r>
          </a:p>
          <a:p>
            <a:r>
              <a:rPr lang="en-US" altLang="x-none" sz="1400"/>
              <a:t>with addresses </a:t>
            </a:r>
          </a:p>
          <a:p>
            <a:r>
              <a:rPr lang="en-US" altLang="x-none" sz="1400"/>
              <a:t>beginning </a:t>
            </a:r>
          </a:p>
          <a:p>
            <a:r>
              <a:rPr lang="en-US" altLang="x-none" sz="1400" u="sng">
                <a:solidFill>
                  <a:srgbClr val="CC0000"/>
                </a:solidFill>
              </a:rPr>
              <a:t>200.23.16.0/20</a:t>
            </a:r>
            <a:r>
              <a:rPr lang="ja-JP" altLang="en-US" sz="1400"/>
              <a:t>”</a:t>
            </a:r>
            <a:endParaRPr lang="en-US" altLang="x-none" sz="1400"/>
          </a:p>
        </p:txBody>
      </p:sp>
      <p:grpSp>
        <p:nvGrpSpPr>
          <p:cNvPr id="100361" name="Group 10"/>
          <p:cNvGrpSpPr>
            <a:grpSpLocks/>
          </p:cNvGrpSpPr>
          <p:nvPr/>
        </p:nvGrpSpPr>
        <p:grpSpPr bwMode="auto">
          <a:xfrm>
            <a:off x="758825" y="2754313"/>
            <a:ext cx="2338388" cy="404812"/>
            <a:chOff x="1004" y="1639"/>
            <a:chExt cx="1473" cy="255"/>
          </a:xfrm>
        </p:grpSpPr>
        <p:sp>
          <p:nvSpPr>
            <p:cNvPr id="100396" name="Freeform 11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7" name="Text Box 12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600"/>
                <a:t>200.23.16.0/23</a:t>
              </a:r>
              <a:endParaRPr lang="en-US" altLang="x-none" sz="1800"/>
            </a:p>
          </p:txBody>
        </p:sp>
      </p:grpSp>
      <p:grpSp>
        <p:nvGrpSpPr>
          <p:cNvPr id="100362" name="Group 13"/>
          <p:cNvGrpSpPr>
            <a:grpSpLocks/>
          </p:cNvGrpSpPr>
          <p:nvPr/>
        </p:nvGrpSpPr>
        <p:grpSpPr bwMode="auto">
          <a:xfrm>
            <a:off x="968375" y="5830888"/>
            <a:ext cx="2338388" cy="404812"/>
            <a:chOff x="1004" y="1639"/>
            <a:chExt cx="1473" cy="255"/>
          </a:xfrm>
        </p:grpSpPr>
        <p:sp>
          <p:nvSpPr>
            <p:cNvPr id="100394" name="Freeform 14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5" name="Text Box 15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600"/>
                <a:t>200.23.18.0/23</a:t>
              </a:r>
              <a:endParaRPr lang="en-US" altLang="x-none" sz="1800"/>
            </a:p>
          </p:txBody>
        </p:sp>
      </p:grpSp>
      <p:grpSp>
        <p:nvGrpSpPr>
          <p:cNvPr id="100363" name="Group 16"/>
          <p:cNvGrpSpPr>
            <a:grpSpLocks/>
          </p:cNvGrpSpPr>
          <p:nvPr/>
        </p:nvGrpSpPr>
        <p:grpSpPr bwMode="auto">
          <a:xfrm>
            <a:off x="701675" y="4764088"/>
            <a:ext cx="2338388" cy="404812"/>
            <a:chOff x="1004" y="1639"/>
            <a:chExt cx="1473" cy="255"/>
          </a:xfrm>
        </p:grpSpPr>
        <p:sp>
          <p:nvSpPr>
            <p:cNvPr id="100392" name="Freeform 17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3" name="Text Box 18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600"/>
                <a:t>200.23.30.0/23</a:t>
              </a:r>
              <a:endParaRPr lang="en-US" altLang="x-none" sz="1800"/>
            </a:p>
          </p:txBody>
        </p:sp>
      </p:grpSp>
      <p:sp>
        <p:nvSpPr>
          <p:cNvPr id="100364" name="Text Box 19"/>
          <p:cNvSpPr txBox="1">
            <a:spLocks noChangeArrowheads="1"/>
          </p:cNvSpPr>
          <p:nvPr/>
        </p:nvSpPr>
        <p:spPr bwMode="auto">
          <a:xfrm>
            <a:off x="3606800" y="3992563"/>
            <a:ext cx="1506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400"/>
              <a:t>Fly-By-Night-ISP</a:t>
            </a:r>
            <a:endParaRPr lang="en-US" altLang="x-none" sz="1800"/>
          </a:p>
        </p:txBody>
      </p:sp>
      <p:sp>
        <p:nvSpPr>
          <p:cNvPr id="100365" name="Text Box 21"/>
          <p:cNvSpPr txBox="1">
            <a:spLocks noChangeArrowheads="1"/>
          </p:cNvSpPr>
          <p:nvPr/>
        </p:nvSpPr>
        <p:spPr bwMode="auto">
          <a:xfrm>
            <a:off x="758825" y="2497138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400"/>
              <a:t>Organization 0</a:t>
            </a:r>
          </a:p>
        </p:txBody>
      </p:sp>
      <p:sp>
        <p:nvSpPr>
          <p:cNvPr id="100366" name="Text Box 22"/>
          <p:cNvSpPr txBox="1">
            <a:spLocks noChangeArrowheads="1"/>
          </p:cNvSpPr>
          <p:nvPr/>
        </p:nvSpPr>
        <p:spPr bwMode="auto">
          <a:xfrm>
            <a:off x="787400" y="4506913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400"/>
              <a:t>Organization 7</a:t>
            </a:r>
          </a:p>
        </p:txBody>
      </p:sp>
      <p:sp>
        <p:nvSpPr>
          <p:cNvPr id="100367" name="Text Box 23"/>
          <p:cNvSpPr txBox="1">
            <a:spLocks noChangeArrowheads="1"/>
          </p:cNvSpPr>
          <p:nvPr/>
        </p:nvSpPr>
        <p:spPr bwMode="auto">
          <a:xfrm>
            <a:off x="7407275" y="4316413"/>
            <a:ext cx="784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400"/>
              <a:t>Internet</a:t>
            </a:r>
          </a:p>
        </p:txBody>
      </p:sp>
      <p:sp>
        <p:nvSpPr>
          <p:cNvPr id="100368" name="Text Box 24"/>
          <p:cNvSpPr txBox="1">
            <a:spLocks noChangeArrowheads="1"/>
          </p:cNvSpPr>
          <p:nvPr/>
        </p:nvSpPr>
        <p:spPr bwMode="auto">
          <a:xfrm>
            <a:off x="949325" y="5630863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400"/>
              <a:t>Organization 1</a:t>
            </a:r>
          </a:p>
        </p:txBody>
      </p:sp>
      <p:sp>
        <p:nvSpPr>
          <p:cNvPr id="100369" name="Freeform 25"/>
          <p:cNvSpPr>
            <a:spLocks/>
          </p:cNvSpPr>
          <p:nvPr/>
        </p:nvSpPr>
        <p:spPr bwMode="auto">
          <a:xfrm>
            <a:off x="3516313" y="487521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70" name="Text Box 26"/>
          <p:cNvSpPr txBox="1">
            <a:spLocks noChangeArrowheads="1"/>
          </p:cNvSpPr>
          <p:nvPr/>
        </p:nvSpPr>
        <p:spPr bwMode="auto">
          <a:xfrm>
            <a:off x="3816350" y="5249863"/>
            <a:ext cx="1023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400"/>
              <a:t>ISPs-R-Us</a:t>
            </a:r>
            <a:endParaRPr lang="en-US" altLang="x-none" sz="1800"/>
          </a:p>
        </p:txBody>
      </p:sp>
      <p:sp>
        <p:nvSpPr>
          <p:cNvPr id="100371" name="Freeform 27"/>
          <p:cNvSpPr>
            <a:spLocks/>
          </p:cNvSpPr>
          <p:nvPr/>
        </p:nvSpPr>
        <p:spPr bwMode="auto">
          <a:xfrm flipV="1">
            <a:off x="5241925" y="489585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72" name="Line 28"/>
          <p:cNvSpPr>
            <a:spLocks noChangeShapeType="1"/>
          </p:cNvSpPr>
          <p:nvPr/>
        </p:nvSpPr>
        <p:spPr bwMode="auto">
          <a:xfrm>
            <a:off x="3032125" y="5438775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73" name="Line 29"/>
          <p:cNvSpPr>
            <a:spLocks noChangeShapeType="1"/>
          </p:cNvSpPr>
          <p:nvPr/>
        </p:nvSpPr>
        <p:spPr bwMode="auto">
          <a:xfrm flipV="1">
            <a:off x="2879725" y="5505450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74" name="Line 30"/>
          <p:cNvSpPr>
            <a:spLocks noChangeShapeType="1"/>
          </p:cNvSpPr>
          <p:nvPr/>
        </p:nvSpPr>
        <p:spPr bwMode="auto">
          <a:xfrm flipV="1">
            <a:off x="3317875" y="5753100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75" name="Text Box 31"/>
          <p:cNvSpPr txBox="1">
            <a:spLocks noChangeArrowheads="1"/>
          </p:cNvSpPr>
          <p:nvPr/>
        </p:nvSpPr>
        <p:spPr bwMode="auto">
          <a:xfrm>
            <a:off x="5530850" y="5145088"/>
            <a:ext cx="208438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1400"/>
              <a:t>“</a:t>
            </a:r>
            <a:r>
              <a:rPr lang="en-US" altLang="ja-JP" sz="1400"/>
              <a:t>Send me anything</a:t>
            </a:r>
          </a:p>
          <a:p>
            <a:r>
              <a:rPr lang="en-US" altLang="x-none" sz="1400"/>
              <a:t>with addresses </a:t>
            </a:r>
          </a:p>
          <a:p>
            <a:r>
              <a:rPr lang="en-US" altLang="x-none" sz="1400"/>
              <a:t>beginning 199.31.0.0/16</a:t>
            </a:r>
          </a:p>
          <a:p>
            <a:r>
              <a:rPr lang="en-US" altLang="x-none" sz="1400"/>
              <a:t>or </a:t>
            </a:r>
            <a:r>
              <a:rPr lang="en-US" altLang="x-none" sz="1400" u="sng">
                <a:solidFill>
                  <a:srgbClr val="CC0000"/>
                </a:solidFill>
              </a:rPr>
              <a:t>200.23.18.0/23</a:t>
            </a:r>
            <a:r>
              <a:rPr lang="ja-JP" altLang="en-US" sz="1400"/>
              <a:t>”</a:t>
            </a:r>
            <a:endParaRPr lang="en-US" altLang="x-none" sz="1400"/>
          </a:p>
        </p:txBody>
      </p:sp>
      <p:grpSp>
        <p:nvGrpSpPr>
          <p:cNvPr id="100376" name="Group 32"/>
          <p:cNvGrpSpPr>
            <a:grpSpLocks/>
          </p:cNvGrpSpPr>
          <p:nvPr/>
        </p:nvGrpSpPr>
        <p:grpSpPr bwMode="auto">
          <a:xfrm>
            <a:off x="806450" y="3935413"/>
            <a:ext cx="2338388" cy="404812"/>
            <a:chOff x="1004" y="1639"/>
            <a:chExt cx="1473" cy="255"/>
          </a:xfrm>
        </p:grpSpPr>
        <p:sp>
          <p:nvSpPr>
            <p:cNvPr id="100390" name="Freeform 33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1" name="Text Box 34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600"/>
                <a:t>200.23.20.0/23</a:t>
              </a:r>
              <a:endParaRPr lang="en-US" altLang="x-none" sz="1800"/>
            </a:p>
          </p:txBody>
        </p:sp>
      </p:grpSp>
      <p:sp>
        <p:nvSpPr>
          <p:cNvPr id="100377" name="Text Box 35"/>
          <p:cNvSpPr txBox="1">
            <a:spLocks noChangeArrowheads="1"/>
          </p:cNvSpPr>
          <p:nvPr/>
        </p:nvSpPr>
        <p:spPr bwMode="auto">
          <a:xfrm>
            <a:off x="787400" y="3735388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400"/>
              <a:t>Organization 2</a:t>
            </a:r>
          </a:p>
        </p:txBody>
      </p:sp>
      <p:grpSp>
        <p:nvGrpSpPr>
          <p:cNvPr id="100378" name="Group 36"/>
          <p:cNvGrpSpPr>
            <a:grpSpLocks/>
          </p:cNvGrpSpPr>
          <p:nvPr/>
        </p:nvGrpSpPr>
        <p:grpSpPr bwMode="auto">
          <a:xfrm>
            <a:off x="2155825" y="4192588"/>
            <a:ext cx="257175" cy="663575"/>
            <a:chOff x="870" y="2941"/>
            <a:chExt cx="162" cy="418"/>
          </a:xfrm>
        </p:grpSpPr>
        <p:sp>
          <p:nvSpPr>
            <p:cNvPr id="100387" name="Text Box 37"/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2000" b="1"/>
                <a:t>.</a:t>
              </a:r>
              <a:endParaRPr lang="en-US" altLang="x-none" sz="2000"/>
            </a:p>
          </p:txBody>
        </p:sp>
        <p:sp>
          <p:nvSpPr>
            <p:cNvPr id="100388" name="Text Box 38"/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2000" b="1"/>
                <a:t>.</a:t>
              </a:r>
              <a:endParaRPr lang="en-US" altLang="x-none" sz="2000"/>
            </a:p>
          </p:txBody>
        </p:sp>
        <p:sp>
          <p:nvSpPr>
            <p:cNvPr id="100389" name="Text Box 39"/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2000" b="1"/>
                <a:t>.</a:t>
              </a:r>
              <a:endParaRPr lang="en-US" altLang="x-none" sz="2000"/>
            </a:p>
          </p:txBody>
        </p:sp>
      </p:grpSp>
      <p:grpSp>
        <p:nvGrpSpPr>
          <p:cNvPr id="100379" name="Group 40"/>
          <p:cNvGrpSpPr>
            <a:grpSpLocks/>
          </p:cNvGrpSpPr>
          <p:nvPr/>
        </p:nvGrpSpPr>
        <p:grpSpPr bwMode="auto">
          <a:xfrm>
            <a:off x="3184525" y="3897313"/>
            <a:ext cx="257175" cy="663575"/>
            <a:chOff x="870" y="2941"/>
            <a:chExt cx="162" cy="418"/>
          </a:xfrm>
        </p:grpSpPr>
        <p:sp>
          <p:nvSpPr>
            <p:cNvPr id="100384" name="Text Box 41"/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2000" b="1"/>
                <a:t>.</a:t>
              </a:r>
              <a:endParaRPr lang="en-US" altLang="x-none" sz="2000"/>
            </a:p>
          </p:txBody>
        </p:sp>
        <p:sp>
          <p:nvSpPr>
            <p:cNvPr id="100385" name="Text Box 42"/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2000" b="1"/>
                <a:t>.</a:t>
              </a:r>
              <a:endParaRPr lang="en-US" altLang="x-none" sz="2000"/>
            </a:p>
          </p:txBody>
        </p:sp>
        <p:sp>
          <p:nvSpPr>
            <p:cNvPr id="100386" name="Text Box 43"/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2000" b="1"/>
                <a:t>.</a:t>
              </a:r>
              <a:endParaRPr lang="en-US" altLang="x-none" sz="2000"/>
            </a:p>
          </p:txBody>
        </p:sp>
      </p:grpSp>
      <p:pic>
        <p:nvPicPr>
          <p:cNvPr id="100380" name="Picture 4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9001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04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241300"/>
            <a:ext cx="8462963" cy="931863"/>
          </a:xfrm>
        </p:spPr>
        <p:txBody>
          <a:bodyPr/>
          <a:lstStyle/>
          <a:p>
            <a:pPr>
              <a:defRPr/>
            </a:pPr>
            <a:r>
              <a:rPr lang="en-US" sz="3400">
                <a:cs typeface="+mj-cs"/>
              </a:rPr>
              <a:t>Hierarchical addressing: more specific routes</a:t>
            </a:r>
          </a:p>
        </p:txBody>
      </p:sp>
      <p:sp>
        <p:nvSpPr>
          <p:cNvPr id="1003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ACF23F36-0D25-F746-B357-8EA31D6B0D72}" type="slidenum">
              <a:rPr lang="en-US" altLang="x-none" sz="1200">
                <a:latin typeface="Tahoma" charset="0"/>
              </a:rPr>
              <a:pPr/>
              <a:t>52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10038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0001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IP addressing: the last word...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Q:</a:t>
            </a:r>
            <a:r>
              <a:rPr lang="en-US">
                <a:cs typeface="+mn-cs"/>
              </a:rPr>
              <a:t> how does an ISP get block of addresses?</a:t>
            </a:r>
          </a:p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A:</a:t>
            </a:r>
            <a:r>
              <a:rPr lang="en-US">
                <a:solidFill>
                  <a:srgbClr val="FF0000"/>
                </a:solidFill>
                <a:cs typeface="+mn-cs"/>
              </a:rPr>
              <a:t> </a:t>
            </a:r>
            <a:r>
              <a:rPr lang="en-US">
                <a:solidFill>
                  <a:srgbClr val="000099"/>
                </a:solidFill>
                <a:cs typeface="+mn-cs"/>
              </a:rPr>
              <a:t>ICANN</a:t>
            </a:r>
            <a:r>
              <a:rPr lang="en-US">
                <a:cs typeface="+mn-cs"/>
              </a:rPr>
              <a:t>: </a:t>
            </a:r>
            <a:r>
              <a:rPr lang="en-US">
                <a:solidFill>
                  <a:srgbClr val="000099"/>
                </a:solidFill>
                <a:cs typeface="+mn-cs"/>
              </a:rPr>
              <a:t>I</a:t>
            </a:r>
            <a:r>
              <a:rPr lang="en-US">
                <a:cs typeface="+mn-cs"/>
              </a:rPr>
              <a:t>nternet </a:t>
            </a:r>
            <a:r>
              <a:rPr lang="en-US">
                <a:solidFill>
                  <a:srgbClr val="000099"/>
                </a:solidFill>
                <a:cs typeface="+mn-cs"/>
              </a:rPr>
              <a:t>C</a:t>
            </a:r>
            <a:r>
              <a:rPr lang="en-US">
                <a:cs typeface="+mn-cs"/>
              </a:rPr>
              <a:t>orporation for </a:t>
            </a:r>
            <a:r>
              <a:rPr lang="en-US">
                <a:solidFill>
                  <a:srgbClr val="000099"/>
                </a:solidFill>
                <a:cs typeface="+mn-cs"/>
              </a:rPr>
              <a:t>A</a:t>
            </a:r>
            <a:r>
              <a:rPr lang="en-US">
                <a:cs typeface="+mn-cs"/>
              </a:rPr>
              <a:t>ssigned </a:t>
            </a:r>
          </a:p>
          <a:p>
            <a:pPr>
              <a:buFont typeface="Wingdings" charset="0"/>
              <a:buNone/>
              <a:defRPr/>
            </a:pPr>
            <a:r>
              <a:rPr lang="en-US">
                <a:cs typeface="+mn-cs"/>
              </a:rPr>
              <a:t>     </a:t>
            </a:r>
            <a:r>
              <a:rPr lang="en-US">
                <a:solidFill>
                  <a:srgbClr val="000099"/>
                </a:solidFill>
                <a:cs typeface="+mn-cs"/>
              </a:rPr>
              <a:t>N</a:t>
            </a:r>
            <a:r>
              <a:rPr lang="en-US">
                <a:cs typeface="+mn-cs"/>
              </a:rPr>
              <a:t>ames and </a:t>
            </a:r>
            <a:r>
              <a:rPr lang="en-US">
                <a:solidFill>
                  <a:srgbClr val="000099"/>
                </a:solidFill>
                <a:cs typeface="+mn-cs"/>
              </a:rPr>
              <a:t>N</a:t>
            </a:r>
            <a:r>
              <a:rPr lang="en-US">
                <a:cs typeface="+mn-cs"/>
              </a:rPr>
              <a:t>umbers http://www.icann.org/</a:t>
            </a:r>
          </a:p>
          <a:p>
            <a:pPr lvl="1">
              <a:buFont typeface="Arial"/>
              <a:buChar char="•"/>
              <a:defRPr/>
            </a:pPr>
            <a:r>
              <a:rPr lang="en-US" sz="2800"/>
              <a:t>allocates addresses</a:t>
            </a:r>
          </a:p>
          <a:p>
            <a:pPr lvl="1">
              <a:buFont typeface="Arial"/>
              <a:buChar char="•"/>
              <a:defRPr/>
            </a:pPr>
            <a:r>
              <a:rPr lang="en-US" sz="2800"/>
              <a:t>manages DNS</a:t>
            </a:r>
          </a:p>
          <a:p>
            <a:pPr lvl="1">
              <a:buFont typeface="Arial"/>
              <a:buChar char="•"/>
              <a:defRPr/>
            </a:pPr>
            <a:r>
              <a:rPr lang="en-US" sz="2800"/>
              <a:t>assigns domain names, resolves disputes</a:t>
            </a:r>
          </a:p>
        </p:txBody>
      </p:sp>
      <p:sp>
        <p:nvSpPr>
          <p:cNvPr id="1013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6740F031-023A-D845-B317-B296F5B21A4D}" type="slidenum">
              <a:rPr lang="en-US" altLang="x-none" sz="1200">
                <a:latin typeface="Tahoma" charset="0"/>
              </a:rPr>
              <a:pPr/>
              <a:t>53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10138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Freeform 80"/>
          <p:cNvSpPr>
            <a:spLocks/>
          </p:cNvSpPr>
          <p:nvPr/>
        </p:nvSpPr>
        <p:spPr bwMode="auto">
          <a:xfrm>
            <a:off x="4152900" y="1871663"/>
            <a:ext cx="3738563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sp>
        <p:nvSpPr>
          <p:cNvPr id="102403" name="Freeform 4"/>
          <p:cNvSpPr>
            <a:spLocks/>
          </p:cNvSpPr>
          <p:nvPr/>
        </p:nvSpPr>
        <p:spPr bwMode="auto">
          <a:xfrm>
            <a:off x="0" y="2579688"/>
            <a:ext cx="3849688" cy="1425575"/>
          </a:xfrm>
          <a:custGeom>
            <a:avLst/>
            <a:gdLst>
              <a:gd name="T0" fmla="*/ 2147483647 w 2425"/>
              <a:gd name="T1" fmla="*/ 2147483647 h 898"/>
              <a:gd name="T2" fmla="*/ 2147483647 w 2425"/>
              <a:gd name="T3" fmla="*/ 2147483647 h 898"/>
              <a:gd name="T4" fmla="*/ 2147483647 w 2425"/>
              <a:gd name="T5" fmla="*/ 2147483647 h 898"/>
              <a:gd name="T6" fmla="*/ 2147483647 w 2425"/>
              <a:gd name="T7" fmla="*/ 2147483647 h 898"/>
              <a:gd name="T8" fmla="*/ 2147483647 w 2425"/>
              <a:gd name="T9" fmla="*/ 2147483647 h 898"/>
              <a:gd name="T10" fmla="*/ 2147483647 w 2425"/>
              <a:gd name="T11" fmla="*/ 2147483647 h 898"/>
              <a:gd name="T12" fmla="*/ 2147483647 w 2425"/>
              <a:gd name="T13" fmla="*/ 2147483647 h 898"/>
              <a:gd name="T14" fmla="*/ 2147483647 w 2425"/>
              <a:gd name="T15" fmla="*/ 2147483647 h 8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25"/>
              <a:gd name="T25" fmla="*/ 0 h 898"/>
              <a:gd name="T26" fmla="*/ 2425 w 2425"/>
              <a:gd name="T27" fmla="*/ 898 h 8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25" h="898">
                <a:moveTo>
                  <a:pt x="2056" y="289"/>
                </a:moveTo>
                <a:cubicBezTo>
                  <a:pt x="1826" y="223"/>
                  <a:pt x="1133" y="113"/>
                  <a:pt x="810" y="75"/>
                </a:cubicBezTo>
                <a:cubicBezTo>
                  <a:pt x="487" y="37"/>
                  <a:pt x="230" y="0"/>
                  <a:pt x="115" y="60"/>
                </a:cubicBezTo>
                <a:cubicBezTo>
                  <a:pt x="0" y="120"/>
                  <a:pt x="121" y="301"/>
                  <a:pt x="121" y="433"/>
                </a:cubicBezTo>
                <a:cubicBezTo>
                  <a:pt x="121" y="565"/>
                  <a:pt x="25" y="802"/>
                  <a:pt x="115" y="850"/>
                </a:cubicBezTo>
                <a:cubicBezTo>
                  <a:pt x="205" y="898"/>
                  <a:pt x="316" y="784"/>
                  <a:pt x="662" y="721"/>
                </a:cubicBezTo>
                <a:cubicBezTo>
                  <a:pt x="1008" y="658"/>
                  <a:pt x="1961" y="544"/>
                  <a:pt x="2193" y="472"/>
                </a:cubicBezTo>
                <a:cubicBezTo>
                  <a:pt x="2425" y="400"/>
                  <a:pt x="2292" y="327"/>
                  <a:pt x="2056" y="289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4" name="Line 8"/>
          <p:cNvSpPr>
            <a:spLocks noChangeShapeType="1"/>
          </p:cNvSpPr>
          <p:nvPr/>
        </p:nvSpPr>
        <p:spPr bwMode="auto">
          <a:xfrm flipV="1">
            <a:off x="4267200" y="3182938"/>
            <a:ext cx="1214438" cy="11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05" name="Line 9"/>
          <p:cNvSpPr>
            <a:spLocks noChangeShapeType="1"/>
          </p:cNvSpPr>
          <p:nvPr/>
        </p:nvSpPr>
        <p:spPr bwMode="auto">
          <a:xfrm flipH="1">
            <a:off x="7010400" y="3233738"/>
            <a:ext cx="3000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06" name="Line 10"/>
          <p:cNvSpPr>
            <a:spLocks noChangeShapeType="1"/>
          </p:cNvSpPr>
          <p:nvPr/>
        </p:nvSpPr>
        <p:spPr bwMode="auto">
          <a:xfrm>
            <a:off x="7107238" y="2446338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07" name="Line 11"/>
          <p:cNvSpPr>
            <a:spLocks noChangeShapeType="1"/>
          </p:cNvSpPr>
          <p:nvPr/>
        </p:nvSpPr>
        <p:spPr bwMode="auto">
          <a:xfrm flipV="1">
            <a:off x="7113588" y="3951288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08" name="Text Box 12"/>
          <p:cNvSpPr txBox="1">
            <a:spLocks noChangeArrowheads="1"/>
          </p:cNvSpPr>
          <p:nvPr/>
        </p:nvSpPr>
        <p:spPr bwMode="auto">
          <a:xfrm>
            <a:off x="7732713" y="2176463"/>
            <a:ext cx="919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10.0.0.1</a:t>
            </a:r>
          </a:p>
        </p:txBody>
      </p:sp>
      <p:sp>
        <p:nvSpPr>
          <p:cNvPr id="102409" name="Text Box 13"/>
          <p:cNvSpPr txBox="1">
            <a:spLocks noChangeArrowheads="1"/>
          </p:cNvSpPr>
          <p:nvPr/>
        </p:nvSpPr>
        <p:spPr bwMode="auto">
          <a:xfrm>
            <a:off x="7859713" y="2944813"/>
            <a:ext cx="919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10.0.0.2</a:t>
            </a:r>
          </a:p>
        </p:txBody>
      </p:sp>
      <p:sp>
        <p:nvSpPr>
          <p:cNvPr id="102410" name="Text Box 14"/>
          <p:cNvSpPr txBox="1">
            <a:spLocks noChangeArrowheads="1"/>
          </p:cNvSpPr>
          <p:nvPr/>
        </p:nvSpPr>
        <p:spPr bwMode="auto">
          <a:xfrm>
            <a:off x="7810500" y="3751263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10.0.0.3</a:t>
            </a:r>
          </a:p>
        </p:txBody>
      </p:sp>
      <p:sp>
        <p:nvSpPr>
          <p:cNvPr id="102411" name="Text Box 15"/>
          <p:cNvSpPr txBox="1">
            <a:spLocks noChangeArrowheads="1"/>
          </p:cNvSpPr>
          <p:nvPr/>
        </p:nvSpPr>
        <p:spPr bwMode="auto">
          <a:xfrm>
            <a:off x="4217988" y="2667000"/>
            <a:ext cx="919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10.0.0.4</a:t>
            </a:r>
          </a:p>
        </p:txBody>
      </p:sp>
      <p:sp>
        <p:nvSpPr>
          <p:cNvPr id="102412" name="Line 16"/>
          <p:cNvSpPr>
            <a:spLocks noChangeShapeType="1"/>
          </p:cNvSpPr>
          <p:nvPr/>
        </p:nvSpPr>
        <p:spPr bwMode="auto">
          <a:xfrm flipH="1">
            <a:off x="4341813" y="29448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13" name="Text Box 17"/>
          <p:cNvSpPr txBox="1">
            <a:spLocks noChangeArrowheads="1"/>
          </p:cNvSpPr>
          <p:nvPr/>
        </p:nvSpPr>
        <p:spPr bwMode="auto">
          <a:xfrm>
            <a:off x="2324100" y="3324225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138.76.29.7</a:t>
            </a:r>
          </a:p>
        </p:txBody>
      </p:sp>
      <p:sp>
        <p:nvSpPr>
          <p:cNvPr id="102414" name="Line 18"/>
          <p:cNvSpPr>
            <a:spLocks noChangeShapeType="1"/>
          </p:cNvSpPr>
          <p:nvPr/>
        </p:nvSpPr>
        <p:spPr bwMode="auto">
          <a:xfrm flipH="1">
            <a:off x="3502025" y="327183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15" name="Line 79"/>
          <p:cNvSpPr>
            <a:spLocks noChangeShapeType="1"/>
          </p:cNvSpPr>
          <p:nvPr/>
        </p:nvSpPr>
        <p:spPr bwMode="auto">
          <a:xfrm>
            <a:off x="706438" y="322262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16" name="Text Box 81"/>
          <p:cNvSpPr txBox="1">
            <a:spLocks noChangeArrowheads="1"/>
          </p:cNvSpPr>
          <p:nvPr/>
        </p:nvSpPr>
        <p:spPr bwMode="auto">
          <a:xfrm>
            <a:off x="4716463" y="1674813"/>
            <a:ext cx="2279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800"/>
              <a:t>local network</a:t>
            </a:r>
          </a:p>
          <a:p>
            <a:pPr algn="ctr"/>
            <a:r>
              <a:rPr lang="en-US" altLang="x-none" sz="1800"/>
              <a:t>(e.g., home network)</a:t>
            </a:r>
          </a:p>
          <a:p>
            <a:pPr algn="ctr"/>
            <a:r>
              <a:rPr lang="en-US" altLang="x-none" sz="1800"/>
              <a:t>10.0.0/24</a:t>
            </a:r>
          </a:p>
        </p:txBody>
      </p:sp>
      <p:sp>
        <p:nvSpPr>
          <p:cNvPr id="102417" name="Line 82"/>
          <p:cNvSpPr>
            <a:spLocks noChangeShapeType="1"/>
          </p:cNvSpPr>
          <p:nvPr/>
        </p:nvSpPr>
        <p:spPr bwMode="auto">
          <a:xfrm>
            <a:off x="69850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18" name="Line 83"/>
          <p:cNvSpPr>
            <a:spLocks noChangeShapeType="1"/>
          </p:cNvSpPr>
          <p:nvPr/>
        </p:nvSpPr>
        <p:spPr bwMode="auto">
          <a:xfrm>
            <a:off x="4033838" y="1760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19" name="Line 84"/>
          <p:cNvSpPr>
            <a:spLocks noChangeShapeType="1"/>
          </p:cNvSpPr>
          <p:nvPr/>
        </p:nvSpPr>
        <p:spPr bwMode="auto">
          <a:xfrm flipH="1" flipV="1">
            <a:off x="4173538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20" name="Line 86"/>
          <p:cNvSpPr>
            <a:spLocks noChangeShapeType="1"/>
          </p:cNvSpPr>
          <p:nvPr/>
        </p:nvSpPr>
        <p:spPr bwMode="auto">
          <a:xfrm>
            <a:off x="25781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21" name="Line 87"/>
          <p:cNvSpPr>
            <a:spLocks noChangeShapeType="1"/>
          </p:cNvSpPr>
          <p:nvPr/>
        </p:nvSpPr>
        <p:spPr bwMode="auto">
          <a:xfrm flipH="1" flipV="1">
            <a:off x="766763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22" name="Text Box 88"/>
          <p:cNvSpPr txBox="1">
            <a:spLocks noChangeArrowheads="1"/>
          </p:cNvSpPr>
          <p:nvPr/>
        </p:nvSpPr>
        <p:spPr bwMode="auto">
          <a:xfrm>
            <a:off x="1654175" y="1662113"/>
            <a:ext cx="958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800"/>
              <a:t>rest of</a:t>
            </a:r>
          </a:p>
          <a:p>
            <a:pPr algn="ctr"/>
            <a:r>
              <a:rPr lang="en-US" altLang="x-none" sz="1800"/>
              <a:t>Internet</a:t>
            </a:r>
          </a:p>
        </p:txBody>
      </p:sp>
      <p:sp>
        <p:nvSpPr>
          <p:cNvPr id="102423" name="Text Box 90"/>
          <p:cNvSpPr txBox="1">
            <a:spLocks noChangeArrowheads="1"/>
          </p:cNvSpPr>
          <p:nvPr/>
        </p:nvSpPr>
        <p:spPr bwMode="auto">
          <a:xfrm>
            <a:off x="4260850" y="4741863"/>
            <a:ext cx="376396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x-none">
                <a:latin typeface="Gill Sans MT" charset="0"/>
              </a:rPr>
              <a:t>datagrams with source or </a:t>
            </a:r>
          </a:p>
          <a:p>
            <a:pPr>
              <a:lnSpc>
                <a:spcPct val="85000"/>
              </a:lnSpc>
            </a:pPr>
            <a:r>
              <a:rPr lang="en-US" altLang="x-none">
                <a:latin typeface="Gill Sans MT" charset="0"/>
              </a:rPr>
              <a:t>destination in this network</a:t>
            </a:r>
          </a:p>
          <a:p>
            <a:pPr>
              <a:lnSpc>
                <a:spcPct val="85000"/>
              </a:lnSpc>
            </a:pPr>
            <a:r>
              <a:rPr lang="en-US" altLang="x-none">
                <a:latin typeface="Gill Sans MT" charset="0"/>
              </a:rPr>
              <a:t>have 10.0.0/24 address for </a:t>
            </a:r>
          </a:p>
          <a:p>
            <a:pPr>
              <a:lnSpc>
                <a:spcPct val="85000"/>
              </a:lnSpc>
            </a:pPr>
            <a:r>
              <a:rPr lang="en-US" altLang="x-none">
                <a:latin typeface="Gill Sans MT" charset="0"/>
              </a:rPr>
              <a:t>source, destination (as usual)</a:t>
            </a:r>
          </a:p>
        </p:txBody>
      </p:sp>
      <p:sp>
        <p:nvSpPr>
          <p:cNvPr id="102424" name="Text Box 92"/>
          <p:cNvSpPr txBox="1">
            <a:spLocks noChangeArrowheads="1"/>
          </p:cNvSpPr>
          <p:nvPr/>
        </p:nvSpPr>
        <p:spPr bwMode="auto">
          <a:xfrm>
            <a:off x="269875" y="4746625"/>
            <a:ext cx="3684588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lnSpc>
                <a:spcPct val="85000"/>
              </a:lnSpc>
            </a:pPr>
            <a:r>
              <a:rPr lang="en-US" altLang="x-none" i="1">
                <a:solidFill>
                  <a:srgbClr val="CC0000"/>
                </a:solidFill>
                <a:latin typeface="Gill Sans MT" charset="0"/>
              </a:rPr>
              <a:t>all</a:t>
            </a:r>
            <a:r>
              <a:rPr lang="en-US" altLang="x-none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altLang="x-none">
                <a:latin typeface="Gill Sans MT" charset="0"/>
              </a:rPr>
              <a:t>datagrams </a:t>
            </a:r>
            <a:r>
              <a:rPr lang="en-US" altLang="x-none" i="1">
                <a:solidFill>
                  <a:srgbClr val="CC0000"/>
                </a:solidFill>
                <a:latin typeface="Gill Sans MT" charset="0"/>
              </a:rPr>
              <a:t>leaving</a:t>
            </a:r>
            <a:r>
              <a:rPr lang="en-US" altLang="x-none">
                <a:latin typeface="Gill Sans MT" charset="0"/>
              </a:rPr>
              <a:t> local</a:t>
            </a:r>
          </a:p>
          <a:p>
            <a:pPr algn="r">
              <a:lnSpc>
                <a:spcPct val="85000"/>
              </a:lnSpc>
            </a:pPr>
            <a:r>
              <a:rPr lang="en-US" altLang="x-none">
                <a:latin typeface="Gill Sans MT" charset="0"/>
              </a:rPr>
              <a:t>network have </a:t>
            </a:r>
            <a:r>
              <a:rPr lang="en-US" altLang="x-none" i="1">
                <a:solidFill>
                  <a:srgbClr val="CC0000"/>
                </a:solidFill>
                <a:latin typeface="Gill Sans MT" charset="0"/>
              </a:rPr>
              <a:t>same</a:t>
            </a:r>
            <a:r>
              <a:rPr lang="en-US" altLang="x-none">
                <a:latin typeface="Gill Sans MT" charset="0"/>
              </a:rPr>
              <a:t> single source NAT IP address: 138.76.29.7,different source port numbers</a:t>
            </a:r>
          </a:p>
        </p:txBody>
      </p:sp>
      <p:pic>
        <p:nvPicPr>
          <p:cNvPr id="102425" name="Picture 9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6" name="Line 96"/>
          <p:cNvSpPr>
            <a:spLocks noChangeShapeType="1"/>
          </p:cNvSpPr>
          <p:nvPr/>
        </p:nvSpPr>
        <p:spPr bwMode="auto">
          <a:xfrm flipV="1">
            <a:off x="4818063" y="3344863"/>
            <a:ext cx="668337" cy="14271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27" name="Line 97"/>
          <p:cNvSpPr>
            <a:spLocks noChangeShapeType="1"/>
          </p:cNvSpPr>
          <p:nvPr/>
        </p:nvSpPr>
        <p:spPr bwMode="auto">
          <a:xfrm flipV="1">
            <a:off x="2706688" y="3308350"/>
            <a:ext cx="668337" cy="14271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02428" name="Group 98"/>
          <p:cNvGrpSpPr>
            <a:grpSpLocks/>
          </p:cNvGrpSpPr>
          <p:nvPr/>
        </p:nvGrpSpPr>
        <p:grpSpPr bwMode="auto">
          <a:xfrm>
            <a:off x="3633788" y="3059113"/>
            <a:ext cx="900112" cy="347662"/>
            <a:chOff x="4396" y="1245"/>
            <a:chExt cx="672" cy="248"/>
          </a:xfrm>
        </p:grpSpPr>
        <p:sp>
          <p:nvSpPr>
            <p:cNvPr id="10244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sp>
          <p:nvSpPr>
            <p:cNvPr id="10244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>
                <a:latin typeface="Times New Roman" charset="0"/>
              </a:endParaRPr>
            </a:p>
          </p:txBody>
        </p:sp>
        <p:sp>
          <p:nvSpPr>
            <p:cNvPr id="10244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grpSp>
          <p:nvGrpSpPr>
            <p:cNvPr id="102443" name="Group 10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02446" name="Freeform 10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47" name="Freeform 10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444" name="Line 105"/>
            <p:cNvSpPr>
              <a:spLocks noChangeShapeType="1"/>
            </p:cNvSpPr>
            <p:nvPr/>
          </p:nvSpPr>
          <p:spPr bwMode="auto">
            <a:xfrm>
              <a:off x="4400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45" name="Line 106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29" name="Group 107"/>
          <p:cNvGrpSpPr>
            <a:grpSpLocks/>
          </p:cNvGrpSpPr>
          <p:nvPr/>
        </p:nvGrpSpPr>
        <p:grpSpPr bwMode="auto">
          <a:xfrm flipH="1">
            <a:off x="7207250" y="2239963"/>
            <a:ext cx="641350" cy="558800"/>
            <a:chOff x="-44" y="1473"/>
            <a:chExt cx="981" cy="1105"/>
          </a:xfrm>
        </p:grpSpPr>
        <p:pic>
          <p:nvPicPr>
            <p:cNvPr id="102438" name="Picture 10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9" name="Freeform 10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2430" name="Group 110"/>
          <p:cNvGrpSpPr>
            <a:grpSpLocks/>
          </p:cNvGrpSpPr>
          <p:nvPr/>
        </p:nvGrpSpPr>
        <p:grpSpPr bwMode="auto">
          <a:xfrm flipH="1">
            <a:off x="7246938" y="2916238"/>
            <a:ext cx="641350" cy="558800"/>
            <a:chOff x="-44" y="1473"/>
            <a:chExt cx="981" cy="1105"/>
          </a:xfrm>
        </p:grpSpPr>
        <p:pic>
          <p:nvPicPr>
            <p:cNvPr id="102436" name="Picture 11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7" name="Freeform 11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2431" name="Group 113"/>
          <p:cNvGrpSpPr>
            <a:grpSpLocks/>
          </p:cNvGrpSpPr>
          <p:nvPr/>
        </p:nvGrpSpPr>
        <p:grpSpPr bwMode="auto">
          <a:xfrm flipH="1">
            <a:off x="7254875" y="3670300"/>
            <a:ext cx="641350" cy="558800"/>
            <a:chOff x="-44" y="1473"/>
            <a:chExt cx="981" cy="1105"/>
          </a:xfrm>
        </p:grpSpPr>
        <p:pic>
          <p:nvPicPr>
            <p:cNvPr id="102434" name="Picture 11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5" name="Freeform 11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24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32C4E0B4-4814-0B48-BB5B-FF412124ABE2}" type="slidenum">
              <a:rPr lang="en-US" altLang="x-none" sz="1200">
                <a:latin typeface="Tahoma" charset="0"/>
              </a:rPr>
              <a:pPr/>
              <a:t>54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10243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600200"/>
            <a:ext cx="8418512" cy="46482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x-none" i="1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motivation:</a:t>
            </a:r>
            <a:r>
              <a:rPr lang="en-US" altLang="x-none">
                <a:ea typeface="ＭＳ Ｐゴシック" charset="-128"/>
                <a:cs typeface="ＭＳ Ｐゴシック" charset="-128"/>
              </a:rPr>
              <a:t> local network uses just one IP address as far as outside world is concerned:</a:t>
            </a:r>
          </a:p>
          <a:p>
            <a:pPr lvl="1">
              <a:buFont typeface="Wingdings" charset="2"/>
              <a:buChar char="§"/>
            </a:pPr>
            <a:r>
              <a:rPr lang="en-US" altLang="x-none" sz="2800">
                <a:latin typeface="Gill Sans MT" charset="0"/>
                <a:ea typeface="ＭＳ Ｐゴシック" charset="-128"/>
              </a:rPr>
              <a:t>range of addresses not needed from ISP:  just one IP address for all devices</a:t>
            </a:r>
          </a:p>
          <a:p>
            <a:pPr lvl="1">
              <a:buFont typeface="Wingdings" charset="2"/>
              <a:buChar char="§"/>
            </a:pPr>
            <a:r>
              <a:rPr lang="en-US" altLang="x-none" sz="2800">
                <a:latin typeface="Gill Sans MT" charset="0"/>
                <a:ea typeface="ＭＳ Ｐゴシック" charset="-128"/>
              </a:rPr>
              <a:t>can change addresses of devices in local network without notifying outside world</a:t>
            </a:r>
          </a:p>
          <a:p>
            <a:pPr lvl="1">
              <a:buFont typeface="Wingdings" charset="2"/>
              <a:buChar char="§"/>
            </a:pPr>
            <a:r>
              <a:rPr lang="en-US" altLang="x-none" sz="2800">
                <a:latin typeface="Gill Sans MT" charset="0"/>
                <a:ea typeface="ＭＳ Ｐゴシック" charset="-128"/>
              </a:rPr>
              <a:t>can change ISP without changing addresses of devices in local network</a:t>
            </a:r>
          </a:p>
          <a:p>
            <a:pPr lvl="1">
              <a:buFont typeface="Wingdings" charset="2"/>
              <a:buChar char="§"/>
            </a:pPr>
            <a:r>
              <a:rPr lang="en-US" altLang="x-none" sz="2800">
                <a:latin typeface="Gill Sans MT" charset="0"/>
                <a:ea typeface="ＭＳ Ｐゴシック" charset="-128"/>
              </a:rPr>
              <a:t>devices inside local net not explicitly addressable, visible by outside world (a security plus)</a:t>
            </a:r>
          </a:p>
          <a:p>
            <a:pPr>
              <a:buFont typeface="Wingdings" charset="2"/>
              <a:buNone/>
            </a:pPr>
            <a:endParaRPr lang="en-US" altLang="x-non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7349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pic>
        <p:nvPicPr>
          <p:cNvPr id="103427" name="Picture 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69C8015F-EF40-0C4F-BA3D-168C308582A8}" type="slidenum">
              <a:rPr lang="en-US" altLang="x-none" sz="1200">
                <a:latin typeface="Tahoma" charset="0"/>
              </a:rPr>
              <a:pPr/>
              <a:t>55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10342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0" y="1482725"/>
            <a:ext cx="8575675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x-none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  </a:t>
            </a:r>
            <a:r>
              <a:rPr lang="en-US" altLang="x-none" i="1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implementation</a:t>
            </a:r>
            <a:r>
              <a:rPr lang="en-US" altLang="x-none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:</a:t>
            </a:r>
            <a:r>
              <a:rPr lang="en-US" altLang="x-none">
                <a:ea typeface="ＭＳ Ｐゴシック" charset="-128"/>
                <a:cs typeface="ＭＳ Ｐゴシック" charset="-128"/>
              </a:rPr>
              <a:t> NAT router must:</a:t>
            </a:r>
            <a:br>
              <a:rPr lang="en-US" altLang="x-none">
                <a:ea typeface="ＭＳ Ｐゴシック" charset="-128"/>
                <a:cs typeface="ＭＳ Ｐゴシック" charset="-128"/>
              </a:rPr>
            </a:br>
            <a:endParaRPr lang="en-US" altLang="x-none">
              <a:ea typeface="ＭＳ Ｐゴシック" charset="-128"/>
              <a:cs typeface="ＭＳ Ｐゴシック" charset="-128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</a:pPr>
            <a:r>
              <a:rPr lang="en-US" altLang="x-none" i="1">
                <a:solidFill>
                  <a:srgbClr val="000099"/>
                </a:solidFill>
                <a:latin typeface="Gill Sans MT" charset="0"/>
                <a:ea typeface="ＭＳ Ｐゴシック" charset="-128"/>
              </a:rPr>
              <a:t>outgoing datagrams:</a:t>
            </a:r>
            <a:r>
              <a:rPr lang="en-US" altLang="x-none">
                <a:solidFill>
                  <a:srgbClr val="000099"/>
                </a:solidFill>
                <a:latin typeface="Gill Sans MT" charset="0"/>
                <a:ea typeface="ＭＳ Ｐゴシック" charset="-128"/>
              </a:rPr>
              <a:t> </a:t>
            </a:r>
            <a:r>
              <a:rPr lang="en-US" altLang="x-none" i="1">
                <a:solidFill>
                  <a:srgbClr val="000099"/>
                </a:solidFill>
                <a:latin typeface="Gill Sans MT" charset="0"/>
                <a:ea typeface="ＭＳ Ｐゴシック" charset="-128"/>
              </a:rPr>
              <a:t>replace</a:t>
            </a:r>
            <a:r>
              <a:rPr lang="en-US" altLang="x-none">
                <a:latin typeface="Gill Sans MT" charset="0"/>
                <a:ea typeface="ＭＳ Ｐゴシック" charset="-128"/>
              </a:rPr>
              <a:t> (source IP address, port #) of every outgoing datagram to (NAT IP address, new port #)</a:t>
            </a:r>
          </a:p>
          <a:p>
            <a:pPr marL="914400" lvl="2" indent="0">
              <a:lnSpc>
                <a:spcPct val="80000"/>
              </a:lnSpc>
              <a:buFontTx/>
              <a:buNone/>
            </a:pPr>
            <a:r>
              <a:rPr lang="en-US" altLang="x-none" sz="2400">
                <a:latin typeface="Gill Sans MT" charset="0"/>
                <a:cs typeface="Gill Sans MT" charset="0"/>
              </a:rPr>
              <a:t>. . . remote clients/servers will respond using (NAT IP address, new port #) as destination addr</a:t>
            </a:r>
            <a:br>
              <a:rPr lang="en-US" altLang="x-none" sz="2400">
                <a:latin typeface="Gill Sans MT" charset="0"/>
                <a:cs typeface="Gill Sans MT" charset="0"/>
              </a:rPr>
            </a:br>
            <a:endParaRPr lang="en-US" altLang="x-none" sz="2400">
              <a:latin typeface="Gill Sans MT" charset="0"/>
              <a:cs typeface="Gill Sans MT" charset="0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</a:pPr>
            <a:r>
              <a:rPr lang="en-US" altLang="x-none" i="1">
                <a:solidFill>
                  <a:srgbClr val="000099"/>
                </a:solidFill>
                <a:latin typeface="Gill Sans MT" charset="0"/>
                <a:ea typeface="ＭＳ Ｐゴシック" charset="-128"/>
              </a:rPr>
              <a:t>remember (in NAT translation table)</a:t>
            </a:r>
            <a:r>
              <a:rPr lang="en-US" altLang="x-none" i="1">
                <a:solidFill>
                  <a:schemeClr val="accent2"/>
                </a:solidFill>
                <a:latin typeface="Gill Sans MT" charset="0"/>
                <a:ea typeface="ＭＳ Ｐゴシック" charset="-128"/>
              </a:rPr>
              <a:t> </a:t>
            </a:r>
            <a:r>
              <a:rPr lang="en-US" altLang="x-none">
                <a:latin typeface="Gill Sans MT" charset="0"/>
                <a:ea typeface="ＭＳ Ｐゴシック" charset="-128"/>
              </a:rPr>
              <a:t>every (source IP address, port #)  to (NAT IP address, new port #) translation pair</a:t>
            </a:r>
            <a:br>
              <a:rPr lang="en-US" altLang="x-none">
                <a:latin typeface="Gill Sans MT" charset="0"/>
                <a:ea typeface="ＭＳ Ｐゴシック" charset="-128"/>
              </a:rPr>
            </a:br>
            <a:endParaRPr lang="en-US" altLang="x-none">
              <a:latin typeface="Gill Sans MT" charset="0"/>
              <a:ea typeface="ＭＳ Ｐゴシック" charset="-128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</a:pPr>
            <a:r>
              <a:rPr lang="en-US" altLang="x-none" i="1">
                <a:solidFill>
                  <a:srgbClr val="000099"/>
                </a:solidFill>
                <a:latin typeface="Gill Sans MT" charset="0"/>
                <a:ea typeface="ＭＳ Ｐゴシック" charset="-128"/>
              </a:rPr>
              <a:t>incoming datagrams:</a:t>
            </a:r>
            <a:r>
              <a:rPr lang="en-US" altLang="x-none">
                <a:solidFill>
                  <a:srgbClr val="000099"/>
                </a:solidFill>
                <a:latin typeface="Gill Sans MT" charset="0"/>
                <a:ea typeface="ＭＳ Ｐゴシック" charset="-128"/>
              </a:rPr>
              <a:t> </a:t>
            </a:r>
            <a:r>
              <a:rPr lang="en-US" altLang="x-none" i="1">
                <a:solidFill>
                  <a:srgbClr val="000099"/>
                </a:solidFill>
                <a:latin typeface="Gill Sans MT" charset="0"/>
                <a:ea typeface="ＭＳ Ｐゴシック" charset="-128"/>
              </a:rPr>
              <a:t>replace</a:t>
            </a:r>
            <a:r>
              <a:rPr lang="en-US" altLang="x-none">
                <a:latin typeface="Gill Sans MT" charset="0"/>
                <a:ea typeface="ＭＳ Ｐゴシック" charset="-128"/>
              </a:rPr>
              <a:t> (NAT IP address, new port #) in dest fields of every incoming datagram with corresponding (source IP address, port #) stored in NAT table</a:t>
            </a:r>
          </a:p>
          <a:p>
            <a:pPr lvl="1">
              <a:lnSpc>
                <a:spcPct val="80000"/>
              </a:lnSpc>
            </a:pPr>
            <a:endParaRPr lang="en-US" altLang="x-none">
              <a:latin typeface="Gill Sans MT" charset="0"/>
              <a:ea typeface="ＭＳ Ｐゴシック" charset="-128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pic>
        <p:nvPicPr>
          <p:cNvPr id="104451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E0A41EDC-44AE-F749-BC75-7AC1677B95E7}" type="slidenum">
              <a:rPr lang="en-US" altLang="x-none" sz="1200">
                <a:latin typeface="Tahoma" charset="0"/>
              </a:rPr>
              <a:pPr/>
              <a:t>56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10445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Freeform 139"/>
          <p:cNvSpPr>
            <a:spLocks/>
          </p:cNvSpPr>
          <p:nvPr/>
        </p:nvSpPr>
        <p:spPr bwMode="auto">
          <a:xfrm>
            <a:off x="179388" y="3651250"/>
            <a:ext cx="4089400" cy="1355725"/>
          </a:xfrm>
          <a:custGeom>
            <a:avLst/>
            <a:gdLst>
              <a:gd name="T0" fmla="*/ 2147483647 w 2269"/>
              <a:gd name="T1" fmla="*/ 2147483647 h 854"/>
              <a:gd name="T2" fmla="*/ 2147483647 w 2269"/>
              <a:gd name="T3" fmla="*/ 2147483647 h 854"/>
              <a:gd name="T4" fmla="*/ 2147483647 w 2269"/>
              <a:gd name="T5" fmla="*/ 2147483647 h 854"/>
              <a:gd name="T6" fmla="*/ 2147483647 w 2269"/>
              <a:gd name="T7" fmla="*/ 2147483647 h 854"/>
              <a:gd name="T8" fmla="*/ 2147483647 w 2269"/>
              <a:gd name="T9" fmla="*/ 2147483647 h 854"/>
              <a:gd name="T10" fmla="*/ 2147483647 w 2269"/>
              <a:gd name="T11" fmla="*/ 2147483647 h 854"/>
              <a:gd name="T12" fmla="*/ 2147483647 w 2269"/>
              <a:gd name="T13" fmla="*/ 2147483647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69"/>
              <a:gd name="T22" fmla="*/ 0 h 854"/>
              <a:gd name="T23" fmla="*/ 2269 w 2269"/>
              <a:gd name="T24" fmla="*/ 854 h 8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4" name="Freeform 29"/>
          <p:cNvSpPr>
            <a:spLocks/>
          </p:cNvSpPr>
          <p:nvPr/>
        </p:nvSpPr>
        <p:spPr bwMode="auto">
          <a:xfrm>
            <a:off x="4468813" y="2922588"/>
            <a:ext cx="3738562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5" name="Line 32"/>
          <p:cNvSpPr>
            <a:spLocks noChangeShapeType="1"/>
          </p:cNvSpPr>
          <p:nvPr/>
        </p:nvSpPr>
        <p:spPr bwMode="auto">
          <a:xfrm>
            <a:off x="4583113" y="4244975"/>
            <a:ext cx="604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476" name="Line 34"/>
          <p:cNvSpPr>
            <a:spLocks noChangeShapeType="1"/>
          </p:cNvSpPr>
          <p:nvPr/>
        </p:nvSpPr>
        <p:spPr bwMode="auto">
          <a:xfrm>
            <a:off x="7423150" y="3497263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477" name="Line 35"/>
          <p:cNvSpPr>
            <a:spLocks noChangeShapeType="1"/>
          </p:cNvSpPr>
          <p:nvPr/>
        </p:nvSpPr>
        <p:spPr bwMode="auto">
          <a:xfrm flipV="1">
            <a:off x="7429500" y="5002213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478" name="Text Box 36"/>
          <p:cNvSpPr txBox="1">
            <a:spLocks noChangeArrowheads="1"/>
          </p:cNvSpPr>
          <p:nvPr/>
        </p:nvSpPr>
        <p:spPr bwMode="auto">
          <a:xfrm>
            <a:off x="8048625" y="322738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10.0.0.1</a:t>
            </a:r>
          </a:p>
        </p:txBody>
      </p:sp>
      <p:sp>
        <p:nvSpPr>
          <p:cNvPr id="105479" name="Text Box 37"/>
          <p:cNvSpPr txBox="1">
            <a:spLocks noChangeArrowheads="1"/>
          </p:cNvSpPr>
          <p:nvPr/>
        </p:nvSpPr>
        <p:spPr bwMode="auto">
          <a:xfrm>
            <a:off x="8175625" y="399573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10.0.0.2</a:t>
            </a:r>
          </a:p>
        </p:txBody>
      </p:sp>
      <p:sp>
        <p:nvSpPr>
          <p:cNvPr id="105480" name="Text Box 38"/>
          <p:cNvSpPr txBox="1">
            <a:spLocks noChangeArrowheads="1"/>
          </p:cNvSpPr>
          <p:nvPr/>
        </p:nvSpPr>
        <p:spPr bwMode="auto">
          <a:xfrm>
            <a:off x="8137525" y="489108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10.0.0.3</a:t>
            </a: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5630863" y="2855913"/>
            <a:ext cx="1871662" cy="1033462"/>
            <a:chOff x="3550" y="2055"/>
            <a:chExt cx="1179" cy="651"/>
          </a:xfrm>
        </p:grpSpPr>
        <p:grpSp>
          <p:nvGrpSpPr>
            <p:cNvPr id="105574" name="Group 50"/>
            <p:cNvGrpSpPr>
              <a:grpSpLocks/>
            </p:cNvGrpSpPr>
            <p:nvPr/>
          </p:nvGrpSpPr>
          <p:grpSpPr bwMode="auto">
            <a:xfrm>
              <a:off x="3550" y="2055"/>
              <a:ext cx="1179" cy="357"/>
              <a:chOff x="4381" y="786"/>
              <a:chExt cx="1108" cy="357"/>
            </a:xfrm>
          </p:grpSpPr>
          <p:sp>
            <p:nvSpPr>
              <p:cNvPr id="105579" name="Rectangle 40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105580" name="Text Box 39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200"/>
                  <a:t>S: 10.0.0.1, 3345</a:t>
                </a:r>
              </a:p>
              <a:p>
                <a:r>
                  <a:rPr lang="en-US" altLang="x-none" sz="1200"/>
                  <a:t>D: 128.119.40.186, 80</a:t>
                </a:r>
              </a:p>
            </p:txBody>
          </p:sp>
          <p:grpSp>
            <p:nvGrpSpPr>
              <p:cNvPr id="105581" name="Group 44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05586" name="Freeform 43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5587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5588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05582" name="Group 4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05583" name="Freeform 4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5584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5585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05575" name="Freeform 51"/>
            <p:cNvSpPr>
              <a:spLocks/>
            </p:cNvSpPr>
            <p:nvPr/>
          </p:nvSpPr>
          <p:spPr bwMode="auto">
            <a:xfrm>
              <a:off x="3573" y="2364"/>
              <a:ext cx="564" cy="342"/>
            </a:xfrm>
            <a:custGeom>
              <a:avLst/>
              <a:gdLst>
                <a:gd name="T0" fmla="*/ 0 w 417"/>
                <a:gd name="T1" fmla="*/ 9905 h 264"/>
                <a:gd name="T2" fmla="*/ 28602 w 417"/>
                <a:gd name="T3" fmla="*/ 9905 h 264"/>
                <a:gd name="T4" fmla="*/ 28602 w 417"/>
                <a:gd name="T5" fmla="*/ 0 h 264"/>
                <a:gd name="T6" fmla="*/ 0 60000 65536"/>
                <a:gd name="T7" fmla="*/ 0 60000 65536"/>
                <a:gd name="T8" fmla="*/ 0 60000 65536"/>
                <a:gd name="T9" fmla="*/ 0 w 417"/>
                <a:gd name="T10" fmla="*/ 0 h 264"/>
                <a:gd name="T11" fmla="*/ 417 w 417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05576" name="Group 87"/>
            <p:cNvGrpSpPr>
              <a:grpSpLocks/>
            </p:cNvGrpSpPr>
            <p:nvPr/>
          </p:nvGrpSpPr>
          <p:grpSpPr bwMode="auto">
            <a:xfrm>
              <a:off x="4032" y="2416"/>
              <a:ext cx="218" cy="231"/>
              <a:chOff x="5140" y="400"/>
              <a:chExt cx="218" cy="231"/>
            </a:xfrm>
          </p:grpSpPr>
          <p:sp>
            <p:nvSpPr>
              <p:cNvPr id="105577" name="Oval 8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105578" name="Text Box 52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800">
                    <a:solidFill>
                      <a:srgbClr val="CC0000"/>
                    </a:solidFill>
                  </a:rPr>
                  <a:t>1</a:t>
                </a:r>
              </a:p>
            </p:txBody>
          </p:sp>
        </p:grpSp>
      </p:grpSp>
      <p:sp>
        <p:nvSpPr>
          <p:cNvPr id="105482" name="Text Box 54"/>
          <p:cNvSpPr txBox="1">
            <a:spLocks noChangeArrowheads="1"/>
          </p:cNvSpPr>
          <p:nvPr/>
        </p:nvSpPr>
        <p:spPr bwMode="auto">
          <a:xfrm>
            <a:off x="4533900" y="381793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10.0.0.4</a:t>
            </a:r>
          </a:p>
        </p:txBody>
      </p:sp>
      <p:sp>
        <p:nvSpPr>
          <p:cNvPr id="105483" name="Line 55"/>
          <p:cNvSpPr>
            <a:spLocks noChangeShapeType="1"/>
          </p:cNvSpPr>
          <p:nvPr/>
        </p:nvSpPr>
        <p:spPr bwMode="auto">
          <a:xfrm flipH="1">
            <a:off x="4657725" y="40735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484" name="Text Box 56"/>
          <p:cNvSpPr txBox="1">
            <a:spLocks noChangeArrowheads="1"/>
          </p:cNvSpPr>
          <p:nvPr/>
        </p:nvSpPr>
        <p:spPr bwMode="auto">
          <a:xfrm>
            <a:off x="2695575" y="437515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138.76.29.7</a:t>
            </a:r>
          </a:p>
        </p:txBody>
      </p:sp>
      <p:sp>
        <p:nvSpPr>
          <p:cNvPr id="105485" name="Line 57"/>
          <p:cNvSpPr>
            <a:spLocks noChangeShapeType="1"/>
          </p:cNvSpPr>
          <p:nvPr/>
        </p:nvSpPr>
        <p:spPr bwMode="auto">
          <a:xfrm flipH="1">
            <a:off x="3917950" y="431165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6469063" y="1570038"/>
            <a:ext cx="2433637" cy="1389062"/>
            <a:chOff x="3944" y="989"/>
            <a:chExt cx="1533" cy="875"/>
          </a:xfrm>
        </p:grpSpPr>
        <p:sp>
          <p:nvSpPr>
            <p:cNvPr id="105572" name="Text Box 53"/>
            <p:cNvSpPr txBox="1">
              <a:spLocks noChangeArrowheads="1"/>
            </p:cNvSpPr>
            <p:nvPr/>
          </p:nvSpPr>
          <p:spPr bwMode="auto">
            <a:xfrm>
              <a:off x="4121" y="989"/>
              <a:ext cx="1356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altLang="x-none" sz="1800" b="1" i="1">
                  <a:solidFill>
                    <a:srgbClr val="CC0000"/>
                  </a:solidFill>
                </a:rPr>
                <a:t>1:</a:t>
              </a:r>
              <a:r>
                <a:rPr lang="en-US" altLang="x-none" sz="1800">
                  <a:solidFill>
                    <a:srgbClr val="FF0000"/>
                  </a:solidFill>
                </a:rPr>
                <a:t> </a:t>
              </a:r>
              <a:r>
                <a:rPr lang="en-US" altLang="x-none" sz="1800">
                  <a:solidFill>
                    <a:srgbClr val="000099"/>
                  </a:solidFill>
                </a:rPr>
                <a:t>host 10.0.0.1 </a:t>
              </a:r>
            </a:p>
            <a:p>
              <a:pPr>
                <a:lnSpc>
                  <a:spcPct val="85000"/>
                </a:lnSpc>
              </a:pPr>
              <a:r>
                <a:rPr lang="en-US" altLang="x-none" sz="1800">
                  <a:solidFill>
                    <a:srgbClr val="000099"/>
                  </a:solidFill>
                </a:rPr>
                <a:t>sends datagram to </a:t>
              </a:r>
            </a:p>
            <a:p>
              <a:pPr>
                <a:lnSpc>
                  <a:spcPct val="85000"/>
                </a:lnSpc>
              </a:pPr>
              <a:r>
                <a:rPr lang="en-US" altLang="x-none" sz="1800">
                  <a:solidFill>
                    <a:srgbClr val="000099"/>
                  </a:solidFill>
                </a:rPr>
                <a:t>128.119.40.186, 80</a:t>
              </a:r>
            </a:p>
          </p:txBody>
        </p:sp>
        <p:sp>
          <p:nvSpPr>
            <p:cNvPr id="105573" name="Line 58"/>
            <p:cNvSpPr>
              <a:spLocks noChangeShapeType="1"/>
            </p:cNvSpPr>
            <p:nvPr/>
          </p:nvSpPr>
          <p:spPr bwMode="auto">
            <a:xfrm flipH="1">
              <a:off x="3944" y="1105"/>
              <a:ext cx="197" cy="75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5487" name="Freeform 67"/>
          <p:cNvSpPr>
            <a:spLocks/>
          </p:cNvSpPr>
          <p:nvPr/>
        </p:nvSpPr>
        <p:spPr bwMode="auto">
          <a:xfrm>
            <a:off x="2344738" y="2627313"/>
            <a:ext cx="3862387" cy="1531937"/>
          </a:xfrm>
          <a:custGeom>
            <a:avLst/>
            <a:gdLst>
              <a:gd name="T0" fmla="*/ 0 w 2433"/>
              <a:gd name="T1" fmla="*/ 2147483647 h 965"/>
              <a:gd name="T2" fmla="*/ 2147483647 w 2433"/>
              <a:gd name="T3" fmla="*/ 2147483647 h 965"/>
              <a:gd name="T4" fmla="*/ 2147483647 w 2433"/>
              <a:gd name="T5" fmla="*/ 2147483647 h 965"/>
              <a:gd name="T6" fmla="*/ 2147483647 w 2433"/>
              <a:gd name="T7" fmla="*/ 2147483647 h 965"/>
              <a:gd name="T8" fmla="*/ 2147483647 w 2433"/>
              <a:gd name="T9" fmla="*/ 2147483647 h 965"/>
              <a:gd name="T10" fmla="*/ 2147483647 w 2433"/>
              <a:gd name="T11" fmla="*/ 2147483647 h 965"/>
              <a:gd name="T12" fmla="*/ 0 w 2433"/>
              <a:gd name="T13" fmla="*/ 2147483647 h 9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3"/>
              <a:gd name="T22" fmla="*/ 0 h 965"/>
              <a:gd name="T23" fmla="*/ 2433 w 2433"/>
              <a:gd name="T24" fmla="*/ 965 h 9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3175" cap="flat" cmpd="sng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5488" name="Rectangle 62"/>
          <p:cNvSpPr>
            <a:spLocks noChangeArrowheads="1"/>
          </p:cNvSpPr>
          <p:nvPr/>
        </p:nvSpPr>
        <p:spPr bwMode="auto">
          <a:xfrm>
            <a:off x="2344738" y="1374775"/>
            <a:ext cx="3784600" cy="1354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105489" name="Text Box 60"/>
          <p:cNvSpPr txBox="1">
            <a:spLocks noChangeArrowheads="1"/>
          </p:cNvSpPr>
          <p:nvPr/>
        </p:nvSpPr>
        <p:spPr bwMode="auto">
          <a:xfrm>
            <a:off x="2386013" y="1419225"/>
            <a:ext cx="3676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800"/>
              <a:t>NAT translation table</a:t>
            </a:r>
          </a:p>
          <a:p>
            <a:pPr algn="ctr"/>
            <a:r>
              <a:rPr lang="en-US" altLang="x-none" sz="1800"/>
              <a:t>WAN side addr        LAN side addr</a:t>
            </a:r>
          </a:p>
        </p:txBody>
      </p:sp>
      <p:sp>
        <p:nvSpPr>
          <p:cNvPr id="105490" name="Line 63"/>
          <p:cNvSpPr>
            <a:spLocks noChangeShapeType="1"/>
          </p:cNvSpPr>
          <p:nvPr/>
        </p:nvSpPr>
        <p:spPr bwMode="auto">
          <a:xfrm flipV="1">
            <a:off x="2344738" y="1747838"/>
            <a:ext cx="37909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491" name="Line 64"/>
          <p:cNvSpPr>
            <a:spLocks noChangeShapeType="1"/>
          </p:cNvSpPr>
          <p:nvPr/>
        </p:nvSpPr>
        <p:spPr bwMode="auto">
          <a:xfrm flipV="1">
            <a:off x="2359025" y="2025650"/>
            <a:ext cx="37496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492" name="Line 65"/>
          <p:cNvSpPr>
            <a:spLocks noChangeShapeType="1"/>
          </p:cNvSpPr>
          <p:nvPr/>
        </p:nvSpPr>
        <p:spPr bwMode="auto">
          <a:xfrm>
            <a:off x="4468813" y="1770063"/>
            <a:ext cx="3175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33" name="Text Box 61"/>
          <p:cNvSpPr txBox="1">
            <a:spLocks noChangeArrowheads="1"/>
          </p:cNvSpPr>
          <p:nvPr/>
        </p:nvSpPr>
        <p:spPr bwMode="auto">
          <a:xfrm>
            <a:off x="2401888" y="2044700"/>
            <a:ext cx="3702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800">
                <a:solidFill>
                  <a:srgbClr val="CC0000"/>
                </a:solidFill>
              </a:rPr>
              <a:t>138.76.29.7, 5001   10.0.0.1, 3345</a:t>
            </a:r>
          </a:p>
          <a:p>
            <a:pPr algn="ctr"/>
            <a:r>
              <a:rPr lang="en-US" altLang="x-none" sz="1800"/>
              <a:t>……                                         ……</a:t>
            </a:r>
          </a:p>
        </p:txBody>
      </p:sp>
      <p:grpSp>
        <p:nvGrpSpPr>
          <p:cNvPr id="8" name="Group 135"/>
          <p:cNvGrpSpPr>
            <a:grpSpLocks/>
          </p:cNvGrpSpPr>
          <p:nvPr/>
        </p:nvGrpSpPr>
        <p:grpSpPr bwMode="auto">
          <a:xfrm>
            <a:off x="4765675" y="3435350"/>
            <a:ext cx="2784475" cy="1631950"/>
            <a:chOff x="3002" y="2417"/>
            <a:chExt cx="1754" cy="1028"/>
          </a:xfrm>
        </p:grpSpPr>
        <p:sp>
          <p:nvSpPr>
            <p:cNvPr id="105558" name="Rectangle 91"/>
            <p:cNvSpPr>
              <a:spLocks noChangeArrowheads="1"/>
            </p:cNvSpPr>
            <p:nvPr/>
          </p:nvSpPr>
          <p:spPr bwMode="auto">
            <a:xfrm>
              <a:off x="3002" y="3051"/>
              <a:ext cx="1175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105559" name="Text Box 92"/>
            <p:cNvSpPr txBox="1">
              <a:spLocks noChangeArrowheads="1"/>
            </p:cNvSpPr>
            <p:nvPr/>
          </p:nvSpPr>
          <p:spPr bwMode="auto">
            <a:xfrm>
              <a:off x="3104" y="3042"/>
              <a:ext cx="1112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200"/>
                <a:t>S: 128.119.40.186, 80 </a:t>
              </a:r>
            </a:p>
            <a:p>
              <a:r>
                <a:rPr lang="en-US" altLang="x-none" sz="1200"/>
                <a:t>D: 10.0.0.1, 3345</a:t>
              </a:r>
            </a:p>
            <a:p>
              <a:endParaRPr lang="en-US" altLang="x-none" sz="1200"/>
            </a:p>
          </p:txBody>
        </p:sp>
        <p:grpSp>
          <p:nvGrpSpPr>
            <p:cNvPr id="105560" name="Group 93"/>
            <p:cNvGrpSpPr>
              <a:grpSpLocks/>
            </p:cNvGrpSpPr>
            <p:nvPr/>
          </p:nvGrpSpPr>
          <p:grpSpPr bwMode="auto">
            <a:xfrm>
              <a:off x="3054" y="3007"/>
              <a:ext cx="51" cy="99"/>
              <a:chOff x="5508" y="1599"/>
              <a:chExt cx="48" cy="99"/>
            </a:xfrm>
          </p:grpSpPr>
          <p:sp>
            <p:nvSpPr>
              <p:cNvPr id="105569" name="Freeform 94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570" name="Line 95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571" name="Line 96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5561" name="Group 97"/>
            <p:cNvGrpSpPr>
              <a:grpSpLocks/>
            </p:cNvGrpSpPr>
            <p:nvPr/>
          </p:nvGrpSpPr>
          <p:grpSpPr bwMode="auto">
            <a:xfrm>
              <a:off x="3059" y="3248"/>
              <a:ext cx="51" cy="99"/>
              <a:chOff x="5508" y="1599"/>
              <a:chExt cx="48" cy="99"/>
            </a:xfrm>
          </p:grpSpPr>
          <p:sp>
            <p:nvSpPr>
              <p:cNvPr id="105566" name="Freeform 9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567" name="Line 9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568" name="Line 10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05562" name="Freeform 101"/>
            <p:cNvSpPr>
              <a:spLocks/>
            </p:cNvSpPr>
            <p:nvPr/>
          </p:nvSpPr>
          <p:spPr bwMode="auto">
            <a:xfrm>
              <a:off x="4179" y="2417"/>
              <a:ext cx="577" cy="768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7"/>
                <a:gd name="T13" fmla="*/ 0 h 768"/>
                <a:gd name="T14" fmla="*/ 577 w 577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05563" name="Group 102"/>
            <p:cNvGrpSpPr>
              <a:grpSpLocks/>
            </p:cNvGrpSpPr>
            <p:nvPr/>
          </p:nvGrpSpPr>
          <p:grpSpPr bwMode="auto">
            <a:xfrm>
              <a:off x="4240" y="3061"/>
              <a:ext cx="218" cy="231"/>
              <a:chOff x="5140" y="400"/>
              <a:chExt cx="218" cy="231"/>
            </a:xfrm>
          </p:grpSpPr>
          <p:sp>
            <p:nvSpPr>
              <p:cNvPr id="105564" name="Oval 103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105565" name="Text Box 104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800">
                    <a:solidFill>
                      <a:srgbClr val="CC0000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12" name="Group 108"/>
          <p:cNvGrpSpPr>
            <a:grpSpLocks/>
          </p:cNvGrpSpPr>
          <p:nvPr/>
        </p:nvGrpSpPr>
        <p:grpSpPr bwMode="auto">
          <a:xfrm>
            <a:off x="1531938" y="3652838"/>
            <a:ext cx="2497137" cy="566737"/>
            <a:chOff x="1026" y="3559"/>
            <a:chExt cx="1573" cy="357"/>
          </a:xfrm>
        </p:grpSpPr>
        <p:grpSp>
          <p:nvGrpSpPr>
            <p:cNvPr id="105543" name="Group 68"/>
            <p:cNvGrpSpPr>
              <a:grpSpLocks/>
            </p:cNvGrpSpPr>
            <p:nvPr/>
          </p:nvGrpSpPr>
          <p:grpSpPr bwMode="auto">
            <a:xfrm>
              <a:off x="1412" y="3559"/>
              <a:ext cx="1187" cy="357"/>
              <a:chOff x="4381" y="786"/>
              <a:chExt cx="1108" cy="357"/>
            </a:xfrm>
          </p:grpSpPr>
          <p:sp>
            <p:nvSpPr>
              <p:cNvPr id="105548" name="Rectangle 69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105549" name="Text Box 70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200"/>
                  <a:t>S: 138.76.29.7, 5001</a:t>
                </a:r>
              </a:p>
              <a:p>
                <a:r>
                  <a:rPr lang="en-US" altLang="x-none" sz="1200"/>
                  <a:t>D: 128.119.40.186, 80</a:t>
                </a:r>
              </a:p>
            </p:txBody>
          </p:sp>
          <p:grpSp>
            <p:nvGrpSpPr>
              <p:cNvPr id="105550" name="Group 71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05555" name="Freeform 72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5556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5557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05551" name="Group 7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05552" name="Freeform 7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5553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5510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5554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05544" name="Line 79"/>
            <p:cNvSpPr>
              <a:spLocks noChangeShapeType="1"/>
            </p:cNvSpPr>
            <p:nvPr/>
          </p:nvSpPr>
          <p:spPr bwMode="auto">
            <a:xfrm flipH="1">
              <a:off x="1026" y="3729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05545" name="Group 105"/>
            <p:cNvGrpSpPr>
              <a:grpSpLocks/>
            </p:cNvGrpSpPr>
            <p:nvPr/>
          </p:nvGrpSpPr>
          <p:grpSpPr bwMode="auto">
            <a:xfrm>
              <a:off x="1143" y="3613"/>
              <a:ext cx="218" cy="231"/>
              <a:chOff x="5140" y="400"/>
              <a:chExt cx="218" cy="231"/>
            </a:xfrm>
          </p:grpSpPr>
          <p:sp>
            <p:nvSpPr>
              <p:cNvPr id="105546" name="Oval 10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105547" name="Text Box 107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800">
                    <a:solidFill>
                      <a:srgbClr val="CC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7" name="Group 112"/>
          <p:cNvGrpSpPr>
            <a:grpSpLocks/>
          </p:cNvGrpSpPr>
          <p:nvPr/>
        </p:nvGrpSpPr>
        <p:grpSpPr bwMode="auto">
          <a:xfrm>
            <a:off x="0" y="1671638"/>
            <a:ext cx="5154613" cy="2052637"/>
            <a:chOff x="0" y="1306"/>
            <a:chExt cx="3247" cy="1293"/>
          </a:xfrm>
        </p:grpSpPr>
        <p:sp>
          <p:nvSpPr>
            <p:cNvPr id="105539" name="Text Box 82"/>
            <p:cNvSpPr txBox="1">
              <a:spLocks noChangeArrowheads="1"/>
            </p:cNvSpPr>
            <p:nvPr/>
          </p:nvSpPr>
          <p:spPr bwMode="auto">
            <a:xfrm>
              <a:off x="0" y="1306"/>
              <a:ext cx="1316" cy="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altLang="x-none" sz="1800" b="1" i="1">
                  <a:solidFill>
                    <a:srgbClr val="CC0000"/>
                  </a:solidFill>
                </a:rPr>
                <a:t>2:</a:t>
              </a:r>
              <a:r>
                <a:rPr lang="en-US" altLang="x-none" sz="1800">
                  <a:solidFill>
                    <a:srgbClr val="FF0000"/>
                  </a:solidFill>
                </a:rPr>
                <a:t> </a:t>
              </a:r>
              <a:r>
                <a:rPr lang="en-US" altLang="x-none" sz="1800">
                  <a:solidFill>
                    <a:srgbClr val="000099"/>
                  </a:solidFill>
                </a:rPr>
                <a:t>NAT router</a:t>
              </a:r>
            </a:p>
            <a:p>
              <a:pPr>
                <a:lnSpc>
                  <a:spcPct val="85000"/>
                </a:lnSpc>
              </a:pPr>
              <a:r>
                <a:rPr lang="en-US" altLang="x-none" sz="1800">
                  <a:solidFill>
                    <a:srgbClr val="000099"/>
                  </a:solidFill>
                </a:rPr>
                <a:t>changes datagram</a:t>
              </a:r>
            </a:p>
            <a:p>
              <a:pPr>
                <a:lnSpc>
                  <a:spcPct val="85000"/>
                </a:lnSpc>
              </a:pPr>
              <a:r>
                <a:rPr lang="en-US" altLang="x-none" sz="1800">
                  <a:solidFill>
                    <a:srgbClr val="000099"/>
                  </a:solidFill>
                </a:rPr>
                <a:t>source addr from</a:t>
              </a:r>
            </a:p>
            <a:p>
              <a:pPr>
                <a:lnSpc>
                  <a:spcPct val="85000"/>
                </a:lnSpc>
              </a:pPr>
              <a:r>
                <a:rPr lang="en-US" altLang="x-none" sz="1800">
                  <a:solidFill>
                    <a:srgbClr val="000099"/>
                  </a:solidFill>
                </a:rPr>
                <a:t>10.0.0.1, 3345 to</a:t>
              </a:r>
            </a:p>
            <a:p>
              <a:pPr>
                <a:lnSpc>
                  <a:spcPct val="85000"/>
                </a:lnSpc>
              </a:pPr>
              <a:r>
                <a:rPr lang="en-US" altLang="x-none" sz="1800">
                  <a:solidFill>
                    <a:srgbClr val="000099"/>
                  </a:solidFill>
                </a:rPr>
                <a:t>138.76.29.7, 5001,</a:t>
              </a:r>
            </a:p>
            <a:p>
              <a:pPr>
                <a:lnSpc>
                  <a:spcPct val="85000"/>
                </a:lnSpc>
              </a:pPr>
              <a:r>
                <a:rPr lang="en-US" altLang="x-none" sz="1800">
                  <a:solidFill>
                    <a:srgbClr val="000099"/>
                  </a:solidFill>
                </a:rPr>
                <a:t>updates table</a:t>
              </a:r>
            </a:p>
          </p:txBody>
        </p:sp>
        <p:sp>
          <p:nvSpPr>
            <p:cNvPr id="105540" name="Line 83"/>
            <p:cNvSpPr>
              <a:spLocks noChangeShapeType="1"/>
            </p:cNvSpPr>
            <p:nvPr/>
          </p:nvSpPr>
          <p:spPr bwMode="auto">
            <a:xfrm>
              <a:off x="1285" y="2243"/>
              <a:ext cx="147" cy="35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5541" name="Line 110"/>
            <p:cNvSpPr>
              <a:spLocks noChangeShapeType="1"/>
            </p:cNvSpPr>
            <p:nvPr/>
          </p:nvSpPr>
          <p:spPr bwMode="auto">
            <a:xfrm flipV="1">
              <a:off x="1275" y="1788"/>
              <a:ext cx="663" cy="45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5542" name="Line 111"/>
            <p:cNvSpPr>
              <a:spLocks noChangeShapeType="1"/>
            </p:cNvSpPr>
            <p:nvPr/>
          </p:nvSpPr>
          <p:spPr bwMode="auto">
            <a:xfrm flipV="1">
              <a:off x="1275" y="1751"/>
              <a:ext cx="1972" cy="49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" name="Group 129"/>
          <p:cNvGrpSpPr>
            <a:grpSpLocks/>
          </p:cNvGrpSpPr>
          <p:nvPr/>
        </p:nvGrpSpPr>
        <p:grpSpPr bwMode="auto">
          <a:xfrm>
            <a:off x="1360488" y="4681538"/>
            <a:ext cx="2471737" cy="696912"/>
            <a:chOff x="1163" y="3752"/>
            <a:chExt cx="1557" cy="439"/>
          </a:xfrm>
        </p:grpSpPr>
        <p:sp>
          <p:nvSpPr>
            <p:cNvPr id="105525" name="Rectangle 115"/>
            <p:cNvSpPr>
              <a:spLocks noChangeArrowheads="1"/>
            </p:cNvSpPr>
            <p:nvPr/>
          </p:nvSpPr>
          <p:spPr bwMode="auto">
            <a:xfrm>
              <a:off x="1163" y="3796"/>
              <a:ext cx="1183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105526" name="Text Box 116"/>
            <p:cNvSpPr txBox="1">
              <a:spLocks noChangeArrowheads="1"/>
            </p:cNvSpPr>
            <p:nvPr/>
          </p:nvSpPr>
          <p:spPr bwMode="auto">
            <a:xfrm>
              <a:off x="1281" y="3788"/>
              <a:ext cx="1120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200"/>
                <a:t>S: 128.119.40.186, 80 </a:t>
              </a:r>
            </a:p>
            <a:p>
              <a:r>
                <a:rPr lang="en-US" altLang="x-none" sz="1200"/>
                <a:t>D: 138.76.29.7, 5001</a:t>
              </a:r>
            </a:p>
            <a:p>
              <a:endParaRPr lang="en-US" altLang="x-none" sz="1200"/>
            </a:p>
          </p:txBody>
        </p:sp>
        <p:grpSp>
          <p:nvGrpSpPr>
            <p:cNvPr id="105527" name="Group 117"/>
            <p:cNvGrpSpPr>
              <a:grpSpLocks/>
            </p:cNvGrpSpPr>
            <p:nvPr/>
          </p:nvGrpSpPr>
          <p:grpSpPr bwMode="auto">
            <a:xfrm>
              <a:off x="1214" y="3752"/>
              <a:ext cx="52" cy="99"/>
              <a:chOff x="5508" y="1599"/>
              <a:chExt cx="48" cy="99"/>
            </a:xfrm>
          </p:grpSpPr>
          <p:sp>
            <p:nvSpPr>
              <p:cNvPr id="105536" name="Freeform 11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537" name="Line 11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538" name="Line 12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5528" name="Group 121"/>
            <p:cNvGrpSpPr>
              <a:grpSpLocks/>
            </p:cNvGrpSpPr>
            <p:nvPr/>
          </p:nvGrpSpPr>
          <p:grpSpPr bwMode="auto">
            <a:xfrm>
              <a:off x="1193" y="3984"/>
              <a:ext cx="52" cy="99"/>
              <a:chOff x="5508" y="1599"/>
              <a:chExt cx="48" cy="99"/>
            </a:xfrm>
          </p:grpSpPr>
          <p:sp>
            <p:nvSpPr>
              <p:cNvPr id="105533" name="Freeform 122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534" name="Line 123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535" name="Line 124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05529" name="Line 125"/>
            <p:cNvSpPr>
              <a:spLocks noChangeShapeType="1"/>
            </p:cNvSpPr>
            <p:nvPr/>
          </p:nvSpPr>
          <p:spPr bwMode="auto">
            <a:xfrm flipH="1">
              <a:off x="2344" y="3931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05530" name="Group 126"/>
            <p:cNvGrpSpPr>
              <a:grpSpLocks/>
            </p:cNvGrpSpPr>
            <p:nvPr/>
          </p:nvGrpSpPr>
          <p:grpSpPr bwMode="auto">
            <a:xfrm>
              <a:off x="2409" y="3815"/>
              <a:ext cx="218" cy="231"/>
              <a:chOff x="5140" y="400"/>
              <a:chExt cx="218" cy="231"/>
            </a:xfrm>
          </p:grpSpPr>
          <p:sp>
            <p:nvSpPr>
              <p:cNvPr id="105531" name="Oval 127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105532" name="Text Box 128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800">
                    <a:solidFill>
                      <a:srgbClr val="CC0000"/>
                    </a:solidFill>
                  </a:rPr>
                  <a:t>3</a:t>
                </a:r>
              </a:p>
            </p:txBody>
          </p:sp>
        </p:grpSp>
      </p:grpSp>
      <p:sp>
        <p:nvSpPr>
          <p:cNvPr id="233603" name="Text Box 131"/>
          <p:cNvSpPr txBox="1">
            <a:spLocks noChangeArrowheads="1"/>
          </p:cNvSpPr>
          <p:nvPr/>
        </p:nvSpPr>
        <p:spPr bwMode="auto">
          <a:xfrm>
            <a:off x="1317625" y="5170488"/>
            <a:ext cx="208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x-none" sz="1800" b="1" i="1">
                <a:solidFill>
                  <a:srgbClr val="CC0000"/>
                </a:solidFill>
              </a:rPr>
              <a:t>3:</a:t>
            </a:r>
            <a:r>
              <a:rPr lang="en-US" altLang="x-none" sz="1800">
                <a:solidFill>
                  <a:srgbClr val="FF0000"/>
                </a:solidFill>
              </a:rPr>
              <a:t> </a:t>
            </a:r>
            <a:r>
              <a:rPr lang="en-US" altLang="x-none" sz="1800">
                <a:solidFill>
                  <a:srgbClr val="000099"/>
                </a:solidFill>
              </a:rPr>
              <a:t>reply arrives</a:t>
            </a:r>
          </a:p>
          <a:p>
            <a:pPr>
              <a:lnSpc>
                <a:spcPct val="85000"/>
              </a:lnSpc>
            </a:pPr>
            <a:r>
              <a:rPr lang="en-US" altLang="x-none" sz="1800">
                <a:solidFill>
                  <a:srgbClr val="000099"/>
                </a:solidFill>
              </a:rPr>
              <a:t> dest. address:</a:t>
            </a:r>
          </a:p>
          <a:p>
            <a:pPr>
              <a:lnSpc>
                <a:spcPct val="85000"/>
              </a:lnSpc>
            </a:pPr>
            <a:r>
              <a:rPr lang="en-US" altLang="x-none" sz="1800">
                <a:solidFill>
                  <a:srgbClr val="000099"/>
                </a:solidFill>
              </a:rPr>
              <a:t> 138.76.29.7, 5001</a:t>
            </a:r>
          </a:p>
        </p:txBody>
      </p:sp>
      <p:sp>
        <p:nvSpPr>
          <p:cNvPr id="233608" name="Text Box 136"/>
          <p:cNvSpPr txBox="1">
            <a:spLocks noChangeArrowheads="1"/>
          </p:cNvSpPr>
          <p:nvPr/>
        </p:nvSpPr>
        <p:spPr bwMode="auto">
          <a:xfrm>
            <a:off x="4741863" y="5005388"/>
            <a:ext cx="386715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x-none" sz="1800" b="1" i="1">
                <a:solidFill>
                  <a:srgbClr val="CC0000"/>
                </a:solidFill>
              </a:rPr>
              <a:t>4:</a:t>
            </a:r>
            <a:r>
              <a:rPr lang="en-US" altLang="x-none" sz="1800">
                <a:solidFill>
                  <a:srgbClr val="FF0000"/>
                </a:solidFill>
              </a:rPr>
              <a:t> </a:t>
            </a:r>
            <a:r>
              <a:rPr lang="en-US" altLang="x-none" sz="1800">
                <a:solidFill>
                  <a:srgbClr val="000099"/>
                </a:solidFill>
              </a:rPr>
              <a:t>NAT router</a:t>
            </a:r>
          </a:p>
          <a:p>
            <a:pPr>
              <a:lnSpc>
                <a:spcPct val="85000"/>
              </a:lnSpc>
            </a:pPr>
            <a:r>
              <a:rPr lang="en-US" altLang="x-none" sz="1800">
                <a:solidFill>
                  <a:srgbClr val="000099"/>
                </a:solidFill>
              </a:rPr>
              <a:t>changes datagram</a:t>
            </a:r>
          </a:p>
          <a:p>
            <a:pPr>
              <a:lnSpc>
                <a:spcPct val="85000"/>
              </a:lnSpc>
            </a:pPr>
            <a:r>
              <a:rPr lang="en-US" altLang="x-none" sz="1800">
                <a:solidFill>
                  <a:srgbClr val="000099"/>
                </a:solidFill>
              </a:rPr>
              <a:t>dest addr from</a:t>
            </a:r>
          </a:p>
          <a:p>
            <a:pPr>
              <a:lnSpc>
                <a:spcPct val="85000"/>
              </a:lnSpc>
            </a:pPr>
            <a:r>
              <a:rPr lang="en-US" altLang="x-none" sz="1800">
                <a:solidFill>
                  <a:srgbClr val="000099"/>
                </a:solidFill>
              </a:rPr>
              <a:t>138.76.29.7, 5001 to 10.0.0.1, 3345 </a:t>
            </a:r>
          </a:p>
          <a:p>
            <a:endParaRPr lang="en-US" altLang="x-none" sz="1800">
              <a:solidFill>
                <a:srgbClr val="000099"/>
              </a:solidFill>
            </a:endParaRPr>
          </a:p>
        </p:txBody>
      </p:sp>
      <p:sp>
        <p:nvSpPr>
          <p:cNvPr id="105500" name="Line 138"/>
          <p:cNvSpPr>
            <a:spLocks noChangeShapeType="1"/>
          </p:cNvSpPr>
          <p:nvPr/>
        </p:nvSpPr>
        <p:spPr bwMode="auto">
          <a:xfrm>
            <a:off x="1022350" y="42735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25" name="Rectangle 141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pic>
        <p:nvPicPr>
          <p:cNvPr id="105502" name="Picture 14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503" name="Group 143"/>
          <p:cNvGrpSpPr>
            <a:grpSpLocks/>
          </p:cNvGrpSpPr>
          <p:nvPr/>
        </p:nvGrpSpPr>
        <p:grpSpPr bwMode="auto">
          <a:xfrm>
            <a:off x="4035425" y="4095750"/>
            <a:ext cx="587375" cy="323850"/>
            <a:chOff x="4396" y="1245"/>
            <a:chExt cx="672" cy="248"/>
          </a:xfrm>
        </p:grpSpPr>
        <p:sp>
          <p:nvSpPr>
            <p:cNvPr id="10551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sp>
          <p:nvSpPr>
            <p:cNvPr id="10551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>
                <a:latin typeface="Times New Roman" charset="0"/>
              </a:endParaRPr>
            </a:p>
          </p:txBody>
        </p:sp>
        <p:sp>
          <p:nvSpPr>
            <p:cNvPr id="10551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grpSp>
          <p:nvGrpSpPr>
            <p:cNvPr id="105520" name="Group 14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05523" name="Freeform 14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4" name="Freeform 14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521" name="Line 150"/>
            <p:cNvSpPr>
              <a:spLocks noChangeShapeType="1"/>
            </p:cNvSpPr>
            <p:nvPr/>
          </p:nvSpPr>
          <p:spPr bwMode="auto">
            <a:xfrm>
              <a:off x="4400" y="1322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2" name="Line 15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5504" name="Group 156"/>
          <p:cNvGrpSpPr>
            <a:grpSpLocks/>
          </p:cNvGrpSpPr>
          <p:nvPr/>
        </p:nvGrpSpPr>
        <p:grpSpPr bwMode="auto">
          <a:xfrm flipH="1">
            <a:off x="7529513" y="3311525"/>
            <a:ext cx="641350" cy="558800"/>
            <a:chOff x="-44" y="1473"/>
            <a:chExt cx="981" cy="1105"/>
          </a:xfrm>
        </p:grpSpPr>
        <p:pic>
          <p:nvPicPr>
            <p:cNvPr id="105515" name="Picture 15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16" name="Freeform 15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5505" name="Group 159"/>
          <p:cNvGrpSpPr>
            <a:grpSpLocks/>
          </p:cNvGrpSpPr>
          <p:nvPr/>
        </p:nvGrpSpPr>
        <p:grpSpPr bwMode="auto">
          <a:xfrm flipH="1">
            <a:off x="7540625" y="4054475"/>
            <a:ext cx="641350" cy="558800"/>
            <a:chOff x="-44" y="1473"/>
            <a:chExt cx="981" cy="1105"/>
          </a:xfrm>
        </p:grpSpPr>
        <p:pic>
          <p:nvPicPr>
            <p:cNvPr id="105513" name="Picture 16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14" name="Freeform 1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5506" name="Group 162"/>
          <p:cNvGrpSpPr>
            <a:grpSpLocks/>
          </p:cNvGrpSpPr>
          <p:nvPr/>
        </p:nvGrpSpPr>
        <p:grpSpPr bwMode="auto">
          <a:xfrm flipH="1">
            <a:off x="7548563" y="4808538"/>
            <a:ext cx="641350" cy="558800"/>
            <a:chOff x="-44" y="1473"/>
            <a:chExt cx="981" cy="1105"/>
          </a:xfrm>
        </p:grpSpPr>
        <p:pic>
          <p:nvPicPr>
            <p:cNvPr id="105511" name="Picture 16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12" name="Freeform 16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5507" name="Line 32"/>
          <p:cNvSpPr>
            <a:spLocks noChangeShapeType="1"/>
          </p:cNvSpPr>
          <p:nvPr/>
        </p:nvSpPr>
        <p:spPr bwMode="auto">
          <a:xfrm>
            <a:off x="7386638" y="4238625"/>
            <a:ext cx="219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50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2AC43D2F-243F-8C48-9431-9A78B3881B3F}" type="slidenum">
              <a:rPr lang="en-US" altLang="x-none" sz="1200">
                <a:latin typeface="Tahoma" charset="0"/>
              </a:rPr>
              <a:pPr/>
              <a:t>57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10550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  <p:sp>
        <p:nvSpPr>
          <p:cNvPr id="105510" name="TextBox 1"/>
          <p:cNvSpPr txBox="1">
            <a:spLocks noChangeArrowheads="1"/>
          </p:cNvSpPr>
          <p:nvPr/>
        </p:nvSpPr>
        <p:spPr bwMode="auto">
          <a:xfrm>
            <a:off x="339725" y="6199188"/>
            <a:ext cx="45069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400"/>
              <a:t>* Check out the online interactive exercises for more examples: h</a:t>
            </a:r>
            <a:r>
              <a:rPr lang="en-US" altLang="x-none" sz="1200"/>
              <a:t>ttp://gaia.cs.umass.edu/kurose_ross/interactive/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33" grpId="0"/>
      <p:bldP spid="233603" grpId="0"/>
      <p:bldP spid="23360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73200"/>
            <a:ext cx="7772400" cy="46482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  <a:cs typeface="ＭＳ Ｐゴシック" charset="-128"/>
              </a:rPr>
              <a:t>16-bit port-number field: </a:t>
            </a:r>
          </a:p>
          <a:p>
            <a:pPr lvl="1"/>
            <a:r>
              <a:rPr lang="en-US" altLang="x-none" sz="2800">
                <a:latin typeface="Gill Sans MT" charset="0"/>
                <a:ea typeface="ＭＳ Ｐゴシック" charset="-128"/>
              </a:rPr>
              <a:t>60,000 simultaneous connections with a single LAN-side address!</a:t>
            </a:r>
          </a:p>
          <a:p>
            <a:r>
              <a:rPr lang="en-US" altLang="x-none">
                <a:ea typeface="ＭＳ Ｐゴシック" charset="-128"/>
                <a:cs typeface="ＭＳ Ｐゴシック" charset="-128"/>
              </a:rPr>
              <a:t>NAT is controversial:</a:t>
            </a:r>
          </a:p>
          <a:p>
            <a:pPr lvl="1"/>
            <a:r>
              <a:rPr lang="en-US" altLang="x-none" sz="2800">
                <a:latin typeface="Gill Sans MT" charset="0"/>
                <a:ea typeface="ＭＳ Ｐゴシック" charset="-128"/>
              </a:rPr>
              <a:t>routers should only process up to layer 3</a:t>
            </a:r>
          </a:p>
          <a:p>
            <a:pPr lvl="1"/>
            <a:r>
              <a:rPr lang="en-US" altLang="x-none" sz="2800">
                <a:latin typeface="Gill Sans MT" charset="0"/>
                <a:ea typeface="ＭＳ Ｐゴシック" charset="-128"/>
              </a:rPr>
              <a:t>address shortage should be solved by IPv6</a:t>
            </a:r>
          </a:p>
          <a:p>
            <a:pPr lvl="1"/>
            <a:r>
              <a:rPr lang="en-US" altLang="x-none" sz="2800">
                <a:latin typeface="Gill Sans MT" charset="0"/>
                <a:ea typeface="ＭＳ Ｐゴシック" charset="-128"/>
              </a:rPr>
              <a:t>violates end-to-end argument</a:t>
            </a:r>
          </a:p>
          <a:p>
            <a:pPr lvl="2"/>
            <a:r>
              <a:rPr lang="en-US" altLang="x-none" sz="2400">
                <a:latin typeface="Gill Sans MT" charset="0"/>
                <a:cs typeface="Gill Sans MT" charset="0"/>
              </a:rPr>
              <a:t>NAT possibility must be taken into account by app designers, e.g., P2P applications</a:t>
            </a:r>
          </a:p>
          <a:p>
            <a:pPr lvl="1"/>
            <a:r>
              <a:rPr lang="en-US" altLang="x-none" sz="2800">
                <a:latin typeface="Gill Sans MT" charset="0"/>
                <a:ea typeface="ＭＳ Ｐゴシック" charset="-128"/>
              </a:rPr>
              <a:t>NAT traversal: what if client wants to connect to server behind NAT?</a:t>
            </a:r>
          </a:p>
          <a:p>
            <a:endParaRPr lang="en-US" altLang="x-non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pic>
        <p:nvPicPr>
          <p:cNvPr id="10649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C882DE7C-7FA4-764C-93B2-2FEE3A29B6BE}" type="slidenum">
              <a:rPr lang="en-US" altLang="x-none" sz="1200">
                <a:latin typeface="Tahoma" charset="0"/>
              </a:rPr>
              <a:pPr/>
              <a:t>58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10650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79850" cy="46482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x-none" sz="2400">
                <a:ea typeface="ＭＳ Ｐゴシック" charset="-128"/>
                <a:cs typeface="ＭＳ Ｐゴシック" charset="-128"/>
              </a:rPr>
              <a:t>4.1 Overview of Network layer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data plane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control plane</a:t>
            </a:r>
          </a:p>
          <a:p>
            <a:pPr>
              <a:buFont typeface="Wingdings" charset="2"/>
              <a:buNone/>
            </a:pPr>
            <a:r>
              <a:rPr lang="en-US" altLang="x-none" sz="2400">
                <a:ea typeface="ＭＳ Ｐゴシック" charset="-128"/>
                <a:cs typeface="ＭＳ Ｐゴシック" charset="-128"/>
              </a:rPr>
              <a:t>4.2 What</a:t>
            </a:r>
            <a:r>
              <a:rPr lang="ja-JP" altLang="en-US" sz="2400">
                <a:ea typeface="ＭＳ Ｐゴシック" charset="-128"/>
                <a:cs typeface="ＭＳ Ｐゴシック" charset="-128"/>
              </a:rPr>
              <a:t>’</a:t>
            </a:r>
            <a:r>
              <a:rPr lang="en-US" altLang="ja-JP" sz="2400">
                <a:ea typeface="ＭＳ Ｐゴシック" charset="-128"/>
                <a:cs typeface="ＭＳ Ｐゴシック" charset="-128"/>
              </a:rPr>
              <a:t>s inside a router</a:t>
            </a:r>
          </a:p>
          <a:p>
            <a:pPr>
              <a:buFont typeface="Wingdings" charset="2"/>
              <a:buNone/>
            </a:pPr>
            <a:r>
              <a:rPr lang="en-US" altLang="x-none" sz="240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4.3 IP: Internet Protocol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datagram format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fragmentation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IPv4 addressing</a:t>
            </a:r>
          </a:p>
          <a:p>
            <a:pPr lvl="1"/>
            <a:r>
              <a:rPr lang="en-US" altLang="x-none">
                <a:solidFill>
                  <a:srgbClr val="000000"/>
                </a:solidFill>
                <a:latin typeface="Gill Sans MT" charset="0"/>
                <a:ea typeface="ＭＳ Ｐゴシック" charset="-128"/>
              </a:rPr>
              <a:t>network address translation</a:t>
            </a:r>
          </a:p>
          <a:p>
            <a:pPr lvl="1"/>
            <a:r>
              <a:rPr lang="en-US" altLang="x-none">
                <a:solidFill>
                  <a:srgbClr val="CC0000"/>
                </a:solidFill>
                <a:latin typeface="Gill Sans MT" charset="0"/>
                <a:ea typeface="ＭＳ Ｐゴシック" charset="-128"/>
              </a:rPr>
              <a:t>IPv6</a:t>
            </a:r>
          </a:p>
        </p:txBody>
      </p:sp>
      <p:sp>
        <p:nvSpPr>
          <p:cNvPr id="10752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 altLang="x-none" sz="2400">
                <a:ea typeface="ＭＳ Ｐゴシック" charset="-128"/>
                <a:cs typeface="ＭＳ Ｐゴシック" charset="-128"/>
              </a:rPr>
              <a:t>4.4 Generalized Forward and SDN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match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action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OpenFlow  examples of match-plus-action in action</a:t>
            </a:r>
          </a:p>
          <a:p>
            <a:endParaRPr lang="en-US" altLang="x-none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752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4400">
                <a:solidFill>
                  <a:srgbClr val="000099"/>
                </a:solidFill>
                <a:latin typeface="Gill Sans MT" charset="0"/>
              </a:rPr>
              <a:t>Chapter 4: outline</a:t>
            </a:r>
          </a:p>
        </p:txBody>
      </p:sp>
      <p:sp>
        <p:nvSpPr>
          <p:cNvPr id="1075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5BE492C5-9AE2-8F48-85B2-341B486B5CBA}" type="slidenum">
              <a:rPr lang="en-US" altLang="x-none" sz="1200">
                <a:latin typeface="Tahoma" charset="0"/>
              </a:rPr>
              <a:pPr/>
              <a:t>59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107526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03505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23225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cs typeface="+mj-cs"/>
              </a:rPr>
              <a:t>Network layer: data plane, control plane</a:t>
            </a:r>
            <a:endParaRPr lang="en-US" sz="3600" dirty="0">
              <a:cs typeface="+mj-cs"/>
            </a:endParaRP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625600"/>
            <a:ext cx="3825875" cy="4648200"/>
          </a:xfrm>
        </p:spPr>
        <p:txBody>
          <a:bodyPr/>
          <a:lstStyle/>
          <a:p>
            <a:pPr marL="0" indent="0">
              <a:buFont typeface="Wingdings" charset="2"/>
              <a:buNone/>
              <a:defRPr/>
            </a:pPr>
            <a:r>
              <a:rPr lang="en-US" i="1" dirty="0" smtClean="0">
                <a:solidFill>
                  <a:srgbClr val="CC0000"/>
                </a:solidFill>
              </a:rPr>
              <a:t>Data plane</a:t>
            </a:r>
          </a:p>
          <a:p>
            <a:pPr marL="292100" indent="-292100">
              <a:defRPr/>
            </a:pPr>
            <a:r>
              <a:rPr lang="en-US" sz="2400" dirty="0" smtClean="0"/>
              <a:t>local, per-router function</a:t>
            </a:r>
          </a:p>
          <a:p>
            <a:pPr marL="292100" indent="-292100">
              <a:defRPr/>
            </a:pPr>
            <a:r>
              <a:rPr lang="en-US" sz="2400" dirty="0" smtClean="0"/>
              <a:t>determines how datagram arriving on router input port is forwarded to router output port</a:t>
            </a:r>
          </a:p>
          <a:p>
            <a:pPr marL="292100" indent="-292100">
              <a:defRPr/>
            </a:pPr>
            <a:r>
              <a:rPr lang="en-US" sz="2400" dirty="0" smtClean="0"/>
              <a:t>forwarding function</a:t>
            </a:r>
            <a:endParaRPr lang="en-US" sz="2400" dirty="0"/>
          </a:p>
          <a:p>
            <a:pPr>
              <a:buFont typeface="Wingdings" charset="0"/>
              <a:buNone/>
              <a:defRPr/>
            </a:pP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278313" y="1611313"/>
            <a:ext cx="4491037" cy="4648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8975" indent="-2317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Gill Sans MT"/>
                <a:ea typeface="ＭＳ Ｐゴシック" charset="0"/>
                <a:cs typeface="Gill Sans M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Gill Sans MT"/>
                <a:ea typeface="ＭＳ Ｐゴシック" charset="0"/>
                <a:cs typeface="Gill Sans M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Font typeface="Wingdings" charset="2"/>
              <a:buNone/>
              <a:defRPr/>
            </a:pPr>
            <a:r>
              <a:rPr lang="en-US" i="1" dirty="0" smtClean="0">
                <a:solidFill>
                  <a:srgbClr val="CC0000"/>
                </a:solidFill>
              </a:rPr>
              <a:t>Control plane</a:t>
            </a:r>
          </a:p>
          <a:p>
            <a:pPr marL="228600" indent="-228600">
              <a:defRPr/>
            </a:pPr>
            <a:r>
              <a:rPr lang="en-US" sz="2400" dirty="0" smtClean="0"/>
              <a:t>network-wide logic</a:t>
            </a:r>
          </a:p>
          <a:p>
            <a:pPr marL="228600" indent="-228600">
              <a:defRPr/>
            </a:pPr>
            <a:r>
              <a:rPr lang="en-US" sz="2400" dirty="0" smtClean="0"/>
              <a:t>determines how datagram is routed among routers along end-end path from source host to destination host</a:t>
            </a:r>
          </a:p>
          <a:p>
            <a:pPr marL="228600" indent="-228600">
              <a:defRPr/>
            </a:pPr>
            <a:r>
              <a:rPr lang="en-US" sz="2400" dirty="0" smtClean="0"/>
              <a:t>two control-plane approaches:</a:t>
            </a:r>
          </a:p>
          <a:p>
            <a:pPr lvl="1">
              <a:defRPr/>
            </a:pPr>
            <a:r>
              <a:rPr lang="en-US" i="1" dirty="0" smtClean="0">
                <a:solidFill>
                  <a:srgbClr val="000090"/>
                </a:solidFill>
                <a:latin typeface="Gill Sans MT" charset="0"/>
              </a:rPr>
              <a:t>traditional routing algorithms: </a:t>
            </a:r>
            <a:r>
              <a:rPr lang="en-US" dirty="0" smtClean="0">
                <a:latin typeface="Gill Sans MT" charset="0"/>
              </a:rPr>
              <a:t>implemented in routers</a:t>
            </a:r>
          </a:p>
          <a:p>
            <a:pPr lvl="1">
              <a:defRPr/>
            </a:pPr>
            <a:r>
              <a:rPr lang="en-US" i="1" dirty="0" smtClean="0">
                <a:solidFill>
                  <a:srgbClr val="000090"/>
                </a:solidFill>
                <a:latin typeface="Gill Sans MT" charset="0"/>
              </a:rPr>
              <a:t>software-defined networking (SDN)</a:t>
            </a:r>
            <a:r>
              <a:rPr lang="en-US" dirty="0" smtClean="0">
                <a:latin typeface="Gill Sans MT" charset="0"/>
              </a:rPr>
              <a:t>: implemented in (remote) servers</a:t>
            </a:r>
          </a:p>
          <a:p>
            <a:pPr>
              <a:defRPr/>
            </a:pPr>
            <a:endParaRPr lang="en-US" dirty="0" smtClean="0"/>
          </a:p>
          <a:p>
            <a:pPr>
              <a:buFont typeface="Wingdings" charset="0"/>
              <a:buNone/>
              <a:defRPr/>
            </a:pPr>
            <a:endParaRPr lang="en-US" dirty="0"/>
          </a:p>
        </p:txBody>
      </p:sp>
      <p:grpSp>
        <p:nvGrpSpPr>
          <p:cNvPr id="46085" name="Group 8"/>
          <p:cNvGrpSpPr>
            <a:grpSpLocks/>
          </p:cNvGrpSpPr>
          <p:nvPr/>
        </p:nvGrpSpPr>
        <p:grpSpPr bwMode="auto">
          <a:xfrm>
            <a:off x="596900" y="4378325"/>
            <a:ext cx="3643313" cy="1582738"/>
            <a:chOff x="842050" y="4767952"/>
            <a:chExt cx="3644169" cy="1582996"/>
          </a:xfrm>
        </p:grpSpPr>
        <p:sp>
          <p:nvSpPr>
            <p:cNvPr id="10" name="Freeform 2"/>
            <p:cNvSpPr>
              <a:spLocks/>
            </p:cNvSpPr>
            <p:nvPr/>
          </p:nvSpPr>
          <p:spPr bwMode="auto">
            <a:xfrm>
              <a:off x="2591886" y="5436399"/>
              <a:ext cx="1894333" cy="914549"/>
            </a:xfrm>
            <a:custGeom>
              <a:avLst/>
              <a:gdLst>
                <a:gd name="T0" fmla="*/ 1611 w 10001"/>
                <a:gd name="T1" fmla="*/ 374679 h 10125"/>
                <a:gd name="T2" fmla="*/ 287991 w 10001"/>
                <a:gd name="T3" fmla="*/ 147961 h 10125"/>
                <a:gd name="T4" fmla="*/ 1260716 w 10001"/>
                <a:gd name="T5" fmla="*/ 93322 h 10125"/>
                <a:gd name="T6" fmla="*/ 2011909 w 10001"/>
                <a:gd name="T7" fmla="*/ 0 h 10125"/>
                <a:gd name="T8" fmla="*/ 2706712 w 10001"/>
                <a:gd name="T9" fmla="*/ 93600 h 10125"/>
                <a:gd name="T10" fmla="*/ 3255305 w 10001"/>
                <a:gd name="T11" fmla="*/ 46104 h 10125"/>
                <a:gd name="T12" fmla="*/ 4023415 w 10001"/>
                <a:gd name="T13" fmla="*/ 277276 h 10125"/>
                <a:gd name="T14" fmla="*/ 3463544 w 10001"/>
                <a:gd name="T15" fmla="*/ 630526 h 10125"/>
                <a:gd name="T16" fmla="*/ 2817478 w 10001"/>
                <a:gd name="T17" fmla="*/ 864758 h 10125"/>
                <a:gd name="T18" fmla="*/ 2137577 w 10001"/>
                <a:gd name="T19" fmla="*/ 820324 h 10125"/>
                <a:gd name="T20" fmla="*/ 1760571 w 10001"/>
                <a:gd name="T21" fmla="*/ 919490 h 10125"/>
                <a:gd name="T22" fmla="*/ 1264743 w 10001"/>
                <a:gd name="T23" fmla="*/ 929416 h 10125"/>
                <a:gd name="T24" fmla="*/ 877667 w 10001"/>
                <a:gd name="T25" fmla="*/ 732382 h 10125"/>
                <a:gd name="T26" fmla="*/ 478105 w 10001"/>
                <a:gd name="T27" fmla="*/ 695276 h 10125"/>
                <a:gd name="T28" fmla="*/ 1611 w 10001"/>
                <a:gd name="T29" fmla="*/ 374679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CCFF"/>
                </a:gs>
                <a:gs pos="100000">
                  <a:srgbClr val="FFFFFF"/>
                </a:gs>
                <a:gs pos="5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3261968" y="5558656"/>
              <a:ext cx="500180" cy="15718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111121" y="5774591"/>
              <a:ext cx="862215" cy="10479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123824" y="5880971"/>
              <a:ext cx="714543" cy="27468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283479" y="5801583"/>
              <a:ext cx="1506892" cy="1587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093" name="TextBox 265"/>
            <p:cNvSpPr txBox="1">
              <a:spLocks noChangeArrowheads="1"/>
            </p:cNvSpPr>
            <p:nvPr/>
          </p:nvSpPr>
          <p:spPr bwMode="auto">
            <a:xfrm>
              <a:off x="3198813" y="5473700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200"/>
                <a:t>1</a:t>
              </a:r>
            </a:p>
          </p:txBody>
        </p:sp>
        <p:sp>
          <p:nvSpPr>
            <p:cNvPr id="46094" name="TextBox 281"/>
            <p:cNvSpPr txBox="1">
              <a:spLocks noChangeArrowheads="1"/>
            </p:cNvSpPr>
            <p:nvPr/>
          </p:nvSpPr>
          <p:spPr bwMode="auto">
            <a:xfrm>
              <a:off x="3373438" y="5761038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200"/>
                <a:t>2</a:t>
              </a:r>
            </a:p>
          </p:txBody>
        </p:sp>
        <p:sp>
          <p:nvSpPr>
            <p:cNvPr id="46095" name="TextBox 282"/>
            <p:cNvSpPr txBox="1">
              <a:spLocks noChangeArrowheads="1"/>
            </p:cNvSpPr>
            <p:nvPr/>
          </p:nvSpPr>
          <p:spPr bwMode="auto">
            <a:xfrm>
              <a:off x="3068638" y="5862638"/>
              <a:ext cx="2619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200"/>
                <a:t>3</a:t>
              </a:r>
            </a:p>
          </p:txBody>
        </p:sp>
        <p:grpSp>
          <p:nvGrpSpPr>
            <p:cNvPr id="46096" name="Group 5"/>
            <p:cNvGrpSpPr>
              <a:grpSpLocks/>
            </p:cNvGrpSpPr>
            <p:nvPr/>
          </p:nvGrpSpPr>
          <p:grpSpPr bwMode="auto">
            <a:xfrm>
              <a:off x="938213" y="5237163"/>
              <a:ext cx="1616075" cy="487362"/>
              <a:chOff x="-4079003" y="2717403"/>
              <a:chExt cx="1616718" cy="488475"/>
            </a:xfrm>
          </p:grpSpPr>
          <p:sp>
            <p:nvSpPr>
              <p:cNvPr id="46109" name="Rectangle 97"/>
              <p:cNvSpPr>
                <a:spLocks noChangeArrowheads="1"/>
              </p:cNvSpPr>
              <p:nvPr/>
            </p:nvSpPr>
            <p:spPr bwMode="auto">
              <a:xfrm>
                <a:off x="-4052413" y="2965119"/>
                <a:ext cx="1290538" cy="2087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6110" name="Rectangle 98"/>
              <p:cNvSpPr>
                <a:spLocks noChangeArrowheads="1"/>
              </p:cNvSpPr>
              <p:nvPr/>
            </p:nvSpPr>
            <p:spPr bwMode="auto">
              <a:xfrm>
                <a:off x="-4079003" y="2985994"/>
                <a:ext cx="1281675" cy="2087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6111" name="Line 99"/>
              <p:cNvSpPr>
                <a:spLocks noChangeShapeType="1"/>
              </p:cNvSpPr>
              <p:nvPr/>
            </p:nvSpPr>
            <p:spPr bwMode="auto">
              <a:xfrm>
                <a:off x="-2933828" y="3101502"/>
                <a:ext cx="471543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2" name="Rectangle 104"/>
              <p:cNvSpPr>
                <a:spLocks noChangeArrowheads="1"/>
              </p:cNvSpPr>
              <p:nvPr/>
            </p:nvSpPr>
            <p:spPr bwMode="auto">
              <a:xfrm>
                <a:off x="-3377007" y="2988777"/>
                <a:ext cx="476861" cy="21014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6113" name="Text Box 105"/>
              <p:cNvSpPr txBox="1">
                <a:spLocks noChangeArrowheads="1"/>
              </p:cNvSpPr>
              <p:nvPr/>
            </p:nvSpPr>
            <p:spPr bwMode="auto">
              <a:xfrm>
                <a:off x="-3430189" y="2965119"/>
                <a:ext cx="581451" cy="240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x-none" sz="1200"/>
                  <a:t>0111</a:t>
                </a:r>
              </a:p>
            </p:txBody>
          </p:sp>
          <p:sp>
            <p:nvSpPr>
              <p:cNvPr id="46114" name="Line 119"/>
              <p:cNvSpPr>
                <a:spLocks noChangeShapeType="1"/>
              </p:cNvSpPr>
              <p:nvPr/>
            </p:nvSpPr>
            <p:spPr bwMode="auto">
              <a:xfrm>
                <a:off x="-3621642" y="2717403"/>
                <a:ext cx="405953" cy="300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097" name="TextBox 6"/>
            <p:cNvSpPr txBox="1">
              <a:spLocks noChangeArrowheads="1"/>
            </p:cNvSpPr>
            <p:nvPr/>
          </p:nvSpPr>
          <p:spPr bwMode="auto">
            <a:xfrm>
              <a:off x="842050" y="4767952"/>
              <a:ext cx="19923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400"/>
                <a:t>values in arriving </a:t>
              </a:r>
            </a:p>
            <a:p>
              <a:r>
                <a:rPr lang="en-US" altLang="x-none" sz="1400"/>
                <a:t>packet header</a:t>
              </a:r>
              <a:endParaRPr lang="en-US" altLang="x-none" sz="1800"/>
            </a:p>
          </p:txBody>
        </p:sp>
        <p:grpSp>
          <p:nvGrpSpPr>
            <p:cNvPr id="46098" name="Group 357"/>
            <p:cNvGrpSpPr>
              <a:grpSpLocks/>
            </p:cNvGrpSpPr>
            <p:nvPr/>
          </p:nvGrpSpPr>
          <p:grpSpPr bwMode="auto">
            <a:xfrm>
              <a:off x="2714625" y="5659438"/>
              <a:ext cx="565150" cy="293687"/>
              <a:chOff x="1871277" y="1576300"/>
              <a:chExt cx="1128371" cy="437861"/>
            </a:xfrm>
          </p:grpSpPr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 flipV="1">
                <a:off x="1873504" y="1693538"/>
                <a:ext cx="1125467" cy="319572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x-none" altLang="x-none" sz="1800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1870334" y="1738514"/>
                <a:ext cx="1128637" cy="11599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 flipV="1">
                <a:off x="1870334" y="1575177"/>
                <a:ext cx="1125465" cy="319572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x-none" altLang="x-none" sz="1800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 bwMode="auto">
              <a:xfrm>
                <a:off x="2158833" y="1672232"/>
                <a:ext cx="548468" cy="160970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101767" y="1631990"/>
                <a:ext cx="662599" cy="111258"/>
              </a:xfrm>
              <a:custGeom>
                <a:avLst/>
                <a:gdLst>
                  <a:gd name="T0" fmla="*/ 0 w 3723451"/>
                  <a:gd name="T1" fmla="*/ 27219 h 932950"/>
                  <a:gd name="T2" fmla="*/ 116589 w 3723451"/>
                  <a:gd name="T3" fmla="*/ 321 h 932950"/>
                  <a:gd name="T4" fmla="*/ 330241 w 3723451"/>
                  <a:gd name="T5" fmla="*/ 62079 h 932950"/>
                  <a:gd name="T6" fmla="*/ 534068 w 3723451"/>
                  <a:gd name="T7" fmla="*/ 0 h 932950"/>
                  <a:gd name="T8" fmla="*/ 662599 w 3723451"/>
                  <a:gd name="T9" fmla="*/ 24703 h 932950"/>
                  <a:gd name="T10" fmla="*/ 566972 w 3723451"/>
                  <a:gd name="T11" fmla="*/ 55080 h 932950"/>
                  <a:gd name="T12" fmla="*/ 536184 w 3723451"/>
                  <a:gd name="T13" fmla="*/ 46891 h 932950"/>
                  <a:gd name="T14" fmla="*/ 333995 w 3723451"/>
                  <a:gd name="T15" fmla="*/ 111258 h 932950"/>
                  <a:gd name="T16" fmla="*/ 126634 w 3723451"/>
                  <a:gd name="T17" fmla="*/ 49258 h 932950"/>
                  <a:gd name="T18" fmla="*/ 93107 w 3723451"/>
                  <a:gd name="T19" fmla="*/ 55950 h 932950"/>
                  <a:gd name="T20" fmla="*/ 0 w 3723451"/>
                  <a:gd name="T21" fmla="*/ 27219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2536103" y="1726678"/>
                <a:ext cx="244114" cy="97055"/>
              </a:xfrm>
              <a:custGeom>
                <a:avLst/>
                <a:gdLst>
                  <a:gd name="T0" fmla="*/ 0 w 1366596"/>
                  <a:gd name="T1" fmla="*/ 0 h 809868"/>
                  <a:gd name="T2" fmla="*/ 244114 w 1366596"/>
                  <a:gd name="T3" fmla="*/ 74997 h 809868"/>
                  <a:gd name="T4" fmla="*/ 154523 w 1366596"/>
                  <a:gd name="T5" fmla="*/ 97055 h 809868"/>
                  <a:gd name="T6" fmla="*/ 822 w 1366596"/>
                  <a:gd name="T7" fmla="*/ 51285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089086" y="1729045"/>
                <a:ext cx="240945" cy="97056"/>
              </a:xfrm>
              <a:custGeom>
                <a:avLst/>
                <a:gdLst>
                  <a:gd name="T0" fmla="*/ 237656 w 1348191"/>
                  <a:gd name="T1" fmla="*/ 0 h 791462"/>
                  <a:gd name="T2" fmla="*/ 240945 w 1348191"/>
                  <a:gd name="T3" fmla="*/ 46835 h 791462"/>
                  <a:gd name="T4" fmla="*/ 87168 w 1348191"/>
                  <a:gd name="T5" fmla="*/ 97056 h 791462"/>
                  <a:gd name="T6" fmla="*/ 0 w 1348191"/>
                  <a:gd name="T7" fmla="*/ 75049 h 791462"/>
                  <a:gd name="T8" fmla="*/ 237656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9" name="Straight Connector 28"/>
              <p:cNvCxnSpPr>
                <a:cxnSpLocks noChangeShapeType="1"/>
                <a:endCxn id="24" idx="2"/>
              </p:cNvCxnSpPr>
              <p:nvPr/>
            </p:nvCxnSpPr>
            <p:spPr bwMode="auto">
              <a:xfrm flipH="1" flipV="1">
                <a:off x="1870334" y="1736147"/>
                <a:ext cx="3169" cy="12309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Straight Connector 29"/>
              <p:cNvCxnSpPr>
                <a:cxnSpLocks noChangeShapeType="1"/>
              </p:cNvCxnSpPr>
              <p:nvPr/>
            </p:nvCxnSpPr>
            <p:spPr bwMode="auto">
              <a:xfrm flipH="1" flipV="1">
                <a:off x="2995800" y="1733779"/>
                <a:ext cx="3171" cy="12309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6099" name="Freeform 120"/>
            <p:cNvSpPr>
              <a:spLocks/>
            </p:cNvSpPr>
            <p:nvPr/>
          </p:nvSpPr>
          <p:spPr bwMode="auto">
            <a:xfrm>
              <a:off x="2493963" y="5668963"/>
              <a:ext cx="982662" cy="233362"/>
            </a:xfrm>
            <a:custGeom>
              <a:avLst/>
              <a:gdLst>
                <a:gd name="T0" fmla="*/ 0 w 554"/>
                <a:gd name="T1" fmla="*/ 2147483647 h 167"/>
                <a:gd name="T2" fmla="*/ 2147483647 w 554"/>
                <a:gd name="T3" fmla="*/ 2147483647 h 167"/>
                <a:gd name="T4" fmla="*/ 2147483647 w 554"/>
                <a:gd name="T5" fmla="*/ 214748364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70E335BC-106C-1940-BC2B-B3E8B37B893B}" type="slidenum">
              <a:rPr lang="en-US" altLang="x-none" sz="1200">
                <a:latin typeface="Tahoma" charset="0"/>
              </a:rPr>
              <a:pPr/>
              <a:t>6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46087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2275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IPv6: motivation</a:t>
            </a:r>
          </a:p>
        </p:txBody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401763"/>
            <a:ext cx="8205788" cy="4027487"/>
          </a:xfrm>
        </p:spPr>
        <p:txBody>
          <a:bodyPr/>
          <a:lstStyle/>
          <a:p>
            <a:r>
              <a:rPr lang="en-US" altLang="x-none" i="1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initial motivation:</a:t>
            </a:r>
            <a:r>
              <a:rPr lang="en-US" altLang="x-none" i="1">
                <a:ea typeface="ＭＳ Ｐゴシック" charset="-128"/>
                <a:cs typeface="ＭＳ Ｐゴシック" charset="-128"/>
              </a:rPr>
              <a:t> </a:t>
            </a:r>
            <a:r>
              <a:rPr lang="en-US" altLang="x-none">
                <a:ea typeface="ＭＳ Ｐゴシック" charset="-128"/>
                <a:cs typeface="ＭＳ Ｐゴシック" charset="-128"/>
              </a:rPr>
              <a:t>32-bit address space soon to be completely allocated.  </a:t>
            </a:r>
          </a:p>
          <a:p>
            <a:r>
              <a:rPr lang="en-US" altLang="x-none">
                <a:ea typeface="ＭＳ Ｐゴシック" charset="-128"/>
                <a:cs typeface="ＭＳ Ｐゴシック" charset="-128"/>
              </a:rPr>
              <a:t>additional motivation: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header format helps speed processing/forwarding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header changes to facilitate QoS </a:t>
            </a:r>
          </a:p>
          <a:p>
            <a:pPr lvl="1"/>
            <a:endParaRPr lang="en-US" altLang="x-none">
              <a:latin typeface="Gill Sans MT" charset="0"/>
              <a:ea typeface="ＭＳ Ｐゴシック" charset="-128"/>
            </a:endParaRPr>
          </a:p>
          <a:p>
            <a:pPr>
              <a:buFont typeface="Wingdings" charset="2"/>
              <a:buNone/>
            </a:pPr>
            <a:r>
              <a:rPr lang="en-US" altLang="x-none" i="1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IPv6 datagram format: 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fixed-length 40 byte header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no fragmentation allowed</a:t>
            </a:r>
            <a:endParaRPr lang="en-US" altLang="x-none" i="1">
              <a:latin typeface="Gill Sans MT" charset="0"/>
              <a:ea typeface="ＭＳ Ｐゴシック" charset="-128"/>
            </a:endParaRPr>
          </a:p>
        </p:txBody>
      </p:sp>
      <p:pic>
        <p:nvPicPr>
          <p:cNvPr id="10854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0556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DD95C392-5BDC-4842-AECE-BEDDFBEC306B}" type="slidenum">
              <a:rPr lang="en-US" altLang="x-none" sz="1200">
                <a:latin typeface="Tahoma" charset="0"/>
              </a:rPr>
              <a:pPr/>
              <a:t>60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10854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8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8715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0" name="Rectangle 80"/>
          <p:cNvSpPr>
            <a:spLocks noChangeArrowheads="1"/>
          </p:cNvSpPr>
          <p:nvPr/>
        </p:nvSpPr>
        <p:spPr bwMode="auto">
          <a:xfrm>
            <a:off x="2216150" y="3263900"/>
            <a:ext cx="4748213" cy="28178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686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5738"/>
            <a:ext cx="7772400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IPv6 datagram format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479425" y="1306513"/>
            <a:ext cx="74136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2800" i="1">
                <a:solidFill>
                  <a:srgbClr val="CC0000"/>
                </a:solidFill>
                <a:latin typeface="Gill Sans MT" charset="0"/>
              </a:rPr>
              <a:t>priority:</a:t>
            </a:r>
            <a:r>
              <a:rPr lang="en-US" altLang="x-none" sz="2800">
                <a:latin typeface="Gill Sans MT" charset="0"/>
              </a:rPr>
              <a:t>  identify priority among datagrams in flow</a:t>
            </a:r>
          </a:p>
          <a:p>
            <a:r>
              <a:rPr lang="en-US" altLang="x-none" sz="2800" i="1">
                <a:solidFill>
                  <a:srgbClr val="CC0000"/>
                </a:solidFill>
                <a:latin typeface="Gill Sans MT" charset="0"/>
              </a:rPr>
              <a:t>flow Label:</a:t>
            </a:r>
            <a:r>
              <a:rPr lang="en-US" altLang="x-none" sz="2800">
                <a:latin typeface="Gill Sans MT" charset="0"/>
              </a:rPr>
              <a:t> identify datagrams in same </a:t>
            </a:r>
            <a:r>
              <a:rPr lang="ja-JP" altLang="en-US" sz="2800">
                <a:latin typeface="Gill Sans MT" charset="0"/>
              </a:rPr>
              <a:t>“</a:t>
            </a:r>
            <a:r>
              <a:rPr lang="en-US" altLang="ja-JP" sz="2800">
                <a:latin typeface="Gill Sans MT" charset="0"/>
              </a:rPr>
              <a:t>flow.</a:t>
            </a:r>
            <a:r>
              <a:rPr lang="ja-JP" altLang="en-US" sz="2800">
                <a:latin typeface="Gill Sans MT" charset="0"/>
              </a:rPr>
              <a:t>”</a:t>
            </a:r>
            <a:r>
              <a:rPr lang="en-US" altLang="ja-JP" sz="2800">
                <a:latin typeface="Gill Sans MT" charset="0"/>
              </a:rPr>
              <a:t> </a:t>
            </a:r>
          </a:p>
          <a:p>
            <a:r>
              <a:rPr lang="en-US" altLang="x-none" sz="2800">
                <a:latin typeface="Gill Sans MT" charset="0"/>
              </a:rPr>
              <a:t>                    (concept of</a:t>
            </a:r>
            <a:r>
              <a:rPr lang="ja-JP" altLang="en-US" sz="2800">
                <a:latin typeface="Gill Sans MT" charset="0"/>
              </a:rPr>
              <a:t>“</a:t>
            </a:r>
            <a:r>
              <a:rPr lang="en-US" altLang="ja-JP" sz="2800">
                <a:latin typeface="Gill Sans MT" charset="0"/>
              </a:rPr>
              <a:t>flow</a:t>
            </a:r>
            <a:r>
              <a:rPr lang="ja-JP" altLang="en-US" sz="2800">
                <a:latin typeface="Gill Sans MT" charset="0"/>
              </a:rPr>
              <a:t>”</a:t>
            </a:r>
            <a:r>
              <a:rPr lang="en-US" altLang="ja-JP" sz="2800">
                <a:latin typeface="Gill Sans MT" charset="0"/>
              </a:rPr>
              <a:t> not well defined).</a:t>
            </a:r>
          </a:p>
          <a:p>
            <a:r>
              <a:rPr lang="en-US" altLang="x-none" sz="2800" i="1">
                <a:solidFill>
                  <a:srgbClr val="CC0000"/>
                </a:solidFill>
                <a:latin typeface="Gill Sans MT" charset="0"/>
              </a:rPr>
              <a:t>next header:</a:t>
            </a:r>
            <a:r>
              <a:rPr lang="en-US" altLang="x-none" sz="2800">
                <a:latin typeface="Gill Sans MT" charset="0"/>
              </a:rPr>
              <a:t> identify upper layer protocol for data</a:t>
            </a:r>
            <a:r>
              <a:rPr lang="en-US" altLang="x-none">
                <a:latin typeface="Comic Sans MS" charset="0"/>
              </a:rPr>
              <a:t> </a:t>
            </a:r>
          </a:p>
        </p:txBody>
      </p:sp>
      <p:sp>
        <p:nvSpPr>
          <p:cNvPr id="109573" name="Rectangle 56"/>
          <p:cNvSpPr>
            <a:spLocks noChangeArrowheads="1"/>
          </p:cNvSpPr>
          <p:nvPr/>
        </p:nvSpPr>
        <p:spPr bwMode="auto">
          <a:xfrm>
            <a:off x="2141538" y="3344863"/>
            <a:ext cx="4748212" cy="2817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109574" name="Line 60"/>
          <p:cNvSpPr>
            <a:spLocks noChangeShapeType="1"/>
          </p:cNvSpPr>
          <p:nvPr/>
        </p:nvSpPr>
        <p:spPr bwMode="auto">
          <a:xfrm>
            <a:off x="2143125" y="3654425"/>
            <a:ext cx="4727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75" name="Line 61"/>
          <p:cNvSpPr>
            <a:spLocks noChangeShapeType="1"/>
          </p:cNvSpPr>
          <p:nvPr/>
        </p:nvSpPr>
        <p:spPr bwMode="auto">
          <a:xfrm>
            <a:off x="2794000" y="3354388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76" name="Line 63"/>
          <p:cNvSpPr>
            <a:spLocks noChangeShapeType="1"/>
          </p:cNvSpPr>
          <p:nvPr/>
        </p:nvSpPr>
        <p:spPr bwMode="auto">
          <a:xfrm>
            <a:off x="3482975" y="3351213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77" name="Line 64"/>
          <p:cNvSpPr>
            <a:spLocks noChangeShapeType="1"/>
          </p:cNvSpPr>
          <p:nvPr/>
        </p:nvSpPr>
        <p:spPr bwMode="auto">
          <a:xfrm>
            <a:off x="4410075" y="3649663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78" name="Line 65"/>
          <p:cNvSpPr>
            <a:spLocks noChangeShapeType="1"/>
          </p:cNvSpPr>
          <p:nvPr/>
        </p:nvSpPr>
        <p:spPr bwMode="auto">
          <a:xfrm>
            <a:off x="5556250" y="3652838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79" name="Line 66"/>
          <p:cNvSpPr>
            <a:spLocks noChangeShapeType="1"/>
          </p:cNvSpPr>
          <p:nvPr/>
        </p:nvSpPr>
        <p:spPr bwMode="auto">
          <a:xfrm>
            <a:off x="2130425" y="5175250"/>
            <a:ext cx="4760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80" name="Line 67"/>
          <p:cNvSpPr>
            <a:spLocks noChangeShapeType="1"/>
          </p:cNvSpPr>
          <p:nvPr/>
        </p:nvSpPr>
        <p:spPr bwMode="auto">
          <a:xfrm>
            <a:off x="2147888" y="4535488"/>
            <a:ext cx="47609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81" name="Line 68"/>
          <p:cNvSpPr>
            <a:spLocks noChangeShapeType="1"/>
          </p:cNvSpPr>
          <p:nvPr/>
        </p:nvSpPr>
        <p:spPr bwMode="auto">
          <a:xfrm>
            <a:off x="2133600" y="3952875"/>
            <a:ext cx="4760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82" name="Text Box 69"/>
          <p:cNvSpPr txBox="1">
            <a:spLocks noChangeArrowheads="1"/>
          </p:cNvSpPr>
          <p:nvPr/>
        </p:nvSpPr>
        <p:spPr bwMode="auto">
          <a:xfrm>
            <a:off x="4046538" y="5440363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/>
              <a:t>data</a:t>
            </a:r>
          </a:p>
        </p:txBody>
      </p:sp>
      <p:sp>
        <p:nvSpPr>
          <p:cNvPr id="109583" name="Text Box 70"/>
          <p:cNvSpPr txBox="1">
            <a:spLocks noChangeArrowheads="1"/>
          </p:cNvSpPr>
          <p:nvPr/>
        </p:nvSpPr>
        <p:spPr bwMode="auto">
          <a:xfrm>
            <a:off x="3378200" y="4578350"/>
            <a:ext cx="21653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x-none" sz="1800"/>
              <a:t>destination address</a:t>
            </a:r>
          </a:p>
          <a:p>
            <a:pPr algn="ctr">
              <a:lnSpc>
                <a:spcPct val="85000"/>
              </a:lnSpc>
            </a:pPr>
            <a:r>
              <a:rPr lang="en-US" altLang="x-none" sz="1800"/>
              <a:t>(128 bits)</a:t>
            </a:r>
          </a:p>
        </p:txBody>
      </p:sp>
      <p:sp>
        <p:nvSpPr>
          <p:cNvPr id="109584" name="Text Box 71"/>
          <p:cNvSpPr txBox="1">
            <a:spLocks noChangeArrowheads="1"/>
          </p:cNvSpPr>
          <p:nvPr/>
        </p:nvSpPr>
        <p:spPr bwMode="auto">
          <a:xfrm>
            <a:off x="3543300" y="3971925"/>
            <a:ext cx="17462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x-none" sz="1800"/>
              <a:t>source address</a:t>
            </a:r>
          </a:p>
          <a:p>
            <a:pPr algn="ctr">
              <a:lnSpc>
                <a:spcPct val="85000"/>
              </a:lnSpc>
            </a:pPr>
            <a:r>
              <a:rPr lang="en-US" altLang="x-none" sz="1800"/>
              <a:t>(128 bits)</a:t>
            </a:r>
          </a:p>
        </p:txBody>
      </p:sp>
      <p:sp>
        <p:nvSpPr>
          <p:cNvPr id="109585" name="Text Box 72"/>
          <p:cNvSpPr txBox="1">
            <a:spLocks noChangeArrowheads="1"/>
          </p:cNvSpPr>
          <p:nvPr/>
        </p:nvSpPr>
        <p:spPr bwMode="auto">
          <a:xfrm>
            <a:off x="2627313" y="3619500"/>
            <a:ext cx="135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/>
              <a:t>payload len</a:t>
            </a:r>
          </a:p>
        </p:txBody>
      </p:sp>
      <p:sp>
        <p:nvSpPr>
          <p:cNvPr id="109586" name="Text Box 73"/>
          <p:cNvSpPr txBox="1">
            <a:spLocks noChangeArrowheads="1"/>
          </p:cNvSpPr>
          <p:nvPr/>
        </p:nvSpPr>
        <p:spPr bwMode="auto">
          <a:xfrm>
            <a:off x="4408488" y="3627438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/>
              <a:t>next hdr</a:t>
            </a:r>
          </a:p>
        </p:txBody>
      </p:sp>
      <p:sp>
        <p:nvSpPr>
          <p:cNvPr id="109587" name="Text Box 74"/>
          <p:cNvSpPr txBox="1">
            <a:spLocks noChangeArrowheads="1"/>
          </p:cNvSpPr>
          <p:nvPr/>
        </p:nvSpPr>
        <p:spPr bwMode="auto">
          <a:xfrm>
            <a:off x="5664200" y="3613150"/>
            <a:ext cx="103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/>
              <a:t>hop limit</a:t>
            </a:r>
          </a:p>
        </p:txBody>
      </p:sp>
      <p:sp>
        <p:nvSpPr>
          <p:cNvPr id="109588" name="Text Box 75"/>
          <p:cNvSpPr txBox="1">
            <a:spLocks noChangeArrowheads="1"/>
          </p:cNvSpPr>
          <p:nvPr/>
        </p:nvSpPr>
        <p:spPr bwMode="auto">
          <a:xfrm>
            <a:off x="4533900" y="3319463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/>
              <a:t>flow label</a:t>
            </a:r>
          </a:p>
        </p:txBody>
      </p:sp>
      <p:sp>
        <p:nvSpPr>
          <p:cNvPr id="109589" name="Text Box 76"/>
          <p:cNvSpPr txBox="1">
            <a:spLocks noChangeArrowheads="1"/>
          </p:cNvSpPr>
          <p:nvPr/>
        </p:nvSpPr>
        <p:spPr bwMode="auto">
          <a:xfrm>
            <a:off x="2913063" y="3305175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/>
              <a:t>pri</a:t>
            </a:r>
          </a:p>
        </p:txBody>
      </p:sp>
      <p:sp>
        <p:nvSpPr>
          <p:cNvPr id="109590" name="Text Box 77"/>
          <p:cNvSpPr txBox="1">
            <a:spLocks noChangeArrowheads="1"/>
          </p:cNvSpPr>
          <p:nvPr/>
        </p:nvSpPr>
        <p:spPr bwMode="auto">
          <a:xfrm>
            <a:off x="2206625" y="331311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/>
              <a:t>ver</a:t>
            </a:r>
          </a:p>
        </p:txBody>
      </p:sp>
      <p:sp>
        <p:nvSpPr>
          <p:cNvPr id="109591" name="Line 79"/>
          <p:cNvSpPr>
            <a:spLocks noChangeShapeType="1"/>
          </p:cNvSpPr>
          <p:nvPr/>
        </p:nvSpPr>
        <p:spPr bwMode="auto">
          <a:xfrm>
            <a:off x="2119313" y="6400800"/>
            <a:ext cx="4816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92" name="Text Box 78"/>
          <p:cNvSpPr txBox="1">
            <a:spLocks noChangeArrowheads="1"/>
          </p:cNvSpPr>
          <p:nvPr/>
        </p:nvSpPr>
        <p:spPr bwMode="auto">
          <a:xfrm>
            <a:off x="3978275" y="6210300"/>
            <a:ext cx="8572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/>
              <a:t>32 bits</a:t>
            </a:r>
          </a:p>
        </p:txBody>
      </p:sp>
      <p:sp>
        <p:nvSpPr>
          <p:cNvPr id="1095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95A334CC-21A0-5C4E-A2FE-A2ADE0A472C0}" type="slidenum">
              <a:rPr lang="en-US" altLang="x-none" sz="1200">
                <a:latin typeface="Tahoma" charset="0"/>
              </a:rPr>
              <a:pPr/>
              <a:t>61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109594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1042988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Other changes from IPv4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i="1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checksum</a:t>
            </a:r>
            <a:r>
              <a:rPr lang="en-US" altLang="x-none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:</a:t>
            </a:r>
            <a:r>
              <a:rPr lang="en-US" altLang="x-none" i="1">
                <a:ea typeface="ＭＳ Ｐゴシック" charset="-128"/>
                <a:cs typeface="ＭＳ Ｐゴシック" charset="-128"/>
              </a:rPr>
              <a:t> </a:t>
            </a:r>
            <a:r>
              <a:rPr lang="en-US" altLang="x-none">
                <a:ea typeface="ＭＳ Ｐゴシック" charset="-128"/>
                <a:cs typeface="ＭＳ Ｐゴシック" charset="-128"/>
              </a:rPr>
              <a:t>removed entirely to reduce processing time at each hop</a:t>
            </a:r>
          </a:p>
          <a:p>
            <a:r>
              <a:rPr lang="en-US" altLang="x-none" i="1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options:</a:t>
            </a:r>
            <a:r>
              <a:rPr lang="en-US" altLang="x-none">
                <a:ea typeface="ＭＳ Ｐゴシック" charset="-128"/>
                <a:cs typeface="ＭＳ Ｐゴシック" charset="-128"/>
              </a:rPr>
              <a:t> allowed, but outside of header, indicated by </a:t>
            </a:r>
            <a:r>
              <a:rPr lang="ja-JP" altLang="en-US">
                <a:ea typeface="ＭＳ Ｐゴシック" charset="-128"/>
                <a:cs typeface="ＭＳ Ｐゴシック" charset="-128"/>
              </a:rPr>
              <a:t>“</a:t>
            </a:r>
            <a:r>
              <a:rPr lang="en-US" altLang="ja-JP">
                <a:ea typeface="ＭＳ Ｐゴシック" charset="-128"/>
                <a:cs typeface="ＭＳ Ｐゴシック" charset="-128"/>
              </a:rPr>
              <a:t>Next Header</a:t>
            </a:r>
            <a:r>
              <a:rPr lang="ja-JP" altLang="en-US">
                <a:ea typeface="ＭＳ Ｐゴシック" charset="-128"/>
                <a:cs typeface="ＭＳ Ｐゴシック" charset="-128"/>
              </a:rPr>
              <a:t>”</a:t>
            </a:r>
            <a:r>
              <a:rPr lang="en-US" altLang="ja-JP">
                <a:ea typeface="ＭＳ Ｐゴシック" charset="-128"/>
                <a:cs typeface="ＭＳ Ｐゴシック" charset="-128"/>
              </a:rPr>
              <a:t> field</a:t>
            </a:r>
          </a:p>
          <a:p>
            <a:r>
              <a:rPr lang="en-US" altLang="x-none" i="1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ICMPv6:</a:t>
            </a:r>
            <a:r>
              <a:rPr lang="en-US" altLang="x-none">
                <a:ea typeface="ＭＳ Ｐゴシック" charset="-128"/>
                <a:cs typeface="ＭＳ Ｐゴシック" charset="-128"/>
              </a:rPr>
              <a:t> new version of ICMP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additional message types, e.g. </a:t>
            </a:r>
            <a:r>
              <a:rPr lang="ja-JP" altLang="en-US">
                <a:latin typeface="Gill Sans MT" charset="0"/>
                <a:ea typeface="ＭＳ Ｐゴシック" charset="-128"/>
              </a:rPr>
              <a:t>“</a:t>
            </a:r>
            <a:r>
              <a:rPr lang="en-US" altLang="ja-JP">
                <a:latin typeface="Gill Sans MT" charset="0"/>
                <a:ea typeface="ＭＳ Ｐゴシック" charset="-128"/>
              </a:rPr>
              <a:t>Packet Too Big</a:t>
            </a:r>
            <a:r>
              <a:rPr lang="ja-JP" altLang="en-US">
                <a:latin typeface="Gill Sans MT" charset="0"/>
                <a:ea typeface="ＭＳ Ｐゴシック" charset="-128"/>
              </a:rPr>
              <a:t>”</a:t>
            </a:r>
            <a:endParaRPr lang="en-US" altLang="ja-JP">
              <a:latin typeface="Gill Sans MT" charset="0"/>
              <a:ea typeface="ＭＳ Ｐゴシック" charset="-128"/>
            </a:endParaRP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multicast group management functions</a:t>
            </a:r>
          </a:p>
        </p:txBody>
      </p:sp>
      <p:sp>
        <p:nvSpPr>
          <p:cNvPr id="1105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AD110E30-55F8-8146-8038-2AAA26BF717B}" type="slidenum">
              <a:rPr lang="en-US" altLang="x-none" sz="1200">
                <a:latin typeface="Tahoma" charset="0"/>
              </a:rPr>
              <a:pPr/>
              <a:t>62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110597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Transition from IPv4 to IPv6</a:t>
            </a:r>
          </a:p>
        </p:txBody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00188"/>
            <a:ext cx="8256587" cy="2487612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altLang="x-none">
                <a:ea typeface="ＭＳ Ｐゴシック" charset="-128"/>
                <a:cs typeface="ＭＳ Ｐゴシック" charset="-128"/>
              </a:rPr>
              <a:t>not all routers can be upgraded simultaneously</a:t>
            </a:r>
          </a:p>
          <a:p>
            <a:pPr lvl="1">
              <a:lnSpc>
                <a:spcPct val="75000"/>
              </a:lnSpc>
            </a:pPr>
            <a:r>
              <a:rPr lang="en-US" altLang="x-none" sz="2800">
                <a:latin typeface="Gill Sans MT" charset="0"/>
                <a:ea typeface="ＭＳ Ｐゴシック" charset="-128"/>
              </a:rPr>
              <a:t>no </a:t>
            </a:r>
            <a:r>
              <a:rPr lang="ja-JP" altLang="en-US" sz="2800">
                <a:latin typeface="Gill Sans MT" charset="0"/>
                <a:ea typeface="ＭＳ Ｐゴシック" charset="-128"/>
              </a:rPr>
              <a:t>“</a:t>
            </a:r>
            <a:r>
              <a:rPr lang="en-US" altLang="ja-JP" sz="2800">
                <a:latin typeface="Gill Sans MT" charset="0"/>
                <a:ea typeface="ＭＳ Ｐゴシック" charset="-128"/>
              </a:rPr>
              <a:t>flag days</a:t>
            </a:r>
            <a:r>
              <a:rPr lang="ja-JP" altLang="en-US" sz="2800">
                <a:latin typeface="Gill Sans MT" charset="0"/>
                <a:ea typeface="ＭＳ Ｐゴシック" charset="-128"/>
              </a:rPr>
              <a:t>”</a:t>
            </a:r>
            <a:endParaRPr lang="en-US" altLang="ja-JP" sz="2800">
              <a:latin typeface="Gill Sans MT" charset="0"/>
              <a:ea typeface="ＭＳ Ｐゴシック" charset="-128"/>
            </a:endParaRPr>
          </a:p>
          <a:p>
            <a:pPr lvl="1">
              <a:lnSpc>
                <a:spcPct val="75000"/>
              </a:lnSpc>
            </a:pPr>
            <a:r>
              <a:rPr lang="en-US" altLang="x-none" sz="2800">
                <a:latin typeface="Gill Sans MT" charset="0"/>
                <a:ea typeface="ＭＳ Ｐゴシック" charset="-128"/>
              </a:rPr>
              <a:t>how will network operate with mixed IPv4 and IPv6 routers? </a:t>
            </a:r>
          </a:p>
          <a:p>
            <a:r>
              <a:rPr lang="en-US" altLang="x-none" i="1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tunneling:</a:t>
            </a:r>
            <a:r>
              <a:rPr lang="en-US" altLang="x-none">
                <a:ea typeface="ＭＳ Ｐゴシック" charset="-128"/>
                <a:cs typeface="ＭＳ Ｐゴシック" charset="-128"/>
              </a:rPr>
              <a:t> IPv6 datagram carried as </a:t>
            </a:r>
            <a:r>
              <a:rPr lang="en-US" altLang="x-none" i="1">
                <a:ea typeface="ＭＳ Ｐゴシック" charset="-128"/>
                <a:cs typeface="ＭＳ Ｐゴシック" charset="-128"/>
              </a:rPr>
              <a:t>payload</a:t>
            </a:r>
            <a:r>
              <a:rPr lang="en-US" altLang="x-none">
                <a:ea typeface="ＭＳ Ｐゴシック" charset="-128"/>
                <a:cs typeface="ＭＳ Ｐゴシック" charset="-128"/>
              </a:rPr>
              <a:t> in IPv4 datagram among IPv4 routers</a:t>
            </a:r>
          </a:p>
        </p:txBody>
      </p:sp>
      <p:pic>
        <p:nvPicPr>
          <p:cNvPr id="111619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255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620" name="Group 47"/>
          <p:cNvGrpSpPr>
            <a:grpSpLocks/>
          </p:cNvGrpSpPr>
          <p:nvPr/>
        </p:nvGrpSpPr>
        <p:grpSpPr bwMode="auto">
          <a:xfrm>
            <a:off x="2101850" y="5176838"/>
            <a:ext cx="4854575" cy="473075"/>
            <a:chOff x="1163" y="3504"/>
            <a:chExt cx="3058" cy="298"/>
          </a:xfrm>
        </p:grpSpPr>
        <p:sp>
          <p:nvSpPr>
            <p:cNvPr id="111655" name="Rectangle 26"/>
            <p:cNvSpPr>
              <a:spLocks noChangeArrowheads="1"/>
            </p:cNvSpPr>
            <p:nvPr/>
          </p:nvSpPr>
          <p:spPr bwMode="auto">
            <a:xfrm>
              <a:off x="1163" y="3505"/>
              <a:ext cx="3058" cy="295"/>
            </a:xfrm>
            <a:prstGeom prst="rect">
              <a:avLst/>
            </a:prstGeom>
            <a:gradFill rotWithShape="1">
              <a:gsLst>
                <a:gs pos="0">
                  <a:srgbClr val="CC0000">
                    <a:alpha val="40999"/>
                  </a:srgbClr>
                </a:gs>
                <a:gs pos="100000">
                  <a:srgbClr val="CC0000">
                    <a:alpha val="37999"/>
                  </a:srgbClr>
                </a:gs>
              </a:gsLst>
              <a:lin ang="540000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111656" name="Line 27"/>
            <p:cNvSpPr>
              <a:spLocks noChangeShapeType="1"/>
            </p:cNvSpPr>
            <p:nvPr/>
          </p:nvSpPr>
          <p:spPr bwMode="auto">
            <a:xfrm>
              <a:off x="2022" y="3504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57" name="Line 28"/>
            <p:cNvSpPr>
              <a:spLocks noChangeShapeType="1"/>
            </p:cNvSpPr>
            <p:nvPr/>
          </p:nvSpPr>
          <p:spPr bwMode="auto">
            <a:xfrm>
              <a:off x="1781" y="3507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58" name="Line 29"/>
            <p:cNvSpPr>
              <a:spLocks noChangeShapeType="1"/>
            </p:cNvSpPr>
            <p:nvPr/>
          </p:nvSpPr>
          <p:spPr bwMode="auto">
            <a:xfrm>
              <a:off x="1532" y="3504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59" name="Line 31"/>
            <p:cNvSpPr>
              <a:spLocks noChangeShapeType="1"/>
            </p:cNvSpPr>
            <p:nvPr/>
          </p:nvSpPr>
          <p:spPr bwMode="auto">
            <a:xfrm>
              <a:off x="1187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0" name="Line 32"/>
            <p:cNvSpPr>
              <a:spLocks noChangeShapeType="1"/>
            </p:cNvSpPr>
            <p:nvPr/>
          </p:nvSpPr>
          <p:spPr bwMode="auto">
            <a:xfrm>
              <a:off x="1187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1" name="Line 33"/>
            <p:cNvSpPr>
              <a:spLocks noChangeShapeType="1"/>
            </p:cNvSpPr>
            <p:nvPr/>
          </p:nvSpPr>
          <p:spPr bwMode="auto">
            <a:xfrm>
              <a:off x="1283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2" name="Line 34"/>
            <p:cNvSpPr>
              <a:spLocks noChangeShapeType="1"/>
            </p:cNvSpPr>
            <p:nvPr/>
          </p:nvSpPr>
          <p:spPr bwMode="auto">
            <a:xfrm>
              <a:off x="1283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3" name="Line 35"/>
            <p:cNvSpPr>
              <a:spLocks noChangeShapeType="1"/>
            </p:cNvSpPr>
            <p:nvPr/>
          </p:nvSpPr>
          <p:spPr bwMode="auto">
            <a:xfrm>
              <a:off x="1379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4" name="Line 36"/>
            <p:cNvSpPr>
              <a:spLocks noChangeShapeType="1"/>
            </p:cNvSpPr>
            <p:nvPr/>
          </p:nvSpPr>
          <p:spPr bwMode="auto">
            <a:xfrm>
              <a:off x="1379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5" name="Line 37"/>
            <p:cNvSpPr>
              <a:spLocks noChangeShapeType="1"/>
            </p:cNvSpPr>
            <p:nvPr/>
          </p:nvSpPr>
          <p:spPr bwMode="auto">
            <a:xfrm>
              <a:off x="1475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6" name="Line 38"/>
            <p:cNvSpPr>
              <a:spLocks noChangeShapeType="1"/>
            </p:cNvSpPr>
            <p:nvPr/>
          </p:nvSpPr>
          <p:spPr bwMode="auto">
            <a:xfrm>
              <a:off x="1475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7" name="Line 39"/>
            <p:cNvSpPr>
              <a:spLocks noChangeShapeType="1"/>
            </p:cNvSpPr>
            <p:nvPr/>
          </p:nvSpPr>
          <p:spPr bwMode="auto">
            <a:xfrm>
              <a:off x="1327" y="3506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8" name="Line 40"/>
            <p:cNvSpPr>
              <a:spLocks noChangeShapeType="1"/>
            </p:cNvSpPr>
            <p:nvPr/>
          </p:nvSpPr>
          <p:spPr bwMode="auto">
            <a:xfrm>
              <a:off x="1327" y="374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9" name="Line 41"/>
            <p:cNvSpPr>
              <a:spLocks noChangeShapeType="1"/>
            </p:cNvSpPr>
            <p:nvPr/>
          </p:nvSpPr>
          <p:spPr bwMode="auto">
            <a:xfrm>
              <a:off x="1213" y="3508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70" name="Line 42"/>
            <p:cNvSpPr>
              <a:spLocks noChangeShapeType="1"/>
            </p:cNvSpPr>
            <p:nvPr/>
          </p:nvSpPr>
          <p:spPr bwMode="auto">
            <a:xfrm>
              <a:off x="1213" y="3746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1621" name="Text Box 48"/>
          <p:cNvSpPr txBox="1">
            <a:spLocks noChangeArrowheads="1"/>
          </p:cNvSpPr>
          <p:nvPr/>
        </p:nvSpPr>
        <p:spPr bwMode="auto">
          <a:xfrm>
            <a:off x="1597025" y="4375150"/>
            <a:ext cx="200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400"/>
              <a:t>IPv4 source, dest addr </a:t>
            </a:r>
          </a:p>
        </p:txBody>
      </p:sp>
      <p:sp>
        <p:nvSpPr>
          <p:cNvPr id="111622" name="Text Box 50"/>
          <p:cNvSpPr txBox="1">
            <a:spLocks noChangeArrowheads="1"/>
          </p:cNvSpPr>
          <p:nvPr/>
        </p:nvSpPr>
        <p:spPr bwMode="auto">
          <a:xfrm>
            <a:off x="1303338" y="4143375"/>
            <a:ext cx="1652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400"/>
              <a:t>IPv4 header fields </a:t>
            </a:r>
          </a:p>
        </p:txBody>
      </p:sp>
      <p:sp>
        <p:nvSpPr>
          <p:cNvPr id="111623" name="Line 55"/>
          <p:cNvSpPr>
            <a:spLocks noChangeShapeType="1"/>
          </p:cNvSpPr>
          <p:nvPr/>
        </p:nvSpPr>
        <p:spPr bwMode="auto">
          <a:xfrm>
            <a:off x="2855913" y="4633913"/>
            <a:ext cx="0" cy="73818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1624" name="Line 56"/>
          <p:cNvSpPr>
            <a:spLocks noChangeShapeType="1"/>
          </p:cNvSpPr>
          <p:nvPr/>
        </p:nvSpPr>
        <p:spPr bwMode="auto">
          <a:xfrm>
            <a:off x="2860675" y="4629150"/>
            <a:ext cx="381000" cy="7381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1625" name="Line 57"/>
          <p:cNvSpPr>
            <a:spLocks noChangeShapeType="1"/>
          </p:cNvSpPr>
          <p:nvPr/>
        </p:nvSpPr>
        <p:spPr bwMode="auto">
          <a:xfrm>
            <a:off x="2260600" y="4386263"/>
            <a:ext cx="0" cy="9763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1626" name="Text Box 23"/>
          <p:cNvSpPr txBox="1">
            <a:spLocks noChangeArrowheads="1"/>
          </p:cNvSpPr>
          <p:nvPr/>
        </p:nvSpPr>
        <p:spPr bwMode="auto">
          <a:xfrm>
            <a:off x="3663950" y="6003925"/>
            <a:ext cx="167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/>
              <a:t>IPv4 datagram</a:t>
            </a:r>
          </a:p>
        </p:txBody>
      </p:sp>
      <p:sp>
        <p:nvSpPr>
          <p:cNvPr id="111627" name="Line 24"/>
          <p:cNvSpPr>
            <a:spLocks noChangeShapeType="1"/>
          </p:cNvSpPr>
          <p:nvPr/>
        </p:nvSpPr>
        <p:spPr bwMode="auto">
          <a:xfrm>
            <a:off x="5284788" y="6192838"/>
            <a:ext cx="169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1628" name="Line 25"/>
          <p:cNvSpPr>
            <a:spLocks noChangeShapeType="1"/>
          </p:cNvSpPr>
          <p:nvPr/>
        </p:nvSpPr>
        <p:spPr bwMode="auto">
          <a:xfrm flipH="1">
            <a:off x="2095500" y="6192838"/>
            <a:ext cx="1606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8880" name="Text Box 64"/>
          <p:cNvSpPr txBox="1">
            <a:spLocks noChangeArrowheads="1"/>
          </p:cNvSpPr>
          <p:nvPr/>
        </p:nvSpPr>
        <p:spPr bwMode="auto">
          <a:xfrm>
            <a:off x="4384675" y="5654675"/>
            <a:ext cx="167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/>
              <a:t>IPv6 datagram</a:t>
            </a:r>
          </a:p>
        </p:txBody>
      </p:sp>
      <p:sp>
        <p:nvSpPr>
          <p:cNvPr id="418881" name="Line 65"/>
          <p:cNvSpPr>
            <a:spLocks noChangeShapeType="1"/>
          </p:cNvSpPr>
          <p:nvPr/>
        </p:nvSpPr>
        <p:spPr bwMode="auto">
          <a:xfrm>
            <a:off x="6021388" y="5824538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8882" name="Line 66"/>
          <p:cNvSpPr>
            <a:spLocks noChangeShapeType="1"/>
          </p:cNvSpPr>
          <p:nvPr/>
        </p:nvSpPr>
        <p:spPr bwMode="auto">
          <a:xfrm flipH="1">
            <a:off x="3522663" y="5824538"/>
            <a:ext cx="925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1632" name="Rectangle 69"/>
          <p:cNvSpPr>
            <a:spLocks noChangeArrowheads="1"/>
          </p:cNvSpPr>
          <p:nvPr/>
        </p:nvSpPr>
        <p:spPr bwMode="auto">
          <a:xfrm>
            <a:off x="3490913" y="5211763"/>
            <a:ext cx="3422650" cy="401637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4552950" y="4241800"/>
            <a:ext cx="3379788" cy="1109663"/>
            <a:chOff x="2868" y="2782"/>
            <a:chExt cx="2129" cy="699"/>
          </a:xfrm>
        </p:grpSpPr>
        <p:sp>
          <p:nvSpPr>
            <p:cNvPr id="111653" name="Text Box 51"/>
            <p:cNvSpPr txBox="1">
              <a:spLocks noChangeArrowheads="1"/>
            </p:cNvSpPr>
            <p:nvPr/>
          </p:nvSpPr>
          <p:spPr bwMode="auto">
            <a:xfrm>
              <a:off x="4204" y="2782"/>
              <a:ext cx="7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400"/>
                <a:t>IPv4 payload </a:t>
              </a:r>
            </a:p>
          </p:txBody>
        </p:sp>
        <p:sp>
          <p:nvSpPr>
            <p:cNvPr id="111654" name="Line 54"/>
            <p:cNvSpPr>
              <a:spLocks noChangeShapeType="1"/>
            </p:cNvSpPr>
            <p:nvPr/>
          </p:nvSpPr>
          <p:spPr bwMode="auto">
            <a:xfrm flipH="1">
              <a:off x="2868" y="2979"/>
              <a:ext cx="1532" cy="50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3506788" y="4146550"/>
            <a:ext cx="3402012" cy="1476375"/>
            <a:chOff x="2280" y="1247"/>
            <a:chExt cx="2143" cy="930"/>
          </a:xfrm>
        </p:grpSpPr>
        <p:sp>
          <p:nvSpPr>
            <p:cNvPr id="111637" name="Rectangle 5"/>
            <p:cNvSpPr>
              <a:spLocks noChangeArrowheads="1"/>
            </p:cNvSpPr>
            <p:nvPr/>
          </p:nvSpPr>
          <p:spPr bwMode="auto">
            <a:xfrm>
              <a:off x="2280" y="1918"/>
              <a:ext cx="2143" cy="25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111638" name="Line 8"/>
            <p:cNvSpPr>
              <a:spLocks noChangeShapeType="1"/>
            </p:cNvSpPr>
            <p:nvPr/>
          </p:nvSpPr>
          <p:spPr bwMode="auto">
            <a:xfrm>
              <a:off x="2333" y="1918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39" name="Line 9"/>
            <p:cNvSpPr>
              <a:spLocks noChangeShapeType="1"/>
            </p:cNvSpPr>
            <p:nvPr/>
          </p:nvSpPr>
          <p:spPr bwMode="auto">
            <a:xfrm>
              <a:off x="2307" y="1917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40" name="Line 10"/>
            <p:cNvSpPr>
              <a:spLocks noChangeShapeType="1"/>
            </p:cNvSpPr>
            <p:nvPr/>
          </p:nvSpPr>
          <p:spPr bwMode="auto">
            <a:xfrm>
              <a:off x="2381" y="1918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41" name="Line 11"/>
            <p:cNvSpPr>
              <a:spLocks noChangeShapeType="1"/>
            </p:cNvSpPr>
            <p:nvPr/>
          </p:nvSpPr>
          <p:spPr bwMode="auto">
            <a:xfrm>
              <a:off x="2407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42" name="Line 12"/>
            <p:cNvSpPr>
              <a:spLocks noChangeShapeType="1"/>
            </p:cNvSpPr>
            <p:nvPr/>
          </p:nvSpPr>
          <p:spPr bwMode="auto">
            <a:xfrm>
              <a:off x="2441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43" name="Line 13"/>
            <p:cNvSpPr>
              <a:spLocks noChangeShapeType="1"/>
            </p:cNvSpPr>
            <p:nvPr/>
          </p:nvSpPr>
          <p:spPr bwMode="auto">
            <a:xfrm>
              <a:off x="2483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44" name="Line 14"/>
            <p:cNvSpPr>
              <a:spLocks noChangeShapeType="1"/>
            </p:cNvSpPr>
            <p:nvPr/>
          </p:nvSpPr>
          <p:spPr bwMode="auto">
            <a:xfrm>
              <a:off x="2679" y="1923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45" name="Line 15"/>
            <p:cNvSpPr>
              <a:spLocks noChangeShapeType="1"/>
            </p:cNvSpPr>
            <p:nvPr/>
          </p:nvSpPr>
          <p:spPr bwMode="auto">
            <a:xfrm>
              <a:off x="2915" y="1923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46" name="Text Box 16"/>
            <p:cNvSpPr txBox="1">
              <a:spLocks noChangeArrowheads="1"/>
            </p:cNvSpPr>
            <p:nvPr/>
          </p:nvSpPr>
          <p:spPr bwMode="auto">
            <a:xfrm>
              <a:off x="2672" y="1557"/>
              <a:ext cx="103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400"/>
                <a:t>UDP/TCP payload</a:t>
              </a:r>
            </a:p>
          </p:txBody>
        </p:sp>
        <p:sp>
          <p:nvSpPr>
            <p:cNvPr id="111647" name="Text Box 17"/>
            <p:cNvSpPr txBox="1">
              <a:spLocks noChangeArrowheads="1"/>
            </p:cNvSpPr>
            <p:nvPr/>
          </p:nvSpPr>
          <p:spPr bwMode="auto">
            <a:xfrm>
              <a:off x="2500" y="1396"/>
              <a:ext cx="1202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x-none" sz="1400"/>
                <a:t>IPv6 source dest addr</a:t>
              </a:r>
            </a:p>
          </p:txBody>
        </p:sp>
        <p:sp>
          <p:nvSpPr>
            <p:cNvPr id="111648" name="Text Box 18"/>
            <p:cNvSpPr txBox="1">
              <a:spLocks noChangeArrowheads="1"/>
            </p:cNvSpPr>
            <p:nvPr/>
          </p:nvSpPr>
          <p:spPr bwMode="auto">
            <a:xfrm>
              <a:off x="2314" y="1247"/>
              <a:ext cx="1010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x-none" sz="1400"/>
                <a:t>IPv6 header fields</a:t>
              </a:r>
            </a:p>
          </p:txBody>
        </p:sp>
        <p:sp>
          <p:nvSpPr>
            <p:cNvPr id="111649" name="Line 19"/>
            <p:cNvSpPr>
              <a:spLocks noChangeShapeType="1"/>
            </p:cNvSpPr>
            <p:nvPr/>
          </p:nvSpPr>
          <p:spPr bwMode="auto">
            <a:xfrm>
              <a:off x="2602" y="1543"/>
              <a:ext cx="3" cy="44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50" name="Line 20"/>
            <p:cNvSpPr>
              <a:spLocks noChangeShapeType="1"/>
            </p:cNvSpPr>
            <p:nvPr/>
          </p:nvSpPr>
          <p:spPr bwMode="auto">
            <a:xfrm>
              <a:off x="2594" y="1546"/>
              <a:ext cx="174" cy="4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51" name="Line 58"/>
            <p:cNvSpPr>
              <a:spLocks noChangeShapeType="1"/>
            </p:cNvSpPr>
            <p:nvPr/>
          </p:nvSpPr>
          <p:spPr bwMode="auto">
            <a:xfrm>
              <a:off x="2386" y="1399"/>
              <a:ext cx="0" cy="549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52" name="Line 59"/>
            <p:cNvSpPr>
              <a:spLocks noChangeShapeType="1"/>
            </p:cNvSpPr>
            <p:nvPr/>
          </p:nvSpPr>
          <p:spPr bwMode="auto">
            <a:xfrm>
              <a:off x="3334" y="1720"/>
              <a:ext cx="0" cy="25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16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4DFFD32F-B6CE-2140-803C-F803FDEE7CDB}" type="slidenum">
              <a:rPr lang="en-US" altLang="x-none" sz="1200">
                <a:latin typeface="Tahoma" charset="0"/>
              </a:rPr>
              <a:pPr/>
              <a:t>63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111636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8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80" grpId="0"/>
      <p:bldP spid="418881" grpId="0" animBg="1"/>
      <p:bldP spid="41888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35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966788"/>
            <a:ext cx="2741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214313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Tunneling</a:t>
            </a:r>
          </a:p>
        </p:txBody>
      </p:sp>
      <p:sp>
        <p:nvSpPr>
          <p:cNvPr id="112643" name="Text Box 76"/>
          <p:cNvSpPr txBox="1">
            <a:spLocks noChangeArrowheads="1"/>
          </p:cNvSpPr>
          <p:nvPr/>
        </p:nvSpPr>
        <p:spPr bwMode="auto">
          <a:xfrm>
            <a:off x="309563" y="259715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/>
              <a:t>physical view:</a:t>
            </a:r>
          </a:p>
        </p:txBody>
      </p:sp>
      <p:sp>
        <p:nvSpPr>
          <p:cNvPr id="112644" name="Line 147"/>
          <p:cNvSpPr>
            <a:spLocks noChangeShapeType="1"/>
          </p:cNvSpPr>
          <p:nvPr/>
        </p:nvSpPr>
        <p:spPr bwMode="auto">
          <a:xfrm flipV="1">
            <a:off x="3895725" y="2868613"/>
            <a:ext cx="2325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645" name="Text Box 180"/>
          <p:cNvSpPr txBox="1">
            <a:spLocks noChangeArrowheads="1"/>
          </p:cNvSpPr>
          <p:nvPr/>
        </p:nvSpPr>
        <p:spPr bwMode="auto">
          <a:xfrm>
            <a:off x="4227513" y="2992438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CC0000"/>
                </a:solidFill>
              </a:rPr>
              <a:t>IPv4</a:t>
            </a:r>
          </a:p>
        </p:txBody>
      </p:sp>
      <p:sp>
        <p:nvSpPr>
          <p:cNvPr id="112646" name="Text Box 181"/>
          <p:cNvSpPr txBox="1">
            <a:spLocks noChangeArrowheads="1"/>
          </p:cNvSpPr>
          <p:nvPr/>
        </p:nvSpPr>
        <p:spPr bwMode="auto">
          <a:xfrm>
            <a:off x="5221288" y="2994025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CC0000"/>
                </a:solidFill>
              </a:rPr>
              <a:t>IPv4</a:t>
            </a:r>
          </a:p>
        </p:txBody>
      </p:sp>
      <p:grpSp>
        <p:nvGrpSpPr>
          <p:cNvPr id="112647" name="Group 254"/>
          <p:cNvGrpSpPr>
            <a:grpSpLocks/>
          </p:cNvGrpSpPr>
          <p:nvPr/>
        </p:nvGrpSpPr>
        <p:grpSpPr bwMode="auto">
          <a:xfrm>
            <a:off x="4230688" y="2703513"/>
            <a:ext cx="693737" cy="338137"/>
            <a:chOff x="4396" y="1245"/>
            <a:chExt cx="672" cy="248"/>
          </a:xfrm>
        </p:grpSpPr>
        <p:sp>
          <p:nvSpPr>
            <p:cNvPr id="11276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sp>
          <p:nvSpPr>
            <p:cNvPr id="11276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>
                <a:latin typeface="Times New Roman" charset="0"/>
              </a:endParaRPr>
            </a:p>
          </p:txBody>
        </p:sp>
        <p:sp>
          <p:nvSpPr>
            <p:cNvPr id="11276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grpSp>
          <p:nvGrpSpPr>
            <p:cNvPr id="112764" name="Group 25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12767" name="Freeform 25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68" name="Freeform 26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65" name="Line 261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6" name="Line 262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648" name="Group 328"/>
          <p:cNvGrpSpPr>
            <a:grpSpLocks/>
          </p:cNvGrpSpPr>
          <p:nvPr/>
        </p:nvGrpSpPr>
        <p:grpSpPr bwMode="auto">
          <a:xfrm>
            <a:off x="2163763" y="2360613"/>
            <a:ext cx="1728787" cy="965200"/>
            <a:chOff x="1363" y="1403"/>
            <a:chExt cx="1089" cy="608"/>
          </a:xfrm>
        </p:grpSpPr>
        <p:sp>
          <p:nvSpPr>
            <p:cNvPr id="112738" name="Text Box 92"/>
            <p:cNvSpPr txBox="1">
              <a:spLocks noChangeArrowheads="1"/>
            </p:cNvSpPr>
            <p:nvPr/>
          </p:nvSpPr>
          <p:spPr bwMode="auto">
            <a:xfrm>
              <a:off x="1462" y="1403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800"/>
                <a:t>A</a:t>
              </a:r>
            </a:p>
          </p:txBody>
        </p:sp>
        <p:sp>
          <p:nvSpPr>
            <p:cNvPr id="112739" name="Text Box 108"/>
            <p:cNvSpPr txBox="1">
              <a:spLocks noChangeArrowheads="1"/>
            </p:cNvSpPr>
            <p:nvPr/>
          </p:nvSpPr>
          <p:spPr bwMode="auto">
            <a:xfrm>
              <a:off x="2121" y="1406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800"/>
                <a:t>B</a:t>
              </a:r>
            </a:p>
          </p:txBody>
        </p:sp>
        <p:sp>
          <p:nvSpPr>
            <p:cNvPr id="112740" name="Line 141"/>
            <p:cNvSpPr>
              <a:spLocks noChangeShapeType="1"/>
            </p:cNvSpPr>
            <p:nvPr/>
          </p:nvSpPr>
          <p:spPr bwMode="auto">
            <a:xfrm flipV="1">
              <a:off x="1803" y="1729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41" name="Text Box 143"/>
            <p:cNvSpPr txBox="1">
              <a:spLocks noChangeArrowheads="1"/>
            </p:cNvSpPr>
            <p:nvPr/>
          </p:nvSpPr>
          <p:spPr bwMode="auto">
            <a:xfrm>
              <a:off x="1386" y="1798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600"/>
                <a:t>IPv6</a:t>
              </a:r>
            </a:p>
          </p:txBody>
        </p:sp>
        <p:sp>
          <p:nvSpPr>
            <p:cNvPr id="112742" name="Text Box 144"/>
            <p:cNvSpPr txBox="1">
              <a:spLocks noChangeArrowheads="1"/>
            </p:cNvSpPr>
            <p:nvPr/>
          </p:nvSpPr>
          <p:spPr bwMode="auto">
            <a:xfrm>
              <a:off x="2045" y="1799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600"/>
                <a:t>IPv6</a:t>
              </a:r>
            </a:p>
          </p:txBody>
        </p:sp>
        <p:grpSp>
          <p:nvGrpSpPr>
            <p:cNvPr id="112743" name="Group 245"/>
            <p:cNvGrpSpPr>
              <a:grpSpLocks/>
            </p:cNvGrpSpPr>
            <p:nvPr/>
          </p:nvGrpSpPr>
          <p:grpSpPr bwMode="auto">
            <a:xfrm>
              <a:off x="1363" y="1621"/>
              <a:ext cx="437" cy="213"/>
              <a:chOff x="4396" y="1245"/>
              <a:chExt cx="672" cy="248"/>
            </a:xfrm>
          </p:grpSpPr>
          <p:sp>
            <p:nvSpPr>
              <p:cNvPr id="112753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latin typeface="Times New Roman" charset="0"/>
                </a:endParaRPr>
              </a:p>
            </p:txBody>
          </p:sp>
          <p:sp>
            <p:nvSpPr>
              <p:cNvPr id="112754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x-none" altLang="x-none">
                  <a:latin typeface="Times New Roman" charset="0"/>
                </a:endParaRPr>
              </a:p>
            </p:txBody>
          </p:sp>
          <p:sp>
            <p:nvSpPr>
              <p:cNvPr id="112755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latin typeface="Times New Roman" charset="0"/>
                </a:endParaRPr>
              </a:p>
            </p:txBody>
          </p:sp>
          <p:grpSp>
            <p:nvGrpSpPr>
              <p:cNvPr id="112756" name="Group 249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2759" name="Freeform 2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60" name="Freeform 2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757" name="Line 252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58" name="Line 253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744" name="Group 263"/>
            <p:cNvGrpSpPr>
              <a:grpSpLocks/>
            </p:cNvGrpSpPr>
            <p:nvPr/>
          </p:nvGrpSpPr>
          <p:grpSpPr bwMode="auto">
            <a:xfrm>
              <a:off x="2015" y="1617"/>
              <a:ext cx="437" cy="213"/>
              <a:chOff x="4396" y="1245"/>
              <a:chExt cx="672" cy="248"/>
            </a:xfrm>
          </p:grpSpPr>
          <p:sp>
            <p:nvSpPr>
              <p:cNvPr id="112745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latin typeface="Times New Roman" charset="0"/>
                </a:endParaRPr>
              </a:p>
            </p:txBody>
          </p:sp>
          <p:sp>
            <p:nvSpPr>
              <p:cNvPr id="112746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x-none" altLang="x-none">
                  <a:latin typeface="Times New Roman" charset="0"/>
                </a:endParaRPr>
              </a:p>
            </p:txBody>
          </p:sp>
          <p:sp>
            <p:nvSpPr>
              <p:cNvPr id="112747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latin typeface="Times New Roman" charset="0"/>
                </a:endParaRPr>
              </a:p>
            </p:txBody>
          </p:sp>
          <p:grpSp>
            <p:nvGrpSpPr>
              <p:cNvPr id="112748" name="Group 267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2751" name="Freeform 2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52" name="Freeform 2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749" name="Line 270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50" name="Line 271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2649" name="Group 272"/>
          <p:cNvGrpSpPr>
            <a:grpSpLocks/>
          </p:cNvGrpSpPr>
          <p:nvPr/>
        </p:nvGrpSpPr>
        <p:grpSpPr bwMode="auto">
          <a:xfrm>
            <a:off x="5195888" y="2706688"/>
            <a:ext cx="693737" cy="338137"/>
            <a:chOff x="4396" y="1245"/>
            <a:chExt cx="672" cy="248"/>
          </a:xfrm>
        </p:grpSpPr>
        <p:sp>
          <p:nvSpPr>
            <p:cNvPr id="11273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sp>
          <p:nvSpPr>
            <p:cNvPr id="11273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>
                <a:latin typeface="Times New Roman" charset="0"/>
              </a:endParaRPr>
            </a:p>
          </p:txBody>
        </p:sp>
        <p:sp>
          <p:nvSpPr>
            <p:cNvPr id="11273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grpSp>
          <p:nvGrpSpPr>
            <p:cNvPr id="112733" name="Group 27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12736" name="Freeform 27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37" name="Freeform 27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34" name="Line 27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35" name="Line 280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650" name="Group 303"/>
          <p:cNvGrpSpPr>
            <a:grpSpLocks/>
          </p:cNvGrpSpPr>
          <p:nvPr/>
        </p:nvGrpSpPr>
        <p:grpSpPr bwMode="auto">
          <a:xfrm>
            <a:off x="6202363" y="2362200"/>
            <a:ext cx="1668462" cy="958850"/>
            <a:chOff x="3907" y="1404"/>
            <a:chExt cx="1051" cy="604"/>
          </a:xfrm>
        </p:grpSpPr>
        <p:sp>
          <p:nvSpPr>
            <p:cNvPr id="112707" name="Text Box 50"/>
            <p:cNvSpPr txBox="1">
              <a:spLocks noChangeArrowheads="1"/>
            </p:cNvSpPr>
            <p:nvPr/>
          </p:nvSpPr>
          <p:spPr bwMode="auto">
            <a:xfrm>
              <a:off x="4012" y="1404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800"/>
                <a:t>E</a:t>
              </a:r>
            </a:p>
          </p:txBody>
        </p:sp>
        <p:sp>
          <p:nvSpPr>
            <p:cNvPr id="112708" name="Line 142"/>
            <p:cNvSpPr>
              <a:spLocks noChangeShapeType="1"/>
            </p:cNvSpPr>
            <p:nvPr/>
          </p:nvSpPr>
          <p:spPr bwMode="auto">
            <a:xfrm flipV="1">
              <a:off x="4352" y="1717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09" name="Text Box 145"/>
            <p:cNvSpPr txBox="1">
              <a:spLocks noChangeArrowheads="1"/>
            </p:cNvSpPr>
            <p:nvPr/>
          </p:nvSpPr>
          <p:spPr bwMode="auto">
            <a:xfrm>
              <a:off x="3951" y="1794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600"/>
                <a:t>IPv6</a:t>
              </a:r>
            </a:p>
          </p:txBody>
        </p:sp>
        <p:sp>
          <p:nvSpPr>
            <p:cNvPr id="112710" name="Text Box 146"/>
            <p:cNvSpPr txBox="1">
              <a:spLocks noChangeArrowheads="1"/>
            </p:cNvSpPr>
            <p:nvPr/>
          </p:nvSpPr>
          <p:spPr bwMode="auto">
            <a:xfrm>
              <a:off x="4569" y="1796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600"/>
                <a:t>IPv6</a:t>
              </a:r>
            </a:p>
          </p:txBody>
        </p:sp>
        <p:grpSp>
          <p:nvGrpSpPr>
            <p:cNvPr id="112711" name="Group 281"/>
            <p:cNvGrpSpPr>
              <a:grpSpLocks/>
            </p:cNvGrpSpPr>
            <p:nvPr/>
          </p:nvGrpSpPr>
          <p:grpSpPr bwMode="auto">
            <a:xfrm>
              <a:off x="3907" y="1621"/>
              <a:ext cx="437" cy="213"/>
              <a:chOff x="4396" y="1245"/>
              <a:chExt cx="672" cy="248"/>
            </a:xfrm>
          </p:grpSpPr>
          <p:sp>
            <p:nvSpPr>
              <p:cNvPr id="112722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latin typeface="Times New Roman" charset="0"/>
                </a:endParaRPr>
              </a:p>
            </p:txBody>
          </p:sp>
          <p:sp>
            <p:nvSpPr>
              <p:cNvPr id="112723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x-none" altLang="x-none">
                  <a:latin typeface="Times New Roman" charset="0"/>
                </a:endParaRPr>
              </a:p>
            </p:txBody>
          </p:sp>
          <p:sp>
            <p:nvSpPr>
              <p:cNvPr id="112724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latin typeface="Times New Roman" charset="0"/>
                </a:endParaRPr>
              </a:p>
            </p:txBody>
          </p:sp>
          <p:grpSp>
            <p:nvGrpSpPr>
              <p:cNvPr id="112725" name="Group 285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2728" name="Freeform 28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29" name="Freeform 28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726" name="Line 288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27" name="Line 289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712" name="Group 290"/>
            <p:cNvGrpSpPr>
              <a:grpSpLocks/>
            </p:cNvGrpSpPr>
            <p:nvPr/>
          </p:nvGrpSpPr>
          <p:grpSpPr bwMode="auto">
            <a:xfrm>
              <a:off x="4521" y="1619"/>
              <a:ext cx="437" cy="213"/>
              <a:chOff x="4396" y="1245"/>
              <a:chExt cx="672" cy="248"/>
            </a:xfrm>
          </p:grpSpPr>
          <p:sp>
            <p:nvSpPr>
              <p:cNvPr id="112714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latin typeface="Times New Roman" charset="0"/>
                </a:endParaRPr>
              </a:p>
            </p:txBody>
          </p:sp>
          <p:sp>
            <p:nvSpPr>
              <p:cNvPr id="112715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x-none" altLang="x-none">
                  <a:latin typeface="Times New Roman" charset="0"/>
                </a:endParaRPr>
              </a:p>
            </p:txBody>
          </p:sp>
          <p:sp>
            <p:nvSpPr>
              <p:cNvPr id="112716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latin typeface="Times New Roman" charset="0"/>
                </a:endParaRPr>
              </a:p>
            </p:txBody>
          </p:sp>
          <p:grpSp>
            <p:nvGrpSpPr>
              <p:cNvPr id="112717" name="Group 294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2720" name="Freeform 29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21" name="Freeform 29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718" name="Line 297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19" name="Line 298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13" name="Text Box 299"/>
            <p:cNvSpPr txBox="1">
              <a:spLocks noChangeArrowheads="1"/>
            </p:cNvSpPr>
            <p:nvPr/>
          </p:nvSpPr>
          <p:spPr bwMode="auto">
            <a:xfrm>
              <a:off x="4635" y="140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800"/>
                <a:t>F</a:t>
              </a:r>
            </a:p>
          </p:txBody>
        </p:sp>
      </p:grpSp>
      <p:sp>
        <p:nvSpPr>
          <p:cNvPr id="112651" name="Text Box 300"/>
          <p:cNvSpPr txBox="1">
            <a:spLocks noChangeArrowheads="1"/>
          </p:cNvSpPr>
          <p:nvPr/>
        </p:nvSpPr>
        <p:spPr bwMode="auto">
          <a:xfrm>
            <a:off x="4386263" y="235585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/>
              <a:t>C</a:t>
            </a:r>
          </a:p>
        </p:txBody>
      </p:sp>
      <p:sp>
        <p:nvSpPr>
          <p:cNvPr id="112652" name="Text Box 301"/>
          <p:cNvSpPr txBox="1">
            <a:spLocks noChangeArrowheads="1"/>
          </p:cNvSpPr>
          <p:nvPr/>
        </p:nvSpPr>
        <p:spPr bwMode="auto">
          <a:xfrm>
            <a:off x="5362575" y="235902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/>
              <a:t>D</a:t>
            </a:r>
          </a:p>
        </p:txBody>
      </p:sp>
      <p:grpSp>
        <p:nvGrpSpPr>
          <p:cNvPr id="16" name="Group 354"/>
          <p:cNvGrpSpPr>
            <a:grpSpLocks/>
          </p:cNvGrpSpPr>
          <p:nvPr/>
        </p:nvGrpSpPr>
        <p:grpSpPr bwMode="auto">
          <a:xfrm>
            <a:off x="458788" y="1216025"/>
            <a:ext cx="7418387" cy="979488"/>
            <a:chOff x="289" y="766"/>
            <a:chExt cx="4673" cy="617"/>
          </a:xfrm>
        </p:grpSpPr>
        <p:sp>
          <p:nvSpPr>
            <p:cNvPr id="112656" name="Rectangle 67"/>
            <p:cNvSpPr>
              <a:spLocks noChangeArrowheads="1"/>
            </p:cNvSpPr>
            <p:nvPr/>
          </p:nvSpPr>
          <p:spPr bwMode="auto">
            <a:xfrm>
              <a:off x="2424" y="1085"/>
              <a:ext cx="1515" cy="42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112657" name="Text Box 75"/>
            <p:cNvSpPr txBox="1">
              <a:spLocks noChangeArrowheads="1"/>
            </p:cNvSpPr>
            <p:nvPr/>
          </p:nvSpPr>
          <p:spPr bwMode="auto">
            <a:xfrm>
              <a:off x="289" y="979"/>
              <a:ext cx="8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800"/>
                <a:t>logical view:</a:t>
              </a:r>
            </a:p>
          </p:txBody>
        </p:sp>
        <p:sp>
          <p:nvSpPr>
            <p:cNvPr id="112658" name="Text Box 244"/>
            <p:cNvSpPr txBox="1">
              <a:spLocks noChangeArrowheads="1"/>
            </p:cNvSpPr>
            <p:nvPr/>
          </p:nvSpPr>
          <p:spPr bwMode="auto">
            <a:xfrm>
              <a:off x="2494" y="766"/>
              <a:ext cx="146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x-none" sz="1600" i="1">
                  <a:solidFill>
                    <a:srgbClr val="CC0000"/>
                  </a:solidFill>
                </a:rPr>
                <a:t>IPv4 tunnel 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x-none" sz="1600" i="1">
                  <a:solidFill>
                    <a:srgbClr val="CC0000"/>
                  </a:solidFill>
                </a:rPr>
                <a:t>connecting IPv6 routers</a:t>
              </a:r>
            </a:p>
          </p:txBody>
        </p:sp>
        <p:grpSp>
          <p:nvGrpSpPr>
            <p:cNvPr id="112659" name="Group 304"/>
            <p:cNvGrpSpPr>
              <a:grpSpLocks/>
            </p:cNvGrpSpPr>
            <p:nvPr/>
          </p:nvGrpSpPr>
          <p:grpSpPr bwMode="auto">
            <a:xfrm>
              <a:off x="3911" y="779"/>
              <a:ext cx="1051" cy="604"/>
              <a:chOff x="3907" y="1404"/>
              <a:chExt cx="1051" cy="604"/>
            </a:xfrm>
          </p:grpSpPr>
          <p:sp>
            <p:nvSpPr>
              <p:cNvPr id="112684" name="Text Box 305"/>
              <p:cNvSpPr txBox="1">
                <a:spLocks noChangeArrowheads="1"/>
              </p:cNvSpPr>
              <p:nvPr/>
            </p:nvSpPr>
            <p:spPr bwMode="auto">
              <a:xfrm>
                <a:off x="4012" y="1404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800"/>
                  <a:t>E</a:t>
                </a:r>
              </a:p>
            </p:txBody>
          </p:sp>
          <p:sp>
            <p:nvSpPr>
              <p:cNvPr id="112685" name="Line 306"/>
              <p:cNvSpPr>
                <a:spLocks noChangeShapeType="1"/>
              </p:cNvSpPr>
              <p:nvPr/>
            </p:nvSpPr>
            <p:spPr bwMode="auto">
              <a:xfrm flipV="1">
                <a:off x="4352" y="1717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2686" name="Text Box 307"/>
              <p:cNvSpPr txBox="1">
                <a:spLocks noChangeArrowheads="1"/>
              </p:cNvSpPr>
              <p:nvPr/>
            </p:nvSpPr>
            <p:spPr bwMode="auto">
              <a:xfrm>
                <a:off x="3951" y="1794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/>
                  <a:t>IPv6</a:t>
                </a:r>
              </a:p>
            </p:txBody>
          </p:sp>
          <p:sp>
            <p:nvSpPr>
              <p:cNvPr id="112687" name="Text Box 308"/>
              <p:cNvSpPr txBox="1">
                <a:spLocks noChangeArrowheads="1"/>
              </p:cNvSpPr>
              <p:nvPr/>
            </p:nvSpPr>
            <p:spPr bwMode="auto">
              <a:xfrm>
                <a:off x="4569" y="1796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/>
                  <a:t>IPv6</a:t>
                </a:r>
              </a:p>
            </p:txBody>
          </p:sp>
          <p:grpSp>
            <p:nvGrpSpPr>
              <p:cNvPr id="112688" name="Group 309"/>
              <p:cNvGrpSpPr>
                <a:grpSpLocks/>
              </p:cNvGrpSpPr>
              <p:nvPr/>
            </p:nvGrpSpPr>
            <p:grpSpPr bwMode="auto">
              <a:xfrm>
                <a:off x="3907" y="1621"/>
                <a:ext cx="437" cy="213"/>
                <a:chOff x="4396" y="1245"/>
                <a:chExt cx="672" cy="248"/>
              </a:xfrm>
            </p:grpSpPr>
            <p:sp>
              <p:nvSpPr>
                <p:cNvPr id="112699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>
                    <a:latin typeface="Times New Roman" charset="0"/>
                  </a:endParaRPr>
                </a:p>
              </p:txBody>
            </p:sp>
            <p:sp>
              <p:nvSpPr>
                <p:cNvPr id="112700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x-none" altLang="x-none">
                    <a:latin typeface="Times New Roman" charset="0"/>
                  </a:endParaRPr>
                </a:p>
              </p:txBody>
            </p:sp>
            <p:sp>
              <p:nvSpPr>
                <p:cNvPr id="112701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>
                    <a:latin typeface="Times New Roman" charset="0"/>
                  </a:endParaRPr>
                </a:p>
              </p:txBody>
            </p:sp>
            <p:grpSp>
              <p:nvGrpSpPr>
                <p:cNvPr id="112702" name="Group 313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2705" name="Freeform 314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706" name="Freeform 315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2703" name="Line 316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04" name="Line 317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2689" name="Group 318"/>
              <p:cNvGrpSpPr>
                <a:grpSpLocks/>
              </p:cNvGrpSpPr>
              <p:nvPr/>
            </p:nvGrpSpPr>
            <p:grpSpPr bwMode="auto">
              <a:xfrm>
                <a:off x="4521" y="1619"/>
                <a:ext cx="437" cy="213"/>
                <a:chOff x="4396" y="1245"/>
                <a:chExt cx="672" cy="248"/>
              </a:xfrm>
            </p:grpSpPr>
            <p:sp>
              <p:nvSpPr>
                <p:cNvPr id="112691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>
                    <a:latin typeface="Times New Roman" charset="0"/>
                  </a:endParaRPr>
                </a:p>
              </p:txBody>
            </p:sp>
            <p:sp>
              <p:nvSpPr>
                <p:cNvPr id="112692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x-none" altLang="x-none">
                    <a:latin typeface="Times New Roman" charset="0"/>
                  </a:endParaRPr>
                </a:p>
              </p:txBody>
            </p:sp>
            <p:sp>
              <p:nvSpPr>
                <p:cNvPr id="112693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>
                    <a:latin typeface="Times New Roman" charset="0"/>
                  </a:endParaRPr>
                </a:p>
              </p:txBody>
            </p:sp>
            <p:grpSp>
              <p:nvGrpSpPr>
                <p:cNvPr id="112694" name="Group 322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2697" name="Freeform 323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698" name="Freeform 324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2695" name="Line 325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696" name="Line 326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690" name="Text Box 327"/>
              <p:cNvSpPr txBox="1">
                <a:spLocks noChangeArrowheads="1"/>
              </p:cNvSpPr>
              <p:nvPr/>
            </p:nvSpPr>
            <p:spPr bwMode="auto">
              <a:xfrm>
                <a:off x="4635" y="1408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800"/>
                  <a:t>F</a:t>
                </a:r>
              </a:p>
            </p:txBody>
          </p:sp>
        </p:grpSp>
        <p:grpSp>
          <p:nvGrpSpPr>
            <p:cNvPr id="112660" name="Group 329"/>
            <p:cNvGrpSpPr>
              <a:grpSpLocks/>
            </p:cNvGrpSpPr>
            <p:nvPr/>
          </p:nvGrpSpPr>
          <p:grpSpPr bwMode="auto">
            <a:xfrm>
              <a:off x="1361" y="771"/>
              <a:ext cx="1089" cy="608"/>
              <a:chOff x="1363" y="1403"/>
              <a:chExt cx="1089" cy="608"/>
            </a:xfrm>
          </p:grpSpPr>
          <p:sp>
            <p:nvSpPr>
              <p:cNvPr id="112661" name="Text Box 330"/>
              <p:cNvSpPr txBox="1">
                <a:spLocks noChangeArrowheads="1"/>
              </p:cNvSpPr>
              <p:nvPr/>
            </p:nvSpPr>
            <p:spPr bwMode="auto">
              <a:xfrm>
                <a:off x="1462" y="1403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800"/>
                  <a:t>A</a:t>
                </a:r>
              </a:p>
            </p:txBody>
          </p:sp>
          <p:sp>
            <p:nvSpPr>
              <p:cNvPr id="112662" name="Text Box 331"/>
              <p:cNvSpPr txBox="1">
                <a:spLocks noChangeArrowheads="1"/>
              </p:cNvSpPr>
              <p:nvPr/>
            </p:nvSpPr>
            <p:spPr bwMode="auto">
              <a:xfrm>
                <a:off x="2121" y="1406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800"/>
                  <a:t>B</a:t>
                </a:r>
              </a:p>
            </p:txBody>
          </p:sp>
          <p:sp>
            <p:nvSpPr>
              <p:cNvPr id="112663" name="Line 332"/>
              <p:cNvSpPr>
                <a:spLocks noChangeShapeType="1"/>
              </p:cNvSpPr>
              <p:nvPr/>
            </p:nvSpPr>
            <p:spPr bwMode="auto">
              <a:xfrm flipV="1">
                <a:off x="1803" y="1729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2664" name="Text Box 333"/>
              <p:cNvSpPr txBox="1">
                <a:spLocks noChangeArrowheads="1"/>
              </p:cNvSpPr>
              <p:nvPr/>
            </p:nvSpPr>
            <p:spPr bwMode="auto">
              <a:xfrm>
                <a:off x="1386" y="1798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/>
                  <a:t>IPv6</a:t>
                </a:r>
              </a:p>
            </p:txBody>
          </p:sp>
          <p:sp>
            <p:nvSpPr>
              <p:cNvPr id="112665" name="Text Box 334"/>
              <p:cNvSpPr txBox="1">
                <a:spLocks noChangeArrowheads="1"/>
              </p:cNvSpPr>
              <p:nvPr/>
            </p:nvSpPr>
            <p:spPr bwMode="auto">
              <a:xfrm>
                <a:off x="2045" y="1799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/>
                  <a:t>IPv6</a:t>
                </a:r>
              </a:p>
            </p:txBody>
          </p:sp>
          <p:grpSp>
            <p:nvGrpSpPr>
              <p:cNvPr id="112666" name="Group 335"/>
              <p:cNvGrpSpPr>
                <a:grpSpLocks/>
              </p:cNvGrpSpPr>
              <p:nvPr/>
            </p:nvGrpSpPr>
            <p:grpSpPr bwMode="auto">
              <a:xfrm>
                <a:off x="1363" y="1621"/>
                <a:ext cx="437" cy="213"/>
                <a:chOff x="4396" y="1245"/>
                <a:chExt cx="672" cy="248"/>
              </a:xfrm>
            </p:grpSpPr>
            <p:sp>
              <p:nvSpPr>
                <p:cNvPr id="112676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>
                    <a:latin typeface="Times New Roman" charset="0"/>
                  </a:endParaRPr>
                </a:p>
              </p:txBody>
            </p:sp>
            <p:sp>
              <p:nvSpPr>
                <p:cNvPr id="112677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x-none" altLang="x-none">
                    <a:latin typeface="Times New Roman" charset="0"/>
                  </a:endParaRPr>
                </a:p>
              </p:txBody>
            </p:sp>
            <p:sp>
              <p:nvSpPr>
                <p:cNvPr id="112678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>
                    <a:latin typeface="Times New Roman" charset="0"/>
                  </a:endParaRPr>
                </a:p>
              </p:txBody>
            </p:sp>
            <p:grpSp>
              <p:nvGrpSpPr>
                <p:cNvPr id="112679" name="Group 339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2682" name="Freeform 34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683" name="Freeform 34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2680" name="Line 342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681" name="Line 343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2667" name="Group 344"/>
              <p:cNvGrpSpPr>
                <a:grpSpLocks/>
              </p:cNvGrpSpPr>
              <p:nvPr/>
            </p:nvGrpSpPr>
            <p:grpSpPr bwMode="auto">
              <a:xfrm>
                <a:off x="2015" y="1617"/>
                <a:ext cx="437" cy="213"/>
                <a:chOff x="4396" y="1245"/>
                <a:chExt cx="672" cy="248"/>
              </a:xfrm>
            </p:grpSpPr>
            <p:sp>
              <p:nvSpPr>
                <p:cNvPr id="112668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>
                    <a:latin typeface="Times New Roman" charset="0"/>
                  </a:endParaRPr>
                </a:p>
              </p:txBody>
            </p:sp>
            <p:sp>
              <p:nvSpPr>
                <p:cNvPr id="112669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x-none" altLang="x-none">
                    <a:latin typeface="Times New Roman" charset="0"/>
                  </a:endParaRPr>
                </a:p>
              </p:txBody>
            </p:sp>
            <p:sp>
              <p:nvSpPr>
                <p:cNvPr id="112670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>
                    <a:latin typeface="Times New Roman" charset="0"/>
                  </a:endParaRPr>
                </a:p>
              </p:txBody>
            </p:sp>
            <p:grpSp>
              <p:nvGrpSpPr>
                <p:cNvPr id="112671" name="Group 34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2674" name="Freeform 34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675" name="Freeform 35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2672" name="Line 351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673" name="Line 352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126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12745943-8683-764F-946B-B17899CDF04A}" type="slidenum">
              <a:rPr lang="en-US" altLang="x-none" sz="1200">
                <a:latin typeface="Tahoma" charset="0"/>
              </a:rPr>
              <a:pPr/>
              <a:t>64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112655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2"/>
          <p:cNvGrpSpPr>
            <a:grpSpLocks/>
          </p:cNvGrpSpPr>
          <p:nvPr/>
        </p:nvGrpSpPr>
        <p:grpSpPr bwMode="auto">
          <a:xfrm>
            <a:off x="2557463" y="3384550"/>
            <a:ext cx="817562" cy="2981325"/>
            <a:chOff x="1611" y="2132"/>
            <a:chExt cx="515" cy="1878"/>
          </a:xfrm>
        </p:grpSpPr>
        <p:grpSp>
          <p:nvGrpSpPr>
            <p:cNvPr id="113821" name="Group 212"/>
            <p:cNvGrpSpPr>
              <a:grpSpLocks/>
            </p:cNvGrpSpPr>
            <p:nvPr/>
          </p:nvGrpSpPr>
          <p:grpSpPr bwMode="auto">
            <a:xfrm>
              <a:off x="1625" y="2200"/>
              <a:ext cx="471" cy="908"/>
              <a:chOff x="643" y="2144"/>
              <a:chExt cx="471" cy="908"/>
            </a:xfrm>
          </p:grpSpPr>
          <p:sp>
            <p:nvSpPr>
              <p:cNvPr id="113825" name="Rectangle 183"/>
              <p:cNvSpPr>
                <a:spLocks noChangeArrowheads="1"/>
              </p:cNvSpPr>
              <p:nvPr/>
            </p:nvSpPr>
            <p:spPr bwMode="auto">
              <a:xfrm>
                <a:off x="652" y="2144"/>
                <a:ext cx="462" cy="90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113826" name="Text Box 184"/>
              <p:cNvSpPr txBox="1">
                <a:spLocks noChangeArrowheads="1"/>
              </p:cNvSpPr>
              <p:nvPr/>
            </p:nvSpPr>
            <p:spPr bwMode="auto">
              <a:xfrm>
                <a:off x="643" y="2169"/>
                <a:ext cx="457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400"/>
                  <a:t>flow: X</a:t>
                </a:r>
              </a:p>
              <a:p>
                <a:r>
                  <a:rPr lang="en-US" altLang="x-none" sz="1400"/>
                  <a:t>src: A</a:t>
                </a:r>
              </a:p>
              <a:p>
                <a:r>
                  <a:rPr lang="en-US" altLang="x-none" sz="1400"/>
                  <a:t>dest: F</a:t>
                </a:r>
              </a:p>
              <a:p>
                <a:endParaRPr lang="en-US" altLang="x-none" sz="1400"/>
              </a:p>
              <a:p>
                <a:endParaRPr lang="en-US" altLang="x-none" sz="1400"/>
              </a:p>
              <a:p>
                <a:r>
                  <a:rPr lang="en-US" altLang="x-none" sz="1400"/>
                  <a:t>data</a:t>
                </a:r>
              </a:p>
            </p:txBody>
          </p:sp>
        </p:grpSp>
        <p:sp>
          <p:nvSpPr>
            <p:cNvPr id="113822" name="Line 194"/>
            <p:cNvSpPr>
              <a:spLocks noChangeShapeType="1"/>
            </p:cNvSpPr>
            <p:nvPr/>
          </p:nvSpPr>
          <p:spPr bwMode="auto">
            <a:xfrm>
              <a:off x="1661" y="2132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823" name="Text Box 204"/>
            <p:cNvSpPr txBox="1">
              <a:spLocks noChangeArrowheads="1"/>
            </p:cNvSpPr>
            <p:nvPr/>
          </p:nvSpPr>
          <p:spPr bwMode="auto">
            <a:xfrm>
              <a:off x="1611" y="3690"/>
              <a:ext cx="515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x-none" sz="1600"/>
                <a:t>A-to-B: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x-none" sz="1600"/>
                <a:t>IPv6</a:t>
              </a:r>
            </a:p>
          </p:txBody>
        </p:sp>
        <p:sp>
          <p:nvSpPr>
            <p:cNvPr id="113824" name="Line 205"/>
            <p:cNvSpPr>
              <a:spLocks noChangeShapeType="1"/>
            </p:cNvSpPr>
            <p:nvPr/>
          </p:nvSpPr>
          <p:spPr bwMode="auto">
            <a:xfrm>
              <a:off x="1856" y="3230"/>
              <a:ext cx="0" cy="4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353"/>
          <p:cNvGrpSpPr>
            <a:grpSpLocks/>
          </p:cNvGrpSpPr>
          <p:nvPr/>
        </p:nvGrpSpPr>
        <p:grpSpPr bwMode="auto">
          <a:xfrm>
            <a:off x="3532188" y="3376613"/>
            <a:ext cx="1185862" cy="3319462"/>
            <a:chOff x="2225" y="2127"/>
            <a:chExt cx="747" cy="2091"/>
          </a:xfrm>
        </p:grpSpPr>
        <p:grpSp>
          <p:nvGrpSpPr>
            <p:cNvPr id="113812" name="Group 216"/>
            <p:cNvGrpSpPr>
              <a:grpSpLocks/>
            </p:cNvGrpSpPr>
            <p:nvPr/>
          </p:nvGrpSpPr>
          <p:grpSpPr bwMode="auto">
            <a:xfrm>
              <a:off x="2225" y="2194"/>
              <a:ext cx="620" cy="1388"/>
              <a:chOff x="441" y="2082"/>
              <a:chExt cx="620" cy="1388"/>
            </a:xfrm>
          </p:grpSpPr>
          <p:sp>
            <p:nvSpPr>
              <p:cNvPr id="113816" name="Rectangle 189"/>
              <p:cNvSpPr>
                <a:spLocks noChangeArrowheads="1"/>
              </p:cNvSpPr>
              <p:nvPr/>
            </p:nvSpPr>
            <p:spPr bwMode="auto">
              <a:xfrm>
                <a:off x="478" y="2088"/>
                <a:ext cx="583" cy="138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grpSp>
            <p:nvGrpSpPr>
              <p:cNvPr id="113817" name="Group 190"/>
              <p:cNvGrpSpPr>
                <a:grpSpLocks/>
              </p:cNvGrpSpPr>
              <p:nvPr/>
            </p:nvGrpSpPr>
            <p:grpSpPr bwMode="auto">
              <a:xfrm>
                <a:off x="499" y="2471"/>
                <a:ext cx="489" cy="908"/>
                <a:chOff x="4869" y="143"/>
                <a:chExt cx="489" cy="908"/>
              </a:xfrm>
            </p:grpSpPr>
            <p:sp>
              <p:nvSpPr>
                <p:cNvPr id="113819" name="Rectangle 191"/>
                <p:cNvSpPr>
                  <a:spLocks noChangeArrowheads="1"/>
                </p:cNvSpPr>
                <p:nvPr/>
              </p:nvSpPr>
              <p:spPr bwMode="auto">
                <a:xfrm>
                  <a:off x="4893" y="143"/>
                  <a:ext cx="462" cy="908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113820" name="Text Box 192"/>
                <p:cNvSpPr txBox="1">
                  <a:spLocks noChangeArrowheads="1"/>
                </p:cNvSpPr>
                <p:nvPr/>
              </p:nvSpPr>
              <p:spPr bwMode="auto">
                <a:xfrm>
                  <a:off x="4869" y="161"/>
                  <a:ext cx="489" cy="8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x-none" sz="1400"/>
                    <a:t>Flow: X</a:t>
                  </a:r>
                </a:p>
                <a:p>
                  <a:r>
                    <a:rPr lang="en-US" altLang="x-none" sz="1400"/>
                    <a:t>Src: A</a:t>
                  </a:r>
                </a:p>
                <a:p>
                  <a:r>
                    <a:rPr lang="en-US" altLang="x-none" sz="1400"/>
                    <a:t>Dest: F</a:t>
                  </a:r>
                </a:p>
                <a:p>
                  <a:endParaRPr lang="en-US" altLang="x-none" sz="1400"/>
                </a:p>
                <a:p>
                  <a:endParaRPr lang="en-US" altLang="x-none" sz="1400"/>
                </a:p>
                <a:p>
                  <a:r>
                    <a:rPr lang="en-US" altLang="x-none" sz="1400"/>
                    <a:t>data</a:t>
                  </a:r>
                </a:p>
              </p:txBody>
            </p:sp>
          </p:grpSp>
          <p:sp>
            <p:nvSpPr>
              <p:cNvPr id="113818" name="Text Box 193"/>
              <p:cNvSpPr txBox="1">
                <a:spLocks noChangeArrowheads="1"/>
              </p:cNvSpPr>
              <p:nvPr/>
            </p:nvSpPr>
            <p:spPr bwMode="auto">
              <a:xfrm>
                <a:off x="441" y="2082"/>
                <a:ext cx="56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800">
                    <a:solidFill>
                      <a:schemeClr val="bg1"/>
                    </a:solidFill>
                  </a:rPr>
                  <a:t>src:B</a:t>
                </a:r>
              </a:p>
              <a:p>
                <a:r>
                  <a:rPr lang="en-US" altLang="x-none" sz="1800">
                    <a:solidFill>
                      <a:schemeClr val="bg1"/>
                    </a:solidFill>
                  </a:rPr>
                  <a:t>dest: E</a:t>
                </a:r>
              </a:p>
            </p:txBody>
          </p:sp>
        </p:grpSp>
        <p:sp>
          <p:nvSpPr>
            <p:cNvPr id="113813" name="Line 195"/>
            <p:cNvSpPr>
              <a:spLocks noChangeShapeType="1"/>
            </p:cNvSpPr>
            <p:nvPr/>
          </p:nvSpPr>
          <p:spPr bwMode="auto">
            <a:xfrm>
              <a:off x="2345" y="2127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814" name="Text Box 208"/>
            <p:cNvSpPr txBox="1">
              <a:spLocks noChangeArrowheads="1"/>
            </p:cNvSpPr>
            <p:nvPr/>
          </p:nvSpPr>
          <p:spPr bwMode="auto">
            <a:xfrm>
              <a:off x="2231" y="3767"/>
              <a:ext cx="741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x-none" sz="1600"/>
                <a:t>B-to-C: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x-none" sz="1600"/>
                <a:t>IPv6 inside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x-none" sz="1600"/>
                <a:t>IPv4</a:t>
              </a:r>
            </a:p>
          </p:txBody>
        </p:sp>
        <p:sp>
          <p:nvSpPr>
            <p:cNvPr id="113815" name="Line 209"/>
            <p:cNvSpPr>
              <a:spLocks noChangeShapeType="1"/>
            </p:cNvSpPr>
            <p:nvPr/>
          </p:nvSpPr>
          <p:spPr bwMode="auto">
            <a:xfrm>
              <a:off x="2588" y="3604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" name="Group 355"/>
          <p:cNvGrpSpPr>
            <a:grpSpLocks/>
          </p:cNvGrpSpPr>
          <p:nvPr/>
        </p:nvGrpSpPr>
        <p:grpSpPr bwMode="auto">
          <a:xfrm>
            <a:off x="6748463" y="3379788"/>
            <a:ext cx="881062" cy="2998787"/>
            <a:chOff x="4251" y="2129"/>
            <a:chExt cx="555" cy="1889"/>
          </a:xfrm>
        </p:grpSpPr>
        <p:sp>
          <p:nvSpPr>
            <p:cNvPr id="113806" name="Line 197"/>
            <p:cNvSpPr>
              <a:spLocks noChangeShapeType="1"/>
            </p:cNvSpPr>
            <p:nvPr/>
          </p:nvSpPr>
          <p:spPr bwMode="auto">
            <a:xfrm>
              <a:off x="4292" y="2129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807" name="Text Box 206"/>
            <p:cNvSpPr txBox="1">
              <a:spLocks noChangeArrowheads="1"/>
            </p:cNvSpPr>
            <p:nvPr/>
          </p:nvSpPr>
          <p:spPr bwMode="auto">
            <a:xfrm>
              <a:off x="4298" y="3698"/>
              <a:ext cx="50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x-none" sz="1600"/>
                <a:t>E-to-F: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x-none" sz="1600"/>
                <a:t>IPv6</a:t>
              </a:r>
            </a:p>
          </p:txBody>
        </p:sp>
        <p:sp>
          <p:nvSpPr>
            <p:cNvPr id="113808" name="Line 207"/>
            <p:cNvSpPr>
              <a:spLocks noChangeShapeType="1"/>
            </p:cNvSpPr>
            <p:nvPr/>
          </p:nvSpPr>
          <p:spPr bwMode="auto">
            <a:xfrm>
              <a:off x="4540" y="3238"/>
              <a:ext cx="0" cy="4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13809" name="Group 213"/>
            <p:cNvGrpSpPr>
              <a:grpSpLocks/>
            </p:cNvGrpSpPr>
            <p:nvPr/>
          </p:nvGrpSpPr>
          <p:grpSpPr bwMode="auto">
            <a:xfrm>
              <a:off x="4251" y="2205"/>
              <a:ext cx="471" cy="908"/>
              <a:chOff x="643" y="2144"/>
              <a:chExt cx="471" cy="908"/>
            </a:xfrm>
          </p:grpSpPr>
          <p:sp>
            <p:nvSpPr>
              <p:cNvPr id="113810" name="Rectangle 214"/>
              <p:cNvSpPr>
                <a:spLocks noChangeArrowheads="1"/>
              </p:cNvSpPr>
              <p:nvPr/>
            </p:nvSpPr>
            <p:spPr bwMode="auto">
              <a:xfrm>
                <a:off x="652" y="2144"/>
                <a:ext cx="462" cy="90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113811" name="Text Box 215"/>
              <p:cNvSpPr txBox="1">
                <a:spLocks noChangeArrowheads="1"/>
              </p:cNvSpPr>
              <p:nvPr/>
            </p:nvSpPr>
            <p:spPr bwMode="auto">
              <a:xfrm>
                <a:off x="643" y="2169"/>
                <a:ext cx="457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400"/>
                  <a:t>flow: X</a:t>
                </a:r>
              </a:p>
              <a:p>
                <a:r>
                  <a:rPr lang="en-US" altLang="x-none" sz="1400"/>
                  <a:t>src: A</a:t>
                </a:r>
              </a:p>
              <a:p>
                <a:r>
                  <a:rPr lang="en-US" altLang="x-none" sz="1400"/>
                  <a:t>dest: F</a:t>
                </a:r>
              </a:p>
              <a:p>
                <a:endParaRPr lang="en-US" altLang="x-none" sz="1400"/>
              </a:p>
              <a:p>
                <a:endParaRPr lang="en-US" altLang="x-none" sz="1400"/>
              </a:p>
              <a:p>
                <a:r>
                  <a:rPr lang="en-US" altLang="x-none" sz="1400"/>
                  <a:t>data</a:t>
                </a:r>
              </a:p>
            </p:txBody>
          </p:sp>
        </p:grpSp>
      </p:grpSp>
      <p:grpSp>
        <p:nvGrpSpPr>
          <p:cNvPr id="9" name="Group 354"/>
          <p:cNvGrpSpPr>
            <a:grpSpLocks/>
          </p:cNvGrpSpPr>
          <p:nvPr/>
        </p:nvGrpSpPr>
        <p:grpSpPr bwMode="auto">
          <a:xfrm>
            <a:off x="5567363" y="3378200"/>
            <a:ext cx="1176337" cy="3330575"/>
            <a:chOff x="3507" y="2128"/>
            <a:chExt cx="741" cy="2098"/>
          </a:xfrm>
        </p:grpSpPr>
        <p:sp>
          <p:nvSpPr>
            <p:cNvPr id="113797" name="Line 196"/>
            <p:cNvSpPr>
              <a:spLocks noChangeShapeType="1"/>
            </p:cNvSpPr>
            <p:nvPr/>
          </p:nvSpPr>
          <p:spPr bwMode="auto">
            <a:xfrm>
              <a:off x="3627" y="2128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798" name="Text Box 210"/>
            <p:cNvSpPr txBox="1">
              <a:spLocks noChangeArrowheads="1"/>
            </p:cNvSpPr>
            <p:nvPr/>
          </p:nvSpPr>
          <p:spPr bwMode="auto">
            <a:xfrm>
              <a:off x="3507" y="3775"/>
              <a:ext cx="741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x-none" sz="1600"/>
                <a:t>B-to-C: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x-none" sz="1600"/>
                <a:t>IPv6 inside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x-none" sz="1600"/>
                <a:t>IPv4</a:t>
              </a:r>
            </a:p>
          </p:txBody>
        </p:sp>
        <p:sp>
          <p:nvSpPr>
            <p:cNvPr id="113799" name="Line 211"/>
            <p:cNvSpPr>
              <a:spLocks noChangeShapeType="1"/>
            </p:cNvSpPr>
            <p:nvPr/>
          </p:nvSpPr>
          <p:spPr bwMode="auto">
            <a:xfrm>
              <a:off x="3883" y="3640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13800" name="Group 217"/>
            <p:cNvGrpSpPr>
              <a:grpSpLocks/>
            </p:cNvGrpSpPr>
            <p:nvPr/>
          </p:nvGrpSpPr>
          <p:grpSpPr bwMode="auto">
            <a:xfrm>
              <a:off x="3521" y="2220"/>
              <a:ext cx="620" cy="1388"/>
              <a:chOff x="441" y="2082"/>
              <a:chExt cx="620" cy="1388"/>
            </a:xfrm>
          </p:grpSpPr>
          <p:sp>
            <p:nvSpPr>
              <p:cNvPr id="113801" name="Rectangle 218"/>
              <p:cNvSpPr>
                <a:spLocks noChangeArrowheads="1"/>
              </p:cNvSpPr>
              <p:nvPr/>
            </p:nvSpPr>
            <p:spPr bwMode="auto">
              <a:xfrm>
                <a:off x="478" y="2088"/>
                <a:ext cx="583" cy="138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grpSp>
            <p:nvGrpSpPr>
              <p:cNvPr id="113802" name="Group 219"/>
              <p:cNvGrpSpPr>
                <a:grpSpLocks/>
              </p:cNvGrpSpPr>
              <p:nvPr/>
            </p:nvGrpSpPr>
            <p:grpSpPr bwMode="auto">
              <a:xfrm>
                <a:off x="499" y="2471"/>
                <a:ext cx="489" cy="908"/>
                <a:chOff x="4869" y="143"/>
                <a:chExt cx="489" cy="908"/>
              </a:xfrm>
            </p:grpSpPr>
            <p:sp>
              <p:nvSpPr>
                <p:cNvPr id="113804" name="Rectangle 220"/>
                <p:cNvSpPr>
                  <a:spLocks noChangeArrowheads="1"/>
                </p:cNvSpPr>
                <p:nvPr/>
              </p:nvSpPr>
              <p:spPr bwMode="auto">
                <a:xfrm>
                  <a:off x="4893" y="143"/>
                  <a:ext cx="462" cy="908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113805" name="Text Box 221"/>
                <p:cNvSpPr txBox="1">
                  <a:spLocks noChangeArrowheads="1"/>
                </p:cNvSpPr>
                <p:nvPr/>
              </p:nvSpPr>
              <p:spPr bwMode="auto">
                <a:xfrm>
                  <a:off x="4869" y="161"/>
                  <a:ext cx="489" cy="8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x-none" sz="1400"/>
                    <a:t>Flow: X</a:t>
                  </a:r>
                </a:p>
                <a:p>
                  <a:r>
                    <a:rPr lang="en-US" altLang="x-none" sz="1400"/>
                    <a:t>Src: A</a:t>
                  </a:r>
                </a:p>
                <a:p>
                  <a:r>
                    <a:rPr lang="en-US" altLang="x-none" sz="1400"/>
                    <a:t>Dest: F</a:t>
                  </a:r>
                </a:p>
                <a:p>
                  <a:endParaRPr lang="en-US" altLang="x-none" sz="1400"/>
                </a:p>
                <a:p>
                  <a:endParaRPr lang="en-US" altLang="x-none" sz="1400"/>
                </a:p>
                <a:p>
                  <a:r>
                    <a:rPr lang="en-US" altLang="x-none" sz="1400"/>
                    <a:t>data</a:t>
                  </a:r>
                </a:p>
              </p:txBody>
            </p:sp>
          </p:grpSp>
          <p:sp>
            <p:nvSpPr>
              <p:cNvPr id="113803" name="Text Box 222"/>
              <p:cNvSpPr txBox="1">
                <a:spLocks noChangeArrowheads="1"/>
              </p:cNvSpPr>
              <p:nvPr/>
            </p:nvSpPr>
            <p:spPr bwMode="auto">
              <a:xfrm>
                <a:off x="441" y="2082"/>
                <a:ext cx="56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800">
                    <a:solidFill>
                      <a:schemeClr val="bg1"/>
                    </a:solidFill>
                  </a:rPr>
                  <a:t>src:B</a:t>
                </a:r>
              </a:p>
              <a:p>
                <a:r>
                  <a:rPr lang="en-US" altLang="x-none" sz="1800">
                    <a:solidFill>
                      <a:schemeClr val="bg1"/>
                    </a:solidFill>
                  </a:rPr>
                  <a:t>dest: E</a:t>
                </a:r>
              </a:p>
            </p:txBody>
          </p:sp>
        </p:grpSp>
      </p:grpSp>
      <p:sp>
        <p:nvSpPr>
          <p:cNvPr id="113669" name="Text Box 224"/>
          <p:cNvSpPr txBox="1">
            <a:spLocks noChangeArrowheads="1"/>
          </p:cNvSpPr>
          <p:nvPr/>
        </p:nvSpPr>
        <p:spPr bwMode="auto">
          <a:xfrm>
            <a:off x="309563" y="259715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/>
              <a:t>physical view:</a:t>
            </a:r>
          </a:p>
        </p:txBody>
      </p:sp>
      <p:sp>
        <p:nvSpPr>
          <p:cNvPr id="113670" name="Line 225"/>
          <p:cNvSpPr>
            <a:spLocks noChangeShapeType="1"/>
          </p:cNvSpPr>
          <p:nvPr/>
        </p:nvSpPr>
        <p:spPr bwMode="auto">
          <a:xfrm flipV="1">
            <a:off x="3895725" y="2868613"/>
            <a:ext cx="2325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13671" name="Group 228"/>
          <p:cNvGrpSpPr>
            <a:grpSpLocks/>
          </p:cNvGrpSpPr>
          <p:nvPr/>
        </p:nvGrpSpPr>
        <p:grpSpPr bwMode="auto">
          <a:xfrm>
            <a:off x="4230688" y="2703513"/>
            <a:ext cx="693737" cy="338137"/>
            <a:chOff x="4396" y="1245"/>
            <a:chExt cx="672" cy="248"/>
          </a:xfrm>
        </p:grpSpPr>
        <p:sp>
          <p:nvSpPr>
            <p:cNvPr id="11378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sp>
          <p:nvSpPr>
            <p:cNvPr id="11379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>
                <a:latin typeface="Times New Roman" charset="0"/>
              </a:endParaRPr>
            </a:p>
          </p:txBody>
        </p:sp>
        <p:sp>
          <p:nvSpPr>
            <p:cNvPr id="11379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grpSp>
          <p:nvGrpSpPr>
            <p:cNvPr id="113792" name="Group 23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13795" name="Freeform 2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96" name="Freeform 2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793" name="Line 235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94" name="Line 236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672" name="Group 237"/>
          <p:cNvGrpSpPr>
            <a:grpSpLocks/>
          </p:cNvGrpSpPr>
          <p:nvPr/>
        </p:nvGrpSpPr>
        <p:grpSpPr bwMode="auto">
          <a:xfrm>
            <a:off x="2163763" y="2360613"/>
            <a:ext cx="1728787" cy="965200"/>
            <a:chOff x="1363" y="1403"/>
            <a:chExt cx="1089" cy="608"/>
          </a:xfrm>
        </p:grpSpPr>
        <p:sp>
          <p:nvSpPr>
            <p:cNvPr id="113766" name="Text Box 238"/>
            <p:cNvSpPr txBox="1">
              <a:spLocks noChangeArrowheads="1"/>
            </p:cNvSpPr>
            <p:nvPr/>
          </p:nvSpPr>
          <p:spPr bwMode="auto">
            <a:xfrm>
              <a:off x="1462" y="1403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800"/>
                <a:t>A</a:t>
              </a:r>
            </a:p>
          </p:txBody>
        </p:sp>
        <p:sp>
          <p:nvSpPr>
            <p:cNvPr id="113767" name="Text Box 239"/>
            <p:cNvSpPr txBox="1">
              <a:spLocks noChangeArrowheads="1"/>
            </p:cNvSpPr>
            <p:nvPr/>
          </p:nvSpPr>
          <p:spPr bwMode="auto">
            <a:xfrm>
              <a:off x="2121" y="1406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800"/>
                <a:t>B</a:t>
              </a:r>
            </a:p>
          </p:txBody>
        </p:sp>
        <p:sp>
          <p:nvSpPr>
            <p:cNvPr id="113768" name="Line 240"/>
            <p:cNvSpPr>
              <a:spLocks noChangeShapeType="1"/>
            </p:cNvSpPr>
            <p:nvPr/>
          </p:nvSpPr>
          <p:spPr bwMode="auto">
            <a:xfrm flipV="1">
              <a:off x="1803" y="1729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769" name="Text Box 241"/>
            <p:cNvSpPr txBox="1">
              <a:spLocks noChangeArrowheads="1"/>
            </p:cNvSpPr>
            <p:nvPr/>
          </p:nvSpPr>
          <p:spPr bwMode="auto">
            <a:xfrm>
              <a:off x="1386" y="1798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600"/>
                <a:t>IPv6</a:t>
              </a:r>
            </a:p>
          </p:txBody>
        </p:sp>
        <p:sp>
          <p:nvSpPr>
            <p:cNvPr id="113770" name="Text Box 242"/>
            <p:cNvSpPr txBox="1">
              <a:spLocks noChangeArrowheads="1"/>
            </p:cNvSpPr>
            <p:nvPr/>
          </p:nvSpPr>
          <p:spPr bwMode="auto">
            <a:xfrm>
              <a:off x="2045" y="1799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600"/>
                <a:t>IPv6</a:t>
              </a:r>
            </a:p>
          </p:txBody>
        </p:sp>
        <p:grpSp>
          <p:nvGrpSpPr>
            <p:cNvPr id="113771" name="Group 243"/>
            <p:cNvGrpSpPr>
              <a:grpSpLocks/>
            </p:cNvGrpSpPr>
            <p:nvPr/>
          </p:nvGrpSpPr>
          <p:grpSpPr bwMode="auto">
            <a:xfrm>
              <a:off x="1363" y="1621"/>
              <a:ext cx="437" cy="213"/>
              <a:chOff x="4396" y="1245"/>
              <a:chExt cx="672" cy="248"/>
            </a:xfrm>
          </p:grpSpPr>
          <p:sp>
            <p:nvSpPr>
              <p:cNvPr id="113781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latin typeface="Times New Roman" charset="0"/>
                </a:endParaRPr>
              </a:p>
            </p:txBody>
          </p:sp>
          <p:sp>
            <p:nvSpPr>
              <p:cNvPr id="113782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x-none" altLang="x-none">
                  <a:latin typeface="Times New Roman" charset="0"/>
                </a:endParaRPr>
              </a:p>
            </p:txBody>
          </p:sp>
          <p:sp>
            <p:nvSpPr>
              <p:cNvPr id="113783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latin typeface="Times New Roman" charset="0"/>
                </a:endParaRPr>
              </a:p>
            </p:txBody>
          </p:sp>
          <p:grpSp>
            <p:nvGrpSpPr>
              <p:cNvPr id="113784" name="Group 247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3787" name="Freeform 2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88" name="Freeform 2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785" name="Line 250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86" name="Line 251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772" name="Group 252"/>
            <p:cNvGrpSpPr>
              <a:grpSpLocks/>
            </p:cNvGrpSpPr>
            <p:nvPr/>
          </p:nvGrpSpPr>
          <p:grpSpPr bwMode="auto">
            <a:xfrm>
              <a:off x="2015" y="1617"/>
              <a:ext cx="437" cy="213"/>
              <a:chOff x="4396" y="1245"/>
              <a:chExt cx="672" cy="248"/>
            </a:xfrm>
          </p:grpSpPr>
          <p:sp>
            <p:nvSpPr>
              <p:cNvPr id="113773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latin typeface="Times New Roman" charset="0"/>
                </a:endParaRPr>
              </a:p>
            </p:txBody>
          </p:sp>
          <p:sp>
            <p:nvSpPr>
              <p:cNvPr id="113774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x-none" altLang="x-none">
                  <a:latin typeface="Times New Roman" charset="0"/>
                </a:endParaRPr>
              </a:p>
            </p:txBody>
          </p:sp>
          <p:sp>
            <p:nvSpPr>
              <p:cNvPr id="113775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latin typeface="Times New Roman" charset="0"/>
                </a:endParaRPr>
              </a:p>
            </p:txBody>
          </p:sp>
          <p:grpSp>
            <p:nvGrpSpPr>
              <p:cNvPr id="113776" name="Group 256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3779" name="Freeform 25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80" name="Freeform 25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777" name="Line 259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78" name="Line 260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3673" name="Group 261"/>
          <p:cNvGrpSpPr>
            <a:grpSpLocks/>
          </p:cNvGrpSpPr>
          <p:nvPr/>
        </p:nvGrpSpPr>
        <p:grpSpPr bwMode="auto">
          <a:xfrm>
            <a:off x="5195888" y="2706688"/>
            <a:ext cx="693737" cy="338137"/>
            <a:chOff x="4396" y="1245"/>
            <a:chExt cx="672" cy="248"/>
          </a:xfrm>
        </p:grpSpPr>
        <p:sp>
          <p:nvSpPr>
            <p:cNvPr id="11375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sp>
          <p:nvSpPr>
            <p:cNvPr id="11375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>
                <a:latin typeface="Times New Roman" charset="0"/>
              </a:endParaRPr>
            </a:p>
          </p:txBody>
        </p:sp>
        <p:sp>
          <p:nvSpPr>
            <p:cNvPr id="11376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>
                <a:latin typeface="Times New Roman" charset="0"/>
              </a:endParaRPr>
            </a:p>
          </p:txBody>
        </p:sp>
        <p:grpSp>
          <p:nvGrpSpPr>
            <p:cNvPr id="113761" name="Group 26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13764" name="Freeform 26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65" name="Freeform 26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762" name="Line 26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3" name="Line 269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674" name="Group 270"/>
          <p:cNvGrpSpPr>
            <a:grpSpLocks/>
          </p:cNvGrpSpPr>
          <p:nvPr/>
        </p:nvGrpSpPr>
        <p:grpSpPr bwMode="auto">
          <a:xfrm>
            <a:off x="6202363" y="2362200"/>
            <a:ext cx="1668462" cy="958850"/>
            <a:chOff x="3907" y="1404"/>
            <a:chExt cx="1051" cy="604"/>
          </a:xfrm>
        </p:grpSpPr>
        <p:sp>
          <p:nvSpPr>
            <p:cNvPr id="113735" name="Text Box 271"/>
            <p:cNvSpPr txBox="1">
              <a:spLocks noChangeArrowheads="1"/>
            </p:cNvSpPr>
            <p:nvPr/>
          </p:nvSpPr>
          <p:spPr bwMode="auto">
            <a:xfrm>
              <a:off x="4012" y="1404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800"/>
                <a:t>E</a:t>
              </a:r>
            </a:p>
          </p:txBody>
        </p:sp>
        <p:sp>
          <p:nvSpPr>
            <p:cNvPr id="113736" name="Line 272"/>
            <p:cNvSpPr>
              <a:spLocks noChangeShapeType="1"/>
            </p:cNvSpPr>
            <p:nvPr/>
          </p:nvSpPr>
          <p:spPr bwMode="auto">
            <a:xfrm flipV="1">
              <a:off x="4352" y="1717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737" name="Text Box 273"/>
            <p:cNvSpPr txBox="1">
              <a:spLocks noChangeArrowheads="1"/>
            </p:cNvSpPr>
            <p:nvPr/>
          </p:nvSpPr>
          <p:spPr bwMode="auto">
            <a:xfrm>
              <a:off x="3951" y="1794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600"/>
                <a:t>IPv6</a:t>
              </a:r>
            </a:p>
          </p:txBody>
        </p:sp>
        <p:sp>
          <p:nvSpPr>
            <p:cNvPr id="113738" name="Text Box 274"/>
            <p:cNvSpPr txBox="1">
              <a:spLocks noChangeArrowheads="1"/>
            </p:cNvSpPr>
            <p:nvPr/>
          </p:nvSpPr>
          <p:spPr bwMode="auto">
            <a:xfrm>
              <a:off x="4569" y="1796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600"/>
                <a:t>IPv6</a:t>
              </a:r>
            </a:p>
          </p:txBody>
        </p:sp>
        <p:grpSp>
          <p:nvGrpSpPr>
            <p:cNvPr id="113739" name="Group 275"/>
            <p:cNvGrpSpPr>
              <a:grpSpLocks/>
            </p:cNvGrpSpPr>
            <p:nvPr/>
          </p:nvGrpSpPr>
          <p:grpSpPr bwMode="auto">
            <a:xfrm>
              <a:off x="3907" y="1621"/>
              <a:ext cx="437" cy="213"/>
              <a:chOff x="4396" y="1245"/>
              <a:chExt cx="672" cy="248"/>
            </a:xfrm>
          </p:grpSpPr>
          <p:sp>
            <p:nvSpPr>
              <p:cNvPr id="113750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latin typeface="Times New Roman" charset="0"/>
                </a:endParaRPr>
              </a:p>
            </p:txBody>
          </p:sp>
          <p:sp>
            <p:nvSpPr>
              <p:cNvPr id="113751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x-none" altLang="x-none">
                  <a:latin typeface="Times New Roman" charset="0"/>
                </a:endParaRPr>
              </a:p>
            </p:txBody>
          </p:sp>
          <p:sp>
            <p:nvSpPr>
              <p:cNvPr id="113752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latin typeface="Times New Roman" charset="0"/>
                </a:endParaRPr>
              </a:p>
            </p:txBody>
          </p:sp>
          <p:grpSp>
            <p:nvGrpSpPr>
              <p:cNvPr id="113753" name="Group 279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3756" name="Freeform 2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57" name="Freeform 2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754" name="Line 282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55" name="Line 283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740" name="Group 284"/>
            <p:cNvGrpSpPr>
              <a:grpSpLocks/>
            </p:cNvGrpSpPr>
            <p:nvPr/>
          </p:nvGrpSpPr>
          <p:grpSpPr bwMode="auto">
            <a:xfrm>
              <a:off x="4521" y="1619"/>
              <a:ext cx="437" cy="213"/>
              <a:chOff x="4396" y="1245"/>
              <a:chExt cx="672" cy="248"/>
            </a:xfrm>
          </p:grpSpPr>
          <p:sp>
            <p:nvSpPr>
              <p:cNvPr id="113742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latin typeface="Times New Roman" charset="0"/>
                </a:endParaRPr>
              </a:p>
            </p:txBody>
          </p:sp>
          <p:sp>
            <p:nvSpPr>
              <p:cNvPr id="113743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x-none" altLang="x-none">
                  <a:latin typeface="Times New Roman" charset="0"/>
                </a:endParaRPr>
              </a:p>
            </p:txBody>
          </p:sp>
          <p:sp>
            <p:nvSpPr>
              <p:cNvPr id="113744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latin typeface="Times New Roman" charset="0"/>
                </a:endParaRPr>
              </a:p>
            </p:txBody>
          </p:sp>
          <p:grpSp>
            <p:nvGrpSpPr>
              <p:cNvPr id="113745" name="Group 288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3748" name="Freeform 2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49" name="Freeform 2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746" name="Line 291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47" name="Line 292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741" name="Text Box 293"/>
            <p:cNvSpPr txBox="1">
              <a:spLocks noChangeArrowheads="1"/>
            </p:cNvSpPr>
            <p:nvPr/>
          </p:nvSpPr>
          <p:spPr bwMode="auto">
            <a:xfrm>
              <a:off x="4635" y="140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800"/>
                <a:t>F</a:t>
              </a:r>
            </a:p>
          </p:txBody>
        </p:sp>
      </p:grpSp>
      <p:sp>
        <p:nvSpPr>
          <p:cNvPr id="113675" name="Text Box 294"/>
          <p:cNvSpPr txBox="1">
            <a:spLocks noChangeArrowheads="1"/>
          </p:cNvSpPr>
          <p:nvPr/>
        </p:nvSpPr>
        <p:spPr bwMode="auto">
          <a:xfrm>
            <a:off x="4386263" y="235585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/>
              <a:t>C</a:t>
            </a:r>
          </a:p>
        </p:txBody>
      </p:sp>
      <p:sp>
        <p:nvSpPr>
          <p:cNvPr id="113676" name="Text Box 295"/>
          <p:cNvSpPr txBox="1">
            <a:spLocks noChangeArrowheads="1"/>
          </p:cNvSpPr>
          <p:nvPr/>
        </p:nvSpPr>
        <p:spPr bwMode="auto">
          <a:xfrm>
            <a:off x="5362575" y="235902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/>
              <a:t>D</a:t>
            </a:r>
          </a:p>
        </p:txBody>
      </p:sp>
      <p:grpSp>
        <p:nvGrpSpPr>
          <p:cNvPr id="113677" name="Group 296"/>
          <p:cNvGrpSpPr>
            <a:grpSpLocks/>
          </p:cNvGrpSpPr>
          <p:nvPr/>
        </p:nvGrpSpPr>
        <p:grpSpPr bwMode="auto">
          <a:xfrm>
            <a:off x="458788" y="1216025"/>
            <a:ext cx="7418387" cy="979488"/>
            <a:chOff x="289" y="766"/>
            <a:chExt cx="4673" cy="617"/>
          </a:xfrm>
        </p:grpSpPr>
        <p:sp>
          <p:nvSpPr>
            <p:cNvPr id="113684" name="Rectangle 297"/>
            <p:cNvSpPr>
              <a:spLocks noChangeArrowheads="1"/>
            </p:cNvSpPr>
            <p:nvPr/>
          </p:nvSpPr>
          <p:spPr bwMode="auto">
            <a:xfrm>
              <a:off x="2424" y="1085"/>
              <a:ext cx="1515" cy="42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113685" name="Text Box 298"/>
            <p:cNvSpPr txBox="1">
              <a:spLocks noChangeArrowheads="1"/>
            </p:cNvSpPr>
            <p:nvPr/>
          </p:nvSpPr>
          <p:spPr bwMode="auto">
            <a:xfrm>
              <a:off x="289" y="979"/>
              <a:ext cx="8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800"/>
                <a:t>logical view:</a:t>
              </a:r>
            </a:p>
          </p:txBody>
        </p:sp>
        <p:sp>
          <p:nvSpPr>
            <p:cNvPr id="113686" name="Text Box 299"/>
            <p:cNvSpPr txBox="1">
              <a:spLocks noChangeArrowheads="1"/>
            </p:cNvSpPr>
            <p:nvPr/>
          </p:nvSpPr>
          <p:spPr bwMode="auto">
            <a:xfrm>
              <a:off x="2494" y="766"/>
              <a:ext cx="146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x-none" sz="1600" i="1">
                  <a:solidFill>
                    <a:srgbClr val="CC0000"/>
                  </a:solidFill>
                </a:rPr>
                <a:t>IPv4 tunnel 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x-none" sz="1600" i="1">
                  <a:solidFill>
                    <a:srgbClr val="CC0000"/>
                  </a:solidFill>
                </a:rPr>
                <a:t>connecting IPv6 routers</a:t>
              </a:r>
            </a:p>
          </p:txBody>
        </p:sp>
        <p:grpSp>
          <p:nvGrpSpPr>
            <p:cNvPr id="113687" name="Group 300"/>
            <p:cNvGrpSpPr>
              <a:grpSpLocks/>
            </p:cNvGrpSpPr>
            <p:nvPr/>
          </p:nvGrpSpPr>
          <p:grpSpPr bwMode="auto">
            <a:xfrm>
              <a:off x="3911" y="779"/>
              <a:ext cx="1051" cy="604"/>
              <a:chOff x="3907" y="1404"/>
              <a:chExt cx="1051" cy="604"/>
            </a:xfrm>
          </p:grpSpPr>
          <p:sp>
            <p:nvSpPr>
              <p:cNvPr id="113712" name="Text Box 301"/>
              <p:cNvSpPr txBox="1">
                <a:spLocks noChangeArrowheads="1"/>
              </p:cNvSpPr>
              <p:nvPr/>
            </p:nvSpPr>
            <p:spPr bwMode="auto">
              <a:xfrm>
                <a:off x="4012" y="1404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800"/>
                  <a:t>E</a:t>
                </a:r>
              </a:p>
            </p:txBody>
          </p:sp>
          <p:sp>
            <p:nvSpPr>
              <p:cNvPr id="113713" name="Line 302"/>
              <p:cNvSpPr>
                <a:spLocks noChangeShapeType="1"/>
              </p:cNvSpPr>
              <p:nvPr/>
            </p:nvSpPr>
            <p:spPr bwMode="auto">
              <a:xfrm flipV="1">
                <a:off x="4352" y="1717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714" name="Text Box 303"/>
              <p:cNvSpPr txBox="1">
                <a:spLocks noChangeArrowheads="1"/>
              </p:cNvSpPr>
              <p:nvPr/>
            </p:nvSpPr>
            <p:spPr bwMode="auto">
              <a:xfrm>
                <a:off x="3951" y="1794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/>
                  <a:t>IPv6</a:t>
                </a:r>
              </a:p>
            </p:txBody>
          </p:sp>
          <p:sp>
            <p:nvSpPr>
              <p:cNvPr id="113715" name="Text Box 304"/>
              <p:cNvSpPr txBox="1">
                <a:spLocks noChangeArrowheads="1"/>
              </p:cNvSpPr>
              <p:nvPr/>
            </p:nvSpPr>
            <p:spPr bwMode="auto">
              <a:xfrm>
                <a:off x="4569" y="1796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/>
                  <a:t>IPv6</a:t>
                </a:r>
              </a:p>
            </p:txBody>
          </p:sp>
          <p:grpSp>
            <p:nvGrpSpPr>
              <p:cNvPr id="113716" name="Group 305"/>
              <p:cNvGrpSpPr>
                <a:grpSpLocks/>
              </p:cNvGrpSpPr>
              <p:nvPr/>
            </p:nvGrpSpPr>
            <p:grpSpPr bwMode="auto">
              <a:xfrm>
                <a:off x="3907" y="1621"/>
                <a:ext cx="437" cy="213"/>
                <a:chOff x="4396" y="1245"/>
                <a:chExt cx="672" cy="248"/>
              </a:xfrm>
            </p:grpSpPr>
            <p:sp>
              <p:nvSpPr>
                <p:cNvPr id="113727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>
                    <a:latin typeface="Times New Roman" charset="0"/>
                  </a:endParaRPr>
                </a:p>
              </p:txBody>
            </p:sp>
            <p:sp>
              <p:nvSpPr>
                <p:cNvPr id="113728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x-none" altLang="x-none">
                    <a:latin typeface="Times New Roman" charset="0"/>
                  </a:endParaRPr>
                </a:p>
              </p:txBody>
            </p:sp>
            <p:sp>
              <p:nvSpPr>
                <p:cNvPr id="113729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>
                    <a:latin typeface="Times New Roman" charset="0"/>
                  </a:endParaRPr>
                </a:p>
              </p:txBody>
            </p:sp>
            <p:grpSp>
              <p:nvGrpSpPr>
                <p:cNvPr id="113730" name="Group 309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3733" name="Freeform 31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734" name="Freeform 31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3731" name="Line 312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32" name="Line 313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717" name="Group 314"/>
              <p:cNvGrpSpPr>
                <a:grpSpLocks/>
              </p:cNvGrpSpPr>
              <p:nvPr/>
            </p:nvGrpSpPr>
            <p:grpSpPr bwMode="auto">
              <a:xfrm>
                <a:off x="4521" y="1619"/>
                <a:ext cx="437" cy="213"/>
                <a:chOff x="4396" y="1245"/>
                <a:chExt cx="672" cy="248"/>
              </a:xfrm>
            </p:grpSpPr>
            <p:sp>
              <p:nvSpPr>
                <p:cNvPr id="113719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>
                    <a:latin typeface="Times New Roman" charset="0"/>
                  </a:endParaRPr>
                </a:p>
              </p:txBody>
            </p:sp>
            <p:sp>
              <p:nvSpPr>
                <p:cNvPr id="113720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x-none" altLang="x-none">
                    <a:latin typeface="Times New Roman" charset="0"/>
                  </a:endParaRPr>
                </a:p>
              </p:txBody>
            </p:sp>
            <p:sp>
              <p:nvSpPr>
                <p:cNvPr id="113721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>
                    <a:latin typeface="Times New Roman" charset="0"/>
                  </a:endParaRPr>
                </a:p>
              </p:txBody>
            </p:sp>
            <p:grpSp>
              <p:nvGrpSpPr>
                <p:cNvPr id="113722" name="Group 31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3725" name="Freeform 31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726" name="Freeform 32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3723" name="Line 321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24" name="Line 322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718" name="Text Box 323"/>
              <p:cNvSpPr txBox="1">
                <a:spLocks noChangeArrowheads="1"/>
              </p:cNvSpPr>
              <p:nvPr/>
            </p:nvSpPr>
            <p:spPr bwMode="auto">
              <a:xfrm>
                <a:off x="4635" y="1408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800"/>
                  <a:t>F</a:t>
                </a:r>
              </a:p>
            </p:txBody>
          </p:sp>
        </p:grpSp>
        <p:grpSp>
          <p:nvGrpSpPr>
            <p:cNvPr id="113688" name="Group 324"/>
            <p:cNvGrpSpPr>
              <a:grpSpLocks/>
            </p:cNvGrpSpPr>
            <p:nvPr/>
          </p:nvGrpSpPr>
          <p:grpSpPr bwMode="auto">
            <a:xfrm>
              <a:off x="1361" y="771"/>
              <a:ext cx="1089" cy="608"/>
              <a:chOff x="1363" y="1403"/>
              <a:chExt cx="1089" cy="608"/>
            </a:xfrm>
          </p:grpSpPr>
          <p:sp>
            <p:nvSpPr>
              <p:cNvPr id="113689" name="Text Box 325"/>
              <p:cNvSpPr txBox="1">
                <a:spLocks noChangeArrowheads="1"/>
              </p:cNvSpPr>
              <p:nvPr/>
            </p:nvSpPr>
            <p:spPr bwMode="auto">
              <a:xfrm>
                <a:off x="1462" y="1403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800"/>
                  <a:t>A</a:t>
                </a:r>
              </a:p>
            </p:txBody>
          </p:sp>
          <p:sp>
            <p:nvSpPr>
              <p:cNvPr id="113690" name="Text Box 326"/>
              <p:cNvSpPr txBox="1">
                <a:spLocks noChangeArrowheads="1"/>
              </p:cNvSpPr>
              <p:nvPr/>
            </p:nvSpPr>
            <p:spPr bwMode="auto">
              <a:xfrm>
                <a:off x="2121" y="1406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800"/>
                  <a:t>B</a:t>
                </a:r>
              </a:p>
            </p:txBody>
          </p:sp>
          <p:sp>
            <p:nvSpPr>
              <p:cNvPr id="113691" name="Line 327"/>
              <p:cNvSpPr>
                <a:spLocks noChangeShapeType="1"/>
              </p:cNvSpPr>
              <p:nvPr/>
            </p:nvSpPr>
            <p:spPr bwMode="auto">
              <a:xfrm flipV="1">
                <a:off x="1803" y="1729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692" name="Text Box 328"/>
              <p:cNvSpPr txBox="1">
                <a:spLocks noChangeArrowheads="1"/>
              </p:cNvSpPr>
              <p:nvPr/>
            </p:nvSpPr>
            <p:spPr bwMode="auto">
              <a:xfrm>
                <a:off x="1386" y="1798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/>
                  <a:t>IPv6</a:t>
                </a:r>
              </a:p>
            </p:txBody>
          </p:sp>
          <p:sp>
            <p:nvSpPr>
              <p:cNvPr id="113693" name="Text Box 329"/>
              <p:cNvSpPr txBox="1">
                <a:spLocks noChangeArrowheads="1"/>
              </p:cNvSpPr>
              <p:nvPr/>
            </p:nvSpPr>
            <p:spPr bwMode="auto">
              <a:xfrm>
                <a:off x="2045" y="1799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/>
                  <a:t>IPv6</a:t>
                </a:r>
              </a:p>
            </p:txBody>
          </p:sp>
          <p:grpSp>
            <p:nvGrpSpPr>
              <p:cNvPr id="113694" name="Group 330"/>
              <p:cNvGrpSpPr>
                <a:grpSpLocks/>
              </p:cNvGrpSpPr>
              <p:nvPr/>
            </p:nvGrpSpPr>
            <p:grpSpPr bwMode="auto">
              <a:xfrm>
                <a:off x="1363" y="1621"/>
                <a:ext cx="437" cy="213"/>
                <a:chOff x="4396" y="1245"/>
                <a:chExt cx="672" cy="248"/>
              </a:xfrm>
            </p:grpSpPr>
            <p:sp>
              <p:nvSpPr>
                <p:cNvPr id="113704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>
                    <a:latin typeface="Times New Roman" charset="0"/>
                  </a:endParaRPr>
                </a:p>
              </p:txBody>
            </p:sp>
            <p:sp>
              <p:nvSpPr>
                <p:cNvPr id="11370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x-none" altLang="x-none">
                    <a:latin typeface="Times New Roman" charset="0"/>
                  </a:endParaRPr>
                </a:p>
              </p:txBody>
            </p:sp>
            <p:sp>
              <p:nvSpPr>
                <p:cNvPr id="113706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>
                    <a:latin typeface="Times New Roman" charset="0"/>
                  </a:endParaRPr>
                </a:p>
              </p:txBody>
            </p:sp>
            <p:grpSp>
              <p:nvGrpSpPr>
                <p:cNvPr id="113707" name="Group 334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3710" name="Freeform 335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711" name="Freeform 336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3708" name="Line 337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09" name="Line 338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695" name="Group 339"/>
              <p:cNvGrpSpPr>
                <a:grpSpLocks/>
              </p:cNvGrpSpPr>
              <p:nvPr/>
            </p:nvGrpSpPr>
            <p:grpSpPr bwMode="auto">
              <a:xfrm>
                <a:off x="2015" y="1617"/>
                <a:ext cx="437" cy="213"/>
                <a:chOff x="4396" y="1245"/>
                <a:chExt cx="672" cy="248"/>
              </a:xfrm>
            </p:grpSpPr>
            <p:sp>
              <p:nvSpPr>
                <p:cNvPr id="113696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>
                    <a:latin typeface="Times New Roman" charset="0"/>
                  </a:endParaRPr>
                </a:p>
              </p:txBody>
            </p:sp>
            <p:sp>
              <p:nvSpPr>
                <p:cNvPr id="113697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x-none" altLang="x-none">
                    <a:latin typeface="Times New Roman" charset="0"/>
                  </a:endParaRPr>
                </a:p>
              </p:txBody>
            </p:sp>
            <p:sp>
              <p:nvSpPr>
                <p:cNvPr id="113698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>
                    <a:latin typeface="Times New Roman" charset="0"/>
                  </a:endParaRPr>
                </a:p>
              </p:txBody>
            </p:sp>
            <p:grpSp>
              <p:nvGrpSpPr>
                <p:cNvPr id="113699" name="Group 343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3702" name="Freeform 344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703" name="Freeform 345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3700" name="Line 346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01" name="Line 347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13678" name="Picture 34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966788"/>
            <a:ext cx="2741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2" name="Rectangle 349"/>
          <p:cNvSpPr>
            <a:spLocks noGrp="1" noChangeArrowheads="1"/>
          </p:cNvSpPr>
          <p:nvPr>
            <p:ph type="title"/>
          </p:nvPr>
        </p:nvSpPr>
        <p:spPr>
          <a:xfrm>
            <a:off x="307975" y="214313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Tunneling</a:t>
            </a:r>
          </a:p>
        </p:txBody>
      </p:sp>
      <p:sp>
        <p:nvSpPr>
          <p:cNvPr id="113680" name="Text Box 350"/>
          <p:cNvSpPr txBox="1">
            <a:spLocks noChangeArrowheads="1"/>
          </p:cNvSpPr>
          <p:nvPr/>
        </p:nvSpPr>
        <p:spPr bwMode="auto">
          <a:xfrm>
            <a:off x="4227513" y="2992438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CC0000"/>
                </a:solidFill>
              </a:rPr>
              <a:t>IPv4</a:t>
            </a:r>
          </a:p>
        </p:txBody>
      </p:sp>
      <p:sp>
        <p:nvSpPr>
          <p:cNvPr id="113681" name="Text Box 351"/>
          <p:cNvSpPr txBox="1">
            <a:spLocks noChangeArrowheads="1"/>
          </p:cNvSpPr>
          <p:nvPr/>
        </p:nvSpPr>
        <p:spPr bwMode="auto">
          <a:xfrm>
            <a:off x="5221288" y="2994025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CC0000"/>
                </a:solidFill>
              </a:rPr>
              <a:t>IPv4</a:t>
            </a:r>
          </a:p>
        </p:txBody>
      </p:sp>
      <p:sp>
        <p:nvSpPr>
          <p:cNvPr id="1136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D7B4A9D7-31AA-7842-870D-D7BCFD87E1A3}" type="slidenum">
              <a:rPr lang="en-US" altLang="x-none" sz="1200">
                <a:latin typeface="Tahoma" charset="0"/>
              </a:rPr>
              <a:pPr/>
              <a:t>65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11368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2275"/>
            <a:ext cx="3589338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IPv6: </a:t>
            </a:r>
            <a:r>
              <a:rPr lang="en-US" dirty="0" smtClean="0">
                <a:cs typeface="+mj-cs"/>
              </a:rPr>
              <a:t>adoption</a:t>
            </a:r>
            <a:endParaRPr lang="en-US" dirty="0">
              <a:cs typeface="+mj-cs"/>
            </a:endParaRP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630363"/>
            <a:ext cx="8205788" cy="48768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  <a:cs typeface="ＭＳ Ｐゴシック" charset="-128"/>
              </a:rPr>
              <a:t>Google: 8% of clients access services via IPv6</a:t>
            </a:r>
          </a:p>
          <a:p>
            <a:r>
              <a:rPr lang="en-US" altLang="x-none">
                <a:ea typeface="ＭＳ Ｐゴシック" charset="-128"/>
                <a:cs typeface="ＭＳ Ｐゴシック" charset="-128"/>
              </a:rPr>
              <a:t>NIST: 1/3 of all US government domains are IPv6 capable</a:t>
            </a:r>
          </a:p>
          <a:p>
            <a:pPr marL="457200" lvl="1" indent="0">
              <a:buFont typeface="Wingdings" charset="2"/>
              <a:buNone/>
            </a:pPr>
            <a:endParaRPr lang="en-US" altLang="x-none">
              <a:latin typeface="Gill Sans MT" charset="0"/>
              <a:ea typeface="ＭＳ Ｐゴシック" charset="-128"/>
            </a:endParaRPr>
          </a:p>
          <a:p>
            <a:r>
              <a:rPr lang="en-US" altLang="x-none" i="1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Long (long!) time for deployment, use</a:t>
            </a:r>
          </a:p>
          <a:p>
            <a:pPr marL="457200" lvl="1" indent="0"/>
            <a:r>
              <a:rPr lang="en-US" altLang="x-none">
                <a:latin typeface="Gill Sans MT" charset="0"/>
                <a:ea typeface="ＭＳ Ｐゴシック" charset="-128"/>
              </a:rPr>
              <a:t>20 years and counting!</a:t>
            </a:r>
          </a:p>
          <a:p>
            <a:pPr marL="457200" lvl="1" indent="0"/>
            <a:r>
              <a:rPr lang="en-US" altLang="x-none">
                <a:latin typeface="Gill Sans MT" charset="0"/>
                <a:ea typeface="ＭＳ Ｐゴシック" charset="-128"/>
              </a:rPr>
              <a:t>think of application-level changes in last 20 years: WWW, Facebook, streaming media, Skype, …</a:t>
            </a:r>
          </a:p>
          <a:p>
            <a:pPr marL="457200" lvl="1" indent="0"/>
            <a:r>
              <a:rPr lang="en-US" altLang="x-none" i="1">
                <a:solidFill>
                  <a:srgbClr val="CC0000"/>
                </a:solidFill>
                <a:latin typeface="Gill Sans MT" charset="0"/>
                <a:ea typeface="ＭＳ Ｐゴシック" charset="-128"/>
              </a:rPr>
              <a:t>Why?</a:t>
            </a:r>
          </a:p>
        </p:txBody>
      </p:sp>
      <p:pic>
        <p:nvPicPr>
          <p:cNvPr id="114691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055688"/>
            <a:ext cx="32670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4C6EDFDF-6615-0B4E-9F9E-C9C5E29DC525}" type="slidenum">
              <a:rPr lang="en-US" altLang="x-none" sz="1200">
                <a:latin typeface="Tahoma" charset="0"/>
              </a:rPr>
              <a:pPr/>
              <a:t>66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11469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79850" cy="46482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x-none" sz="2400">
                <a:ea typeface="ＭＳ Ｐゴシック" charset="-128"/>
                <a:cs typeface="ＭＳ Ｐゴシック" charset="-128"/>
              </a:rPr>
              <a:t>4.1 Overview of Network layer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data plane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control plane</a:t>
            </a:r>
          </a:p>
          <a:p>
            <a:pPr>
              <a:buFont typeface="Wingdings" charset="2"/>
              <a:buNone/>
            </a:pPr>
            <a:r>
              <a:rPr lang="en-US" altLang="x-none" sz="2400">
                <a:ea typeface="ＭＳ Ｐゴシック" charset="-128"/>
                <a:cs typeface="ＭＳ Ｐゴシック" charset="-128"/>
              </a:rPr>
              <a:t>4.2 What</a:t>
            </a:r>
            <a:r>
              <a:rPr lang="ja-JP" altLang="en-US" sz="2400">
                <a:ea typeface="ＭＳ Ｐゴシック" charset="-128"/>
                <a:cs typeface="ＭＳ Ｐゴシック" charset="-128"/>
              </a:rPr>
              <a:t>’</a:t>
            </a:r>
            <a:r>
              <a:rPr lang="en-US" altLang="ja-JP" sz="2400">
                <a:ea typeface="ＭＳ Ｐゴシック" charset="-128"/>
                <a:cs typeface="ＭＳ Ｐゴシック" charset="-128"/>
              </a:rPr>
              <a:t>s inside a router</a:t>
            </a:r>
          </a:p>
          <a:p>
            <a:pPr>
              <a:buFont typeface="Wingdings" charset="2"/>
              <a:buNone/>
            </a:pPr>
            <a:r>
              <a:rPr lang="en-US" altLang="x-none" sz="2400">
                <a:ea typeface="ＭＳ Ｐゴシック" charset="-128"/>
                <a:cs typeface="ＭＳ Ｐゴシック" charset="-128"/>
              </a:rPr>
              <a:t>4.3 IP: Internet Protocol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datagram format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fragmentation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IPv4 addressing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network address translation</a:t>
            </a:r>
          </a:p>
          <a:p>
            <a:pPr lvl="1"/>
            <a:r>
              <a:rPr lang="en-US" altLang="x-none">
                <a:latin typeface="Gill Sans MT" charset="0"/>
                <a:ea typeface="ＭＳ Ｐゴシック" charset="-128"/>
              </a:rPr>
              <a:t>IPv6</a:t>
            </a:r>
          </a:p>
        </p:txBody>
      </p:sp>
      <p:sp>
        <p:nvSpPr>
          <p:cNvPr id="11571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 altLang="x-none" sz="240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4.4 Generalized Forward and SDN</a:t>
            </a:r>
          </a:p>
          <a:p>
            <a:pPr lvl="1"/>
            <a:r>
              <a:rPr lang="en-US" altLang="x-none">
                <a:solidFill>
                  <a:srgbClr val="CC0000"/>
                </a:solidFill>
                <a:latin typeface="Gill Sans MT" charset="0"/>
                <a:ea typeface="ＭＳ Ｐゴシック" charset="-128"/>
              </a:rPr>
              <a:t>match</a:t>
            </a:r>
          </a:p>
          <a:p>
            <a:pPr lvl="1"/>
            <a:r>
              <a:rPr lang="en-US" altLang="x-none">
                <a:solidFill>
                  <a:srgbClr val="CC0000"/>
                </a:solidFill>
                <a:latin typeface="Gill Sans MT" charset="0"/>
                <a:ea typeface="ＭＳ Ｐゴシック" charset="-128"/>
              </a:rPr>
              <a:t>action</a:t>
            </a:r>
          </a:p>
          <a:p>
            <a:pPr lvl="1"/>
            <a:r>
              <a:rPr lang="en-US" altLang="x-none">
                <a:solidFill>
                  <a:srgbClr val="CC0000"/>
                </a:solidFill>
                <a:latin typeface="Gill Sans MT" charset="0"/>
                <a:ea typeface="ＭＳ Ｐゴシック" charset="-128"/>
              </a:rPr>
              <a:t>OpenFlow  examples of match-plus-action in action</a:t>
            </a:r>
          </a:p>
          <a:p>
            <a:endParaRPr lang="en-US" altLang="x-none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5716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4400">
                <a:solidFill>
                  <a:srgbClr val="000099"/>
                </a:solidFill>
                <a:latin typeface="Gill Sans MT" charset="0"/>
              </a:rPr>
              <a:t>Chapter 4: outline</a:t>
            </a:r>
          </a:p>
        </p:txBody>
      </p:sp>
      <p:sp>
        <p:nvSpPr>
          <p:cNvPr id="1157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D853616B-1A57-B44B-9E15-E1C8DB1EAF3D}" type="slidenum">
              <a:rPr lang="en-US" altLang="x-none" sz="1200">
                <a:latin typeface="Tahoma" charset="0"/>
              </a:rPr>
              <a:pPr/>
              <a:t>67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115718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779463"/>
            <a:ext cx="7721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8" name="Title 1"/>
          <p:cNvSpPr txBox="1">
            <a:spLocks/>
          </p:cNvSpPr>
          <p:nvPr/>
        </p:nvSpPr>
        <p:spPr bwMode="auto">
          <a:xfrm>
            <a:off x="371475" y="1793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4400">
                <a:solidFill>
                  <a:srgbClr val="000099"/>
                </a:solidFill>
                <a:latin typeface="Gill Sans MT" charset="0"/>
              </a:rPr>
              <a:t>Generalized Forwarding and SDN</a:t>
            </a:r>
          </a:p>
        </p:txBody>
      </p:sp>
      <p:sp>
        <p:nvSpPr>
          <p:cNvPr id="116739" name="Rectangle 4"/>
          <p:cNvSpPr>
            <a:spLocks noChangeArrowheads="1"/>
          </p:cNvSpPr>
          <p:nvPr/>
        </p:nvSpPr>
        <p:spPr bwMode="auto">
          <a:xfrm flipV="1">
            <a:off x="3057525" y="2017713"/>
            <a:ext cx="4065588" cy="9826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>
              <a:solidFill>
                <a:srgbClr val="000000"/>
              </a:solidFill>
            </a:endParaRPr>
          </a:p>
        </p:txBody>
      </p:sp>
      <p:sp>
        <p:nvSpPr>
          <p:cNvPr id="116740" name="Freeform 2"/>
          <p:cNvSpPr>
            <a:spLocks/>
          </p:cNvSpPr>
          <p:nvPr/>
        </p:nvSpPr>
        <p:spPr bwMode="auto">
          <a:xfrm>
            <a:off x="3503613" y="5022850"/>
            <a:ext cx="2847975" cy="1579563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1" name="Freeform 6"/>
          <p:cNvSpPr>
            <a:spLocks/>
          </p:cNvSpPr>
          <p:nvPr/>
        </p:nvSpPr>
        <p:spPr bwMode="auto">
          <a:xfrm>
            <a:off x="4141788" y="5326063"/>
            <a:ext cx="542925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2" name="Freeform 91"/>
          <p:cNvSpPr>
            <a:spLocks/>
          </p:cNvSpPr>
          <p:nvPr/>
        </p:nvSpPr>
        <p:spPr bwMode="auto">
          <a:xfrm>
            <a:off x="5183188" y="5319713"/>
            <a:ext cx="504825" cy="307975"/>
          </a:xfrm>
          <a:custGeom>
            <a:avLst/>
            <a:gdLst>
              <a:gd name="T0" fmla="*/ 0 w 318"/>
              <a:gd name="T1" fmla="*/ 0 h 194"/>
              <a:gd name="T2" fmla="*/ 2147483647 w 318"/>
              <a:gd name="T3" fmla="*/ 214748364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3" name="Freeform 92"/>
          <p:cNvSpPr>
            <a:spLocks/>
          </p:cNvSpPr>
          <p:nvPr/>
        </p:nvSpPr>
        <p:spPr bwMode="auto">
          <a:xfrm>
            <a:off x="4117975" y="5711825"/>
            <a:ext cx="1227138" cy="344488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4" name="Freeform 93"/>
          <p:cNvSpPr>
            <a:spLocks/>
          </p:cNvSpPr>
          <p:nvPr/>
        </p:nvSpPr>
        <p:spPr bwMode="auto">
          <a:xfrm>
            <a:off x="4464050" y="5635625"/>
            <a:ext cx="992188" cy="64135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5" name="Freeform 94"/>
          <p:cNvSpPr>
            <a:spLocks/>
          </p:cNvSpPr>
          <p:nvPr/>
        </p:nvSpPr>
        <p:spPr bwMode="auto">
          <a:xfrm>
            <a:off x="5557838" y="5699125"/>
            <a:ext cx="80962" cy="414338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6" name="Freeform 95"/>
          <p:cNvSpPr>
            <a:spLocks/>
          </p:cNvSpPr>
          <p:nvPr/>
        </p:nvSpPr>
        <p:spPr bwMode="auto">
          <a:xfrm flipV="1">
            <a:off x="4497388" y="6132513"/>
            <a:ext cx="796925" cy="203200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7" name="Freeform 96"/>
          <p:cNvSpPr>
            <a:spLocks/>
          </p:cNvSpPr>
          <p:nvPr/>
        </p:nvSpPr>
        <p:spPr bwMode="auto">
          <a:xfrm>
            <a:off x="3960813" y="5735638"/>
            <a:ext cx="222250" cy="506412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8" name="Rectangle 97"/>
          <p:cNvSpPr>
            <a:spLocks noChangeArrowheads="1"/>
          </p:cNvSpPr>
          <p:nvPr/>
        </p:nvSpPr>
        <p:spPr bwMode="auto">
          <a:xfrm>
            <a:off x="1916113" y="5449888"/>
            <a:ext cx="1206500" cy="2381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>
              <a:solidFill>
                <a:srgbClr val="000000"/>
              </a:solidFill>
            </a:endParaRPr>
          </a:p>
        </p:txBody>
      </p:sp>
      <p:sp>
        <p:nvSpPr>
          <p:cNvPr id="116749" name="Rectangle 98"/>
          <p:cNvSpPr>
            <a:spLocks noChangeArrowheads="1"/>
          </p:cNvSpPr>
          <p:nvPr/>
        </p:nvSpPr>
        <p:spPr bwMode="auto">
          <a:xfrm>
            <a:off x="1882775" y="5473700"/>
            <a:ext cx="1208088" cy="2381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>
              <a:solidFill>
                <a:srgbClr val="000000"/>
              </a:solidFill>
            </a:endParaRPr>
          </a:p>
        </p:txBody>
      </p:sp>
      <p:sp>
        <p:nvSpPr>
          <p:cNvPr id="116750" name="Line 99"/>
          <p:cNvSpPr>
            <a:spLocks noChangeShapeType="1"/>
          </p:cNvSpPr>
          <p:nvPr/>
        </p:nvSpPr>
        <p:spPr bwMode="auto">
          <a:xfrm>
            <a:off x="3154363" y="5624513"/>
            <a:ext cx="4222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1" name="Text Box 101"/>
          <p:cNvSpPr txBox="1">
            <a:spLocks noChangeArrowheads="1"/>
          </p:cNvSpPr>
          <p:nvPr/>
        </p:nvSpPr>
        <p:spPr bwMode="auto">
          <a:xfrm>
            <a:off x="3987800" y="5659438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16752" name="Text Box 102"/>
          <p:cNvSpPr txBox="1">
            <a:spLocks noChangeArrowheads="1"/>
          </p:cNvSpPr>
          <p:nvPr/>
        </p:nvSpPr>
        <p:spPr bwMode="auto">
          <a:xfrm>
            <a:off x="3736975" y="573246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6753" name="Rectangle 104"/>
          <p:cNvSpPr>
            <a:spLocks noChangeArrowheads="1"/>
          </p:cNvSpPr>
          <p:nvPr/>
        </p:nvSpPr>
        <p:spPr bwMode="auto">
          <a:xfrm>
            <a:off x="2352675" y="5476875"/>
            <a:ext cx="738188" cy="2397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>
              <a:solidFill>
                <a:srgbClr val="000000"/>
              </a:solidFill>
            </a:endParaRPr>
          </a:p>
        </p:txBody>
      </p:sp>
      <p:sp>
        <p:nvSpPr>
          <p:cNvPr id="116754" name="Text Box 105"/>
          <p:cNvSpPr txBox="1">
            <a:spLocks noChangeArrowheads="1"/>
          </p:cNvSpPr>
          <p:nvPr/>
        </p:nvSpPr>
        <p:spPr bwMode="auto">
          <a:xfrm>
            <a:off x="2279650" y="5467350"/>
            <a:ext cx="944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solidFill>
                  <a:srgbClr val="000000"/>
                </a:solidFill>
              </a:rPr>
              <a:t>0100 1101</a:t>
            </a:r>
          </a:p>
        </p:txBody>
      </p:sp>
      <p:sp>
        <p:nvSpPr>
          <p:cNvPr id="116755" name="Text Box 106"/>
          <p:cNvSpPr txBox="1">
            <a:spLocks noChangeArrowheads="1"/>
          </p:cNvSpPr>
          <p:nvPr/>
        </p:nvSpPr>
        <p:spPr bwMode="auto">
          <a:xfrm>
            <a:off x="1931988" y="6105525"/>
            <a:ext cx="1544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400">
                <a:solidFill>
                  <a:srgbClr val="000000"/>
                </a:solidFill>
              </a:rPr>
              <a:t>values in arriving</a:t>
            </a:r>
          </a:p>
          <a:p>
            <a:r>
              <a:rPr lang="en-US" altLang="x-none" sz="1400">
                <a:solidFill>
                  <a:srgbClr val="000000"/>
                </a:solidFill>
              </a:rPr>
              <a:t>packet</a:t>
            </a:r>
            <a:r>
              <a:rPr lang="ja-JP" altLang="en-US" sz="1400">
                <a:solidFill>
                  <a:srgbClr val="000000"/>
                </a:solidFill>
              </a:rPr>
              <a:t>’</a:t>
            </a:r>
            <a:r>
              <a:rPr lang="en-US" altLang="ja-JP" sz="1400">
                <a:solidFill>
                  <a:srgbClr val="000000"/>
                </a:solidFill>
              </a:rPr>
              <a:t>s header</a:t>
            </a:r>
            <a:endParaRPr lang="en-US" altLang="x-none" sz="1400">
              <a:solidFill>
                <a:srgbClr val="000000"/>
              </a:solidFill>
            </a:endParaRPr>
          </a:p>
        </p:txBody>
      </p:sp>
      <p:grpSp>
        <p:nvGrpSpPr>
          <p:cNvPr id="116756" name="Group 25"/>
          <p:cNvGrpSpPr>
            <a:grpSpLocks/>
          </p:cNvGrpSpPr>
          <p:nvPr/>
        </p:nvGrpSpPr>
        <p:grpSpPr bwMode="auto">
          <a:xfrm>
            <a:off x="2879725" y="2162175"/>
            <a:ext cx="4376738" cy="392113"/>
            <a:chOff x="2876479" y="1379891"/>
            <a:chExt cx="4376824" cy="393056"/>
          </a:xfrm>
        </p:grpSpPr>
        <p:sp>
          <p:nvSpPr>
            <p:cNvPr id="116977" name="Oval 5"/>
            <p:cNvSpPr>
              <a:spLocks noChangeArrowheads="1"/>
            </p:cNvSpPr>
            <p:nvPr/>
          </p:nvSpPr>
          <p:spPr bwMode="auto">
            <a:xfrm>
              <a:off x="3143886" y="1379891"/>
              <a:ext cx="3785019" cy="3930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solidFill>
                  <a:srgbClr val="000000"/>
                </a:solidFill>
              </a:endParaRPr>
            </a:p>
          </p:txBody>
        </p:sp>
        <p:sp>
          <p:nvSpPr>
            <p:cNvPr id="116978" name="Text Box 108"/>
            <p:cNvSpPr txBox="1">
              <a:spLocks noChangeArrowheads="1"/>
            </p:cNvSpPr>
            <p:nvPr/>
          </p:nvSpPr>
          <p:spPr bwMode="auto">
            <a:xfrm>
              <a:off x="2876479" y="1408113"/>
              <a:ext cx="4376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400">
                  <a:solidFill>
                    <a:srgbClr val="000000"/>
                  </a:solidFill>
                </a:rPr>
                <a:t>logically-centralized routing controller</a:t>
              </a:r>
            </a:p>
          </p:txBody>
        </p:sp>
      </p:grpSp>
      <p:sp>
        <p:nvSpPr>
          <p:cNvPr id="116757" name="Line 119"/>
          <p:cNvSpPr>
            <a:spLocks noChangeShapeType="1"/>
          </p:cNvSpPr>
          <p:nvPr/>
        </p:nvSpPr>
        <p:spPr bwMode="auto">
          <a:xfrm flipH="1" flipV="1">
            <a:off x="2744788" y="5772150"/>
            <a:ext cx="0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2"/>
          <p:cNvSpPr>
            <a:spLocks/>
          </p:cNvSpPr>
          <p:nvPr/>
        </p:nvSpPr>
        <p:spPr bwMode="auto">
          <a:xfrm flipH="1">
            <a:off x="4852988" y="4848225"/>
            <a:ext cx="407987" cy="371475"/>
          </a:xfrm>
          <a:custGeom>
            <a:avLst/>
            <a:gdLst>
              <a:gd name="T0" fmla="*/ 0 w 1443"/>
              <a:gd name="T1" fmla="*/ 0 h 816"/>
              <a:gd name="T2" fmla="*/ 0 w 1443"/>
              <a:gd name="T3" fmla="*/ 0 h 816"/>
              <a:gd name="T4" fmla="*/ 0 w 1443"/>
              <a:gd name="T5" fmla="*/ 0 h 816"/>
              <a:gd name="T6" fmla="*/ 0 w 1443"/>
              <a:gd name="T7" fmla="*/ 0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Freeform 122"/>
          <p:cNvSpPr>
            <a:spLocks/>
          </p:cNvSpPr>
          <p:nvPr/>
        </p:nvSpPr>
        <p:spPr bwMode="auto">
          <a:xfrm flipH="1">
            <a:off x="5418138" y="5053013"/>
            <a:ext cx="396875" cy="471487"/>
          </a:xfrm>
          <a:custGeom>
            <a:avLst/>
            <a:gdLst>
              <a:gd name="T0" fmla="*/ 0 w 1443"/>
              <a:gd name="T1" fmla="*/ 0 h 816"/>
              <a:gd name="T2" fmla="*/ 0 w 1443"/>
              <a:gd name="T3" fmla="*/ 0 h 816"/>
              <a:gd name="T4" fmla="*/ 0 w 1443"/>
              <a:gd name="T5" fmla="*/ 0 h 816"/>
              <a:gd name="T6" fmla="*/ 0 w 1443"/>
              <a:gd name="T7" fmla="*/ 0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  <a:gd name="connsiteX0" fmla="*/ 0 w 12434"/>
              <a:gd name="connsiteY0" fmla="*/ 2860 h 12638"/>
              <a:gd name="connsiteX1" fmla="*/ 7457 w 12434"/>
              <a:gd name="connsiteY1" fmla="*/ 12443 h 12638"/>
              <a:gd name="connsiteX2" fmla="*/ 9148 w 12434"/>
              <a:gd name="connsiteY2" fmla="*/ 12517 h 12638"/>
              <a:gd name="connsiteX3" fmla="*/ 12434 w 12434"/>
              <a:gd name="connsiteY3" fmla="*/ 0 h 12638"/>
              <a:gd name="connsiteX4" fmla="*/ 0 w 12434"/>
              <a:gd name="connsiteY4" fmla="*/ 2860 h 12638"/>
              <a:gd name="connsiteX0" fmla="*/ 0 w 6870"/>
              <a:gd name="connsiteY0" fmla="*/ 0 h 12699"/>
              <a:gd name="connsiteX1" fmla="*/ 1893 w 6870"/>
              <a:gd name="connsiteY1" fmla="*/ 12504 h 12699"/>
              <a:gd name="connsiteX2" fmla="*/ 3584 w 6870"/>
              <a:gd name="connsiteY2" fmla="*/ 12578 h 12699"/>
              <a:gd name="connsiteX3" fmla="*/ 6870 w 6870"/>
              <a:gd name="connsiteY3" fmla="*/ 61 h 12699"/>
              <a:gd name="connsiteX4" fmla="*/ 0 w 6870"/>
              <a:gd name="connsiteY4" fmla="*/ 0 h 12699"/>
              <a:gd name="connsiteX0" fmla="*/ 0 w 10000"/>
              <a:gd name="connsiteY0" fmla="*/ 0 h 10000"/>
              <a:gd name="connsiteX1" fmla="*/ 2755 w 10000"/>
              <a:gd name="connsiteY1" fmla="*/ 9846 h 10000"/>
              <a:gd name="connsiteX2" fmla="*/ 5217 w 10000"/>
              <a:gd name="connsiteY2" fmla="*/ 9905 h 10000"/>
              <a:gd name="connsiteX3" fmla="*/ 10000 w 10000"/>
              <a:gd name="connsiteY3" fmla="*/ 48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2755 w 10000"/>
              <a:gd name="connsiteY1" fmla="*/ 9846 h 10000"/>
              <a:gd name="connsiteX2" fmla="*/ 5217 w 10000"/>
              <a:gd name="connsiteY2" fmla="*/ 9905 h 10000"/>
              <a:gd name="connsiteX3" fmla="*/ 10000 w 10000"/>
              <a:gd name="connsiteY3" fmla="*/ 48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2755 w 10000"/>
              <a:gd name="connsiteY1" fmla="*/ 9846 h 10000"/>
              <a:gd name="connsiteX2" fmla="*/ 5217 w 10000"/>
              <a:gd name="connsiteY2" fmla="*/ 9905 h 10000"/>
              <a:gd name="connsiteX3" fmla="*/ 10000 w 10000"/>
              <a:gd name="connsiteY3" fmla="*/ 48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229" y="5733"/>
                  <a:pt x="2358" y="5470"/>
                  <a:pt x="2755" y="9846"/>
                </a:cubicBezTo>
                <a:cubicBezTo>
                  <a:pt x="3854" y="9780"/>
                  <a:pt x="4208" y="10175"/>
                  <a:pt x="5217" y="9905"/>
                </a:cubicBezTo>
                <a:cubicBezTo>
                  <a:pt x="5361" y="4711"/>
                  <a:pt x="8316" y="3397"/>
                  <a:pt x="10000" y="48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6760" name="Group 77"/>
          <p:cNvGrpSpPr>
            <a:grpSpLocks/>
          </p:cNvGrpSpPr>
          <p:nvPr/>
        </p:nvGrpSpPr>
        <p:grpSpPr bwMode="auto">
          <a:xfrm>
            <a:off x="5345113" y="5478463"/>
            <a:ext cx="501650" cy="233362"/>
            <a:chOff x="3600" y="219"/>
            <a:chExt cx="360" cy="175"/>
          </a:xfrm>
        </p:grpSpPr>
        <p:sp>
          <p:nvSpPr>
            <p:cNvPr id="116964" name="Oval 78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solidFill>
                  <a:srgbClr val="000000"/>
                </a:solidFill>
              </a:endParaRPr>
            </a:p>
          </p:txBody>
        </p:sp>
        <p:sp>
          <p:nvSpPr>
            <p:cNvPr id="116965" name="Line 7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66" name="Line 8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67" name="Rectangle 81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6968" name="Oval 8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solidFill>
                  <a:srgbClr val="000000"/>
                </a:solidFill>
              </a:endParaRPr>
            </a:p>
          </p:txBody>
        </p:sp>
        <p:grpSp>
          <p:nvGrpSpPr>
            <p:cNvPr id="116969" name="Group 8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974" name="Line 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75" name="Line 85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76" name="Line 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6970" name="Group 8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971" name="Line 88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72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73" name="Line 90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" name="Freeform 122"/>
          <p:cNvSpPr>
            <a:spLocks/>
          </p:cNvSpPr>
          <p:nvPr/>
        </p:nvSpPr>
        <p:spPr bwMode="auto">
          <a:xfrm flipH="1">
            <a:off x="5708650" y="5572125"/>
            <a:ext cx="347663" cy="560388"/>
          </a:xfrm>
          <a:custGeom>
            <a:avLst/>
            <a:gdLst>
              <a:gd name="T0" fmla="*/ 0 w 1443"/>
              <a:gd name="T1" fmla="*/ 0 h 816"/>
              <a:gd name="T2" fmla="*/ 0 w 1443"/>
              <a:gd name="T3" fmla="*/ 0 h 816"/>
              <a:gd name="T4" fmla="*/ 0 w 1443"/>
              <a:gd name="T5" fmla="*/ 0 h 816"/>
              <a:gd name="T6" fmla="*/ 0 w 1443"/>
              <a:gd name="T7" fmla="*/ 0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  <a:gd name="connsiteX0" fmla="*/ 0 w 12434"/>
              <a:gd name="connsiteY0" fmla="*/ 5781 h 9717"/>
              <a:gd name="connsiteX1" fmla="*/ 9891 w 12434"/>
              <a:gd name="connsiteY1" fmla="*/ 9522 h 9717"/>
              <a:gd name="connsiteX2" fmla="*/ 11582 w 12434"/>
              <a:gd name="connsiteY2" fmla="*/ 9596 h 9717"/>
              <a:gd name="connsiteX3" fmla="*/ 12434 w 12434"/>
              <a:gd name="connsiteY3" fmla="*/ 0 h 9717"/>
              <a:gd name="connsiteX4" fmla="*/ 0 w 12434"/>
              <a:gd name="connsiteY4" fmla="*/ 5781 h 9717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0 w 9315"/>
              <a:gd name="connsiteY0" fmla="*/ 8176 h 12226"/>
              <a:gd name="connsiteX1" fmla="*/ 7955 w 9315"/>
              <a:gd name="connsiteY1" fmla="*/ 12026 h 12226"/>
              <a:gd name="connsiteX2" fmla="*/ 9315 w 9315"/>
              <a:gd name="connsiteY2" fmla="*/ 12102 h 12226"/>
              <a:gd name="connsiteX3" fmla="*/ 323 w 9315"/>
              <a:gd name="connsiteY3" fmla="*/ 0 h 12226"/>
              <a:gd name="connsiteX4" fmla="*/ 0 w 9315"/>
              <a:gd name="connsiteY4" fmla="*/ 8176 h 12226"/>
              <a:gd name="connsiteX0" fmla="*/ 0 w 10000"/>
              <a:gd name="connsiteY0" fmla="*/ 6778 h 10091"/>
              <a:gd name="connsiteX1" fmla="*/ 8540 w 10000"/>
              <a:gd name="connsiteY1" fmla="*/ 9927 h 10091"/>
              <a:gd name="connsiteX2" fmla="*/ 10000 w 10000"/>
              <a:gd name="connsiteY2" fmla="*/ 9990 h 10091"/>
              <a:gd name="connsiteX3" fmla="*/ 107 w 10000"/>
              <a:gd name="connsiteY3" fmla="*/ 0 h 10091"/>
              <a:gd name="connsiteX4" fmla="*/ 0 w 10000"/>
              <a:gd name="connsiteY4" fmla="*/ 6778 h 10091"/>
              <a:gd name="connsiteX0" fmla="*/ 0 w 10000"/>
              <a:gd name="connsiteY0" fmla="*/ 6778 h 10091"/>
              <a:gd name="connsiteX1" fmla="*/ 8540 w 10000"/>
              <a:gd name="connsiteY1" fmla="*/ 9927 h 10091"/>
              <a:gd name="connsiteX2" fmla="*/ 10000 w 10000"/>
              <a:gd name="connsiteY2" fmla="*/ 9990 h 10091"/>
              <a:gd name="connsiteX3" fmla="*/ 107 w 10000"/>
              <a:gd name="connsiteY3" fmla="*/ 0 h 10091"/>
              <a:gd name="connsiteX4" fmla="*/ 0 w 10000"/>
              <a:gd name="connsiteY4" fmla="*/ 6778 h 10091"/>
              <a:gd name="connsiteX0" fmla="*/ 0 w 10000"/>
              <a:gd name="connsiteY0" fmla="*/ 6778 h 10838"/>
              <a:gd name="connsiteX1" fmla="*/ 8900 w 10000"/>
              <a:gd name="connsiteY1" fmla="*/ 10838 h 10838"/>
              <a:gd name="connsiteX2" fmla="*/ 10000 w 10000"/>
              <a:gd name="connsiteY2" fmla="*/ 9990 h 10838"/>
              <a:gd name="connsiteX3" fmla="*/ 107 w 10000"/>
              <a:gd name="connsiteY3" fmla="*/ 0 h 10838"/>
              <a:gd name="connsiteX4" fmla="*/ 0 w 10000"/>
              <a:gd name="connsiteY4" fmla="*/ 6778 h 10838"/>
              <a:gd name="connsiteX0" fmla="*/ 0 w 9339"/>
              <a:gd name="connsiteY0" fmla="*/ 6778 h 10838"/>
              <a:gd name="connsiteX1" fmla="*/ 8900 w 9339"/>
              <a:gd name="connsiteY1" fmla="*/ 10838 h 10838"/>
              <a:gd name="connsiteX2" fmla="*/ 9339 w 9339"/>
              <a:gd name="connsiteY2" fmla="*/ 8351 h 10838"/>
              <a:gd name="connsiteX3" fmla="*/ 107 w 9339"/>
              <a:gd name="connsiteY3" fmla="*/ 0 h 10838"/>
              <a:gd name="connsiteX4" fmla="*/ 0 w 9339"/>
              <a:gd name="connsiteY4" fmla="*/ 6778 h 10838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20 w 10020"/>
              <a:gd name="connsiteY0" fmla="*/ 7598 h 11344"/>
              <a:gd name="connsiteX1" fmla="*/ 9550 w 10020"/>
              <a:gd name="connsiteY1" fmla="*/ 11344 h 11344"/>
              <a:gd name="connsiteX2" fmla="*/ 10020 w 10020"/>
              <a:gd name="connsiteY2" fmla="*/ 9049 h 11344"/>
              <a:gd name="connsiteX3" fmla="*/ 71 w 10020"/>
              <a:gd name="connsiteY3" fmla="*/ 0 h 11344"/>
              <a:gd name="connsiteX4" fmla="*/ 20 w 10020"/>
              <a:gd name="connsiteY4" fmla="*/ 7598 h 11344"/>
              <a:gd name="connsiteX0" fmla="*/ 20 w 10020"/>
              <a:gd name="connsiteY0" fmla="*/ 7598 h 11344"/>
              <a:gd name="connsiteX1" fmla="*/ 9550 w 10020"/>
              <a:gd name="connsiteY1" fmla="*/ 11344 h 11344"/>
              <a:gd name="connsiteX2" fmla="*/ 10020 w 10020"/>
              <a:gd name="connsiteY2" fmla="*/ 9049 h 11344"/>
              <a:gd name="connsiteX3" fmla="*/ 71 w 10020"/>
              <a:gd name="connsiteY3" fmla="*/ 0 h 11344"/>
              <a:gd name="connsiteX4" fmla="*/ 20 w 10020"/>
              <a:gd name="connsiteY4" fmla="*/ 7598 h 11344"/>
              <a:gd name="connsiteX0" fmla="*/ 20 w 10020"/>
              <a:gd name="connsiteY0" fmla="*/ 7598 h 11260"/>
              <a:gd name="connsiteX1" fmla="*/ 9743 w 10020"/>
              <a:gd name="connsiteY1" fmla="*/ 11260 h 11260"/>
              <a:gd name="connsiteX2" fmla="*/ 10020 w 10020"/>
              <a:gd name="connsiteY2" fmla="*/ 9049 h 11260"/>
              <a:gd name="connsiteX3" fmla="*/ 71 w 10020"/>
              <a:gd name="connsiteY3" fmla="*/ 0 h 11260"/>
              <a:gd name="connsiteX4" fmla="*/ 20 w 10020"/>
              <a:gd name="connsiteY4" fmla="*/ 7598 h 11260"/>
              <a:gd name="connsiteX0" fmla="*/ 20 w 10020"/>
              <a:gd name="connsiteY0" fmla="*/ 7598 h 11260"/>
              <a:gd name="connsiteX1" fmla="*/ 9743 w 10020"/>
              <a:gd name="connsiteY1" fmla="*/ 11260 h 11260"/>
              <a:gd name="connsiteX2" fmla="*/ 10020 w 10020"/>
              <a:gd name="connsiteY2" fmla="*/ 9049 h 11260"/>
              <a:gd name="connsiteX3" fmla="*/ 71 w 10020"/>
              <a:gd name="connsiteY3" fmla="*/ 0 h 11260"/>
              <a:gd name="connsiteX4" fmla="*/ 20 w 10020"/>
              <a:gd name="connsiteY4" fmla="*/ 7598 h 11260"/>
              <a:gd name="connsiteX0" fmla="*/ 174 w 10174"/>
              <a:gd name="connsiteY0" fmla="*/ 9049 h 12711"/>
              <a:gd name="connsiteX1" fmla="*/ 9897 w 10174"/>
              <a:gd name="connsiteY1" fmla="*/ 12711 h 12711"/>
              <a:gd name="connsiteX2" fmla="*/ 10174 w 10174"/>
              <a:gd name="connsiteY2" fmla="*/ 10500 h 12711"/>
              <a:gd name="connsiteX3" fmla="*/ 53 w 10174"/>
              <a:gd name="connsiteY3" fmla="*/ 0 h 12711"/>
              <a:gd name="connsiteX4" fmla="*/ 174 w 10174"/>
              <a:gd name="connsiteY4" fmla="*/ 9049 h 12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4" h="12711">
                <a:moveTo>
                  <a:pt x="174" y="9049"/>
                </a:moveTo>
                <a:cubicBezTo>
                  <a:pt x="4475" y="9662"/>
                  <a:pt x="4372" y="8900"/>
                  <a:pt x="9897" y="12711"/>
                </a:cubicBezTo>
                <a:cubicBezTo>
                  <a:pt x="9952" y="11889"/>
                  <a:pt x="9533" y="10766"/>
                  <a:pt x="10174" y="10500"/>
                </a:cubicBezTo>
                <a:cubicBezTo>
                  <a:pt x="2742" y="6806"/>
                  <a:pt x="2583" y="3892"/>
                  <a:pt x="53" y="0"/>
                </a:cubicBezTo>
                <a:cubicBezTo>
                  <a:pt x="-167" y="3529"/>
                  <a:pt x="382" y="5436"/>
                  <a:pt x="174" y="9049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Freeform 122"/>
          <p:cNvSpPr>
            <a:spLocks/>
          </p:cNvSpPr>
          <p:nvPr/>
        </p:nvSpPr>
        <p:spPr bwMode="auto">
          <a:xfrm flipH="1">
            <a:off x="2563813" y="5051425"/>
            <a:ext cx="2146300" cy="454025"/>
          </a:xfrm>
          <a:custGeom>
            <a:avLst/>
            <a:gdLst>
              <a:gd name="T0" fmla="*/ 0 w 1443"/>
              <a:gd name="T1" fmla="*/ 0 h 816"/>
              <a:gd name="T2" fmla="*/ 0 w 1443"/>
              <a:gd name="T3" fmla="*/ 0 h 816"/>
              <a:gd name="T4" fmla="*/ 0 w 1443"/>
              <a:gd name="T5" fmla="*/ 0 h 816"/>
              <a:gd name="T6" fmla="*/ 0 w 1443"/>
              <a:gd name="T7" fmla="*/ 0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  <a:gd name="connsiteX0" fmla="*/ 0 w 10151"/>
              <a:gd name="connsiteY0" fmla="*/ 0 h 10495"/>
              <a:gd name="connsiteX1" fmla="*/ 7457 w 10151"/>
              <a:gd name="connsiteY1" fmla="*/ 9583 h 10495"/>
              <a:gd name="connsiteX2" fmla="*/ 10151 w 10151"/>
              <a:gd name="connsiteY2" fmla="*/ 10437 h 10495"/>
              <a:gd name="connsiteX3" fmla="*/ 10000 w 10151"/>
              <a:gd name="connsiteY3" fmla="*/ 61 h 10495"/>
              <a:gd name="connsiteX4" fmla="*/ 0 w 10151"/>
              <a:gd name="connsiteY4" fmla="*/ 0 h 10495"/>
              <a:gd name="connsiteX0" fmla="*/ 0 w 10151"/>
              <a:gd name="connsiteY0" fmla="*/ 0 h 10515"/>
              <a:gd name="connsiteX1" fmla="*/ 6036 w 10151"/>
              <a:gd name="connsiteY1" fmla="*/ 9973 h 10515"/>
              <a:gd name="connsiteX2" fmla="*/ 10151 w 10151"/>
              <a:gd name="connsiteY2" fmla="*/ 10437 h 10515"/>
              <a:gd name="connsiteX3" fmla="*/ 10000 w 10151"/>
              <a:gd name="connsiteY3" fmla="*/ 61 h 10515"/>
              <a:gd name="connsiteX4" fmla="*/ 0 w 10151"/>
              <a:gd name="connsiteY4" fmla="*/ 0 h 10515"/>
              <a:gd name="connsiteX0" fmla="*/ 0 w 11989"/>
              <a:gd name="connsiteY0" fmla="*/ 0 h 15715"/>
              <a:gd name="connsiteX1" fmla="*/ 7874 w 11989"/>
              <a:gd name="connsiteY1" fmla="*/ 15173 h 15715"/>
              <a:gd name="connsiteX2" fmla="*/ 11989 w 11989"/>
              <a:gd name="connsiteY2" fmla="*/ 15637 h 15715"/>
              <a:gd name="connsiteX3" fmla="*/ 11838 w 11989"/>
              <a:gd name="connsiteY3" fmla="*/ 5261 h 15715"/>
              <a:gd name="connsiteX4" fmla="*/ 0 w 11989"/>
              <a:gd name="connsiteY4" fmla="*/ 0 h 15715"/>
              <a:gd name="connsiteX0" fmla="*/ 0 w 13760"/>
              <a:gd name="connsiteY0" fmla="*/ 0 h 15715"/>
              <a:gd name="connsiteX1" fmla="*/ 7874 w 13760"/>
              <a:gd name="connsiteY1" fmla="*/ 15173 h 15715"/>
              <a:gd name="connsiteX2" fmla="*/ 11989 w 13760"/>
              <a:gd name="connsiteY2" fmla="*/ 15637 h 15715"/>
              <a:gd name="connsiteX3" fmla="*/ 13760 w 13760"/>
              <a:gd name="connsiteY3" fmla="*/ 61 h 15715"/>
              <a:gd name="connsiteX4" fmla="*/ 0 w 13760"/>
              <a:gd name="connsiteY4" fmla="*/ 0 h 15715"/>
              <a:gd name="connsiteX0" fmla="*/ 0 w 13760"/>
              <a:gd name="connsiteY0" fmla="*/ 0 h 15758"/>
              <a:gd name="connsiteX1" fmla="*/ 8292 w 13760"/>
              <a:gd name="connsiteY1" fmla="*/ 15563 h 15758"/>
              <a:gd name="connsiteX2" fmla="*/ 11989 w 13760"/>
              <a:gd name="connsiteY2" fmla="*/ 15637 h 15758"/>
              <a:gd name="connsiteX3" fmla="*/ 13760 w 13760"/>
              <a:gd name="connsiteY3" fmla="*/ 61 h 15758"/>
              <a:gd name="connsiteX4" fmla="*/ 0 w 13760"/>
              <a:gd name="connsiteY4" fmla="*/ 0 h 15758"/>
              <a:gd name="connsiteX0" fmla="*/ 0 w 24624"/>
              <a:gd name="connsiteY0" fmla="*/ 849 h 16607"/>
              <a:gd name="connsiteX1" fmla="*/ 8292 w 24624"/>
              <a:gd name="connsiteY1" fmla="*/ 16412 h 16607"/>
              <a:gd name="connsiteX2" fmla="*/ 11989 w 24624"/>
              <a:gd name="connsiteY2" fmla="*/ 16486 h 16607"/>
              <a:gd name="connsiteX3" fmla="*/ 24624 w 24624"/>
              <a:gd name="connsiteY3" fmla="*/ 0 h 16607"/>
              <a:gd name="connsiteX4" fmla="*/ 0 w 24624"/>
              <a:gd name="connsiteY4" fmla="*/ 849 h 16607"/>
              <a:gd name="connsiteX0" fmla="*/ 0 w 24624"/>
              <a:gd name="connsiteY0" fmla="*/ 849 h 16607"/>
              <a:gd name="connsiteX1" fmla="*/ 8292 w 24624"/>
              <a:gd name="connsiteY1" fmla="*/ 16412 h 16607"/>
              <a:gd name="connsiteX2" fmla="*/ 11989 w 24624"/>
              <a:gd name="connsiteY2" fmla="*/ 16486 h 16607"/>
              <a:gd name="connsiteX3" fmla="*/ 24624 w 24624"/>
              <a:gd name="connsiteY3" fmla="*/ 0 h 16607"/>
              <a:gd name="connsiteX4" fmla="*/ 0 w 24624"/>
              <a:gd name="connsiteY4" fmla="*/ 849 h 16607"/>
              <a:gd name="connsiteX0" fmla="*/ 0 w 28801"/>
              <a:gd name="connsiteY0" fmla="*/ 0 h 18057"/>
              <a:gd name="connsiteX1" fmla="*/ 12469 w 28801"/>
              <a:gd name="connsiteY1" fmla="*/ 17862 h 18057"/>
              <a:gd name="connsiteX2" fmla="*/ 16166 w 28801"/>
              <a:gd name="connsiteY2" fmla="*/ 17936 h 18057"/>
              <a:gd name="connsiteX3" fmla="*/ 28801 w 28801"/>
              <a:gd name="connsiteY3" fmla="*/ 1450 h 18057"/>
              <a:gd name="connsiteX4" fmla="*/ 0 w 28801"/>
              <a:gd name="connsiteY4" fmla="*/ 0 h 18057"/>
              <a:gd name="connsiteX0" fmla="*/ 0 w 37155"/>
              <a:gd name="connsiteY0" fmla="*/ 0 h 18057"/>
              <a:gd name="connsiteX1" fmla="*/ 12469 w 37155"/>
              <a:gd name="connsiteY1" fmla="*/ 17862 h 18057"/>
              <a:gd name="connsiteX2" fmla="*/ 16166 w 37155"/>
              <a:gd name="connsiteY2" fmla="*/ 17936 h 18057"/>
              <a:gd name="connsiteX3" fmla="*/ 37155 w 37155"/>
              <a:gd name="connsiteY3" fmla="*/ 50 h 18057"/>
              <a:gd name="connsiteX4" fmla="*/ 0 w 37155"/>
              <a:gd name="connsiteY4" fmla="*/ 0 h 1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5" h="18057">
                <a:moveTo>
                  <a:pt x="0" y="0"/>
                </a:moveTo>
                <a:cubicBezTo>
                  <a:pt x="3957" y="3493"/>
                  <a:pt x="10944" y="13279"/>
                  <a:pt x="12469" y="17862"/>
                </a:cubicBezTo>
                <a:cubicBezTo>
                  <a:pt x="13224" y="17777"/>
                  <a:pt x="15473" y="18279"/>
                  <a:pt x="16166" y="17936"/>
                </a:cubicBezTo>
                <a:cubicBezTo>
                  <a:pt x="15778" y="12531"/>
                  <a:pt x="29146" y="3783"/>
                  <a:pt x="37155" y="5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6763" name="Text Box 100"/>
          <p:cNvSpPr txBox="1">
            <a:spLocks noChangeArrowheads="1"/>
          </p:cNvSpPr>
          <p:nvPr/>
        </p:nvSpPr>
        <p:spPr bwMode="auto">
          <a:xfrm>
            <a:off x="4073525" y="5221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>
                <a:solidFill>
                  <a:srgbClr val="000000"/>
                </a:solidFill>
              </a:rPr>
              <a:t>1</a:t>
            </a:r>
          </a:p>
        </p:txBody>
      </p:sp>
      <p:grpSp>
        <p:nvGrpSpPr>
          <p:cNvPr id="116764" name="Group 7"/>
          <p:cNvGrpSpPr>
            <a:grpSpLocks/>
          </p:cNvGrpSpPr>
          <p:nvPr/>
        </p:nvGrpSpPr>
        <p:grpSpPr bwMode="auto">
          <a:xfrm>
            <a:off x="3648075" y="5500688"/>
            <a:ext cx="501650" cy="233362"/>
            <a:chOff x="3600" y="219"/>
            <a:chExt cx="360" cy="175"/>
          </a:xfrm>
        </p:grpSpPr>
        <p:sp>
          <p:nvSpPr>
            <p:cNvPr id="116951" name="Oval 8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solidFill>
                  <a:srgbClr val="000000"/>
                </a:solidFill>
              </a:endParaRPr>
            </a:p>
          </p:txBody>
        </p:sp>
        <p:sp>
          <p:nvSpPr>
            <p:cNvPr id="116952" name="Line 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53" name="Line 1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54" name="Rectangle 11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6955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solidFill>
                  <a:srgbClr val="000000"/>
                </a:solidFill>
              </a:endParaRPr>
            </a:p>
          </p:txBody>
        </p:sp>
        <p:grpSp>
          <p:nvGrpSpPr>
            <p:cNvPr id="116956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961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62" name="Line 15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63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6957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958" name="Line 18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59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60" name="Line 20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6765" name="Freeform 120"/>
          <p:cNvSpPr>
            <a:spLocks/>
          </p:cNvSpPr>
          <p:nvPr/>
        </p:nvSpPr>
        <p:spPr bwMode="auto">
          <a:xfrm>
            <a:off x="3581400" y="5621338"/>
            <a:ext cx="982663" cy="215900"/>
          </a:xfrm>
          <a:custGeom>
            <a:avLst/>
            <a:gdLst>
              <a:gd name="T0" fmla="*/ 0 w 10042"/>
              <a:gd name="T1" fmla="*/ 25234610 h 10522"/>
              <a:gd name="T2" fmla="*/ 2147483647 w 10042"/>
              <a:gd name="T3" fmla="*/ 301708329 h 10522"/>
              <a:gd name="T4" fmla="*/ 2147483647 w 10042"/>
              <a:gd name="T5" fmla="*/ 1869572549 h 105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42" h="10522">
                <a:moveTo>
                  <a:pt x="0" y="142"/>
                </a:moveTo>
                <a:cubicBezTo>
                  <a:pt x="3431" y="-228"/>
                  <a:pt x="4080" y="76"/>
                  <a:pt x="5443" y="1698"/>
                </a:cubicBezTo>
                <a:cubicBezTo>
                  <a:pt x="6937" y="3705"/>
                  <a:pt x="9198" y="6895"/>
                  <a:pt x="10042" y="10522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16766" name="Straight Connector 65"/>
          <p:cNvCxnSpPr>
            <a:cxnSpLocks noChangeShapeType="1"/>
          </p:cNvCxnSpPr>
          <p:nvPr/>
        </p:nvCxnSpPr>
        <p:spPr bwMode="auto">
          <a:xfrm>
            <a:off x="2736850" y="5473700"/>
            <a:ext cx="7938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Freeform 122"/>
          <p:cNvSpPr>
            <a:spLocks/>
          </p:cNvSpPr>
          <p:nvPr/>
        </p:nvSpPr>
        <p:spPr bwMode="auto">
          <a:xfrm flipH="1">
            <a:off x="4479925" y="6084888"/>
            <a:ext cx="2181225" cy="396875"/>
          </a:xfrm>
          <a:custGeom>
            <a:avLst/>
            <a:gdLst>
              <a:gd name="T0" fmla="*/ 0 w 1443"/>
              <a:gd name="T1" fmla="*/ 0 h 816"/>
              <a:gd name="T2" fmla="*/ 0 w 1443"/>
              <a:gd name="T3" fmla="*/ 0 h 816"/>
              <a:gd name="T4" fmla="*/ 0 w 1443"/>
              <a:gd name="T5" fmla="*/ 0 h 816"/>
              <a:gd name="T6" fmla="*/ 0 w 1443"/>
              <a:gd name="T7" fmla="*/ 0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  <a:gd name="connsiteX0" fmla="*/ 0 w 12434"/>
              <a:gd name="connsiteY0" fmla="*/ 5781 h 9717"/>
              <a:gd name="connsiteX1" fmla="*/ 9891 w 12434"/>
              <a:gd name="connsiteY1" fmla="*/ 9522 h 9717"/>
              <a:gd name="connsiteX2" fmla="*/ 11582 w 12434"/>
              <a:gd name="connsiteY2" fmla="*/ 9596 h 9717"/>
              <a:gd name="connsiteX3" fmla="*/ 12434 w 12434"/>
              <a:gd name="connsiteY3" fmla="*/ 0 h 9717"/>
              <a:gd name="connsiteX4" fmla="*/ 0 w 12434"/>
              <a:gd name="connsiteY4" fmla="*/ 5781 h 9717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0 w 9315"/>
              <a:gd name="connsiteY0" fmla="*/ 8176 h 12226"/>
              <a:gd name="connsiteX1" fmla="*/ 7955 w 9315"/>
              <a:gd name="connsiteY1" fmla="*/ 12026 h 12226"/>
              <a:gd name="connsiteX2" fmla="*/ 9315 w 9315"/>
              <a:gd name="connsiteY2" fmla="*/ 12102 h 12226"/>
              <a:gd name="connsiteX3" fmla="*/ 323 w 9315"/>
              <a:gd name="connsiteY3" fmla="*/ 0 h 12226"/>
              <a:gd name="connsiteX4" fmla="*/ 0 w 9315"/>
              <a:gd name="connsiteY4" fmla="*/ 8176 h 12226"/>
              <a:gd name="connsiteX0" fmla="*/ 0 w 10000"/>
              <a:gd name="connsiteY0" fmla="*/ 6778 h 10091"/>
              <a:gd name="connsiteX1" fmla="*/ 8540 w 10000"/>
              <a:gd name="connsiteY1" fmla="*/ 9927 h 10091"/>
              <a:gd name="connsiteX2" fmla="*/ 10000 w 10000"/>
              <a:gd name="connsiteY2" fmla="*/ 9990 h 10091"/>
              <a:gd name="connsiteX3" fmla="*/ 107 w 10000"/>
              <a:gd name="connsiteY3" fmla="*/ 0 h 10091"/>
              <a:gd name="connsiteX4" fmla="*/ 0 w 10000"/>
              <a:gd name="connsiteY4" fmla="*/ 6778 h 10091"/>
              <a:gd name="connsiteX0" fmla="*/ 0 w 10000"/>
              <a:gd name="connsiteY0" fmla="*/ 6778 h 10091"/>
              <a:gd name="connsiteX1" fmla="*/ 8540 w 10000"/>
              <a:gd name="connsiteY1" fmla="*/ 9927 h 10091"/>
              <a:gd name="connsiteX2" fmla="*/ 10000 w 10000"/>
              <a:gd name="connsiteY2" fmla="*/ 9990 h 10091"/>
              <a:gd name="connsiteX3" fmla="*/ 107 w 10000"/>
              <a:gd name="connsiteY3" fmla="*/ 0 h 10091"/>
              <a:gd name="connsiteX4" fmla="*/ 0 w 10000"/>
              <a:gd name="connsiteY4" fmla="*/ 6778 h 10091"/>
              <a:gd name="connsiteX0" fmla="*/ 0 w 10000"/>
              <a:gd name="connsiteY0" fmla="*/ 6778 h 10838"/>
              <a:gd name="connsiteX1" fmla="*/ 8900 w 10000"/>
              <a:gd name="connsiteY1" fmla="*/ 10838 h 10838"/>
              <a:gd name="connsiteX2" fmla="*/ 10000 w 10000"/>
              <a:gd name="connsiteY2" fmla="*/ 9990 h 10838"/>
              <a:gd name="connsiteX3" fmla="*/ 107 w 10000"/>
              <a:gd name="connsiteY3" fmla="*/ 0 h 10838"/>
              <a:gd name="connsiteX4" fmla="*/ 0 w 10000"/>
              <a:gd name="connsiteY4" fmla="*/ 6778 h 10838"/>
              <a:gd name="connsiteX0" fmla="*/ 0 w 9339"/>
              <a:gd name="connsiteY0" fmla="*/ 6778 h 10838"/>
              <a:gd name="connsiteX1" fmla="*/ 8900 w 9339"/>
              <a:gd name="connsiteY1" fmla="*/ 10838 h 10838"/>
              <a:gd name="connsiteX2" fmla="*/ 9339 w 9339"/>
              <a:gd name="connsiteY2" fmla="*/ 8351 h 10838"/>
              <a:gd name="connsiteX3" fmla="*/ 107 w 9339"/>
              <a:gd name="connsiteY3" fmla="*/ 0 h 10838"/>
              <a:gd name="connsiteX4" fmla="*/ 0 w 9339"/>
              <a:gd name="connsiteY4" fmla="*/ 6778 h 10838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20 w 10020"/>
              <a:gd name="connsiteY0" fmla="*/ 7598 h 11344"/>
              <a:gd name="connsiteX1" fmla="*/ 9550 w 10020"/>
              <a:gd name="connsiteY1" fmla="*/ 11344 h 11344"/>
              <a:gd name="connsiteX2" fmla="*/ 10020 w 10020"/>
              <a:gd name="connsiteY2" fmla="*/ 9049 h 11344"/>
              <a:gd name="connsiteX3" fmla="*/ 71 w 10020"/>
              <a:gd name="connsiteY3" fmla="*/ 0 h 11344"/>
              <a:gd name="connsiteX4" fmla="*/ 20 w 10020"/>
              <a:gd name="connsiteY4" fmla="*/ 7598 h 11344"/>
              <a:gd name="connsiteX0" fmla="*/ 20 w 10020"/>
              <a:gd name="connsiteY0" fmla="*/ 7598 h 11344"/>
              <a:gd name="connsiteX1" fmla="*/ 9550 w 10020"/>
              <a:gd name="connsiteY1" fmla="*/ 11344 h 11344"/>
              <a:gd name="connsiteX2" fmla="*/ 10020 w 10020"/>
              <a:gd name="connsiteY2" fmla="*/ 9049 h 11344"/>
              <a:gd name="connsiteX3" fmla="*/ 71 w 10020"/>
              <a:gd name="connsiteY3" fmla="*/ 0 h 11344"/>
              <a:gd name="connsiteX4" fmla="*/ 20 w 10020"/>
              <a:gd name="connsiteY4" fmla="*/ 7598 h 11344"/>
              <a:gd name="connsiteX0" fmla="*/ 20 w 10020"/>
              <a:gd name="connsiteY0" fmla="*/ 7598 h 11260"/>
              <a:gd name="connsiteX1" fmla="*/ 9743 w 10020"/>
              <a:gd name="connsiteY1" fmla="*/ 11260 h 11260"/>
              <a:gd name="connsiteX2" fmla="*/ 10020 w 10020"/>
              <a:gd name="connsiteY2" fmla="*/ 9049 h 11260"/>
              <a:gd name="connsiteX3" fmla="*/ 71 w 10020"/>
              <a:gd name="connsiteY3" fmla="*/ 0 h 11260"/>
              <a:gd name="connsiteX4" fmla="*/ 20 w 10020"/>
              <a:gd name="connsiteY4" fmla="*/ 7598 h 11260"/>
              <a:gd name="connsiteX0" fmla="*/ 20 w 10020"/>
              <a:gd name="connsiteY0" fmla="*/ 7598 h 11260"/>
              <a:gd name="connsiteX1" fmla="*/ 9743 w 10020"/>
              <a:gd name="connsiteY1" fmla="*/ 11260 h 11260"/>
              <a:gd name="connsiteX2" fmla="*/ 10020 w 10020"/>
              <a:gd name="connsiteY2" fmla="*/ 9049 h 11260"/>
              <a:gd name="connsiteX3" fmla="*/ 71 w 10020"/>
              <a:gd name="connsiteY3" fmla="*/ 0 h 11260"/>
              <a:gd name="connsiteX4" fmla="*/ 20 w 10020"/>
              <a:gd name="connsiteY4" fmla="*/ 7598 h 11260"/>
              <a:gd name="connsiteX0" fmla="*/ 174 w 10174"/>
              <a:gd name="connsiteY0" fmla="*/ 9049 h 12711"/>
              <a:gd name="connsiteX1" fmla="*/ 9897 w 10174"/>
              <a:gd name="connsiteY1" fmla="*/ 12711 h 12711"/>
              <a:gd name="connsiteX2" fmla="*/ 10174 w 10174"/>
              <a:gd name="connsiteY2" fmla="*/ 10500 h 12711"/>
              <a:gd name="connsiteX3" fmla="*/ 53 w 10174"/>
              <a:gd name="connsiteY3" fmla="*/ 0 h 12711"/>
              <a:gd name="connsiteX4" fmla="*/ 174 w 10174"/>
              <a:gd name="connsiteY4" fmla="*/ 9049 h 12711"/>
              <a:gd name="connsiteX0" fmla="*/ 174 w 45742"/>
              <a:gd name="connsiteY0" fmla="*/ 9049 h 10516"/>
              <a:gd name="connsiteX1" fmla="*/ 45742 w 45742"/>
              <a:gd name="connsiteY1" fmla="*/ 8442 h 10516"/>
              <a:gd name="connsiteX2" fmla="*/ 10174 w 45742"/>
              <a:gd name="connsiteY2" fmla="*/ 10500 h 10516"/>
              <a:gd name="connsiteX3" fmla="*/ 53 w 45742"/>
              <a:gd name="connsiteY3" fmla="*/ 0 h 10516"/>
              <a:gd name="connsiteX4" fmla="*/ 174 w 45742"/>
              <a:gd name="connsiteY4" fmla="*/ 9049 h 10516"/>
              <a:gd name="connsiteX0" fmla="*/ 174 w 45743"/>
              <a:gd name="connsiteY0" fmla="*/ 9049 h 9101"/>
              <a:gd name="connsiteX1" fmla="*/ 45742 w 45743"/>
              <a:gd name="connsiteY1" fmla="*/ 8442 h 9101"/>
              <a:gd name="connsiteX2" fmla="*/ 45245 w 45743"/>
              <a:gd name="connsiteY2" fmla="*/ 6829 h 9101"/>
              <a:gd name="connsiteX3" fmla="*/ 53 w 45743"/>
              <a:gd name="connsiteY3" fmla="*/ 0 h 9101"/>
              <a:gd name="connsiteX4" fmla="*/ 174 w 45743"/>
              <a:gd name="connsiteY4" fmla="*/ 9049 h 9101"/>
              <a:gd name="connsiteX0" fmla="*/ 38 w 10079"/>
              <a:gd name="connsiteY0" fmla="*/ 9943 h 10000"/>
              <a:gd name="connsiteX1" fmla="*/ 10000 w 10079"/>
              <a:gd name="connsiteY1" fmla="*/ 9276 h 10000"/>
              <a:gd name="connsiteX2" fmla="*/ 10079 w 10079"/>
              <a:gd name="connsiteY2" fmla="*/ 7129 h 10000"/>
              <a:gd name="connsiteX3" fmla="*/ 12 w 10079"/>
              <a:gd name="connsiteY3" fmla="*/ 0 h 10000"/>
              <a:gd name="connsiteX4" fmla="*/ 38 w 10079"/>
              <a:gd name="connsiteY4" fmla="*/ 9943 h 10000"/>
              <a:gd name="connsiteX0" fmla="*/ 38 w 10079"/>
              <a:gd name="connsiteY0" fmla="*/ 9943 h 10000"/>
              <a:gd name="connsiteX1" fmla="*/ 10000 w 10079"/>
              <a:gd name="connsiteY1" fmla="*/ 9276 h 10000"/>
              <a:gd name="connsiteX2" fmla="*/ 10079 w 10079"/>
              <a:gd name="connsiteY2" fmla="*/ 7129 h 10000"/>
              <a:gd name="connsiteX3" fmla="*/ 12 w 10079"/>
              <a:gd name="connsiteY3" fmla="*/ 0 h 10000"/>
              <a:gd name="connsiteX4" fmla="*/ 38 w 10079"/>
              <a:gd name="connsiteY4" fmla="*/ 9943 h 10000"/>
              <a:gd name="connsiteX0" fmla="*/ 38 w 10079"/>
              <a:gd name="connsiteY0" fmla="*/ 9943 h 10062"/>
              <a:gd name="connsiteX1" fmla="*/ 10000 w 10079"/>
              <a:gd name="connsiteY1" fmla="*/ 9276 h 10062"/>
              <a:gd name="connsiteX2" fmla="*/ 10079 w 10079"/>
              <a:gd name="connsiteY2" fmla="*/ 7129 h 10062"/>
              <a:gd name="connsiteX3" fmla="*/ 12 w 10079"/>
              <a:gd name="connsiteY3" fmla="*/ 0 h 10062"/>
              <a:gd name="connsiteX4" fmla="*/ 38 w 10079"/>
              <a:gd name="connsiteY4" fmla="*/ 9943 h 10062"/>
              <a:gd name="connsiteX0" fmla="*/ 38 w 10079"/>
              <a:gd name="connsiteY0" fmla="*/ 9943 h 10062"/>
              <a:gd name="connsiteX1" fmla="*/ 10000 w 10079"/>
              <a:gd name="connsiteY1" fmla="*/ 9276 h 10062"/>
              <a:gd name="connsiteX2" fmla="*/ 10079 w 10079"/>
              <a:gd name="connsiteY2" fmla="*/ 7129 h 10062"/>
              <a:gd name="connsiteX3" fmla="*/ 12 w 10079"/>
              <a:gd name="connsiteY3" fmla="*/ 0 h 10062"/>
              <a:gd name="connsiteX4" fmla="*/ 38 w 10079"/>
              <a:gd name="connsiteY4" fmla="*/ 9943 h 10062"/>
              <a:gd name="connsiteX0" fmla="*/ 38 w 10079"/>
              <a:gd name="connsiteY0" fmla="*/ 9943 h 10055"/>
              <a:gd name="connsiteX1" fmla="*/ 10038 w 10079"/>
              <a:gd name="connsiteY1" fmla="*/ 9088 h 10055"/>
              <a:gd name="connsiteX2" fmla="*/ 10079 w 10079"/>
              <a:gd name="connsiteY2" fmla="*/ 7129 h 10055"/>
              <a:gd name="connsiteX3" fmla="*/ 12 w 10079"/>
              <a:gd name="connsiteY3" fmla="*/ 0 h 10055"/>
              <a:gd name="connsiteX4" fmla="*/ 38 w 10079"/>
              <a:gd name="connsiteY4" fmla="*/ 9943 h 10055"/>
              <a:gd name="connsiteX0" fmla="*/ 38 w 10079"/>
              <a:gd name="connsiteY0" fmla="*/ 9943 h 10055"/>
              <a:gd name="connsiteX1" fmla="*/ 10038 w 10079"/>
              <a:gd name="connsiteY1" fmla="*/ 9088 h 10055"/>
              <a:gd name="connsiteX2" fmla="*/ 10079 w 10079"/>
              <a:gd name="connsiteY2" fmla="*/ 7129 h 10055"/>
              <a:gd name="connsiteX3" fmla="*/ 12 w 10079"/>
              <a:gd name="connsiteY3" fmla="*/ 0 h 10055"/>
              <a:gd name="connsiteX4" fmla="*/ 38 w 10079"/>
              <a:gd name="connsiteY4" fmla="*/ 9943 h 10055"/>
              <a:gd name="connsiteX0" fmla="*/ 0 w 10041"/>
              <a:gd name="connsiteY0" fmla="*/ 9005 h 9117"/>
              <a:gd name="connsiteX1" fmla="*/ 10000 w 10041"/>
              <a:gd name="connsiteY1" fmla="*/ 8150 h 9117"/>
              <a:gd name="connsiteX2" fmla="*/ 10041 w 10041"/>
              <a:gd name="connsiteY2" fmla="*/ 6191 h 9117"/>
              <a:gd name="connsiteX3" fmla="*/ 613 w 10041"/>
              <a:gd name="connsiteY3" fmla="*/ 0 h 9117"/>
              <a:gd name="connsiteX4" fmla="*/ 0 w 10041"/>
              <a:gd name="connsiteY4" fmla="*/ 9005 h 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1" h="9117">
                <a:moveTo>
                  <a:pt x="0" y="9005"/>
                </a:moveTo>
                <a:cubicBezTo>
                  <a:pt x="940" y="9678"/>
                  <a:pt x="2065" y="7058"/>
                  <a:pt x="10000" y="8150"/>
                </a:cubicBezTo>
                <a:cubicBezTo>
                  <a:pt x="10012" y="7247"/>
                  <a:pt x="9901" y="6483"/>
                  <a:pt x="10041" y="6191"/>
                </a:cubicBezTo>
                <a:cubicBezTo>
                  <a:pt x="3022" y="5602"/>
                  <a:pt x="1166" y="4276"/>
                  <a:pt x="613" y="0"/>
                </a:cubicBezTo>
                <a:cubicBezTo>
                  <a:pt x="564" y="3878"/>
                  <a:pt x="46" y="5035"/>
                  <a:pt x="0" y="9005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lumMod val="40000"/>
                  <a:lumOff val="60000"/>
                  <a:alpha val="61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6768" name="Group 21"/>
          <p:cNvGrpSpPr>
            <a:grpSpLocks/>
          </p:cNvGrpSpPr>
          <p:nvPr/>
        </p:nvGrpSpPr>
        <p:grpSpPr bwMode="auto">
          <a:xfrm>
            <a:off x="4000500" y="6242050"/>
            <a:ext cx="501650" cy="233363"/>
            <a:chOff x="3600" y="219"/>
            <a:chExt cx="360" cy="175"/>
          </a:xfrm>
        </p:grpSpPr>
        <p:sp>
          <p:nvSpPr>
            <p:cNvPr id="116938" name="Oval 22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solidFill>
                  <a:srgbClr val="000000"/>
                </a:solidFill>
              </a:endParaRPr>
            </a:p>
          </p:txBody>
        </p:sp>
        <p:sp>
          <p:nvSpPr>
            <p:cNvPr id="116939" name="Line 2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40" name="Line 2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41" name="Rectangle 25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6942" name="Oval 2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solidFill>
                  <a:srgbClr val="000000"/>
                </a:solidFill>
              </a:endParaRPr>
            </a:p>
          </p:txBody>
        </p:sp>
        <p:grpSp>
          <p:nvGrpSpPr>
            <p:cNvPr id="116943" name="Group 2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948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49" name="Line 29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50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6944" name="Group 3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945" name="Line 32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46" name="Line 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47" name="Line 34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116769" name="Straight Connector 81"/>
          <p:cNvCxnSpPr>
            <a:cxnSpLocks noChangeShapeType="1"/>
          </p:cNvCxnSpPr>
          <p:nvPr/>
        </p:nvCxnSpPr>
        <p:spPr bwMode="auto">
          <a:xfrm>
            <a:off x="1362075" y="3262313"/>
            <a:ext cx="585628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770" name="Text Box 106"/>
          <p:cNvSpPr txBox="1">
            <a:spLocks noChangeArrowheads="1"/>
          </p:cNvSpPr>
          <p:nvPr/>
        </p:nvSpPr>
        <p:spPr bwMode="auto">
          <a:xfrm>
            <a:off x="1203325" y="2827338"/>
            <a:ext cx="1358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000000"/>
                </a:solidFill>
              </a:rPr>
              <a:t>control plane</a:t>
            </a:r>
          </a:p>
        </p:txBody>
      </p:sp>
      <p:sp>
        <p:nvSpPr>
          <p:cNvPr id="116771" name="Text Box 106"/>
          <p:cNvSpPr txBox="1">
            <a:spLocks noChangeArrowheads="1"/>
          </p:cNvSpPr>
          <p:nvPr/>
        </p:nvSpPr>
        <p:spPr bwMode="auto">
          <a:xfrm>
            <a:off x="1217613" y="3313113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000000"/>
                </a:solidFill>
              </a:rPr>
              <a:t>data plane</a:t>
            </a:r>
          </a:p>
        </p:txBody>
      </p:sp>
      <p:sp>
        <p:nvSpPr>
          <p:cNvPr id="85" name="AutoShape 118"/>
          <p:cNvSpPr>
            <a:spLocks noChangeArrowheads="1"/>
          </p:cNvSpPr>
          <p:nvPr/>
        </p:nvSpPr>
        <p:spPr bwMode="auto">
          <a:xfrm rot="5400000">
            <a:off x="3175000" y="3048000"/>
            <a:ext cx="992188" cy="122238"/>
          </a:xfrm>
          <a:prstGeom prst="rightArrow">
            <a:avLst>
              <a:gd name="adj1" fmla="val 51167"/>
              <a:gd name="adj2" fmla="val 83902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6773" name="Freeform 91"/>
          <p:cNvSpPr>
            <a:spLocks/>
          </p:cNvSpPr>
          <p:nvPr/>
        </p:nvSpPr>
        <p:spPr bwMode="auto">
          <a:xfrm>
            <a:off x="4968875" y="5416550"/>
            <a:ext cx="474663" cy="582613"/>
          </a:xfrm>
          <a:custGeom>
            <a:avLst/>
            <a:gdLst>
              <a:gd name="T0" fmla="*/ 0 w 318"/>
              <a:gd name="T1" fmla="*/ 0 h 194"/>
              <a:gd name="T2" fmla="*/ 2147483647 w 318"/>
              <a:gd name="T3" fmla="*/ 214748364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6774" name="Group 35"/>
          <p:cNvGrpSpPr>
            <a:grpSpLocks/>
          </p:cNvGrpSpPr>
          <p:nvPr/>
        </p:nvGrpSpPr>
        <p:grpSpPr bwMode="auto">
          <a:xfrm>
            <a:off x="4675188" y="5195888"/>
            <a:ext cx="501650" cy="233362"/>
            <a:chOff x="3600" y="219"/>
            <a:chExt cx="360" cy="175"/>
          </a:xfrm>
        </p:grpSpPr>
        <p:sp>
          <p:nvSpPr>
            <p:cNvPr id="116925" name="Oval 36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solidFill>
                  <a:srgbClr val="000000"/>
                </a:solidFill>
              </a:endParaRPr>
            </a:p>
          </p:txBody>
        </p:sp>
        <p:sp>
          <p:nvSpPr>
            <p:cNvPr id="116926" name="Line 3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27" name="Line 3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28" name="Rectangle 39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6929" name="Oval 4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solidFill>
                  <a:srgbClr val="000000"/>
                </a:solidFill>
              </a:endParaRPr>
            </a:p>
          </p:txBody>
        </p:sp>
        <p:grpSp>
          <p:nvGrpSpPr>
            <p:cNvPr id="116930" name="Group 4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935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36" name="Line 43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37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6931" name="Group 4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932" name="Line 46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33" name="Line 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34" name="Line 48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6775" name="Group 63"/>
          <p:cNvGrpSpPr>
            <a:grpSpLocks/>
          </p:cNvGrpSpPr>
          <p:nvPr/>
        </p:nvGrpSpPr>
        <p:grpSpPr bwMode="auto">
          <a:xfrm>
            <a:off x="5226050" y="5962650"/>
            <a:ext cx="501650" cy="233363"/>
            <a:chOff x="3600" y="219"/>
            <a:chExt cx="360" cy="175"/>
          </a:xfrm>
        </p:grpSpPr>
        <p:sp>
          <p:nvSpPr>
            <p:cNvPr id="116912" name="Oval 64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solidFill>
                  <a:srgbClr val="000000"/>
                </a:solidFill>
              </a:endParaRPr>
            </a:p>
          </p:txBody>
        </p:sp>
        <p:sp>
          <p:nvSpPr>
            <p:cNvPr id="116913" name="Line 6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14" name="Line 6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15" name="Rectangle 67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6916" name="Oval 6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solidFill>
                  <a:srgbClr val="000000"/>
                </a:solidFill>
              </a:endParaRPr>
            </a:p>
          </p:txBody>
        </p:sp>
        <p:grpSp>
          <p:nvGrpSpPr>
            <p:cNvPr id="116917" name="Group 6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922" name="Line 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23" name="Line 71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24" name="Line 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6918" name="Group 7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919" name="Line 74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20" name="Line 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21" name="Line 76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6776" name="TextBox 114"/>
          <p:cNvSpPr txBox="1">
            <a:spLocks noChangeArrowheads="1"/>
          </p:cNvSpPr>
          <p:nvPr/>
        </p:nvSpPr>
        <p:spPr bwMode="auto">
          <a:xfrm>
            <a:off x="401638" y="1087438"/>
            <a:ext cx="7832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>
                <a:latin typeface="Gill Sans MT" charset="0"/>
              </a:rPr>
              <a:t>Each router contains a </a:t>
            </a:r>
            <a:r>
              <a:rPr lang="en-US" altLang="x-none" i="1">
                <a:solidFill>
                  <a:srgbClr val="CC0000"/>
                </a:solidFill>
                <a:latin typeface="Gill Sans MT" charset="0"/>
              </a:rPr>
              <a:t>flow table </a:t>
            </a:r>
            <a:r>
              <a:rPr lang="en-US" altLang="x-none">
                <a:latin typeface="Gill Sans MT" charset="0"/>
              </a:rPr>
              <a:t>that is computed and distributed by a </a:t>
            </a:r>
            <a:r>
              <a:rPr lang="en-US" altLang="x-none" i="1">
                <a:latin typeface="Gill Sans MT" charset="0"/>
              </a:rPr>
              <a:t>logically centralized </a:t>
            </a:r>
            <a:r>
              <a:rPr lang="en-US" altLang="x-none">
                <a:latin typeface="Gill Sans MT" charset="0"/>
              </a:rPr>
              <a:t>routing controller</a:t>
            </a:r>
          </a:p>
        </p:txBody>
      </p:sp>
      <p:grpSp>
        <p:nvGrpSpPr>
          <p:cNvPr id="116777" name="Group 115"/>
          <p:cNvGrpSpPr>
            <a:grpSpLocks/>
          </p:cNvGrpSpPr>
          <p:nvPr/>
        </p:nvGrpSpPr>
        <p:grpSpPr bwMode="auto">
          <a:xfrm>
            <a:off x="3498850" y="2647950"/>
            <a:ext cx="328613" cy="247650"/>
            <a:chOff x="8481778" y="1650237"/>
            <a:chExt cx="327460" cy="247650"/>
          </a:xfrm>
        </p:grpSpPr>
        <p:sp>
          <p:nvSpPr>
            <p:cNvPr id="116907" name="Rectangle 129"/>
            <p:cNvSpPr>
              <a:spLocks noChangeArrowheads="1"/>
            </p:cNvSpPr>
            <p:nvPr/>
          </p:nvSpPr>
          <p:spPr bwMode="auto">
            <a:xfrm>
              <a:off x="8483154" y="1650237"/>
              <a:ext cx="326082" cy="247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solidFill>
                  <a:srgbClr val="000000"/>
                </a:solidFill>
              </a:endParaRPr>
            </a:p>
          </p:txBody>
        </p:sp>
        <p:sp>
          <p:nvSpPr>
            <p:cNvPr id="116908" name="Line 130"/>
            <p:cNvSpPr>
              <a:spLocks noChangeShapeType="1"/>
            </p:cNvSpPr>
            <p:nvPr/>
          </p:nvSpPr>
          <p:spPr bwMode="auto">
            <a:xfrm>
              <a:off x="8715682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09" name="Line 131"/>
            <p:cNvSpPr>
              <a:spLocks noChangeShapeType="1"/>
            </p:cNvSpPr>
            <p:nvPr/>
          </p:nvSpPr>
          <p:spPr bwMode="auto">
            <a:xfrm>
              <a:off x="8483154" y="1740725"/>
              <a:ext cx="3260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10" name="Line 132"/>
            <p:cNvSpPr>
              <a:spLocks noChangeShapeType="1"/>
            </p:cNvSpPr>
            <p:nvPr/>
          </p:nvSpPr>
          <p:spPr bwMode="auto">
            <a:xfrm flipV="1">
              <a:off x="8481778" y="1691512"/>
              <a:ext cx="32746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11" name="Line 130"/>
            <p:cNvSpPr>
              <a:spLocks noChangeShapeType="1"/>
            </p:cNvSpPr>
            <p:nvPr/>
          </p:nvSpPr>
          <p:spPr bwMode="auto">
            <a:xfrm>
              <a:off x="8602857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78" name="Group 121"/>
          <p:cNvGrpSpPr>
            <a:grpSpLocks/>
          </p:cNvGrpSpPr>
          <p:nvPr/>
        </p:nvGrpSpPr>
        <p:grpSpPr bwMode="auto">
          <a:xfrm>
            <a:off x="2700338" y="3592513"/>
            <a:ext cx="2005012" cy="1449387"/>
            <a:chOff x="1215873" y="2346199"/>
            <a:chExt cx="2004836" cy="1450803"/>
          </a:xfrm>
        </p:grpSpPr>
        <p:sp>
          <p:nvSpPr>
            <p:cNvPr id="116853" name="Rectangle 4"/>
            <p:cNvSpPr>
              <a:spLocks noChangeArrowheads="1"/>
            </p:cNvSpPr>
            <p:nvPr/>
          </p:nvSpPr>
          <p:spPr bwMode="auto">
            <a:xfrm>
              <a:off x="1230309" y="2346199"/>
              <a:ext cx="1990400" cy="145080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solidFill>
                  <a:srgbClr val="000000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1933360" y="2662420"/>
              <a:ext cx="661929" cy="10614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1307940" y="2665598"/>
              <a:ext cx="622245" cy="10583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856" name="Rectangle 125"/>
            <p:cNvSpPr>
              <a:spLocks noChangeArrowheads="1"/>
            </p:cNvSpPr>
            <p:nvPr/>
          </p:nvSpPr>
          <p:spPr bwMode="auto">
            <a:xfrm>
              <a:off x="1302231" y="2412920"/>
              <a:ext cx="1855396" cy="248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116857" name="Text Box 110"/>
            <p:cNvSpPr txBox="1">
              <a:spLocks noChangeArrowheads="1"/>
            </p:cNvSpPr>
            <p:nvPr/>
          </p:nvSpPr>
          <p:spPr bwMode="auto">
            <a:xfrm>
              <a:off x="1509902" y="2374246"/>
              <a:ext cx="13622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400">
                  <a:solidFill>
                    <a:srgbClr val="000000"/>
                  </a:solidFill>
                </a:rPr>
                <a:t>local flow table</a:t>
              </a:r>
            </a:p>
          </p:txBody>
        </p:sp>
        <p:sp>
          <p:nvSpPr>
            <p:cNvPr id="116858" name="Rectangle 127"/>
            <p:cNvSpPr>
              <a:spLocks noChangeArrowheads="1"/>
            </p:cNvSpPr>
            <p:nvPr/>
          </p:nvSpPr>
          <p:spPr bwMode="auto">
            <a:xfrm>
              <a:off x="2607523" y="2660713"/>
              <a:ext cx="542081" cy="106070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116859" name="Text Box 111"/>
            <p:cNvSpPr txBox="1">
              <a:spLocks noChangeArrowheads="1"/>
            </p:cNvSpPr>
            <p:nvPr/>
          </p:nvSpPr>
          <p:spPr bwMode="auto">
            <a:xfrm>
              <a:off x="1215873" y="2656551"/>
              <a:ext cx="20048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200">
                  <a:solidFill>
                    <a:srgbClr val="000000"/>
                  </a:solidFill>
                </a:rPr>
                <a:t>headers  counters  actions</a:t>
              </a:r>
            </a:p>
          </p:txBody>
        </p:sp>
        <p:sp>
          <p:nvSpPr>
            <p:cNvPr id="116860" name="Line 116"/>
            <p:cNvSpPr>
              <a:spLocks noChangeShapeType="1"/>
            </p:cNvSpPr>
            <p:nvPr/>
          </p:nvSpPr>
          <p:spPr bwMode="auto">
            <a:xfrm>
              <a:off x="1297142" y="2927136"/>
              <a:ext cx="18604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861" name="Group 130"/>
            <p:cNvGrpSpPr>
              <a:grpSpLocks/>
            </p:cNvGrpSpPr>
            <p:nvPr/>
          </p:nvGrpSpPr>
          <p:grpSpPr bwMode="auto">
            <a:xfrm>
              <a:off x="1302231" y="2965801"/>
              <a:ext cx="1840959" cy="207818"/>
              <a:chOff x="1302231" y="2991457"/>
              <a:chExt cx="1840959" cy="207818"/>
            </a:xfrm>
          </p:grpSpPr>
          <p:grpSp>
            <p:nvGrpSpPr>
              <p:cNvPr id="182" name="Group 181"/>
              <p:cNvGrpSpPr/>
              <p:nvPr/>
            </p:nvGrpSpPr>
            <p:grpSpPr>
              <a:xfrm>
                <a:off x="1302231" y="2991457"/>
                <a:ext cx="1840959" cy="207818"/>
                <a:chOff x="360121" y="3045496"/>
                <a:chExt cx="627425" cy="207818"/>
              </a:xfrm>
              <a:solidFill>
                <a:schemeClr val="bg1"/>
              </a:solidFill>
            </p:grpSpPr>
            <p:sp>
              <p:nvSpPr>
                <p:cNvPr id="195" name="Rectangle 194"/>
                <p:cNvSpPr/>
                <p:nvPr/>
              </p:nvSpPr>
              <p:spPr bwMode="auto">
                <a:xfrm>
                  <a:off x="360121" y="3045496"/>
                  <a:ext cx="627425" cy="207818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srgbClr val="A6A6A6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cxnSp>
              <p:nvCxnSpPr>
                <p:cNvPr id="196" name="Straight Connector 195"/>
                <p:cNvCxnSpPr/>
                <p:nvPr/>
              </p:nvCxnSpPr>
              <p:spPr bwMode="auto">
                <a:xfrm>
                  <a:off x="544967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7" name="Straight Connector 196"/>
                <p:cNvCxnSpPr/>
                <p:nvPr/>
              </p:nvCxnSpPr>
              <p:spPr bwMode="auto">
                <a:xfrm>
                  <a:off x="382554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8" name="Straight Connector 197"/>
                <p:cNvCxnSpPr/>
                <p:nvPr/>
              </p:nvCxnSpPr>
              <p:spPr bwMode="auto">
                <a:xfrm>
                  <a:off x="407636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9" name="Straight Connector 198"/>
                <p:cNvCxnSpPr/>
                <p:nvPr/>
              </p:nvCxnSpPr>
              <p:spPr bwMode="auto">
                <a:xfrm>
                  <a:off x="599093" y="3046412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0" name="Straight Connector 199"/>
                <p:cNvCxnSpPr/>
                <p:nvPr/>
              </p:nvCxnSpPr>
              <p:spPr bwMode="auto">
                <a:xfrm>
                  <a:off x="77454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1" name="Straight Connector 200"/>
                <p:cNvCxnSpPr/>
                <p:nvPr/>
              </p:nvCxnSpPr>
              <p:spPr bwMode="auto">
                <a:xfrm>
                  <a:off x="82648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2" name="Straight Connector 201"/>
                <p:cNvCxnSpPr/>
                <p:nvPr/>
              </p:nvCxnSpPr>
              <p:spPr bwMode="auto">
                <a:xfrm>
                  <a:off x="963675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3" name="Straight Connector 202"/>
                <p:cNvCxnSpPr/>
                <p:nvPr/>
              </p:nvCxnSpPr>
              <p:spPr bwMode="auto">
                <a:xfrm>
                  <a:off x="938600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6895" name="Group 182"/>
              <p:cNvGrpSpPr>
                <a:grpSpLocks/>
              </p:cNvGrpSpPr>
              <p:nvPr/>
            </p:nvGrpSpPr>
            <p:grpSpPr bwMode="auto">
              <a:xfrm>
                <a:off x="1526796" y="30772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904" name="Oval 191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116905" name="Oval 192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116906" name="Oval 193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</p:grpSp>
          <p:grpSp>
            <p:nvGrpSpPr>
              <p:cNvPr id="116896" name="Group 183"/>
              <p:cNvGrpSpPr>
                <a:grpSpLocks/>
              </p:cNvGrpSpPr>
              <p:nvPr/>
            </p:nvGrpSpPr>
            <p:grpSpPr bwMode="auto">
              <a:xfrm>
                <a:off x="2145472" y="30774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901" name="Oval 188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116902" name="Oval 189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116903" name="Oval 190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</p:grpSp>
          <p:grpSp>
            <p:nvGrpSpPr>
              <p:cNvPr id="116897" name="Group 184"/>
              <p:cNvGrpSpPr>
                <a:grpSpLocks/>
              </p:cNvGrpSpPr>
              <p:nvPr/>
            </p:nvGrpSpPr>
            <p:grpSpPr bwMode="auto">
              <a:xfrm>
                <a:off x="2744906" y="30776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98" name="Oval 185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116899" name="Oval 186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116900" name="Oval 187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</p:grpSp>
        </p:grpSp>
        <p:grpSp>
          <p:nvGrpSpPr>
            <p:cNvPr id="116862" name="Group 131"/>
            <p:cNvGrpSpPr>
              <a:grpSpLocks/>
            </p:cNvGrpSpPr>
            <p:nvPr/>
          </p:nvGrpSpPr>
          <p:grpSpPr bwMode="auto">
            <a:xfrm>
              <a:off x="1300350" y="3205689"/>
              <a:ext cx="1840959" cy="207818"/>
              <a:chOff x="1302231" y="2991457"/>
              <a:chExt cx="1840959" cy="207818"/>
            </a:xfrm>
          </p:grpSpPr>
          <p:grpSp>
            <p:nvGrpSpPr>
              <p:cNvPr id="160" name="Group 159"/>
              <p:cNvGrpSpPr/>
              <p:nvPr/>
            </p:nvGrpSpPr>
            <p:grpSpPr>
              <a:xfrm>
                <a:off x="1302231" y="2991457"/>
                <a:ext cx="1840959" cy="207818"/>
                <a:chOff x="360121" y="3045496"/>
                <a:chExt cx="627425" cy="207818"/>
              </a:xfrm>
              <a:solidFill>
                <a:schemeClr val="bg1"/>
              </a:solidFill>
            </p:grpSpPr>
            <p:sp>
              <p:nvSpPr>
                <p:cNvPr id="173" name="Rectangle 172"/>
                <p:cNvSpPr/>
                <p:nvPr/>
              </p:nvSpPr>
              <p:spPr bwMode="auto">
                <a:xfrm>
                  <a:off x="360121" y="3045496"/>
                  <a:ext cx="627425" cy="207818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srgbClr val="A6A6A6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cxnSp>
              <p:nvCxnSpPr>
                <p:cNvPr id="174" name="Straight Connector 173"/>
                <p:cNvCxnSpPr/>
                <p:nvPr/>
              </p:nvCxnSpPr>
              <p:spPr bwMode="auto">
                <a:xfrm>
                  <a:off x="544967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5" name="Straight Connector 174"/>
                <p:cNvCxnSpPr/>
                <p:nvPr/>
              </p:nvCxnSpPr>
              <p:spPr bwMode="auto">
                <a:xfrm>
                  <a:off x="382554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6" name="Straight Connector 175"/>
                <p:cNvCxnSpPr/>
                <p:nvPr/>
              </p:nvCxnSpPr>
              <p:spPr bwMode="auto">
                <a:xfrm>
                  <a:off x="407636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7" name="Straight Connector 176"/>
                <p:cNvCxnSpPr/>
                <p:nvPr/>
              </p:nvCxnSpPr>
              <p:spPr bwMode="auto">
                <a:xfrm>
                  <a:off x="599093" y="3046412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8" name="Straight Connector 177"/>
                <p:cNvCxnSpPr/>
                <p:nvPr/>
              </p:nvCxnSpPr>
              <p:spPr bwMode="auto">
                <a:xfrm>
                  <a:off x="77454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9" name="Straight Connector 178"/>
                <p:cNvCxnSpPr/>
                <p:nvPr/>
              </p:nvCxnSpPr>
              <p:spPr bwMode="auto">
                <a:xfrm>
                  <a:off x="82648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0" name="Straight Connector 179"/>
                <p:cNvCxnSpPr/>
                <p:nvPr/>
              </p:nvCxnSpPr>
              <p:spPr bwMode="auto">
                <a:xfrm>
                  <a:off x="963675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1" name="Straight Connector 180"/>
                <p:cNvCxnSpPr/>
                <p:nvPr/>
              </p:nvCxnSpPr>
              <p:spPr bwMode="auto">
                <a:xfrm>
                  <a:off x="938600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6882" name="Group 160"/>
              <p:cNvGrpSpPr>
                <a:grpSpLocks/>
              </p:cNvGrpSpPr>
              <p:nvPr/>
            </p:nvGrpSpPr>
            <p:grpSpPr bwMode="auto">
              <a:xfrm>
                <a:off x="1526796" y="30772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91" name="Oval 169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116892" name="Oval 170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116893" name="Oval 171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</p:grpSp>
          <p:grpSp>
            <p:nvGrpSpPr>
              <p:cNvPr id="116883" name="Group 161"/>
              <p:cNvGrpSpPr>
                <a:grpSpLocks/>
              </p:cNvGrpSpPr>
              <p:nvPr/>
            </p:nvGrpSpPr>
            <p:grpSpPr bwMode="auto">
              <a:xfrm>
                <a:off x="2145472" y="30774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88" name="Oval 166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116889" name="Oval 167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116890" name="Oval 168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</p:grpSp>
          <p:grpSp>
            <p:nvGrpSpPr>
              <p:cNvPr id="116884" name="Group 162"/>
              <p:cNvGrpSpPr>
                <a:grpSpLocks/>
              </p:cNvGrpSpPr>
              <p:nvPr/>
            </p:nvGrpSpPr>
            <p:grpSpPr bwMode="auto">
              <a:xfrm>
                <a:off x="2744906" y="30776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85" name="Oval 163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116886" name="Oval 164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116887" name="Oval 165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</p:grpSp>
        </p:grpSp>
        <p:grpSp>
          <p:nvGrpSpPr>
            <p:cNvPr id="116863" name="Group 132"/>
            <p:cNvGrpSpPr>
              <a:grpSpLocks/>
            </p:cNvGrpSpPr>
            <p:nvPr/>
          </p:nvGrpSpPr>
          <p:grpSpPr bwMode="auto">
            <a:xfrm>
              <a:off x="1305438" y="3513599"/>
              <a:ext cx="1840959" cy="207818"/>
              <a:chOff x="1302231" y="2991457"/>
              <a:chExt cx="1840959" cy="207818"/>
            </a:xfrm>
          </p:grpSpPr>
          <p:grpSp>
            <p:nvGrpSpPr>
              <p:cNvPr id="138" name="Group 137"/>
              <p:cNvGrpSpPr/>
              <p:nvPr/>
            </p:nvGrpSpPr>
            <p:grpSpPr>
              <a:xfrm>
                <a:off x="1302231" y="2991457"/>
                <a:ext cx="1840959" cy="207818"/>
                <a:chOff x="360121" y="3045496"/>
                <a:chExt cx="627425" cy="207818"/>
              </a:xfrm>
              <a:solidFill>
                <a:schemeClr val="bg1"/>
              </a:solidFill>
            </p:grpSpPr>
            <p:sp>
              <p:nvSpPr>
                <p:cNvPr id="151" name="Rectangle 150"/>
                <p:cNvSpPr/>
                <p:nvPr/>
              </p:nvSpPr>
              <p:spPr bwMode="auto">
                <a:xfrm>
                  <a:off x="360121" y="3045496"/>
                  <a:ext cx="627425" cy="207818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srgbClr val="A6A6A6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cxnSp>
              <p:nvCxnSpPr>
                <p:cNvPr id="152" name="Straight Connector 151"/>
                <p:cNvCxnSpPr/>
                <p:nvPr/>
              </p:nvCxnSpPr>
              <p:spPr bwMode="auto">
                <a:xfrm>
                  <a:off x="544967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3" name="Straight Connector 152"/>
                <p:cNvCxnSpPr/>
                <p:nvPr/>
              </p:nvCxnSpPr>
              <p:spPr bwMode="auto">
                <a:xfrm>
                  <a:off x="382554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4" name="Straight Connector 153"/>
                <p:cNvCxnSpPr/>
                <p:nvPr/>
              </p:nvCxnSpPr>
              <p:spPr bwMode="auto">
                <a:xfrm>
                  <a:off x="407636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5" name="Straight Connector 154"/>
                <p:cNvCxnSpPr/>
                <p:nvPr/>
              </p:nvCxnSpPr>
              <p:spPr bwMode="auto">
                <a:xfrm>
                  <a:off x="599093" y="3046412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6" name="Straight Connector 155"/>
                <p:cNvCxnSpPr/>
                <p:nvPr/>
              </p:nvCxnSpPr>
              <p:spPr bwMode="auto">
                <a:xfrm>
                  <a:off x="77454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>
                  <a:off x="82648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8" name="Straight Connector 157"/>
                <p:cNvCxnSpPr/>
                <p:nvPr/>
              </p:nvCxnSpPr>
              <p:spPr bwMode="auto">
                <a:xfrm>
                  <a:off x="963675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9" name="Straight Connector 158"/>
                <p:cNvCxnSpPr/>
                <p:nvPr/>
              </p:nvCxnSpPr>
              <p:spPr bwMode="auto">
                <a:xfrm>
                  <a:off x="938600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6869" name="Group 138"/>
              <p:cNvGrpSpPr>
                <a:grpSpLocks/>
              </p:cNvGrpSpPr>
              <p:nvPr/>
            </p:nvGrpSpPr>
            <p:grpSpPr bwMode="auto">
              <a:xfrm>
                <a:off x="1526796" y="30772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78" name="Oval 147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116879" name="Oval 148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116880" name="Oval 149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</p:grpSp>
          <p:grpSp>
            <p:nvGrpSpPr>
              <p:cNvPr id="116870" name="Group 139"/>
              <p:cNvGrpSpPr>
                <a:grpSpLocks/>
              </p:cNvGrpSpPr>
              <p:nvPr/>
            </p:nvGrpSpPr>
            <p:grpSpPr bwMode="auto">
              <a:xfrm>
                <a:off x="2145472" y="30774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75" name="Oval 144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116876" name="Oval 145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116877" name="Oval 146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</p:grpSp>
          <p:grpSp>
            <p:nvGrpSpPr>
              <p:cNvPr id="116871" name="Group 140"/>
              <p:cNvGrpSpPr>
                <a:grpSpLocks/>
              </p:cNvGrpSpPr>
              <p:nvPr/>
            </p:nvGrpSpPr>
            <p:grpSpPr bwMode="auto">
              <a:xfrm>
                <a:off x="2744906" y="30776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72" name="Oval 141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116873" name="Oval 142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116874" name="Oval 143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</p:grpSp>
        </p:grpSp>
        <p:sp>
          <p:nvSpPr>
            <p:cNvPr id="116864" name="Line 113"/>
            <p:cNvSpPr>
              <a:spLocks noChangeShapeType="1"/>
            </p:cNvSpPr>
            <p:nvPr/>
          </p:nvSpPr>
          <p:spPr bwMode="auto">
            <a:xfrm>
              <a:off x="1924568" y="2656551"/>
              <a:ext cx="7938" cy="1066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65" name="Line 113"/>
            <p:cNvSpPr>
              <a:spLocks noChangeShapeType="1"/>
            </p:cNvSpPr>
            <p:nvPr/>
          </p:nvSpPr>
          <p:spPr bwMode="auto">
            <a:xfrm>
              <a:off x="2595717" y="2661363"/>
              <a:ext cx="7938" cy="1066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66" name="Line 117"/>
            <p:cNvSpPr>
              <a:spLocks noChangeShapeType="1"/>
            </p:cNvSpPr>
            <p:nvPr/>
          </p:nvSpPr>
          <p:spPr bwMode="auto">
            <a:xfrm flipV="1">
              <a:off x="1297142" y="2661362"/>
              <a:ext cx="186048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67" name="Rectangle 109"/>
            <p:cNvSpPr>
              <a:spLocks noChangeArrowheads="1"/>
            </p:cNvSpPr>
            <p:nvPr/>
          </p:nvSpPr>
          <p:spPr bwMode="auto">
            <a:xfrm>
              <a:off x="1297143" y="2412920"/>
              <a:ext cx="1860484" cy="131524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6779" name="Group 203"/>
          <p:cNvGrpSpPr>
            <a:grpSpLocks/>
          </p:cNvGrpSpPr>
          <p:nvPr/>
        </p:nvGrpSpPr>
        <p:grpSpPr bwMode="auto">
          <a:xfrm>
            <a:off x="5392738" y="4759325"/>
            <a:ext cx="430212" cy="306388"/>
            <a:chOff x="355958" y="2437424"/>
            <a:chExt cx="1990400" cy="1450803"/>
          </a:xfrm>
        </p:grpSpPr>
        <p:sp>
          <p:nvSpPr>
            <p:cNvPr id="116843" name="Rectangle 4"/>
            <p:cNvSpPr>
              <a:spLocks noChangeArrowheads="1"/>
            </p:cNvSpPr>
            <p:nvPr/>
          </p:nvSpPr>
          <p:spPr bwMode="auto">
            <a:xfrm>
              <a:off x="355958" y="2437424"/>
              <a:ext cx="1990400" cy="14508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solidFill>
                  <a:srgbClr val="000000"/>
                </a:solidFill>
              </a:endParaRPr>
            </a:p>
          </p:txBody>
        </p:sp>
        <p:sp>
          <p:nvSpPr>
            <p:cNvPr id="206" name="Rectangle 205"/>
            <p:cNvSpPr/>
            <p:nvPr/>
          </p:nvSpPr>
          <p:spPr bwMode="auto">
            <a:xfrm>
              <a:off x="1061045" y="2753142"/>
              <a:ext cx="661019" cy="105991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7" name="Rectangle 206"/>
            <p:cNvSpPr/>
            <p:nvPr/>
          </p:nvSpPr>
          <p:spPr bwMode="auto">
            <a:xfrm>
              <a:off x="429405" y="2760662"/>
              <a:ext cx="624294" cy="10523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846" name="Rectangle 207"/>
            <p:cNvSpPr>
              <a:spLocks noChangeArrowheads="1"/>
            </p:cNvSpPr>
            <p:nvPr/>
          </p:nvSpPr>
          <p:spPr bwMode="auto">
            <a:xfrm>
              <a:off x="427880" y="2504145"/>
              <a:ext cx="1855396" cy="2484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116847" name="Rectangle 208"/>
            <p:cNvSpPr>
              <a:spLocks noChangeArrowheads="1"/>
            </p:cNvSpPr>
            <p:nvPr/>
          </p:nvSpPr>
          <p:spPr bwMode="auto">
            <a:xfrm>
              <a:off x="1733172" y="2751938"/>
              <a:ext cx="542081" cy="106070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116848" name="Line 116"/>
            <p:cNvSpPr>
              <a:spLocks noChangeShapeType="1"/>
            </p:cNvSpPr>
            <p:nvPr/>
          </p:nvSpPr>
          <p:spPr bwMode="auto">
            <a:xfrm>
              <a:off x="422791" y="3018361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49" name="Line 113"/>
            <p:cNvSpPr>
              <a:spLocks noChangeShapeType="1"/>
            </p:cNvSpPr>
            <p:nvPr/>
          </p:nvSpPr>
          <p:spPr bwMode="auto">
            <a:xfrm>
              <a:off x="1050217" y="2747776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50" name="Line 113"/>
            <p:cNvSpPr>
              <a:spLocks noChangeShapeType="1"/>
            </p:cNvSpPr>
            <p:nvPr/>
          </p:nvSpPr>
          <p:spPr bwMode="auto">
            <a:xfrm>
              <a:off x="1721366" y="2752588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51" name="Line 117"/>
            <p:cNvSpPr>
              <a:spLocks noChangeShapeType="1"/>
            </p:cNvSpPr>
            <p:nvPr/>
          </p:nvSpPr>
          <p:spPr bwMode="auto">
            <a:xfrm flipV="1">
              <a:off x="422791" y="2752587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52" name="Rectangle 109"/>
            <p:cNvSpPr>
              <a:spLocks noChangeArrowheads="1"/>
            </p:cNvSpPr>
            <p:nvPr/>
          </p:nvSpPr>
          <p:spPr bwMode="auto">
            <a:xfrm>
              <a:off x="422792" y="2504145"/>
              <a:ext cx="1860484" cy="13152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6780" name="Group 214"/>
          <p:cNvGrpSpPr>
            <a:grpSpLocks/>
          </p:cNvGrpSpPr>
          <p:nvPr/>
        </p:nvGrpSpPr>
        <p:grpSpPr bwMode="auto">
          <a:xfrm>
            <a:off x="6053138" y="5583238"/>
            <a:ext cx="430212" cy="376237"/>
            <a:chOff x="355958" y="2437424"/>
            <a:chExt cx="1990400" cy="1450803"/>
          </a:xfrm>
        </p:grpSpPr>
        <p:sp>
          <p:nvSpPr>
            <p:cNvPr id="116833" name="Rectangle 4"/>
            <p:cNvSpPr>
              <a:spLocks noChangeArrowheads="1"/>
            </p:cNvSpPr>
            <p:nvPr/>
          </p:nvSpPr>
          <p:spPr bwMode="auto">
            <a:xfrm>
              <a:off x="355958" y="2437424"/>
              <a:ext cx="1990400" cy="14508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solidFill>
                  <a:srgbClr val="000000"/>
                </a:solidFill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1061045" y="2755744"/>
              <a:ext cx="661019" cy="10590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8" name="Rectangle 217"/>
            <p:cNvSpPr/>
            <p:nvPr/>
          </p:nvSpPr>
          <p:spPr bwMode="auto">
            <a:xfrm>
              <a:off x="429405" y="2755744"/>
              <a:ext cx="624294" cy="10590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836" name="Rectangle 218"/>
            <p:cNvSpPr>
              <a:spLocks noChangeArrowheads="1"/>
            </p:cNvSpPr>
            <p:nvPr/>
          </p:nvSpPr>
          <p:spPr bwMode="auto">
            <a:xfrm>
              <a:off x="427880" y="2504145"/>
              <a:ext cx="1855396" cy="2484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116837" name="Rectangle 219"/>
            <p:cNvSpPr>
              <a:spLocks noChangeArrowheads="1"/>
            </p:cNvSpPr>
            <p:nvPr/>
          </p:nvSpPr>
          <p:spPr bwMode="auto">
            <a:xfrm>
              <a:off x="1733172" y="2751938"/>
              <a:ext cx="542081" cy="106070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116838" name="Line 116"/>
            <p:cNvSpPr>
              <a:spLocks noChangeShapeType="1"/>
            </p:cNvSpPr>
            <p:nvPr/>
          </p:nvSpPr>
          <p:spPr bwMode="auto">
            <a:xfrm>
              <a:off x="422791" y="3018361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39" name="Line 113"/>
            <p:cNvSpPr>
              <a:spLocks noChangeShapeType="1"/>
            </p:cNvSpPr>
            <p:nvPr/>
          </p:nvSpPr>
          <p:spPr bwMode="auto">
            <a:xfrm>
              <a:off x="1050217" y="2747776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40" name="Line 113"/>
            <p:cNvSpPr>
              <a:spLocks noChangeShapeType="1"/>
            </p:cNvSpPr>
            <p:nvPr/>
          </p:nvSpPr>
          <p:spPr bwMode="auto">
            <a:xfrm>
              <a:off x="1721366" y="2752588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41" name="Line 117"/>
            <p:cNvSpPr>
              <a:spLocks noChangeShapeType="1"/>
            </p:cNvSpPr>
            <p:nvPr/>
          </p:nvSpPr>
          <p:spPr bwMode="auto">
            <a:xfrm flipV="1">
              <a:off x="422791" y="2752587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42" name="Rectangle 109"/>
            <p:cNvSpPr>
              <a:spLocks noChangeArrowheads="1"/>
            </p:cNvSpPr>
            <p:nvPr/>
          </p:nvSpPr>
          <p:spPr bwMode="auto">
            <a:xfrm>
              <a:off x="422792" y="2504145"/>
              <a:ext cx="1860484" cy="13152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6781" name="Group 225"/>
          <p:cNvGrpSpPr>
            <a:grpSpLocks/>
          </p:cNvGrpSpPr>
          <p:nvPr/>
        </p:nvGrpSpPr>
        <p:grpSpPr bwMode="auto">
          <a:xfrm>
            <a:off x="6483350" y="6132513"/>
            <a:ext cx="431800" cy="374650"/>
            <a:chOff x="355958" y="2437424"/>
            <a:chExt cx="1990400" cy="1450803"/>
          </a:xfrm>
        </p:grpSpPr>
        <p:sp>
          <p:nvSpPr>
            <p:cNvPr id="116823" name="Rectangle 4"/>
            <p:cNvSpPr>
              <a:spLocks noChangeArrowheads="1"/>
            </p:cNvSpPr>
            <p:nvPr/>
          </p:nvSpPr>
          <p:spPr bwMode="auto">
            <a:xfrm>
              <a:off x="355958" y="2437424"/>
              <a:ext cx="1990400" cy="14508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solidFill>
                  <a:srgbClr val="000000"/>
                </a:solidFill>
              </a:endParaRPr>
            </a:p>
          </p:txBody>
        </p:sp>
        <p:sp>
          <p:nvSpPr>
            <p:cNvPr id="228" name="Rectangle 227"/>
            <p:cNvSpPr/>
            <p:nvPr/>
          </p:nvSpPr>
          <p:spPr bwMode="auto">
            <a:xfrm>
              <a:off x="1058452" y="2750943"/>
              <a:ext cx="665908" cy="106351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9" name="Rectangle 228"/>
            <p:cNvSpPr/>
            <p:nvPr/>
          </p:nvSpPr>
          <p:spPr bwMode="auto">
            <a:xfrm>
              <a:off x="436454" y="2757092"/>
              <a:ext cx="621998" cy="10573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826" name="Rectangle 229"/>
            <p:cNvSpPr>
              <a:spLocks noChangeArrowheads="1"/>
            </p:cNvSpPr>
            <p:nvPr/>
          </p:nvSpPr>
          <p:spPr bwMode="auto">
            <a:xfrm>
              <a:off x="427880" y="2504145"/>
              <a:ext cx="1855396" cy="2484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116827" name="Rectangle 230"/>
            <p:cNvSpPr>
              <a:spLocks noChangeArrowheads="1"/>
            </p:cNvSpPr>
            <p:nvPr/>
          </p:nvSpPr>
          <p:spPr bwMode="auto">
            <a:xfrm>
              <a:off x="1733172" y="2751938"/>
              <a:ext cx="542081" cy="106070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116828" name="Line 116"/>
            <p:cNvSpPr>
              <a:spLocks noChangeShapeType="1"/>
            </p:cNvSpPr>
            <p:nvPr/>
          </p:nvSpPr>
          <p:spPr bwMode="auto">
            <a:xfrm>
              <a:off x="422791" y="3018361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9" name="Line 113"/>
            <p:cNvSpPr>
              <a:spLocks noChangeShapeType="1"/>
            </p:cNvSpPr>
            <p:nvPr/>
          </p:nvSpPr>
          <p:spPr bwMode="auto">
            <a:xfrm>
              <a:off x="1050217" y="2747776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30" name="Line 113"/>
            <p:cNvSpPr>
              <a:spLocks noChangeShapeType="1"/>
            </p:cNvSpPr>
            <p:nvPr/>
          </p:nvSpPr>
          <p:spPr bwMode="auto">
            <a:xfrm>
              <a:off x="1721366" y="2752588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31" name="Line 117"/>
            <p:cNvSpPr>
              <a:spLocks noChangeShapeType="1"/>
            </p:cNvSpPr>
            <p:nvPr/>
          </p:nvSpPr>
          <p:spPr bwMode="auto">
            <a:xfrm flipV="1">
              <a:off x="422791" y="2752587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32" name="Rectangle 109"/>
            <p:cNvSpPr>
              <a:spLocks noChangeArrowheads="1"/>
            </p:cNvSpPr>
            <p:nvPr/>
          </p:nvSpPr>
          <p:spPr bwMode="auto">
            <a:xfrm>
              <a:off x="422792" y="2504145"/>
              <a:ext cx="1860484" cy="13152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6782" name="Group 236"/>
          <p:cNvGrpSpPr>
            <a:grpSpLocks/>
          </p:cNvGrpSpPr>
          <p:nvPr/>
        </p:nvGrpSpPr>
        <p:grpSpPr bwMode="auto">
          <a:xfrm>
            <a:off x="4835525" y="4545013"/>
            <a:ext cx="431800" cy="306387"/>
            <a:chOff x="355958" y="2437424"/>
            <a:chExt cx="1990400" cy="1450803"/>
          </a:xfrm>
        </p:grpSpPr>
        <p:sp>
          <p:nvSpPr>
            <p:cNvPr id="116813" name="Rectangle 4"/>
            <p:cNvSpPr>
              <a:spLocks noChangeArrowheads="1"/>
            </p:cNvSpPr>
            <p:nvPr/>
          </p:nvSpPr>
          <p:spPr bwMode="auto">
            <a:xfrm>
              <a:off x="355958" y="2437424"/>
              <a:ext cx="1990400" cy="14508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solidFill>
                  <a:srgbClr val="000000"/>
                </a:solidFill>
              </a:endParaRPr>
            </a:p>
          </p:txBody>
        </p:sp>
        <p:sp>
          <p:nvSpPr>
            <p:cNvPr id="239" name="Rectangle 238"/>
            <p:cNvSpPr/>
            <p:nvPr/>
          </p:nvSpPr>
          <p:spPr bwMode="auto">
            <a:xfrm>
              <a:off x="1058452" y="2753143"/>
              <a:ext cx="665908" cy="10599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0" name="Rectangle 239"/>
            <p:cNvSpPr/>
            <p:nvPr/>
          </p:nvSpPr>
          <p:spPr bwMode="auto">
            <a:xfrm>
              <a:off x="436454" y="2760658"/>
              <a:ext cx="621998" cy="10523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816" name="Rectangle 240"/>
            <p:cNvSpPr>
              <a:spLocks noChangeArrowheads="1"/>
            </p:cNvSpPr>
            <p:nvPr/>
          </p:nvSpPr>
          <p:spPr bwMode="auto">
            <a:xfrm>
              <a:off x="427880" y="2504145"/>
              <a:ext cx="1855396" cy="2484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116817" name="Rectangle 241"/>
            <p:cNvSpPr>
              <a:spLocks noChangeArrowheads="1"/>
            </p:cNvSpPr>
            <p:nvPr/>
          </p:nvSpPr>
          <p:spPr bwMode="auto">
            <a:xfrm>
              <a:off x="1733172" y="2751938"/>
              <a:ext cx="542081" cy="106070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116818" name="Line 116"/>
            <p:cNvSpPr>
              <a:spLocks noChangeShapeType="1"/>
            </p:cNvSpPr>
            <p:nvPr/>
          </p:nvSpPr>
          <p:spPr bwMode="auto">
            <a:xfrm>
              <a:off x="422791" y="3018361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19" name="Line 113"/>
            <p:cNvSpPr>
              <a:spLocks noChangeShapeType="1"/>
            </p:cNvSpPr>
            <p:nvPr/>
          </p:nvSpPr>
          <p:spPr bwMode="auto">
            <a:xfrm>
              <a:off x="1050217" y="2747776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0" name="Line 113"/>
            <p:cNvSpPr>
              <a:spLocks noChangeShapeType="1"/>
            </p:cNvSpPr>
            <p:nvPr/>
          </p:nvSpPr>
          <p:spPr bwMode="auto">
            <a:xfrm>
              <a:off x="1721366" y="2752588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1" name="Line 117"/>
            <p:cNvSpPr>
              <a:spLocks noChangeShapeType="1"/>
            </p:cNvSpPr>
            <p:nvPr/>
          </p:nvSpPr>
          <p:spPr bwMode="auto">
            <a:xfrm flipV="1">
              <a:off x="422791" y="2752587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2" name="Rectangle 109"/>
            <p:cNvSpPr>
              <a:spLocks noChangeArrowheads="1"/>
            </p:cNvSpPr>
            <p:nvPr/>
          </p:nvSpPr>
          <p:spPr bwMode="auto">
            <a:xfrm>
              <a:off x="422792" y="2504145"/>
              <a:ext cx="1860484" cy="13152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solidFill>
                  <a:srgbClr val="000000"/>
                </a:solidFill>
              </a:endParaRPr>
            </a:p>
          </p:txBody>
        </p:sp>
      </p:grpSp>
      <p:cxnSp>
        <p:nvCxnSpPr>
          <p:cNvPr id="248" name="Straight Arrow Connector 247"/>
          <p:cNvCxnSpPr>
            <a:stCxn id="116793" idx="2"/>
          </p:cNvCxnSpPr>
          <p:nvPr/>
        </p:nvCxnSpPr>
        <p:spPr bwMode="auto">
          <a:xfrm>
            <a:off x="5051425" y="2895600"/>
            <a:ext cx="1588" cy="18954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9" name="Straight Arrow Connector 248"/>
          <p:cNvCxnSpPr/>
          <p:nvPr/>
        </p:nvCxnSpPr>
        <p:spPr bwMode="auto">
          <a:xfrm>
            <a:off x="5564188" y="2903538"/>
            <a:ext cx="44450" cy="21193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0" name="Straight Arrow Connector 249"/>
          <p:cNvCxnSpPr/>
          <p:nvPr/>
        </p:nvCxnSpPr>
        <p:spPr bwMode="auto">
          <a:xfrm>
            <a:off x="6196013" y="2895600"/>
            <a:ext cx="63500" cy="29448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1" name="Straight Arrow Connector 250"/>
          <p:cNvCxnSpPr>
            <a:stCxn id="116808" idx="2"/>
          </p:cNvCxnSpPr>
          <p:nvPr/>
        </p:nvCxnSpPr>
        <p:spPr bwMode="auto">
          <a:xfrm>
            <a:off x="6669088" y="2895600"/>
            <a:ext cx="22225" cy="34925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6787" name="Group 251"/>
          <p:cNvGrpSpPr>
            <a:grpSpLocks/>
          </p:cNvGrpSpPr>
          <p:nvPr/>
        </p:nvGrpSpPr>
        <p:grpSpPr bwMode="auto">
          <a:xfrm>
            <a:off x="6505575" y="2647950"/>
            <a:ext cx="327025" cy="247650"/>
            <a:chOff x="8481778" y="1650237"/>
            <a:chExt cx="327460" cy="247650"/>
          </a:xfrm>
        </p:grpSpPr>
        <p:sp>
          <p:nvSpPr>
            <p:cNvPr id="116808" name="Rectangle 129"/>
            <p:cNvSpPr>
              <a:spLocks noChangeArrowheads="1"/>
            </p:cNvSpPr>
            <p:nvPr/>
          </p:nvSpPr>
          <p:spPr bwMode="auto">
            <a:xfrm>
              <a:off x="8483154" y="1650237"/>
              <a:ext cx="326082" cy="247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solidFill>
                  <a:srgbClr val="000000"/>
                </a:solidFill>
              </a:endParaRPr>
            </a:p>
          </p:txBody>
        </p:sp>
        <p:sp>
          <p:nvSpPr>
            <p:cNvPr id="116809" name="Line 130"/>
            <p:cNvSpPr>
              <a:spLocks noChangeShapeType="1"/>
            </p:cNvSpPr>
            <p:nvPr/>
          </p:nvSpPr>
          <p:spPr bwMode="auto">
            <a:xfrm>
              <a:off x="8715682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10" name="Line 131"/>
            <p:cNvSpPr>
              <a:spLocks noChangeShapeType="1"/>
            </p:cNvSpPr>
            <p:nvPr/>
          </p:nvSpPr>
          <p:spPr bwMode="auto">
            <a:xfrm>
              <a:off x="8483154" y="1740725"/>
              <a:ext cx="3260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11" name="Line 132"/>
            <p:cNvSpPr>
              <a:spLocks noChangeShapeType="1"/>
            </p:cNvSpPr>
            <p:nvPr/>
          </p:nvSpPr>
          <p:spPr bwMode="auto">
            <a:xfrm flipV="1">
              <a:off x="8481778" y="1691512"/>
              <a:ext cx="32746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12" name="Line 130"/>
            <p:cNvSpPr>
              <a:spLocks noChangeShapeType="1"/>
            </p:cNvSpPr>
            <p:nvPr/>
          </p:nvSpPr>
          <p:spPr bwMode="auto">
            <a:xfrm>
              <a:off x="8602857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88" name="Group 257"/>
          <p:cNvGrpSpPr>
            <a:grpSpLocks/>
          </p:cNvGrpSpPr>
          <p:nvPr/>
        </p:nvGrpSpPr>
        <p:grpSpPr bwMode="auto">
          <a:xfrm>
            <a:off x="6015038" y="2647950"/>
            <a:ext cx="327025" cy="247650"/>
            <a:chOff x="8481778" y="1650237"/>
            <a:chExt cx="327460" cy="247650"/>
          </a:xfrm>
        </p:grpSpPr>
        <p:sp>
          <p:nvSpPr>
            <p:cNvPr id="116803" name="Rectangle 129"/>
            <p:cNvSpPr>
              <a:spLocks noChangeArrowheads="1"/>
            </p:cNvSpPr>
            <p:nvPr/>
          </p:nvSpPr>
          <p:spPr bwMode="auto">
            <a:xfrm>
              <a:off x="8483154" y="1650237"/>
              <a:ext cx="326082" cy="247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solidFill>
                  <a:srgbClr val="000000"/>
                </a:solidFill>
              </a:endParaRPr>
            </a:p>
          </p:txBody>
        </p:sp>
        <p:sp>
          <p:nvSpPr>
            <p:cNvPr id="116804" name="Line 130"/>
            <p:cNvSpPr>
              <a:spLocks noChangeShapeType="1"/>
            </p:cNvSpPr>
            <p:nvPr/>
          </p:nvSpPr>
          <p:spPr bwMode="auto">
            <a:xfrm>
              <a:off x="8715682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5" name="Line 131"/>
            <p:cNvSpPr>
              <a:spLocks noChangeShapeType="1"/>
            </p:cNvSpPr>
            <p:nvPr/>
          </p:nvSpPr>
          <p:spPr bwMode="auto">
            <a:xfrm>
              <a:off x="8483154" y="1740725"/>
              <a:ext cx="3260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6" name="Line 132"/>
            <p:cNvSpPr>
              <a:spLocks noChangeShapeType="1"/>
            </p:cNvSpPr>
            <p:nvPr/>
          </p:nvSpPr>
          <p:spPr bwMode="auto">
            <a:xfrm flipV="1">
              <a:off x="8481778" y="1691512"/>
              <a:ext cx="32746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7" name="Line 130"/>
            <p:cNvSpPr>
              <a:spLocks noChangeShapeType="1"/>
            </p:cNvSpPr>
            <p:nvPr/>
          </p:nvSpPr>
          <p:spPr bwMode="auto">
            <a:xfrm>
              <a:off x="8602857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89" name="Group 263"/>
          <p:cNvGrpSpPr>
            <a:grpSpLocks/>
          </p:cNvGrpSpPr>
          <p:nvPr/>
        </p:nvGrpSpPr>
        <p:grpSpPr bwMode="auto">
          <a:xfrm>
            <a:off x="5386388" y="2647950"/>
            <a:ext cx="327025" cy="247650"/>
            <a:chOff x="8481778" y="1650237"/>
            <a:chExt cx="327460" cy="247650"/>
          </a:xfrm>
        </p:grpSpPr>
        <p:sp>
          <p:nvSpPr>
            <p:cNvPr id="116798" name="Rectangle 129"/>
            <p:cNvSpPr>
              <a:spLocks noChangeArrowheads="1"/>
            </p:cNvSpPr>
            <p:nvPr/>
          </p:nvSpPr>
          <p:spPr bwMode="auto">
            <a:xfrm>
              <a:off x="8483154" y="1650237"/>
              <a:ext cx="326082" cy="247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solidFill>
                  <a:srgbClr val="000000"/>
                </a:solidFill>
              </a:endParaRPr>
            </a:p>
          </p:txBody>
        </p:sp>
        <p:sp>
          <p:nvSpPr>
            <p:cNvPr id="116799" name="Line 130"/>
            <p:cNvSpPr>
              <a:spLocks noChangeShapeType="1"/>
            </p:cNvSpPr>
            <p:nvPr/>
          </p:nvSpPr>
          <p:spPr bwMode="auto">
            <a:xfrm>
              <a:off x="8715682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0" name="Line 131"/>
            <p:cNvSpPr>
              <a:spLocks noChangeShapeType="1"/>
            </p:cNvSpPr>
            <p:nvPr/>
          </p:nvSpPr>
          <p:spPr bwMode="auto">
            <a:xfrm>
              <a:off x="8483154" y="1740725"/>
              <a:ext cx="3260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1" name="Line 132"/>
            <p:cNvSpPr>
              <a:spLocks noChangeShapeType="1"/>
            </p:cNvSpPr>
            <p:nvPr/>
          </p:nvSpPr>
          <p:spPr bwMode="auto">
            <a:xfrm flipV="1">
              <a:off x="8481778" y="1691512"/>
              <a:ext cx="32746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2" name="Line 130"/>
            <p:cNvSpPr>
              <a:spLocks noChangeShapeType="1"/>
            </p:cNvSpPr>
            <p:nvPr/>
          </p:nvSpPr>
          <p:spPr bwMode="auto">
            <a:xfrm>
              <a:off x="8602857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90" name="Group 269"/>
          <p:cNvGrpSpPr>
            <a:grpSpLocks/>
          </p:cNvGrpSpPr>
          <p:nvPr/>
        </p:nvGrpSpPr>
        <p:grpSpPr bwMode="auto">
          <a:xfrm>
            <a:off x="4886325" y="2647950"/>
            <a:ext cx="328613" cy="247650"/>
            <a:chOff x="8481778" y="1650237"/>
            <a:chExt cx="327460" cy="247650"/>
          </a:xfrm>
        </p:grpSpPr>
        <p:sp>
          <p:nvSpPr>
            <p:cNvPr id="116793" name="Rectangle 129"/>
            <p:cNvSpPr>
              <a:spLocks noChangeArrowheads="1"/>
            </p:cNvSpPr>
            <p:nvPr/>
          </p:nvSpPr>
          <p:spPr bwMode="auto">
            <a:xfrm>
              <a:off x="8483154" y="1650237"/>
              <a:ext cx="326082" cy="247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solidFill>
                  <a:srgbClr val="000000"/>
                </a:solidFill>
              </a:endParaRPr>
            </a:p>
          </p:txBody>
        </p:sp>
        <p:sp>
          <p:nvSpPr>
            <p:cNvPr id="116794" name="Line 130"/>
            <p:cNvSpPr>
              <a:spLocks noChangeShapeType="1"/>
            </p:cNvSpPr>
            <p:nvPr/>
          </p:nvSpPr>
          <p:spPr bwMode="auto">
            <a:xfrm>
              <a:off x="8715682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5" name="Line 131"/>
            <p:cNvSpPr>
              <a:spLocks noChangeShapeType="1"/>
            </p:cNvSpPr>
            <p:nvPr/>
          </p:nvSpPr>
          <p:spPr bwMode="auto">
            <a:xfrm>
              <a:off x="8483154" y="1740725"/>
              <a:ext cx="3260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6" name="Line 132"/>
            <p:cNvSpPr>
              <a:spLocks noChangeShapeType="1"/>
            </p:cNvSpPr>
            <p:nvPr/>
          </p:nvSpPr>
          <p:spPr bwMode="auto">
            <a:xfrm flipV="1">
              <a:off x="8481778" y="1691512"/>
              <a:ext cx="32746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7" name="Line 130"/>
            <p:cNvSpPr>
              <a:spLocks noChangeShapeType="1"/>
            </p:cNvSpPr>
            <p:nvPr/>
          </p:nvSpPr>
          <p:spPr bwMode="auto">
            <a:xfrm>
              <a:off x="8602857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7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148677E9-76EB-6E42-8830-5520558F15E7}" type="slidenum">
              <a:rPr lang="en-US" altLang="x-none" sz="1200">
                <a:latin typeface="Tahoma" charset="0"/>
              </a:rPr>
              <a:pPr/>
              <a:t>68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116792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835025"/>
            <a:ext cx="76708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452438" y="0"/>
            <a:ext cx="8435975" cy="1143000"/>
          </a:xfrm>
        </p:spPr>
        <p:txBody>
          <a:bodyPr/>
          <a:lstStyle/>
          <a:p>
            <a:r>
              <a:rPr lang="en-US" altLang="x-none">
                <a:latin typeface="Calibri" charset="0"/>
                <a:ea typeface="ＭＳ Ｐゴシック" charset="-128"/>
              </a:rPr>
              <a:t>OpenFlow data plane abstraction</a:t>
            </a:r>
          </a:p>
        </p:txBody>
      </p:sp>
      <p:sp>
        <p:nvSpPr>
          <p:cNvPr id="117763" name="Content Placeholder 2"/>
          <p:cNvSpPr>
            <a:spLocks noGrp="1"/>
          </p:cNvSpPr>
          <p:nvPr>
            <p:ph idx="1"/>
          </p:nvPr>
        </p:nvSpPr>
        <p:spPr>
          <a:xfrm>
            <a:off x="431800" y="1243013"/>
            <a:ext cx="8458200" cy="5334000"/>
          </a:xfrm>
        </p:spPr>
        <p:txBody>
          <a:bodyPr/>
          <a:lstStyle/>
          <a:p>
            <a:r>
              <a:rPr lang="en-US" altLang="x-none" i="1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flow</a:t>
            </a:r>
            <a:r>
              <a:rPr lang="en-US" altLang="x-none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: defined by header fields</a:t>
            </a:r>
          </a:p>
          <a:p>
            <a:r>
              <a:rPr lang="en-US" altLang="x-none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generalized forwarding: simple packet-handling rules</a:t>
            </a:r>
          </a:p>
          <a:p>
            <a:pPr lvl="1"/>
            <a:r>
              <a:rPr lang="en-US" altLang="x-none" i="1">
                <a:solidFill>
                  <a:srgbClr val="CC0000"/>
                </a:solidFill>
                <a:latin typeface="Calibri" charset="0"/>
                <a:ea typeface="ＭＳ Ｐゴシック" charset="-128"/>
              </a:rPr>
              <a:t>Pattern</a:t>
            </a:r>
            <a:r>
              <a:rPr lang="en-US" altLang="x-none" i="1">
                <a:solidFill>
                  <a:srgbClr val="000090"/>
                </a:solidFill>
                <a:latin typeface="Calibri" charset="0"/>
                <a:ea typeface="ＭＳ Ｐゴシック" charset="-128"/>
              </a:rPr>
              <a:t>: </a:t>
            </a:r>
            <a:r>
              <a:rPr lang="en-US" altLang="x-none">
                <a:solidFill>
                  <a:srgbClr val="000090"/>
                </a:solidFill>
                <a:latin typeface="Calibri" charset="0"/>
                <a:ea typeface="ＭＳ Ｐゴシック" charset="-128"/>
              </a:rPr>
              <a:t>match </a:t>
            </a:r>
            <a:r>
              <a:rPr lang="en-US" altLang="x-none">
                <a:latin typeface="Calibri" charset="0"/>
                <a:ea typeface="ＭＳ Ｐゴシック" charset="-128"/>
              </a:rPr>
              <a:t>values in packet header fields</a:t>
            </a:r>
          </a:p>
          <a:p>
            <a:pPr lvl="1"/>
            <a:r>
              <a:rPr lang="en-US" altLang="x-none" i="1">
                <a:solidFill>
                  <a:srgbClr val="CC0000"/>
                </a:solidFill>
                <a:latin typeface="Calibri" charset="0"/>
                <a:ea typeface="ＭＳ Ｐゴシック" charset="-128"/>
              </a:rPr>
              <a:t>Actions: for matched packet: </a:t>
            </a:r>
            <a:r>
              <a:rPr lang="en-US" altLang="x-none">
                <a:latin typeface="Calibri" charset="0"/>
                <a:ea typeface="ＭＳ Ｐゴシック" charset="-128"/>
              </a:rPr>
              <a:t>drop, forward, modify, matched packet or send matched packet to controller </a:t>
            </a:r>
          </a:p>
          <a:p>
            <a:pPr lvl="1"/>
            <a:r>
              <a:rPr lang="en-US" altLang="x-none" i="1">
                <a:solidFill>
                  <a:srgbClr val="CC0000"/>
                </a:solidFill>
                <a:latin typeface="Calibri" charset="0"/>
                <a:ea typeface="ＭＳ Ｐゴシック" charset="-128"/>
              </a:rPr>
              <a:t>Priority</a:t>
            </a:r>
            <a:r>
              <a:rPr lang="en-US" altLang="x-none">
                <a:latin typeface="Calibri" charset="0"/>
                <a:ea typeface="ＭＳ Ｐゴシック" charset="-128"/>
              </a:rPr>
              <a:t>: disambiguate overlapping patterns</a:t>
            </a:r>
          </a:p>
          <a:p>
            <a:pPr lvl="1"/>
            <a:r>
              <a:rPr lang="en-US" altLang="x-none" i="1">
                <a:solidFill>
                  <a:srgbClr val="CC0000"/>
                </a:solidFill>
                <a:latin typeface="Calibri" charset="0"/>
                <a:ea typeface="ＭＳ Ｐゴシック" charset="-128"/>
              </a:rPr>
              <a:t>Counters: </a:t>
            </a:r>
            <a:r>
              <a:rPr lang="en-US" altLang="x-none">
                <a:latin typeface="Calibri" charset="0"/>
                <a:ea typeface="ＭＳ Ｐゴシック" charset="-128"/>
              </a:rPr>
              <a:t>#bytes and #packets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2393950" y="4635500"/>
            <a:ext cx="1127125" cy="1905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4984750" y="4635500"/>
            <a:ext cx="1127125" cy="1905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7766" name="Group 7"/>
          <p:cNvGrpSpPr>
            <a:grpSpLocks/>
          </p:cNvGrpSpPr>
          <p:nvPr/>
        </p:nvGrpSpPr>
        <p:grpSpPr bwMode="auto">
          <a:xfrm>
            <a:off x="3427413" y="4233863"/>
            <a:ext cx="1652587" cy="868362"/>
            <a:chOff x="1871277" y="1576300"/>
            <a:chExt cx="1128371" cy="437861"/>
          </a:xfrm>
        </p:grpSpPr>
        <p:sp>
          <p:nvSpPr>
            <p:cNvPr id="13" name="Oval 12"/>
            <p:cNvSpPr>
              <a:spLocks noChangeArrowheads="1"/>
            </p:cNvSpPr>
            <p:nvPr/>
          </p:nvSpPr>
          <p:spPr bwMode="auto">
            <a:xfrm flipV="1">
              <a:off x="1874528" y="1694771"/>
              <a:ext cx="1125120" cy="31939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871277" y="1739597"/>
              <a:ext cx="1128371" cy="116069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20" cy="31939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0686" y="1673158"/>
              <a:ext cx="546301" cy="160896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103238" y="1633134"/>
              <a:ext cx="661197" cy="111267"/>
            </a:xfrm>
            <a:custGeom>
              <a:avLst/>
              <a:gdLst>
                <a:gd name="T0" fmla="*/ 0 w 3723451"/>
                <a:gd name="T1" fmla="*/ 27221 h 932950"/>
                <a:gd name="T2" fmla="*/ 116342 w 3723451"/>
                <a:gd name="T3" fmla="*/ 321 h 932950"/>
                <a:gd name="T4" fmla="*/ 329542 w 3723451"/>
                <a:gd name="T5" fmla="*/ 62084 h 932950"/>
                <a:gd name="T6" fmla="*/ 532938 w 3723451"/>
                <a:gd name="T7" fmla="*/ 0 h 932950"/>
                <a:gd name="T8" fmla="*/ 661197 w 3723451"/>
                <a:gd name="T9" fmla="*/ 24705 h 932950"/>
                <a:gd name="T10" fmla="*/ 565772 w 3723451"/>
                <a:gd name="T11" fmla="*/ 55085 h 932950"/>
                <a:gd name="T12" fmla="*/ 535050 w 3723451"/>
                <a:gd name="T13" fmla="*/ 46894 h 932950"/>
                <a:gd name="T14" fmla="*/ 333288 w 3723451"/>
                <a:gd name="T15" fmla="*/ 111267 h 932950"/>
                <a:gd name="T16" fmla="*/ 126366 w 3723451"/>
                <a:gd name="T17" fmla="*/ 49262 h 932950"/>
                <a:gd name="T18" fmla="*/ 92910 w 3723451"/>
                <a:gd name="T19" fmla="*/ 55954 h 932950"/>
                <a:gd name="T20" fmla="*/ 0 w 3723451"/>
                <a:gd name="T21" fmla="*/ 27221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538978" y="1727590"/>
              <a:ext cx="241716" cy="96858"/>
            </a:xfrm>
            <a:custGeom>
              <a:avLst/>
              <a:gdLst>
                <a:gd name="T0" fmla="*/ 0 w 1366596"/>
                <a:gd name="T1" fmla="*/ 0 h 809868"/>
                <a:gd name="T2" fmla="*/ 241716 w 1366596"/>
                <a:gd name="T3" fmla="*/ 74845 h 809868"/>
                <a:gd name="T4" fmla="*/ 153005 w 1366596"/>
                <a:gd name="T5" fmla="*/ 96858 h 809868"/>
                <a:gd name="T6" fmla="*/ 814 w 1366596"/>
                <a:gd name="T7" fmla="*/ 51181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090231" y="1729992"/>
              <a:ext cx="238465" cy="96858"/>
            </a:xfrm>
            <a:custGeom>
              <a:avLst/>
              <a:gdLst>
                <a:gd name="T0" fmla="*/ 235210 w 1348191"/>
                <a:gd name="T1" fmla="*/ 0 h 791462"/>
                <a:gd name="T2" fmla="*/ 238465 w 1348191"/>
                <a:gd name="T3" fmla="*/ 46740 h 791462"/>
                <a:gd name="T4" fmla="*/ 86271 w 1348191"/>
                <a:gd name="T5" fmla="*/ 96858 h 791462"/>
                <a:gd name="T6" fmla="*/ 0 w 1348191"/>
                <a:gd name="T7" fmla="*/ 74896 h 791462"/>
                <a:gd name="T8" fmla="*/ 235210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24" name="Straight Connector 23"/>
            <p:cNvCxnSpPr>
              <a:cxnSpLocks noChangeShapeType="1"/>
              <a:endCxn id="17" idx="2"/>
            </p:cNvCxnSpPr>
            <p:nvPr/>
          </p:nvCxnSpPr>
          <p:spPr bwMode="auto">
            <a:xfrm flipH="1" flipV="1">
              <a:off x="1871277" y="1737196"/>
              <a:ext cx="3251" cy="1232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4"/>
            <p:cNvCxnSpPr>
              <a:cxnSpLocks noChangeShapeType="1"/>
            </p:cNvCxnSpPr>
            <p:nvPr/>
          </p:nvCxnSpPr>
          <p:spPr bwMode="auto">
            <a:xfrm flipH="1" flipV="1">
              <a:off x="2996397" y="1734795"/>
              <a:ext cx="3251" cy="1232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>
            <a:off x="4883150" y="4935538"/>
            <a:ext cx="1106488" cy="35560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4992688" y="4106863"/>
            <a:ext cx="1357312" cy="30480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769" name="TextBox 8"/>
          <p:cNvSpPr txBox="1">
            <a:spLocks noChangeArrowheads="1"/>
          </p:cNvSpPr>
          <p:nvPr/>
        </p:nvSpPr>
        <p:spPr bwMode="auto">
          <a:xfrm>
            <a:off x="952500" y="5691188"/>
            <a:ext cx="7810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i="1"/>
              <a:t>Flow table in a router (computed and distributed by controller) define router</a:t>
            </a:r>
            <a:r>
              <a:rPr lang="en-US" altLang="en-US" i="1"/>
              <a:t>’</a:t>
            </a:r>
            <a:r>
              <a:rPr lang="en-US" altLang="x-none" i="1"/>
              <a:t>s match+action rules</a:t>
            </a:r>
          </a:p>
        </p:txBody>
      </p:sp>
      <p:sp>
        <p:nvSpPr>
          <p:cNvPr id="1177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C5679DD9-66F6-3145-A005-FD4904230339}" type="slidenum">
              <a:rPr lang="en-US" altLang="x-none" sz="1200">
                <a:latin typeface="Tahoma" charset="0"/>
              </a:rPr>
              <a:pPr/>
              <a:t>69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11777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819150"/>
            <a:ext cx="47275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Freeform 2"/>
          <p:cNvSpPr>
            <a:spLocks/>
          </p:cNvSpPr>
          <p:nvPr/>
        </p:nvSpPr>
        <p:spPr bwMode="auto">
          <a:xfrm>
            <a:off x="2592388" y="5437188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22625" y="558958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11500" y="5775325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24200" y="5881688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41788" y="6075363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02188" y="5621338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086225" y="5775325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13375" y="5803900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56125" y="5589588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15" name="Group 7"/>
          <p:cNvGrpSpPr>
            <a:grpSpLocks/>
          </p:cNvGrpSpPr>
          <p:nvPr/>
        </p:nvGrpSpPr>
        <p:grpSpPr bwMode="auto">
          <a:xfrm>
            <a:off x="3681413" y="6015038"/>
            <a:ext cx="563562" cy="293687"/>
            <a:chOff x="1871277" y="1576300"/>
            <a:chExt cx="1128371" cy="437861"/>
          </a:xfrm>
        </p:grpSpPr>
        <p:sp>
          <p:nvSpPr>
            <p:cNvPr id="318" name="Oval 317"/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/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6" name="Freeform 325"/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7" name="Freeform 326"/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22" name="Straight Connector 321"/>
            <p:cNvCxnSpPr>
              <a:cxnSpLocks noChangeShapeType="1"/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" name="Straight Connector 322"/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6" name="Group 327"/>
          <p:cNvGrpSpPr>
            <a:grpSpLocks/>
          </p:cNvGrpSpPr>
          <p:nvPr/>
        </p:nvGrpSpPr>
        <p:grpSpPr bwMode="auto">
          <a:xfrm>
            <a:off x="4376738" y="5473700"/>
            <a:ext cx="565150" cy="292100"/>
            <a:chOff x="1871277" y="1576300"/>
            <a:chExt cx="1128371" cy="437861"/>
          </a:xfrm>
        </p:grpSpPr>
        <p:sp>
          <p:nvSpPr>
            <p:cNvPr id="329" name="Oval 328"/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/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4" name="Freeform 333"/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5" name="Freeform 334"/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36" name="Straight Connector 335"/>
            <p:cNvCxnSpPr>
              <a:cxnSpLocks noChangeShapeType="1"/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7" name="Straight Connector 336"/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7" name="Group 337"/>
          <p:cNvGrpSpPr>
            <a:grpSpLocks/>
          </p:cNvGrpSpPr>
          <p:nvPr/>
        </p:nvGrpSpPr>
        <p:grpSpPr bwMode="auto">
          <a:xfrm>
            <a:off x="5019675" y="5927725"/>
            <a:ext cx="563563" cy="293688"/>
            <a:chOff x="1871277" y="1576300"/>
            <a:chExt cx="1128371" cy="437861"/>
          </a:xfrm>
        </p:grpSpPr>
        <p:sp>
          <p:nvSpPr>
            <p:cNvPr id="339" name="Oval 338"/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/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4" name="Freeform 343"/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5" name="Freeform 344"/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46" name="Straight Connector 345"/>
            <p:cNvCxnSpPr>
              <a:cxnSpLocks noChangeShapeType="1"/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7" name="Straight Connector 346"/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8" name="Group 347"/>
          <p:cNvGrpSpPr>
            <a:grpSpLocks/>
          </p:cNvGrpSpPr>
          <p:nvPr/>
        </p:nvGrpSpPr>
        <p:grpSpPr bwMode="auto">
          <a:xfrm>
            <a:off x="5741988" y="5613400"/>
            <a:ext cx="565150" cy="293688"/>
            <a:chOff x="1871277" y="1576300"/>
            <a:chExt cx="1128371" cy="437861"/>
          </a:xfrm>
        </p:grpSpPr>
        <p:sp>
          <p:nvSpPr>
            <p:cNvPr id="349" name="Oval 348"/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4" name="Freeform 353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5" name="Freeform 354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56" name="Straight Connector 355"/>
            <p:cNvCxnSpPr>
              <a:cxnSpLocks noChangeShapeType="1"/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7" name="Straight Connector 356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1757363" y="2330450"/>
            <a:ext cx="5270500" cy="3805238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7200" name="Group 17"/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9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300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/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x-none" altLang="x-none" sz="1800">
                    <a:solidFill>
                      <a:srgbClr val="FFFFFF"/>
                    </a:solidFill>
                    <a:latin typeface="Gill Sans MT" charset="0"/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/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4" name="Freeform 373"/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5" name="Freeform 374"/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76" name="Straight Connector 375"/>
                <p:cNvCxnSpPr>
                  <a:cxnSpLocks noChangeShapeType="1"/>
                  <a:endCxn id="371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7" name="Straight Connector 37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1" name="Group 18"/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76" name="Picture 86" descr="router_top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77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80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/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x-none" altLang="x-none" sz="1800">
                    <a:solidFill>
                      <a:srgbClr val="FFFFFF"/>
                    </a:solidFill>
                    <a:latin typeface="Gill Sans MT" charset="0"/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/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4" name="Freeform 383"/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5" name="Freeform 384"/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86" name="Straight Connector 385"/>
                <p:cNvCxnSpPr>
                  <a:cxnSpLocks noChangeShapeType="1"/>
                  <a:endCxn id="381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87" name="Straight Connector 38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2" name="Group 19"/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4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x-none" altLang="x-none" sz="1800">
                    <a:solidFill>
                      <a:srgbClr val="FFFFFF"/>
                    </a:solidFill>
                    <a:latin typeface="Gill Sans MT" charset="0"/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/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3" name="Freeform 462"/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4" name="Freeform 463"/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65" name="Straight Connector 464"/>
                <p:cNvCxnSpPr>
                  <a:cxnSpLocks noChangeShapeType="1"/>
                  <a:endCxn id="460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6" name="Straight Connector 46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3" name="Group 20"/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31" name="Picture 469" descr="router_top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32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/>
              <p:cNvCxnSpPr>
                <a:stCxn id="47231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5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x-none" altLang="x-none" sz="1800">
                    <a:solidFill>
                      <a:srgbClr val="FFFFFF"/>
                    </a:solidFill>
                    <a:latin typeface="Gill Sans MT" charset="0"/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2" name="Freeform 491"/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3" name="Freeform 492"/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cxnSpLocks noChangeShapeType="1"/>
                  <a:endCxn id="489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5" name="Straight Connector 49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4" name="Group 21"/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09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2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/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x-none" altLang="x-none" sz="1800">
                    <a:solidFill>
                      <a:srgbClr val="FFFFFF"/>
                    </a:solidFill>
                    <a:latin typeface="Gill Sans MT" charset="0"/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/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1" name="Freeform 520"/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2" name="Freeform 521"/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23" name="Straight Connector 522"/>
                <p:cNvCxnSpPr>
                  <a:cxnSpLocks noChangeShapeType="1"/>
                  <a:endCxn id="518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24" name="Straight Connector 52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47120" name="Text Box 167"/>
          <p:cNvSpPr txBox="1">
            <a:spLocks noChangeArrowheads="1"/>
          </p:cNvSpPr>
          <p:nvPr/>
        </p:nvSpPr>
        <p:spPr bwMode="auto">
          <a:xfrm>
            <a:off x="563563" y="277813"/>
            <a:ext cx="4745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3600">
                <a:solidFill>
                  <a:srgbClr val="000099"/>
                </a:solidFill>
                <a:latin typeface="Gill Sans MT" charset="0"/>
              </a:rPr>
              <a:t>Per-router control plane</a:t>
            </a:r>
          </a:p>
        </p:txBody>
      </p:sp>
      <p:grpSp>
        <p:nvGrpSpPr>
          <p:cNvPr id="229" name="Group 228"/>
          <p:cNvGrpSpPr>
            <a:grpSpLocks/>
          </p:cNvGrpSpPr>
          <p:nvPr/>
        </p:nvGrpSpPr>
        <p:grpSpPr bwMode="auto">
          <a:xfrm>
            <a:off x="1828800" y="2686050"/>
            <a:ext cx="5111750" cy="879475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182" name="TextBox 233"/>
            <p:cNvSpPr txBox="1">
              <a:spLocks noChangeArrowheads="1"/>
            </p:cNvSpPr>
            <p:nvPr/>
          </p:nvSpPr>
          <p:spPr bwMode="auto">
            <a:xfrm>
              <a:off x="1891781" y="783191"/>
              <a:ext cx="910613" cy="47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ts val="1475"/>
                </a:lnSpc>
              </a:pPr>
              <a:r>
                <a:rPr lang="en-US" altLang="x-none" sz="1400"/>
                <a:t>Routing</a:t>
              </a:r>
            </a:p>
            <a:p>
              <a:pPr algn="ctr">
                <a:lnSpc>
                  <a:spcPts val="1475"/>
                </a:lnSpc>
              </a:pPr>
              <a:r>
                <a:rPr lang="en-US" altLang="x-none" sz="1400"/>
                <a:t>Algorithm</a:t>
              </a:r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122" name="TextBox 257"/>
          <p:cNvSpPr txBox="1">
            <a:spLocks noChangeArrowheads="1"/>
          </p:cNvSpPr>
          <p:nvPr/>
        </p:nvSpPr>
        <p:spPr bwMode="auto">
          <a:xfrm>
            <a:off x="635000" y="1154113"/>
            <a:ext cx="81581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/>
              <a:t>Individual routing algorithm components </a:t>
            </a:r>
            <a:r>
              <a:rPr lang="en-US" altLang="x-none" i="1">
                <a:solidFill>
                  <a:srgbClr val="000090"/>
                </a:solidFill>
              </a:rPr>
              <a:t>in each and every router </a:t>
            </a:r>
            <a:r>
              <a:rPr lang="en-US" altLang="x-none"/>
              <a:t>interact in the control plane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557338" y="3074988"/>
            <a:ext cx="6375400" cy="1047750"/>
            <a:chOff x="1557338" y="3074988"/>
            <a:chExt cx="6375400" cy="1047750"/>
          </a:xfrm>
        </p:grpSpPr>
        <p:sp>
          <p:nvSpPr>
            <p:cNvPr id="47178" name="TextBox 232"/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x-none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x-none" sz="1400"/>
                <a:t>plane</a:t>
              </a:r>
            </a:p>
          </p:txBody>
        </p:sp>
        <p:sp>
          <p:nvSpPr>
            <p:cNvPr id="47179" name="TextBox 233"/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x-none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x-none" sz="1400"/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828800" y="3702050"/>
            <a:ext cx="5126038" cy="1120775"/>
            <a:chOff x="-4746102" y="4471477"/>
            <a:chExt cx="5126173" cy="1120753"/>
          </a:xfrm>
        </p:grpSpPr>
        <p:pic>
          <p:nvPicPr>
            <p:cNvPr id="47156" name="Picture 10" descr="fig42_table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157" name="Group 25"/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158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59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0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1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282825" y="2882900"/>
            <a:ext cx="4437063" cy="1577975"/>
            <a:chOff x="-4267279" y="3655204"/>
            <a:chExt cx="4437063" cy="1578510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/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5" name="Straight Arrow Connector 474"/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4" name="Straight Arrow Connector 503"/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5-</a:t>
            </a:r>
            <a:fld id="{E1B3766B-95B6-7D4C-BC1E-4652DB608546}" type="slidenum">
              <a:rPr lang="en-US" altLang="x-none" sz="1200">
                <a:latin typeface="Tahoma" charset="0"/>
              </a:rPr>
              <a:pPr/>
              <a:t>7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47127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Control Plane</a:t>
            </a:r>
          </a:p>
        </p:txBody>
      </p:sp>
      <p:cxnSp>
        <p:nvCxnSpPr>
          <p:cNvPr id="227" name="Straight Connector 226"/>
          <p:cNvCxnSpPr/>
          <p:nvPr/>
        </p:nvCxnSpPr>
        <p:spPr>
          <a:xfrm flipH="1">
            <a:off x="1282700" y="5802313"/>
            <a:ext cx="1508125" cy="1587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29" name="TextBox 265"/>
          <p:cNvSpPr txBox="1">
            <a:spLocks noChangeArrowheads="1"/>
          </p:cNvSpPr>
          <p:nvPr/>
        </p:nvSpPr>
        <p:spPr bwMode="auto">
          <a:xfrm>
            <a:off x="3198813" y="5473700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1</a:t>
            </a:r>
          </a:p>
        </p:txBody>
      </p:sp>
      <p:sp>
        <p:nvSpPr>
          <p:cNvPr id="47130" name="TextBox 281"/>
          <p:cNvSpPr txBox="1">
            <a:spLocks noChangeArrowheads="1"/>
          </p:cNvSpPr>
          <p:nvPr/>
        </p:nvSpPr>
        <p:spPr bwMode="auto">
          <a:xfrm>
            <a:off x="3373438" y="5761038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2</a:t>
            </a:r>
          </a:p>
        </p:txBody>
      </p:sp>
      <p:grpSp>
        <p:nvGrpSpPr>
          <p:cNvPr id="47131" name="Group 5"/>
          <p:cNvGrpSpPr>
            <a:grpSpLocks/>
          </p:cNvGrpSpPr>
          <p:nvPr/>
        </p:nvGrpSpPr>
        <p:grpSpPr bwMode="auto">
          <a:xfrm>
            <a:off x="938213" y="5237163"/>
            <a:ext cx="1616075" cy="487362"/>
            <a:chOff x="-4079003" y="2717403"/>
            <a:chExt cx="1616718" cy="488475"/>
          </a:xfrm>
        </p:grpSpPr>
        <p:sp>
          <p:nvSpPr>
            <p:cNvPr id="47145" name="Rectangle 97"/>
            <p:cNvSpPr>
              <a:spLocks noChangeArrowheads="1"/>
            </p:cNvSpPr>
            <p:nvPr/>
          </p:nvSpPr>
          <p:spPr bwMode="auto">
            <a:xfrm>
              <a:off x="-4052413" y="2965119"/>
              <a:ext cx="1290538" cy="2087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47146" name="Rectangle 98"/>
            <p:cNvSpPr>
              <a:spLocks noChangeArrowheads="1"/>
            </p:cNvSpPr>
            <p:nvPr/>
          </p:nvSpPr>
          <p:spPr bwMode="auto">
            <a:xfrm>
              <a:off x="-4079003" y="2985994"/>
              <a:ext cx="1281675" cy="2087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47147" name="Line 99"/>
            <p:cNvSpPr>
              <a:spLocks noChangeShapeType="1"/>
            </p:cNvSpPr>
            <p:nvPr/>
          </p:nvSpPr>
          <p:spPr bwMode="auto">
            <a:xfrm>
              <a:off x="-2933828" y="3101502"/>
              <a:ext cx="471543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8" name="Rectangle 104"/>
            <p:cNvSpPr>
              <a:spLocks noChangeArrowheads="1"/>
            </p:cNvSpPr>
            <p:nvPr/>
          </p:nvSpPr>
          <p:spPr bwMode="auto">
            <a:xfrm>
              <a:off x="-3377007" y="2988777"/>
              <a:ext cx="476861" cy="2101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  <p:sp>
          <p:nvSpPr>
            <p:cNvPr id="47149" name="Text Box 105"/>
            <p:cNvSpPr txBox="1">
              <a:spLocks noChangeArrowheads="1"/>
            </p:cNvSpPr>
            <p:nvPr/>
          </p:nvSpPr>
          <p:spPr bwMode="auto">
            <a:xfrm>
              <a:off x="-3430189" y="2965119"/>
              <a:ext cx="581451" cy="24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200"/>
                <a:t>0111</a:t>
              </a:r>
            </a:p>
          </p:txBody>
        </p:sp>
        <p:sp>
          <p:nvSpPr>
            <p:cNvPr id="47150" name="Line 119"/>
            <p:cNvSpPr>
              <a:spLocks noChangeShapeType="1"/>
            </p:cNvSpPr>
            <p:nvPr/>
          </p:nvSpPr>
          <p:spPr bwMode="auto">
            <a:xfrm>
              <a:off x="-3621642" y="2717403"/>
              <a:ext cx="405953" cy="30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32" name="Freeform 120"/>
          <p:cNvSpPr>
            <a:spLocks/>
          </p:cNvSpPr>
          <p:nvPr/>
        </p:nvSpPr>
        <p:spPr bwMode="auto">
          <a:xfrm>
            <a:off x="2493963" y="5668963"/>
            <a:ext cx="982662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33" name="Group 357"/>
          <p:cNvGrpSpPr>
            <a:grpSpLocks/>
          </p:cNvGrpSpPr>
          <p:nvPr/>
        </p:nvGrpSpPr>
        <p:grpSpPr bwMode="auto">
          <a:xfrm>
            <a:off x="2714625" y="5659438"/>
            <a:ext cx="565150" cy="293687"/>
            <a:chOff x="1871277" y="1576300"/>
            <a:chExt cx="1128371" cy="437861"/>
          </a:xfrm>
        </p:grpSpPr>
        <p:sp>
          <p:nvSpPr>
            <p:cNvPr id="359" name="Oval 358"/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/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4" name="Freeform 363"/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5" name="Freeform 364"/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66" name="Straight Connector 365"/>
            <p:cNvCxnSpPr>
              <a:cxnSpLocks noChangeShapeType="1"/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Straight Connector 366"/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34" name="TextBox 6"/>
          <p:cNvSpPr txBox="1">
            <a:spLocks noChangeArrowheads="1"/>
          </p:cNvSpPr>
          <p:nvPr/>
        </p:nvSpPr>
        <p:spPr bwMode="auto">
          <a:xfrm>
            <a:off x="196850" y="4903788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400"/>
              <a:t>values in arriving </a:t>
            </a:r>
          </a:p>
          <a:p>
            <a:r>
              <a:rPr lang="en-US" altLang="x-none" sz="1400"/>
              <a:t>packet header</a:t>
            </a:r>
            <a:endParaRPr lang="en-US" altLang="x-none" sz="1800"/>
          </a:p>
        </p:txBody>
      </p:sp>
      <p:sp>
        <p:nvSpPr>
          <p:cNvPr id="47135" name="TextBox 282"/>
          <p:cNvSpPr txBox="1">
            <a:spLocks noChangeArrowheads="1"/>
          </p:cNvSpPr>
          <p:nvPr/>
        </p:nvSpPr>
        <p:spPr bwMode="auto">
          <a:xfrm>
            <a:off x="3068638" y="5862638"/>
            <a:ext cx="2619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835025"/>
            <a:ext cx="76708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Title 1"/>
          <p:cNvSpPr>
            <a:spLocks noGrp="1"/>
          </p:cNvSpPr>
          <p:nvPr>
            <p:ph type="title"/>
          </p:nvPr>
        </p:nvSpPr>
        <p:spPr>
          <a:xfrm>
            <a:off x="452438" y="0"/>
            <a:ext cx="8435975" cy="1143000"/>
          </a:xfrm>
        </p:spPr>
        <p:txBody>
          <a:bodyPr/>
          <a:lstStyle/>
          <a:p>
            <a:r>
              <a:rPr lang="en-US" altLang="x-none">
                <a:latin typeface="Calibri" charset="0"/>
                <a:ea typeface="ＭＳ Ｐゴシック" charset="-128"/>
              </a:rPr>
              <a:t>OpenFlow data plane abstraction</a:t>
            </a:r>
          </a:p>
        </p:txBody>
      </p:sp>
      <p:sp>
        <p:nvSpPr>
          <p:cNvPr id="118787" name="Content Placeholder 2"/>
          <p:cNvSpPr>
            <a:spLocks noGrp="1"/>
          </p:cNvSpPr>
          <p:nvPr>
            <p:ph idx="1"/>
          </p:nvPr>
        </p:nvSpPr>
        <p:spPr>
          <a:xfrm>
            <a:off x="431800" y="1243013"/>
            <a:ext cx="8458200" cy="5334000"/>
          </a:xfrm>
        </p:spPr>
        <p:txBody>
          <a:bodyPr/>
          <a:lstStyle/>
          <a:p>
            <a:r>
              <a:rPr lang="en-US" altLang="x-none" i="1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flow</a:t>
            </a:r>
            <a:r>
              <a:rPr lang="en-US" altLang="x-none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: defined by header fields</a:t>
            </a:r>
          </a:p>
          <a:p>
            <a:r>
              <a:rPr lang="en-US" altLang="x-none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generalized forwarding: simple packet-handling rules</a:t>
            </a:r>
          </a:p>
          <a:p>
            <a:pPr lvl="1"/>
            <a:r>
              <a:rPr lang="en-US" altLang="x-none" i="1">
                <a:solidFill>
                  <a:srgbClr val="CC0000"/>
                </a:solidFill>
                <a:latin typeface="Calibri" charset="0"/>
                <a:ea typeface="ＭＳ Ｐゴシック" charset="-128"/>
              </a:rPr>
              <a:t>Pattern</a:t>
            </a:r>
            <a:r>
              <a:rPr lang="en-US" altLang="x-none" i="1">
                <a:solidFill>
                  <a:srgbClr val="000090"/>
                </a:solidFill>
                <a:latin typeface="Calibri" charset="0"/>
                <a:ea typeface="ＭＳ Ｐゴシック" charset="-128"/>
              </a:rPr>
              <a:t>: </a:t>
            </a:r>
            <a:r>
              <a:rPr lang="en-US" altLang="x-none">
                <a:solidFill>
                  <a:srgbClr val="000090"/>
                </a:solidFill>
                <a:latin typeface="Calibri" charset="0"/>
                <a:ea typeface="ＭＳ Ｐゴシック" charset="-128"/>
              </a:rPr>
              <a:t>match </a:t>
            </a:r>
            <a:r>
              <a:rPr lang="en-US" altLang="x-none">
                <a:latin typeface="Calibri" charset="0"/>
                <a:ea typeface="ＭＳ Ｐゴシック" charset="-128"/>
              </a:rPr>
              <a:t>values in packet header fields</a:t>
            </a:r>
          </a:p>
          <a:p>
            <a:pPr lvl="1"/>
            <a:r>
              <a:rPr lang="en-US" altLang="x-none" i="1">
                <a:solidFill>
                  <a:srgbClr val="CC0000"/>
                </a:solidFill>
                <a:latin typeface="Calibri" charset="0"/>
                <a:ea typeface="ＭＳ Ｐゴシック" charset="-128"/>
              </a:rPr>
              <a:t>Actions: for matched packet: </a:t>
            </a:r>
            <a:r>
              <a:rPr lang="en-US" altLang="x-none">
                <a:latin typeface="Calibri" charset="0"/>
                <a:ea typeface="ＭＳ Ｐゴシック" charset="-128"/>
              </a:rPr>
              <a:t>drop, forward, modify, matched packet or send matched packet to controller </a:t>
            </a:r>
          </a:p>
          <a:p>
            <a:pPr lvl="1"/>
            <a:r>
              <a:rPr lang="en-US" altLang="x-none" i="1">
                <a:solidFill>
                  <a:srgbClr val="CC0000"/>
                </a:solidFill>
                <a:latin typeface="Calibri" charset="0"/>
                <a:ea typeface="ＭＳ Ｐゴシック" charset="-128"/>
              </a:rPr>
              <a:t>Priority</a:t>
            </a:r>
            <a:r>
              <a:rPr lang="en-US" altLang="x-none">
                <a:latin typeface="Calibri" charset="0"/>
                <a:ea typeface="ＭＳ Ｐゴシック" charset="-128"/>
              </a:rPr>
              <a:t>: disambiguate overlapping patterns</a:t>
            </a:r>
          </a:p>
          <a:p>
            <a:pPr lvl="1"/>
            <a:r>
              <a:rPr lang="en-US" altLang="x-none" i="1">
                <a:solidFill>
                  <a:srgbClr val="CC0000"/>
                </a:solidFill>
                <a:latin typeface="Calibri" charset="0"/>
                <a:ea typeface="ＭＳ Ｐゴシック" charset="-128"/>
              </a:rPr>
              <a:t>Counters: </a:t>
            </a:r>
            <a:r>
              <a:rPr lang="en-US" altLang="x-none">
                <a:latin typeface="Calibri" charset="0"/>
                <a:ea typeface="ＭＳ Ｐゴシック" charset="-128"/>
              </a:rPr>
              <a:t>#bytes and #packets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2393950" y="4635500"/>
            <a:ext cx="1127125" cy="1905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4984750" y="4635500"/>
            <a:ext cx="1127125" cy="1905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8790" name="Group 7"/>
          <p:cNvGrpSpPr>
            <a:grpSpLocks/>
          </p:cNvGrpSpPr>
          <p:nvPr/>
        </p:nvGrpSpPr>
        <p:grpSpPr bwMode="auto">
          <a:xfrm>
            <a:off x="3427413" y="4233863"/>
            <a:ext cx="1652587" cy="868362"/>
            <a:chOff x="1871277" y="1576300"/>
            <a:chExt cx="1128371" cy="437861"/>
          </a:xfrm>
        </p:grpSpPr>
        <p:sp>
          <p:nvSpPr>
            <p:cNvPr id="13" name="Oval 12"/>
            <p:cNvSpPr>
              <a:spLocks noChangeArrowheads="1"/>
            </p:cNvSpPr>
            <p:nvPr/>
          </p:nvSpPr>
          <p:spPr bwMode="auto">
            <a:xfrm flipV="1">
              <a:off x="1874528" y="1694771"/>
              <a:ext cx="1125120" cy="31939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871277" y="1739597"/>
              <a:ext cx="1128371" cy="116069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20" cy="31939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0686" y="1673158"/>
              <a:ext cx="546301" cy="160896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103238" y="1633134"/>
              <a:ext cx="661197" cy="111267"/>
            </a:xfrm>
            <a:custGeom>
              <a:avLst/>
              <a:gdLst>
                <a:gd name="T0" fmla="*/ 0 w 3723451"/>
                <a:gd name="T1" fmla="*/ 27221 h 932950"/>
                <a:gd name="T2" fmla="*/ 116342 w 3723451"/>
                <a:gd name="T3" fmla="*/ 321 h 932950"/>
                <a:gd name="T4" fmla="*/ 329542 w 3723451"/>
                <a:gd name="T5" fmla="*/ 62084 h 932950"/>
                <a:gd name="T6" fmla="*/ 532938 w 3723451"/>
                <a:gd name="T7" fmla="*/ 0 h 932950"/>
                <a:gd name="T8" fmla="*/ 661197 w 3723451"/>
                <a:gd name="T9" fmla="*/ 24705 h 932950"/>
                <a:gd name="T10" fmla="*/ 565772 w 3723451"/>
                <a:gd name="T11" fmla="*/ 55085 h 932950"/>
                <a:gd name="T12" fmla="*/ 535050 w 3723451"/>
                <a:gd name="T13" fmla="*/ 46894 h 932950"/>
                <a:gd name="T14" fmla="*/ 333288 w 3723451"/>
                <a:gd name="T15" fmla="*/ 111267 h 932950"/>
                <a:gd name="T16" fmla="*/ 126366 w 3723451"/>
                <a:gd name="T17" fmla="*/ 49262 h 932950"/>
                <a:gd name="T18" fmla="*/ 92910 w 3723451"/>
                <a:gd name="T19" fmla="*/ 55954 h 932950"/>
                <a:gd name="T20" fmla="*/ 0 w 3723451"/>
                <a:gd name="T21" fmla="*/ 27221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538978" y="1727590"/>
              <a:ext cx="241716" cy="96858"/>
            </a:xfrm>
            <a:custGeom>
              <a:avLst/>
              <a:gdLst>
                <a:gd name="T0" fmla="*/ 0 w 1366596"/>
                <a:gd name="T1" fmla="*/ 0 h 809868"/>
                <a:gd name="T2" fmla="*/ 241716 w 1366596"/>
                <a:gd name="T3" fmla="*/ 74845 h 809868"/>
                <a:gd name="T4" fmla="*/ 153005 w 1366596"/>
                <a:gd name="T5" fmla="*/ 96858 h 809868"/>
                <a:gd name="T6" fmla="*/ 814 w 1366596"/>
                <a:gd name="T7" fmla="*/ 51181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090231" y="1729992"/>
              <a:ext cx="238465" cy="96858"/>
            </a:xfrm>
            <a:custGeom>
              <a:avLst/>
              <a:gdLst>
                <a:gd name="T0" fmla="*/ 235210 w 1348191"/>
                <a:gd name="T1" fmla="*/ 0 h 791462"/>
                <a:gd name="T2" fmla="*/ 238465 w 1348191"/>
                <a:gd name="T3" fmla="*/ 46740 h 791462"/>
                <a:gd name="T4" fmla="*/ 86271 w 1348191"/>
                <a:gd name="T5" fmla="*/ 96858 h 791462"/>
                <a:gd name="T6" fmla="*/ 0 w 1348191"/>
                <a:gd name="T7" fmla="*/ 74896 h 791462"/>
                <a:gd name="T8" fmla="*/ 235210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24" name="Straight Connector 23"/>
            <p:cNvCxnSpPr>
              <a:cxnSpLocks noChangeShapeType="1"/>
              <a:endCxn id="17" idx="2"/>
            </p:cNvCxnSpPr>
            <p:nvPr/>
          </p:nvCxnSpPr>
          <p:spPr bwMode="auto">
            <a:xfrm flipH="1" flipV="1">
              <a:off x="1871277" y="1737196"/>
              <a:ext cx="3251" cy="1232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4"/>
            <p:cNvCxnSpPr>
              <a:cxnSpLocks noChangeShapeType="1"/>
            </p:cNvCxnSpPr>
            <p:nvPr/>
          </p:nvCxnSpPr>
          <p:spPr bwMode="auto">
            <a:xfrm flipH="1" flipV="1">
              <a:off x="2996397" y="1734795"/>
              <a:ext cx="3251" cy="1232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>
            <a:off x="4883150" y="4935538"/>
            <a:ext cx="1106488" cy="35560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4992688" y="4106863"/>
            <a:ext cx="1357312" cy="30480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333500" y="5468938"/>
            <a:ext cx="6553200" cy="1200150"/>
          </a:xfrm>
          <a:prstGeom prst="rect">
            <a:avLst/>
          </a:prstGeom>
          <a:gradFill rotWithShape="1">
            <a:gsLst>
              <a:gs pos="0">
                <a:srgbClr val="E0FFF4"/>
              </a:gs>
              <a:gs pos="64999">
                <a:srgbClr val="B2FFE3"/>
              </a:gs>
              <a:gs pos="100000">
                <a:srgbClr val="90FFDA"/>
              </a:gs>
            </a:gsLst>
            <a:lin ang="5400000" scaled="1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Tx/>
              <a:buAutoNum type="arabicPeriod"/>
            </a:pPr>
            <a:r>
              <a:rPr lang="en-US" altLang="x-none">
                <a:solidFill>
                  <a:srgbClr val="000000"/>
                </a:solidFill>
                <a:latin typeface="Calibri" charset="0"/>
                <a:ea typeface="ヒラギノ角ゴ Pro W3" charset="-128"/>
              </a:rPr>
              <a:t>src=1.2.*.*, dest=3.4.5.* </a:t>
            </a:r>
            <a:r>
              <a:rPr lang="en-US" altLang="x-none">
                <a:solidFill>
                  <a:srgbClr val="000000"/>
                </a:solidFill>
                <a:latin typeface="Calibri" charset="0"/>
                <a:ea typeface="ヒラギノ角ゴ Pro W3" charset="-128"/>
                <a:sym typeface="Wingdings" charset="2"/>
              </a:rPr>
              <a:t> drop                        </a:t>
            </a:r>
          </a:p>
          <a:p>
            <a:pPr>
              <a:buFontTx/>
              <a:buAutoNum type="arabicPeriod"/>
            </a:pPr>
            <a:r>
              <a:rPr lang="en-US" altLang="x-none">
                <a:solidFill>
                  <a:srgbClr val="000000"/>
                </a:solidFill>
                <a:latin typeface="Calibri" charset="0"/>
                <a:ea typeface="ヒラギノ角ゴ Pro W3" charset="-128"/>
                <a:sym typeface="Wingdings" charset="2"/>
              </a:rPr>
              <a:t>src = *.*.*.*, dest=3.4.*.*  forward(2)</a:t>
            </a:r>
          </a:p>
          <a:p>
            <a:r>
              <a:rPr lang="en-US" altLang="x-none">
                <a:solidFill>
                  <a:srgbClr val="000000"/>
                </a:solidFill>
                <a:latin typeface="Calibri" charset="0"/>
                <a:ea typeface="ヒラギノ角ゴ Pro W3" charset="-128"/>
                <a:sym typeface="Wingdings" charset="2"/>
              </a:rPr>
              <a:t>3.  src=10.1.2.3, dest=*.*.*.*  send to controller</a:t>
            </a:r>
            <a:endParaRPr lang="en-US" altLang="x-none">
              <a:solidFill>
                <a:srgbClr val="000000"/>
              </a:solidFill>
              <a:latin typeface="Calibri" charset="0"/>
              <a:ea typeface="ヒラギノ角ゴ Pro W3" charset="-128"/>
            </a:endParaRPr>
          </a:p>
        </p:txBody>
      </p:sp>
      <p:sp>
        <p:nvSpPr>
          <p:cNvPr id="118794" name="TextBox 32"/>
          <p:cNvSpPr txBox="1">
            <a:spLocks noChangeArrowheads="1"/>
          </p:cNvSpPr>
          <p:nvPr/>
        </p:nvSpPr>
        <p:spPr bwMode="auto">
          <a:xfrm>
            <a:off x="6735763" y="5106988"/>
            <a:ext cx="1270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/>
              <a:t>* : wildcard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350"/>
            <a:ext cx="7772400" cy="11430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OpenFlow: Flow Table Entries</a:t>
            </a:r>
          </a:p>
        </p:txBody>
      </p:sp>
      <p:sp>
        <p:nvSpPr>
          <p:cNvPr id="119810" name="Rectangle 2"/>
          <p:cNvSpPr>
            <a:spLocks/>
          </p:cNvSpPr>
          <p:nvPr/>
        </p:nvSpPr>
        <p:spPr bwMode="auto">
          <a:xfrm>
            <a:off x="768350" y="5356225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>
              <a:latin typeface="Calibri" charset="0"/>
            </a:endParaRPr>
          </a:p>
        </p:txBody>
      </p:sp>
      <p:sp>
        <p:nvSpPr>
          <p:cNvPr id="119811" name="Rectangle 3"/>
          <p:cNvSpPr>
            <a:spLocks/>
          </p:cNvSpPr>
          <p:nvPr/>
        </p:nvSpPr>
        <p:spPr bwMode="auto">
          <a:xfrm>
            <a:off x="819150" y="5345113"/>
            <a:ext cx="581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Switch</a:t>
            </a:r>
          </a:p>
          <a:p>
            <a:r>
              <a:rPr lang="en-US" altLang="x-none" sz="1700">
                <a:latin typeface="Calibri" charset="0"/>
              </a:rPr>
              <a:t>Port</a:t>
            </a:r>
          </a:p>
        </p:txBody>
      </p:sp>
      <p:sp>
        <p:nvSpPr>
          <p:cNvPr id="119812" name="Rectangle 4"/>
          <p:cNvSpPr>
            <a:spLocks/>
          </p:cNvSpPr>
          <p:nvPr/>
        </p:nvSpPr>
        <p:spPr bwMode="auto">
          <a:xfrm>
            <a:off x="2279650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>
              <a:latin typeface="Calibri" charset="0"/>
            </a:endParaRPr>
          </a:p>
        </p:txBody>
      </p:sp>
      <p:sp>
        <p:nvSpPr>
          <p:cNvPr id="119813" name="Rectangle 5"/>
          <p:cNvSpPr>
            <a:spLocks/>
          </p:cNvSpPr>
          <p:nvPr/>
        </p:nvSpPr>
        <p:spPr bwMode="auto">
          <a:xfrm>
            <a:off x="2392363" y="5381625"/>
            <a:ext cx="427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MAC</a:t>
            </a:r>
          </a:p>
          <a:p>
            <a:r>
              <a:rPr lang="en-US" altLang="x-none" sz="1700">
                <a:latin typeface="Calibri" charset="0"/>
              </a:rPr>
              <a:t>src</a:t>
            </a:r>
          </a:p>
        </p:txBody>
      </p:sp>
      <p:sp>
        <p:nvSpPr>
          <p:cNvPr id="119814" name="Rectangle 6"/>
          <p:cNvSpPr>
            <a:spLocks/>
          </p:cNvSpPr>
          <p:nvPr/>
        </p:nvSpPr>
        <p:spPr bwMode="auto">
          <a:xfrm>
            <a:off x="303847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>
              <a:latin typeface="Calibri" charset="0"/>
            </a:endParaRPr>
          </a:p>
        </p:txBody>
      </p:sp>
      <p:sp>
        <p:nvSpPr>
          <p:cNvPr id="119815" name="Rectangle 7"/>
          <p:cNvSpPr>
            <a:spLocks/>
          </p:cNvSpPr>
          <p:nvPr/>
        </p:nvSpPr>
        <p:spPr bwMode="auto">
          <a:xfrm>
            <a:off x="3154363" y="5381625"/>
            <a:ext cx="427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MAC</a:t>
            </a:r>
          </a:p>
          <a:p>
            <a:r>
              <a:rPr lang="en-US" altLang="x-none" sz="1700">
                <a:latin typeface="Calibri" charset="0"/>
              </a:rPr>
              <a:t>dst</a:t>
            </a:r>
          </a:p>
        </p:txBody>
      </p:sp>
      <p:sp>
        <p:nvSpPr>
          <p:cNvPr id="119816" name="Rectangle 8"/>
          <p:cNvSpPr>
            <a:spLocks/>
          </p:cNvSpPr>
          <p:nvPr/>
        </p:nvSpPr>
        <p:spPr bwMode="auto">
          <a:xfrm>
            <a:off x="376872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>
              <a:latin typeface="Calibri" charset="0"/>
            </a:endParaRPr>
          </a:p>
        </p:txBody>
      </p:sp>
      <p:sp>
        <p:nvSpPr>
          <p:cNvPr id="119817" name="Rectangle 9"/>
          <p:cNvSpPr>
            <a:spLocks/>
          </p:cNvSpPr>
          <p:nvPr/>
        </p:nvSpPr>
        <p:spPr bwMode="auto">
          <a:xfrm>
            <a:off x="3956050" y="5327650"/>
            <a:ext cx="395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Eth</a:t>
            </a:r>
          </a:p>
          <a:p>
            <a:r>
              <a:rPr lang="en-US" altLang="x-none" sz="1700">
                <a:latin typeface="Calibri" charset="0"/>
              </a:rPr>
              <a:t>type</a:t>
            </a:r>
          </a:p>
        </p:txBody>
      </p:sp>
      <p:sp>
        <p:nvSpPr>
          <p:cNvPr id="119818" name="Rectangle 10"/>
          <p:cNvSpPr>
            <a:spLocks/>
          </p:cNvSpPr>
          <p:nvPr/>
        </p:nvSpPr>
        <p:spPr bwMode="auto">
          <a:xfrm>
            <a:off x="1517650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>
              <a:latin typeface="Calibri" charset="0"/>
            </a:endParaRPr>
          </a:p>
        </p:txBody>
      </p:sp>
      <p:sp>
        <p:nvSpPr>
          <p:cNvPr id="119819" name="Rectangle 11"/>
          <p:cNvSpPr>
            <a:spLocks/>
          </p:cNvSpPr>
          <p:nvPr/>
        </p:nvSpPr>
        <p:spPr bwMode="auto">
          <a:xfrm>
            <a:off x="1598613" y="5381625"/>
            <a:ext cx="48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VLAN</a:t>
            </a:r>
          </a:p>
          <a:p>
            <a:r>
              <a:rPr lang="en-US" altLang="x-none" sz="1700">
                <a:latin typeface="Calibri" charset="0"/>
              </a:rPr>
              <a:t>ID</a:t>
            </a:r>
          </a:p>
        </p:txBody>
      </p:sp>
      <p:sp>
        <p:nvSpPr>
          <p:cNvPr id="119820" name="Rectangle 12"/>
          <p:cNvSpPr>
            <a:spLocks/>
          </p:cNvSpPr>
          <p:nvPr/>
        </p:nvSpPr>
        <p:spPr bwMode="auto">
          <a:xfrm>
            <a:off x="451802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>
              <a:latin typeface="Calibri" charset="0"/>
            </a:endParaRPr>
          </a:p>
        </p:txBody>
      </p:sp>
      <p:sp>
        <p:nvSpPr>
          <p:cNvPr id="119821" name="Rectangle 13"/>
          <p:cNvSpPr>
            <a:spLocks/>
          </p:cNvSpPr>
          <p:nvPr/>
        </p:nvSpPr>
        <p:spPr bwMode="auto">
          <a:xfrm>
            <a:off x="4724400" y="5364163"/>
            <a:ext cx="265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IP</a:t>
            </a:r>
          </a:p>
          <a:p>
            <a:r>
              <a:rPr lang="en-US" altLang="x-none" sz="1700">
                <a:latin typeface="Calibri" charset="0"/>
              </a:rPr>
              <a:t>Src</a:t>
            </a:r>
          </a:p>
        </p:txBody>
      </p:sp>
      <p:sp>
        <p:nvSpPr>
          <p:cNvPr id="119822" name="Rectangle 14"/>
          <p:cNvSpPr>
            <a:spLocks/>
          </p:cNvSpPr>
          <p:nvPr/>
        </p:nvSpPr>
        <p:spPr bwMode="auto">
          <a:xfrm>
            <a:off x="528637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>
              <a:latin typeface="Calibri" charset="0"/>
            </a:endParaRPr>
          </a:p>
        </p:txBody>
      </p:sp>
      <p:sp>
        <p:nvSpPr>
          <p:cNvPr id="119823" name="Rectangle 15"/>
          <p:cNvSpPr>
            <a:spLocks/>
          </p:cNvSpPr>
          <p:nvPr/>
        </p:nvSpPr>
        <p:spPr bwMode="auto">
          <a:xfrm>
            <a:off x="5465763" y="5364163"/>
            <a:ext cx="295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IP</a:t>
            </a:r>
          </a:p>
          <a:p>
            <a:r>
              <a:rPr lang="en-US" altLang="x-none" sz="1700">
                <a:latin typeface="Calibri" charset="0"/>
              </a:rPr>
              <a:t>Dst</a:t>
            </a:r>
          </a:p>
        </p:txBody>
      </p:sp>
      <p:sp>
        <p:nvSpPr>
          <p:cNvPr id="119824" name="Rectangle 16"/>
          <p:cNvSpPr>
            <a:spLocks/>
          </p:cNvSpPr>
          <p:nvPr/>
        </p:nvSpPr>
        <p:spPr bwMode="auto">
          <a:xfrm>
            <a:off x="6045200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>
              <a:latin typeface="Calibri" charset="0"/>
            </a:endParaRPr>
          </a:p>
        </p:txBody>
      </p:sp>
      <p:sp>
        <p:nvSpPr>
          <p:cNvPr id="119825" name="Rectangle 17"/>
          <p:cNvSpPr>
            <a:spLocks/>
          </p:cNvSpPr>
          <p:nvPr/>
        </p:nvSpPr>
        <p:spPr bwMode="auto">
          <a:xfrm>
            <a:off x="6196013" y="5364163"/>
            <a:ext cx="373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IP</a:t>
            </a:r>
          </a:p>
          <a:p>
            <a:r>
              <a:rPr lang="en-US" altLang="x-none" sz="1700">
                <a:latin typeface="Calibri" charset="0"/>
              </a:rPr>
              <a:t>Prot</a:t>
            </a:r>
          </a:p>
        </p:txBody>
      </p:sp>
      <p:sp>
        <p:nvSpPr>
          <p:cNvPr id="119826" name="Rectangle 18"/>
          <p:cNvSpPr>
            <a:spLocks/>
          </p:cNvSpPr>
          <p:nvPr/>
        </p:nvSpPr>
        <p:spPr bwMode="auto">
          <a:xfrm>
            <a:off x="680402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>
              <a:latin typeface="Calibri" charset="0"/>
            </a:endParaRPr>
          </a:p>
        </p:txBody>
      </p:sp>
      <p:sp>
        <p:nvSpPr>
          <p:cNvPr id="119827" name="Rectangle 19"/>
          <p:cNvSpPr>
            <a:spLocks/>
          </p:cNvSpPr>
          <p:nvPr/>
        </p:nvSpPr>
        <p:spPr bwMode="auto">
          <a:xfrm>
            <a:off x="6911975" y="5364163"/>
            <a:ext cx="465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TCP</a:t>
            </a:r>
          </a:p>
          <a:p>
            <a:r>
              <a:rPr lang="en-US" altLang="x-none" sz="1700">
                <a:latin typeface="Calibri" charset="0"/>
              </a:rPr>
              <a:t>sport</a:t>
            </a:r>
          </a:p>
        </p:txBody>
      </p:sp>
      <p:sp>
        <p:nvSpPr>
          <p:cNvPr id="119828" name="Rectangle 20"/>
          <p:cNvSpPr>
            <a:spLocks/>
          </p:cNvSpPr>
          <p:nvPr/>
        </p:nvSpPr>
        <p:spPr bwMode="auto">
          <a:xfrm>
            <a:off x="757237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>
              <a:latin typeface="Calibri" charset="0"/>
            </a:endParaRPr>
          </a:p>
        </p:txBody>
      </p:sp>
      <p:sp>
        <p:nvSpPr>
          <p:cNvPr id="119829" name="Rectangle 21"/>
          <p:cNvSpPr>
            <a:spLocks/>
          </p:cNvSpPr>
          <p:nvPr/>
        </p:nvSpPr>
        <p:spPr bwMode="auto">
          <a:xfrm>
            <a:off x="7661275" y="5364163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TCP</a:t>
            </a:r>
          </a:p>
          <a:p>
            <a:r>
              <a:rPr lang="en-US" altLang="x-none" sz="1700">
                <a:latin typeface="Calibri" charset="0"/>
              </a:rPr>
              <a:t>dport</a:t>
            </a:r>
          </a:p>
        </p:txBody>
      </p:sp>
      <p:sp>
        <p:nvSpPr>
          <p:cNvPr id="119830" name="Rectangle 22"/>
          <p:cNvSpPr>
            <a:spLocks/>
          </p:cNvSpPr>
          <p:nvPr/>
        </p:nvSpPr>
        <p:spPr bwMode="auto">
          <a:xfrm>
            <a:off x="785813" y="1687513"/>
            <a:ext cx="1446212" cy="6873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>
              <a:latin typeface="Calibri" charset="0"/>
            </a:endParaRPr>
          </a:p>
        </p:txBody>
      </p:sp>
      <p:sp>
        <p:nvSpPr>
          <p:cNvPr id="119831" name="Rectangle 23"/>
          <p:cNvSpPr>
            <a:spLocks/>
          </p:cNvSpPr>
          <p:nvPr/>
        </p:nvSpPr>
        <p:spPr bwMode="auto">
          <a:xfrm>
            <a:off x="1127125" y="1890713"/>
            <a:ext cx="4143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>
                <a:latin typeface="Calibri" charset="0"/>
              </a:rPr>
              <a:t>Rule</a:t>
            </a:r>
          </a:p>
        </p:txBody>
      </p:sp>
      <p:sp>
        <p:nvSpPr>
          <p:cNvPr id="119832" name="Rectangle 24"/>
          <p:cNvSpPr>
            <a:spLocks/>
          </p:cNvSpPr>
          <p:nvPr/>
        </p:nvSpPr>
        <p:spPr bwMode="auto">
          <a:xfrm>
            <a:off x="2232025" y="1687513"/>
            <a:ext cx="1446213" cy="687387"/>
          </a:xfrm>
          <a:prstGeom prst="rect">
            <a:avLst/>
          </a:prstGeom>
          <a:solidFill>
            <a:srgbClr val="CBE97B"/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>
              <a:latin typeface="Calibri" charset="0"/>
            </a:endParaRPr>
          </a:p>
        </p:txBody>
      </p:sp>
      <p:sp>
        <p:nvSpPr>
          <p:cNvPr id="119833" name="Rectangle 25"/>
          <p:cNvSpPr>
            <a:spLocks/>
          </p:cNvSpPr>
          <p:nvPr/>
        </p:nvSpPr>
        <p:spPr bwMode="auto">
          <a:xfrm>
            <a:off x="2405063" y="1890713"/>
            <a:ext cx="6032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>
                <a:latin typeface="Calibri" charset="0"/>
              </a:rPr>
              <a:t>Action</a:t>
            </a:r>
          </a:p>
        </p:txBody>
      </p:sp>
      <p:sp>
        <p:nvSpPr>
          <p:cNvPr id="119834" name="Rectangle 26"/>
          <p:cNvSpPr>
            <a:spLocks/>
          </p:cNvSpPr>
          <p:nvPr/>
        </p:nvSpPr>
        <p:spPr bwMode="auto">
          <a:xfrm>
            <a:off x="3678238" y="1687513"/>
            <a:ext cx="1447800" cy="687387"/>
          </a:xfrm>
          <a:prstGeom prst="rect">
            <a:avLst/>
          </a:prstGeom>
          <a:solidFill>
            <a:srgbClr val="FA90AB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>
              <a:latin typeface="Calibri" charset="0"/>
            </a:endParaRPr>
          </a:p>
        </p:txBody>
      </p:sp>
      <p:sp>
        <p:nvSpPr>
          <p:cNvPr id="119835" name="Rectangle 27"/>
          <p:cNvSpPr>
            <a:spLocks/>
          </p:cNvSpPr>
          <p:nvPr/>
        </p:nvSpPr>
        <p:spPr bwMode="auto">
          <a:xfrm>
            <a:off x="3998913" y="1890713"/>
            <a:ext cx="460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>
                <a:latin typeface="Calibri" charset="0"/>
              </a:rPr>
              <a:t>Stats</a:t>
            </a:r>
          </a:p>
        </p:txBody>
      </p:sp>
      <p:sp>
        <p:nvSpPr>
          <p:cNvPr id="119836" name="Rectangle 28"/>
          <p:cNvSpPr>
            <a:spLocks/>
          </p:cNvSpPr>
          <p:nvPr/>
        </p:nvSpPr>
        <p:spPr bwMode="auto">
          <a:xfrm>
            <a:off x="1884363" y="3152775"/>
            <a:ext cx="5634037" cy="1776413"/>
          </a:xfrm>
          <a:prstGeom prst="rect">
            <a:avLst/>
          </a:prstGeom>
          <a:solidFill>
            <a:srgbClr val="CBE97B"/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marL="357188" indent="-3302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Tx/>
              <a:buAutoNum type="arabicPeriod"/>
            </a:pPr>
            <a:r>
              <a:rPr lang="en-US" altLang="x-none" sz="2200">
                <a:latin typeface="Calibri" charset="0"/>
              </a:rPr>
              <a:t>Forward packet to port(s)</a:t>
            </a:r>
          </a:p>
          <a:p>
            <a:pPr>
              <a:buFontTx/>
              <a:buAutoNum type="arabicPeriod"/>
            </a:pPr>
            <a:r>
              <a:rPr lang="en-US" altLang="x-none" sz="2200">
                <a:latin typeface="Calibri" charset="0"/>
              </a:rPr>
              <a:t>Encapsulate and forward to controller</a:t>
            </a:r>
          </a:p>
          <a:p>
            <a:pPr>
              <a:buFontTx/>
              <a:buAutoNum type="arabicPeriod"/>
            </a:pPr>
            <a:r>
              <a:rPr lang="en-US" altLang="x-none" sz="2200">
                <a:latin typeface="Calibri" charset="0"/>
              </a:rPr>
              <a:t>Drop packet</a:t>
            </a:r>
          </a:p>
          <a:p>
            <a:pPr>
              <a:buFontTx/>
              <a:buAutoNum type="arabicPeriod"/>
            </a:pPr>
            <a:r>
              <a:rPr lang="en-US" altLang="x-none" sz="2200">
                <a:latin typeface="Calibri" charset="0"/>
              </a:rPr>
              <a:t>Send to normal processing pipeline</a:t>
            </a:r>
          </a:p>
          <a:p>
            <a:pPr>
              <a:buFontTx/>
              <a:buAutoNum type="arabicPeriod"/>
            </a:pPr>
            <a:r>
              <a:rPr lang="en-US" altLang="x-none" sz="2200">
                <a:latin typeface="Calibri" charset="0"/>
              </a:rPr>
              <a:t>Modify Fields</a:t>
            </a:r>
          </a:p>
        </p:txBody>
      </p:sp>
      <p:sp>
        <p:nvSpPr>
          <p:cNvPr id="119837" name="Line 30"/>
          <p:cNvSpPr>
            <a:spLocks noChangeShapeType="1"/>
          </p:cNvSpPr>
          <p:nvPr/>
        </p:nvSpPr>
        <p:spPr bwMode="auto">
          <a:xfrm>
            <a:off x="785813" y="2455863"/>
            <a:ext cx="1587" cy="28924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19838" name="Line 31"/>
          <p:cNvSpPr>
            <a:spLocks noChangeShapeType="1"/>
          </p:cNvSpPr>
          <p:nvPr/>
        </p:nvSpPr>
        <p:spPr bwMode="auto">
          <a:xfrm>
            <a:off x="2759075" y="2374900"/>
            <a:ext cx="1588" cy="7588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19839" name="Rectangle 32"/>
          <p:cNvSpPr>
            <a:spLocks/>
          </p:cNvSpPr>
          <p:nvPr/>
        </p:nvSpPr>
        <p:spPr bwMode="auto">
          <a:xfrm>
            <a:off x="3830638" y="2625725"/>
            <a:ext cx="3044825" cy="384175"/>
          </a:xfrm>
          <a:prstGeom prst="rect">
            <a:avLst/>
          </a:prstGeom>
          <a:solidFill>
            <a:srgbClr val="FA90AB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>
              <a:latin typeface="Calibri" charset="0"/>
            </a:endParaRPr>
          </a:p>
        </p:txBody>
      </p:sp>
      <p:sp>
        <p:nvSpPr>
          <p:cNvPr id="119840" name="Rectangle 33"/>
          <p:cNvSpPr>
            <a:spLocks/>
          </p:cNvSpPr>
          <p:nvPr/>
        </p:nvSpPr>
        <p:spPr bwMode="auto">
          <a:xfrm>
            <a:off x="3973513" y="2647950"/>
            <a:ext cx="2581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2200">
                <a:latin typeface="Calibri" charset="0"/>
              </a:rPr>
              <a:t>Packet + byte counters</a:t>
            </a:r>
          </a:p>
        </p:txBody>
      </p:sp>
      <p:sp>
        <p:nvSpPr>
          <p:cNvPr id="119841" name="Line 34"/>
          <p:cNvSpPr>
            <a:spLocks noChangeShapeType="1"/>
          </p:cNvSpPr>
          <p:nvPr/>
        </p:nvSpPr>
        <p:spPr bwMode="auto">
          <a:xfrm rot="10800000" flipH="1">
            <a:off x="4214813" y="2374900"/>
            <a:ext cx="1587" cy="2317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pic>
        <p:nvPicPr>
          <p:cNvPr id="119842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835025"/>
            <a:ext cx="69659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43" name="文字方塊 29"/>
          <p:cNvSpPr txBox="1">
            <a:spLocks noChangeArrowheads="1"/>
          </p:cNvSpPr>
          <p:nvPr/>
        </p:nvSpPr>
        <p:spPr bwMode="auto">
          <a:xfrm>
            <a:off x="2454275" y="6291263"/>
            <a:ext cx="960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000000"/>
                </a:solidFill>
                <a:latin typeface="Calibri" charset="0"/>
              </a:rPr>
              <a:t>Link layer</a:t>
            </a:r>
            <a:endParaRPr lang="zh-TW" altLang="en-US" sz="1800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119844" name="Group 37"/>
          <p:cNvGrpSpPr>
            <a:grpSpLocks/>
          </p:cNvGrpSpPr>
          <p:nvPr/>
        </p:nvGrpSpPr>
        <p:grpSpPr bwMode="auto">
          <a:xfrm>
            <a:off x="1550988" y="6029325"/>
            <a:ext cx="2917825" cy="234950"/>
            <a:chOff x="1392851" y="2310653"/>
            <a:chExt cx="3302446" cy="234913"/>
          </a:xfrm>
        </p:grpSpPr>
        <p:cxnSp>
          <p:nvCxnSpPr>
            <p:cNvPr id="119857" name="Straight Connector 38"/>
            <p:cNvCxnSpPr>
              <a:cxnSpLocks noChangeShapeType="1"/>
            </p:cNvCxnSpPr>
            <p:nvPr/>
          </p:nvCxnSpPr>
          <p:spPr bwMode="auto">
            <a:xfrm>
              <a:off x="1394004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8" name="Straight Connector 39"/>
            <p:cNvCxnSpPr>
              <a:cxnSpLocks noChangeShapeType="1"/>
            </p:cNvCxnSpPr>
            <p:nvPr/>
          </p:nvCxnSpPr>
          <p:spPr bwMode="auto">
            <a:xfrm>
              <a:off x="1392851" y="2427111"/>
              <a:ext cx="3302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9" name="Straight Connector 40"/>
            <p:cNvCxnSpPr>
              <a:cxnSpLocks noChangeShapeType="1"/>
            </p:cNvCxnSpPr>
            <p:nvPr/>
          </p:nvCxnSpPr>
          <p:spPr bwMode="auto">
            <a:xfrm>
              <a:off x="4695297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60" name="Straight Connector 41"/>
            <p:cNvCxnSpPr>
              <a:cxnSpLocks noChangeShapeType="1"/>
            </p:cNvCxnSpPr>
            <p:nvPr/>
          </p:nvCxnSpPr>
          <p:spPr bwMode="auto">
            <a:xfrm>
              <a:off x="3042374" y="2429108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9845" name="Group 42"/>
          <p:cNvGrpSpPr>
            <a:grpSpLocks/>
          </p:cNvGrpSpPr>
          <p:nvPr/>
        </p:nvGrpSpPr>
        <p:grpSpPr bwMode="auto">
          <a:xfrm>
            <a:off x="4564063" y="6030913"/>
            <a:ext cx="2211387" cy="234950"/>
            <a:chOff x="1392851" y="2310653"/>
            <a:chExt cx="3302446" cy="234913"/>
          </a:xfrm>
        </p:grpSpPr>
        <p:cxnSp>
          <p:nvCxnSpPr>
            <p:cNvPr id="119853" name="Straight Connector 43"/>
            <p:cNvCxnSpPr>
              <a:cxnSpLocks noChangeShapeType="1"/>
            </p:cNvCxnSpPr>
            <p:nvPr/>
          </p:nvCxnSpPr>
          <p:spPr bwMode="auto">
            <a:xfrm>
              <a:off x="1394004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4" name="Straight Connector 44"/>
            <p:cNvCxnSpPr>
              <a:cxnSpLocks noChangeShapeType="1"/>
            </p:cNvCxnSpPr>
            <p:nvPr/>
          </p:nvCxnSpPr>
          <p:spPr bwMode="auto">
            <a:xfrm>
              <a:off x="1392851" y="2427111"/>
              <a:ext cx="3302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5" name="Straight Connector 45"/>
            <p:cNvCxnSpPr>
              <a:cxnSpLocks noChangeShapeType="1"/>
            </p:cNvCxnSpPr>
            <p:nvPr/>
          </p:nvCxnSpPr>
          <p:spPr bwMode="auto">
            <a:xfrm>
              <a:off x="4695297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6" name="Straight Connector 46"/>
            <p:cNvCxnSpPr>
              <a:cxnSpLocks noChangeShapeType="1"/>
            </p:cNvCxnSpPr>
            <p:nvPr/>
          </p:nvCxnSpPr>
          <p:spPr bwMode="auto">
            <a:xfrm>
              <a:off x="3042374" y="2429108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9846" name="Group 47"/>
          <p:cNvGrpSpPr>
            <a:grpSpLocks/>
          </p:cNvGrpSpPr>
          <p:nvPr/>
        </p:nvGrpSpPr>
        <p:grpSpPr bwMode="auto">
          <a:xfrm>
            <a:off x="6942138" y="6029325"/>
            <a:ext cx="1376362" cy="214313"/>
            <a:chOff x="1392851" y="2310653"/>
            <a:chExt cx="3302446" cy="234913"/>
          </a:xfrm>
        </p:grpSpPr>
        <p:cxnSp>
          <p:nvCxnSpPr>
            <p:cNvPr id="119849" name="Straight Connector 48"/>
            <p:cNvCxnSpPr>
              <a:cxnSpLocks noChangeShapeType="1"/>
            </p:cNvCxnSpPr>
            <p:nvPr/>
          </p:nvCxnSpPr>
          <p:spPr bwMode="auto">
            <a:xfrm>
              <a:off x="1394004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0" name="Straight Connector 49"/>
            <p:cNvCxnSpPr>
              <a:cxnSpLocks noChangeShapeType="1"/>
            </p:cNvCxnSpPr>
            <p:nvPr/>
          </p:nvCxnSpPr>
          <p:spPr bwMode="auto">
            <a:xfrm>
              <a:off x="1392851" y="2427111"/>
              <a:ext cx="3302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1" name="Straight Connector 50"/>
            <p:cNvCxnSpPr>
              <a:cxnSpLocks noChangeShapeType="1"/>
            </p:cNvCxnSpPr>
            <p:nvPr/>
          </p:nvCxnSpPr>
          <p:spPr bwMode="auto">
            <a:xfrm>
              <a:off x="4695297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2" name="Straight Connector 51"/>
            <p:cNvCxnSpPr>
              <a:cxnSpLocks noChangeShapeType="1"/>
            </p:cNvCxnSpPr>
            <p:nvPr/>
          </p:nvCxnSpPr>
          <p:spPr bwMode="auto">
            <a:xfrm>
              <a:off x="3042374" y="2429108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9847" name="文字方塊 29"/>
          <p:cNvSpPr txBox="1">
            <a:spLocks noChangeArrowheads="1"/>
          </p:cNvSpPr>
          <p:nvPr/>
        </p:nvSpPr>
        <p:spPr bwMode="auto">
          <a:xfrm>
            <a:off x="4845050" y="6283325"/>
            <a:ext cx="1350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000000"/>
                </a:solidFill>
                <a:latin typeface="Calibri" charset="0"/>
              </a:rPr>
              <a:t>Network layer</a:t>
            </a:r>
            <a:endParaRPr lang="zh-TW" altLang="en-US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9848" name="文字方塊 29"/>
          <p:cNvSpPr txBox="1">
            <a:spLocks noChangeArrowheads="1"/>
          </p:cNvSpPr>
          <p:nvPr/>
        </p:nvSpPr>
        <p:spPr bwMode="auto">
          <a:xfrm>
            <a:off x="6392863" y="6232525"/>
            <a:ext cx="234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rgbClr val="000000"/>
                </a:solidFill>
                <a:latin typeface="Calibri" charset="0"/>
              </a:rPr>
              <a:t>Transport layer</a:t>
            </a:r>
            <a:endParaRPr lang="zh-TW" altLang="en-US" sz="18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/>
          </p:cNvSpPr>
          <p:nvPr/>
        </p:nvSpPr>
        <p:spPr bwMode="auto">
          <a:xfrm>
            <a:off x="669925" y="1193800"/>
            <a:ext cx="3719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000090"/>
                </a:solidFill>
                <a:latin typeface="Gill Sans MT" charset="0"/>
              </a:rPr>
              <a:t>Destination-based forwarding:</a:t>
            </a:r>
          </a:p>
        </p:txBody>
      </p:sp>
      <p:sp>
        <p:nvSpPr>
          <p:cNvPr id="121858" name="Rectangle 3"/>
          <p:cNvSpPr>
            <a:spLocks/>
          </p:cNvSpPr>
          <p:nvPr/>
        </p:nvSpPr>
        <p:spPr bwMode="auto">
          <a:xfrm>
            <a:off x="685800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*</a:t>
            </a:r>
          </a:p>
        </p:txBody>
      </p:sp>
      <p:grpSp>
        <p:nvGrpSpPr>
          <p:cNvPr id="121859" name="Group 4"/>
          <p:cNvGrpSpPr>
            <a:grpSpLocks/>
          </p:cNvGrpSpPr>
          <p:nvPr/>
        </p:nvGrpSpPr>
        <p:grpSpPr bwMode="auto">
          <a:xfrm>
            <a:off x="687388" y="1644650"/>
            <a:ext cx="7483475" cy="571500"/>
            <a:chOff x="0" y="0"/>
            <a:chExt cx="6704" cy="512"/>
          </a:xfrm>
        </p:grpSpPr>
        <p:sp>
          <p:nvSpPr>
            <p:cNvPr id="121944" name="Rectangle 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1945" name="Rectangle 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Switch</a:t>
              </a:r>
            </a:p>
            <a:p>
              <a:r>
                <a:rPr lang="en-US" altLang="x-none" sz="1700">
                  <a:latin typeface="Calibri" charset="0"/>
                </a:rPr>
                <a:t>Port</a:t>
              </a:r>
            </a:p>
          </p:txBody>
        </p:sp>
        <p:sp>
          <p:nvSpPr>
            <p:cNvPr id="121946" name="Rectangle 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1947" name="Rectangle 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MAC</a:t>
              </a:r>
            </a:p>
            <a:p>
              <a:r>
                <a:rPr lang="en-US" altLang="x-none" sz="1700">
                  <a:latin typeface="Calibri" charset="0"/>
                </a:rPr>
                <a:t>src</a:t>
              </a:r>
            </a:p>
          </p:txBody>
        </p:sp>
        <p:sp>
          <p:nvSpPr>
            <p:cNvPr id="121948" name="Rectangle 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1949" name="Rectangle 1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MAC</a:t>
              </a:r>
            </a:p>
            <a:p>
              <a:r>
                <a:rPr lang="en-US" altLang="x-none" sz="1700">
                  <a:latin typeface="Calibri" charset="0"/>
                </a:rPr>
                <a:t>dst</a:t>
              </a:r>
            </a:p>
          </p:txBody>
        </p:sp>
        <p:sp>
          <p:nvSpPr>
            <p:cNvPr id="121950" name="Rectangle 1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1951" name="Rectangle 1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Eth</a:t>
              </a:r>
            </a:p>
            <a:p>
              <a:r>
                <a:rPr lang="en-US" altLang="x-none" sz="1700">
                  <a:latin typeface="Calibri" charset="0"/>
                </a:rPr>
                <a:t>type</a:t>
              </a:r>
            </a:p>
          </p:txBody>
        </p:sp>
        <p:sp>
          <p:nvSpPr>
            <p:cNvPr id="121952" name="Rectangle 1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1953" name="Rectangle 1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VLAN</a:t>
              </a:r>
            </a:p>
            <a:p>
              <a:r>
                <a:rPr lang="en-US" altLang="x-none" sz="1700">
                  <a:latin typeface="Calibri" charset="0"/>
                </a:rPr>
                <a:t>ID</a:t>
              </a:r>
            </a:p>
          </p:txBody>
        </p:sp>
        <p:sp>
          <p:nvSpPr>
            <p:cNvPr id="121954" name="Rectangle 1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1955" name="Rectangle 1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IP</a:t>
              </a:r>
            </a:p>
            <a:p>
              <a:r>
                <a:rPr lang="en-US" altLang="x-none" sz="1700">
                  <a:latin typeface="Calibri" charset="0"/>
                </a:rPr>
                <a:t>Src</a:t>
              </a:r>
            </a:p>
          </p:txBody>
        </p:sp>
        <p:sp>
          <p:nvSpPr>
            <p:cNvPr id="121956" name="Rectangle 1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1957" name="Rectangle 1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IP</a:t>
              </a:r>
            </a:p>
            <a:p>
              <a:r>
                <a:rPr lang="en-US" altLang="x-none" sz="1700">
                  <a:latin typeface="Calibri" charset="0"/>
                </a:rPr>
                <a:t>Dst</a:t>
              </a:r>
            </a:p>
          </p:txBody>
        </p:sp>
        <p:sp>
          <p:nvSpPr>
            <p:cNvPr id="121958" name="Rectangle 1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1959" name="Rectangle 2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IP</a:t>
              </a:r>
            </a:p>
            <a:p>
              <a:r>
                <a:rPr lang="en-US" altLang="x-none" sz="1700">
                  <a:latin typeface="Calibri" charset="0"/>
                </a:rPr>
                <a:t>Prot</a:t>
              </a:r>
            </a:p>
          </p:txBody>
        </p:sp>
        <p:sp>
          <p:nvSpPr>
            <p:cNvPr id="121960" name="Rectangle 2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1961" name="Rectangle 2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TCP</a:t>
              </a:r>
            </a:p>
            <a:p>
              <a:r>
                <a:rPr lang="en-US" altLang="x-none" sz="1700">
                  <a:latin typeface="Calibri" charset="0"/>
                </a:rPr>
                <a:t>sport</a:t>
              </a:r>
            </a:p>
          </p:txBody>
        </p:sp>
        <p:sp>
          <p:nvSpPr>
            <p:cNvPr id="121962" name="Rectangle 2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1963" name="Rectangle 2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TCP</a:t>
              </a:r>
            </a:p>
            <a:p>
              <a:r>
                <a:rPr lang="en-US" altLang="x-none" sz="1700">
                  <a:latin typeface="Calibri" charset="0"/>
                </a:rPr>
                <a:t>dport</a:t>
              </a:r>
            </a:p>
          </p:txBody>
        </p:sp>
        <p:sp>
          <p:nvSpPr>
            <p:cNvPr id="121964" name="Rectangle 2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1965" name="Rectangle 2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Action</a:t>
              </a:r>
            </a:p>
          </p:txBody>
        </p:sp>
      </p:grpSp>
      <p:sp>
        <p:nvSpPr>
          <p:cNvPr id="121860" name="Rectangle 27"/>
          <p:cNvSpPr>
            <a:spLocks/>
          </p:cNvSpPr>
          <p:nvPr/>
        </p:nvSpPr>
        <p:spPr bwMode="auto">
          <a:xfrm>
            <a:off x="1346200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*</a:t>
            </a:r>
          </a:p>
        </p:txBody>
      </p:sp>
      <p:sp>
        <p:nvSpPr>
          <p:cNvPr id="121861" name="Rectangle 28"/>
          <p:cNvSpPr>
            <a:spLocks/>
          </p:cNvSpPr>
          <p:nvPr/>
        </p:nvSpPr>
        <p:spPr bwMode="auto">
          <a:xfrm>
            <a:off x="1774825" y="2312988"/>
            <a:ext cx="1133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*</a:t>
            </a:r>
          </a:p>
        </p:txBody>
      </p:sp>
      <p:sp>
        <p:nvSpPr>
          <p:cNvPr id="121862" name="Rectangle 29"/>
          <p:cNvSpPr>
            <a:spLocks/>
          </p:cNvSpPr>
          <p:nvPr/>
        </p:nvSpPr>
        <p:spPr bwMode="auto">
          <a:xfrm>
            <a:off x="2667000" y="2312988"/>
            <a:ext cx="661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*</a:t>
            </a:r>
          </a:p>
        </p:txBody>
      </p:sp>
      <p:sp>
        <p:nvSpPr>
          <p:cNvPr id="121863" name="Rectangle 30"/>
          <p:cNvSpPr>
            <a:spLocks/>
          </p:cNvSpPr>
          <p:nvPr/>
        </p:nvSpPr>
        <p:spPr bwMode="auto">
          <a:xfrm>
            <a:off x="3328988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*</a:t>
            </a:r>
          </a:p>
        </p:txBody>
      </p:sp>
      <p:sp>
        <p:nvSpPr>
          <p:cNvPr id="121864" name="Rectangle 31"/>
          <p:cNvSpPr>
            <a:spLocks/>
          </p:cNvSpPr>
          <p:nvPr/>
        </p:nvSpPr>
        <p:spPr bwMode="auto">
          <a:xfrm>
            <a:off x="3989388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*</a:t>
            </a:r>
          </a:p>
        </p:txBody>
      </p:sp>
      <p:sp>
        <p:nvSpPr>
          <p:cNvPr id="121865" name="Rectangle 32"/>
          <p:cNvSpPr>
            <a:spLocks/>
          </p:cNvSpPr>
          <p:nvPr/>
        </p:nvSpPr>
        <p:spPr bwMode="auto">
          <a:xfrm>
            <a:off x="4649788" y="2276475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400">
                <a:latin typeface="Calibri" charset="0"/>
              </a:rPr>
              <a:t>51.6.0.8</a:t>
            </a:r>
          </a:p>
        </p:txBody>
      </p:sp>
      <p:sp>
        <p:nvSpPr>
          <p:cNvPr id="121866" name="Rectangle 33"/>
          <p:cNvSpPr>
            <a:spLocks/>
          </p:cNvSpPr>
          <p:nvPr/>
        </p:nvSpPr>
        <p:spPr bwMode="auto">
          <a:xfrm>
            <a:off x="5319713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*</a:t>
            </a:r>
          </a:p>
        </p:txBody>
      </p:sp>
      <p:sp>
        <p:nvSpPr>
          <p:cNvPr id="121867" name="Rectangle 34"/>
          <p:cNvSpPr>
            <a:spLocks/>
          </p:cNvSpPr>
          <p:nvPr/>
        </p:nvSpPr>
        <p:spPr bwMode="auto">
          <a:xfrm>
            <a:off x="5980113" y="2312988"/>
            <a:ext cx="6619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*</a:t>
            </a:r>
          </a:p>
        </p:txBody>
      </p:sp>
      <p:sp>
        <p:nvSpPr>
          <p:cNvPr id="121868" name="Rectangle 35"/>
          <p:cNvSpPr>
            <a:spLocks/>
          </p:cNvSpPr>
          <p:nvPr/>
        </p:nvSpPr>
        <p:spPr bwMode="auto">
          <a:xfrm>
            <a:off x="6642100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*</a:t>
            </a:r>
          </a:p>
        </p:txBody>
      </p:sp>
      <p:sp>
        <p:nvSpPr>
          <p:cNvPr id="121869" name="Rectangle 36"/>
          <p:cNvSpPr>
            <a:spLocks/>
          </p:cNvSpPr>
          <p:nvPr/>
        </p:nvSpPr>
        <p:spPr bwMode="auto">
          <a:xfrm>
            <a:off x="7400925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port6</a:t>
            </a:r>
          </a:p>
        </p:txBody>
      </p:sp>
      <p:pic>
        <p:nvPicPr>
          <p:cNvPr id="121870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814388"/>
            <a:ext cx="235426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71" name="Rectangle 1"/>
          <p:cNvSpPr txBox="1">
            <a:spLocks noChangeArrowheads="1"/>
          </p:cNvSpPr>
          <p:nvPr/>
        </p:nvSpPr>
        <p:spPr bwMode="auto">
          <a:xfrm>
            <a:off x="533400" y="-12700"/>
            <a:ext cx="2811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4400">
                <a:solidFill>
                  <a:srgbClr val="000099"/>
                </a:solidFill>
                <a:latin typeface="Gill Sans MT" charset="0"/>
              </a:rPr>
              <a:t>Examples</a:t>
            </a:r>
            <a:endParaRPr lang="en-US" altLang="x-none" sz="390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121872" name="Rectangle 2"/>
          <p:cNvSpPr>
            <a:spLocks/>
          </p:cNvSpPr>
          <p:nvPr/>
        </p:nvSpPr>
        <p:spPr bwMode="auto">
          <a:xfrm>
            <a:off x="3048000" y="2671763"/>
            <a:ext cx="51228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2000" i="1">
                <a:latin typeface="Gill Sans MT" charset="0"/>
              </a:rPr>
              <a:t>IP datagrams destined to IP address  51.6.0.8 should be forwarded to router output port </a:t>
            </a:r>
            <a:r>
              <a:rPr lang="en-US" altLang="x-none" sz="2000">
                <a:latin typeface="Gill Sans MT" charset="0"/>
              </a:rPr>
              <a:t>6 </a:t>
            </a:r>
          </a:p>
        </p:txBody>
      </p:sp>
      <p:sp>
        <p:nvSpPr>
          <p:cNvPr id="121873" name="Rectangle 73"/>
          <p:cNvSpPr>
            <a:spLocks/>
          </p:cNvSpPr>
          <p:nvPr/>
        </p:nvSpPr>
        <p:spPr bwMode="auto">
          <a:xfrm>
            <a:off x="685800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*</a:t>
            </a:r>
          </a:p>
        </p:txBody>
      </p:sp>
      <p:grpSp>
        <p:nvGrpSpPr>
          <p:cNvPr id="121874" name="Group 74"/>
          <p:cNvGrpSpPr>
            <a:grpSpLocks/>
          </p:cNvGrpSpPr>
          <p:nvPr/>
        </p:nvGrpSpPr>
        <p:grpSpPr bwMode="auto">
          <a:xfrm>
            <a:off x="687388" y="3684588"/>
            <a:ext cx="7483475" cy="571500"/>
            <a:chOff x="0" y="0"/>
            <a:chExt cx="6704" cy="512"/>
          </a:xfrm>
        </p:grpSpPr>
        <p:sp>
          <p:nvSpPr>
            <p:cNvPr id="121922" name="Rectangle 7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1923" name="Rectangle 7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Switch</a:t>
              </a:r>
            </a:p>
            <a:p>
              <a:r>
                <a:rPr lang="en-US" altLang="x-none" sz="1700">
                  <a:latin typeface="Calibri" charset="0"/>
                </a:rPr>
                <a:t>Port</a:t>
              </a:r>
            </a:p>
          </p:txBody>
        </p:sp>
        <p:sp>
          <p:nvSpPr>
            <p:cNvPr id="121924" name="Rectangle 7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1925" name="Rectangle 7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MAC</a:t>
              </a:r>
            </a:p>
            <a:p>
              <a:r>
                <a:rPr lang="en-US" altLang="x-none" sz="1700">
                  <a:latin typeface="Calibri" charset="0"/>
                </a:rPr>
                <a:t>src</a:t>
              </a:r>
            </a:p>
          </p:txBody>
        </p:sp>
        <p:sp>
          <p:nvSpPr>
            <p:cNvPr id="121926" name="Rectangle 7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1927" name="Rectangle 8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MAC</a:t>
              </a:r>
            </a:p>
            <a:p>
              <a:r>
                <a:rPr lang="en-US" altLang="x-none" sz="1700">
                  <a:latin typeface="Calibri" charset="0"/>
                </a:rPr>
                <a:t>dst</a:t>
              </a:r>
            </a:p>
          </p:txBody>
        </p:sp>
        <p:sp>
          <p:nvSpPr>
            <p:cNvPr id="121928" name="Rectangle 8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1929" name="Rectangle 8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Eth</a:t>
              </a:r>
            </a:p>
            <a:p>
              <a:r>
                <a:rPr lang="en-US" altLang="x-none" sz="1700">
                  <a:latin typeface="Calibri" charset="0"/>
                </a:rPr>
                <a:t>type</a:t>
              </a:r>
            </a:p>
          </p:txBody>
        </p:sp>
        <p:sp>
          <p:nvSpPr>
            <p:cNvPr id="121930" name="Rectangle 8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1931" name="Rectangle 8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VLAN</a:t>
              </a:r>
            </a:p>
            <a:p>
              <a:r>
                <a:rPr lang="en-US" altLang="x-none" sz="1700">
                  <a:latin typeface="Calibri" charset="0"/>
                </a:rPr>
                <a:t>ID</a:t>
              </a:r>
            </a:p>
          </p:txBody>
        </p:sp>
        <p:sp>
          <p:nvSpPr>
            <p:cNvPr id="121932" name="Rectangle 8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1933" name="Rectangle 8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IP</a:t>
              </a:r>
            </a:p>
            <a:p>
              <a:r>
                <a:rPr lang="en-US" altLang="x-none" sz="1700">
                  <a:latin typeface="Calibri" charset="0"/>
                </a:rPr>
                <a:t>Src</a:t>
              </a:r>
            </a:p>
          </p:txBody>
        </p:sp>
        <p:sp>
          <p:nvSpPr>
            <p:cNvPr id="121934" name="Rectangle 8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1935" name="Rectangle 8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IP</a:t>
              </a:r>
            </a:p>
            <a:p>
              <a:r>
                <a:rPr lang="en-US" altLang="x-none" sz="1700">
                  <a:latin typeface="Calibri" charset="0"/>
                </a:rPr>
                <a:t>Dst</a:t>
              </a:r>
            </a:p>
          </p:txBody>
        </p:sp>
        <p:sp>
          <p:nvSpPr>
            <p:cNvPr id="121936" name="Rectangle 8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1937" name="Rectangle 9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IP</a:t>
              </a:r>
            </a:p>
            <a:p>
              <a:r>
                <a:rPr lang="en-US" altLang="x-none" sz="1700">
                  <a:latin typeface="Calibri" charset="0"/>
                </a:rPr>
                <a:t>Prot</a:t>
              </a:r>
            </a:p>
          </p:txBody>
        </p:sp>
        <p:sp>
          <p:nvSpPr>
            <p:cNvPr id="121938" name="Rectangle 9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1939" name="Rectangle 9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TCP</a:t>
              </a:r>
            </a:p>
            <a:p>
              <a:r>
                <a:rPr lang="en-US" altLang="x-none" sz="1700">
                  <a:latin typeface="Calibri" charset="0"/>
                </a:rPr>
                <a:t>sport</a:t>
              </a:r>
            </a:p>
          </p:txBody>
        </p:sp>
        <p:sp>
          <p:nvSpPr>
            <p:cNvPr id="121940" name="Rectangle 9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1941" name="Rectangle 9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TCP</a:t>
              </a:r>
            </a:p>
            <a:p>
              <a:r>
                <a:rPr lang="en-US" altLang="x-none" sz="1700">
                  <a:latin typeface="Calibri" charset="0"/>
                </a:rPr>
                <a:t>dport</a:t>
              </a:r>
            </a:p>
          </p:txBody>
        </p:sp>
        <p:sp>
          <p:nvSpPr>
            <p:cNvPr id="121942" name="Rectangle 9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1943" name="Rectangle 9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Forward</a:t>
              </a:r>
            </a:p>
          </p:txBody>
        </p:sp>
      </p:grpSp>
      <p:sp>
        <p:nvSpPr>
          <p:cNvPr id="121875" name="Rectangle 97"/>
          <p:cNvSpPr>
            <a:spLocks/>
          </p:cNvSpPr>
          <p:nvPr/>
        </p:nvSpPr>
        <p:spPr bwMode="auto">
          <a:xfrm>
            <a:off x="1346200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*</a:t>
            </a:r>
          </a:p>
        </p:txBody>
      </p:sp>
      <p:sp>
        <p:nvSpPr>
          <p:cNvPr id="121876" name="Rectangle 98"/>
          <p:cNvSpPr>
            <a:spLocks/>
          </p:cNvSpPr>
          <p:nvPr/>
        </p:nvSpPr>
        <p:spPr bwMode="auto">
          <a:xfrm>
            <a:off x="1774825" y="4351338"/>
            <a:ext cx="11334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*</a:t>
            </a:r>
          </a:p>
        </p:txBody>
      </p:sp>
      <p:sp>
        <p:nvSpPr>
          <p:cNvPr id="121877" name="Rectangle 99"/>
          <p:cNvSpPr>
            <a:spLocks/>
          </p:cNvSpPr>
          <p:nvPr/>
        </p:nvSpPr>
        <p:spPr bwMode="auto">
          <a:xfrm>
            <a:off x="2667000" y="4351338"/>
            <a:ext cx="6619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*</a:t>
            </a:r>
          </a:p>
        </p:txBody>
      </p:sp>
      <p:sp>
        <p:nvSpPr>
          <p:cNvPr id="121878" name="Rectangle 100"/>
          <p:cNvSpPr>
            <a:spLocks/>
          </p:cNvSpPr>
          <p:nvPr/>
        </p:nvSpPr>
        <p:spPr bwMode="auto">
          <a:xfrm>
            <a:off x="3328988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*</a:t>
            </a:r>
          </a:p>
        </p:txBody>
      </p:sp>
      <p:sp>
        <p:nvSpPr>
          <p:cNvPr id="121879" name="Rectangle 101"/>
          <p:cNvSpPr>
            <a:spLocks/>
          </p:cNvSpPr>
          <p:nvPr/>
        </p:nvSpPr>
        <p:spPr bwMode="auto">
          <a:xfrm>
            <a:off x="3989388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*</a:t>
            </a:r>
          </a:p>
        </p:txBody>
      </p:sp>
      <p:sp>
        <p:nvSpPr>
          <p:cNvPr id="121880" name="Rectangle 102"/>
          <p:cNvSpPr>
            <a:spLocks/>
          </p:cNvSpPr>
          <p:nvPr/>
        </p:nvSpPr>
        <p:spPr bwMode="auto">
          <a:xfrm>
            <a:off x="4649788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*</a:t>
            </a:r>
          </a:p>
        </p:txBody>
      </p:sp>
      <p:sp>
        <p:nvSpPr>
          <p:cNvPr id="121881" name="Rectangle 103"/>
          <p:cNvSpPr>
            <a:spLocks/>
          </p:cNvSpPr>
          <p:nvPr/>
        </p:nvSpPr>
        <p:spPr bwMode="auto">
          <a:xfrm>
            <a:off x="5319713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*</a:t>
            </a:r>
          </a:p>
        </p:txBody>
      </p:sp>
      <p:sp>
        <p:nvSpPr>
          <p:cNvPr id="121882" name="Rectangle 104"/>
          <p:cNvSpPr>
            <a:spLocks/>
          </p:cNvSpPr>
          <p:nvPr/>
        </p:nvSpPr>
        <p:spPr bwMode="auto">
          <a:xfrm>
            <a:off x="5980113" y="4351338"/>
            <a:ext cx="66198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*</a:t>
            </a:r>
          </a:p>
        </p:txBody>
      </p:sp>
      <p:sp>
        <p:nvSpPr>
          <p:cNvPr id="121883" name="Rectangle 105"/>
          <p:cNvSpPr>
            <a:spLocks/>
          </p:cNvSpPr>
          <p:nvPr/>
        </p:nvSpPr>
        <p:spPr bwMode="auto">
          <a:xfrm>
            <a:off x="6642100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22</a:t>
            </a:r>
          </a:p>
        </p:txBody>
      </p:sp>
      <p:sp>
        <p:nvSpPr>
          <p:cNvPr id="121884" name="Rectangle 106"/>
          <p:cNvSpPr>
            <a:spLocks/>
          </p:cNvSpPr>
          <p:nvPr/>
        </p:nvSpPr>
        <p:spPr bwMode="auto">
          <a:xfrm>
            <a:off x="7400925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drop</a:t>
            </a:r>
          </a:p>
        </p:txBody>
      </p:sp>
      <p:sp>
        <p:nvSpPr>
          <p:cNvPr id="121885" name="Rectangle 2"/>
          <p:cNvSpPr>
            <a:spLocks/>
          </p:cNvSpPr>
          <p:nvPr/>
        </p:nvSpPr>
        <p:spPr bwMode="auto">
          <a:xfrm>
            <a:off x="673100" y="3187700"/>
            <a:ext cx="100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000090"/>
                </a:solidFill>
                <a:latin typeface="Gill Sans MT" charset="0"/>
              </a:rPr>
              <a:t>Firewall:</a:t>
            </a:r>
          </a:p>
        </p:txBody>
      </p:sp>
      <p:sp>
        <p:nvSpPr>
          <p:cNvPr id="121886" name="Rectangle 2"/>
          <p:cNvSpPr>
            <a:spLocks/>
          </p:cNvSpPr>
          <p:nvPr/>
        </p:nvSpPr>
        <p:spPr bwMode="auto">
          <a:xfrm>
            <a:off x="1757363" y="4672013"/>
            <a:ext cx="6438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2000" i="1">
                <a:latin typeface="Gill Sans MT" charset="0"/>
              </a:rPr>
              <a:t>do not forward (block) all datagrams destined to TCP  port 22</a:t>
            </a:r>
          </a:p>
        </p:txBody>
      </p:sp>
      <p:sp>
        <p:nvSpPr>
          <p:cNvPr id="121887" name="Rectangle 73"/>
          <p:cNvSpPr>
            <a:spLocks/>
          </p:cNvSpPr>
          <p:nvPr/>
        </p:nvSpPr>
        <p:spPr bwMode="auto">
          <a:xfrm>
            <a:off x="647700" y="60388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*</a:t>
            </a:r>
          </a:p>
        </p:txBody>
      </p:sp>
      <p:grpSp>
        <p:nvGrpSpPr>
          <p:cNvPr id="121888" name="Group 74"/>
          <p:cNvGrpSpPr>
            <a:grpSpLocks/>
          </p:cNvGrpSpPr>
          <p:nvPr/>
        </p:nvGrpSpPr>
        <p:grpSpPr bwMode="auto">
          <a:xfrm>
            <a:off x="649288" y="5372100"/>
            <a:ext cx="7483475" cy="571500"/>
            <a:chOff x="0" y="0"/>
            <a:chExt cx="6704" cy="512"/>
          </a:xfrm>
        </p:grpSpPr>
        <p:sp>
          <p:nvSpPr>
            <p:cNvPr id="121900" name="Rectangle 7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1901" name="Rectangle 7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Switch</a:t>
              </a:r>
            </a:p>
            <a:p>
              <a:r>
                <a:rPr lang="en-US" altLang="x-none" sz="1700">
                  <a:latin typeface="Calibri" charset="0"/>
                </a:rPr>
                <a:t>Port</a:t>
              </a:r>
            </a:p>
          </p:txBody>
        </p:sp>
        <p:sp>
          <p:nvSpPr>
            <p:cNvPr id="121902" name="Rectangle 7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1903" name="Rectangle 7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MAC</a:t>
              </a:r>
            </a:p>
            <a:p>
              <a:r>
                <a:rPr lang="en-US" altLang="x-none" sz="1700">
                  <a:latin typeface="Calibri" charset="0"/>
                </a:rPr>
                <a:t>src</a:t>
              </a:r>
            </a:p>
          </p:txBody>
        </p:sp>
        <p:sp>
          <p:nvSpPr>
            <p:cNvPr id="121904" name="Rectangle 7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1905" name="Rectangle 8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MAC</a:t>
              </a:r>
            </a:p>
            <a:p>
              <a:r>
                <a:rPr lang="en-US" altLang="x-none" sz="1700">
                  <a:latin typeface="Calibri" charset="0"/>
                </a:rPr>
                <a:t>dst</a:t>
              </a:r>
            </a:p>
          </p:txBody>
        </p:sp>
        <p:sp>
          <p:nvSpPr>
            <p:cNvPr id="121906" name="Rectangle 8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1907" name="Rectangle 8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Eth</a:t>
              </a:r>
            </a:p>
            <a:p>
              <a:r>
                <a:rPr lang="en-US" altLang="x-none" sz="1700">
                  <a:latin typeface="Calibri" charset="0"/>
                </a:rPr>
                <a:t>type</a:t>
              </a:r>
            </a:p>
          </p:txBody>
        </p:sp>
        <p:sp>
          <p:nvSpPr>
            <p:cNvPr id="121908" name="Rectangle 8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1909" name="Rectangle 8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VLAN</a:t>
              </a:r>
            </a:p>
            <a:p>
              <a:r>
                <a:rPr lang="en-US" altLang="x-none" sz="1700">
                  <a:latin typeface="Calibri" charset="0"/>
                </a:rPr>
                <a:t>ID</a:t>
              </a:r>
            </a:p>
          </p:txBody>
        </p:sp>
        <p:sp>
          <p:nvSpPr>
            <p:cNvPr id="121910" name="Rectangle 8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1911" name="Rectangle 8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IP</a:t>
              </a:r>
            </a:p>
            <a:p>
              <a:r>
                <a:rPr lang="en-US" altLang="x-none" sz="1700">
                  <a:latin typeface="Calibri" charset="0"/>
                </a:rPr>
                <a:t>Src</a:t>
              </a:r>
            </a:p>
          </p:txBody>
        </p:sp>
        <p:sp>
          <p:nvSpPr>
            <p:cNvPr id="121912" name="Rectangle 8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1913" name="Rectangle 8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IP</a:t>
              </a:r>
            </a:p>
            <a:p>
              <a:r>
                <a:rPr lang="en-US" altLang="x-none" sz="1700">
                  <a:latin typeface="Calibri" charset="0"/>
                </a:rPr>
                <a:t>Dst</a:t>
              </a:r>
            </a:p>
          </p:txBody>
        </p:sp>
        <p:sp>
          <p:nvSpPr>
            <p:cNvPr id="121914" name="Rectangle 8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1915" name="Rectangle 9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IP</a:t>
              </a:r>
            </a:p>
            <a:p>
              <a:r>
                <a:rPr lang="en-US" altLang="x-none" sz="1700">
                  <a:latin typeface="Calibri" charset="0"/>
                </a:rPr>
                <a:t>Prot</a:t>
              </a:r>
            </a:p>
          </p:txBody>
        </p:sp>
        <p:sp>
          <p:nvSpPr>
            <p:cNvPr id="121916" name="Rectangle 9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1917" name="Rectangle 9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TCP</a:t>
              </a:r>
            </a:p>
            <a:p>
              <a:r>
                <a:rPr lang="en-US" altLang="x-none" sz="1700">
                  <a:latin typeface="Calibri" charset="0"/>
                </a:rPr>
                <a:t>sport</a:t>
              </a:r>
            </a:p>
          </p:txBody>
        </p:sp>
        <p:sp>
          <p:nvSpPr>
            <p:cNvPr id="121918" name="Rectangle 9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1919" name="Rectangle 9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TCP</a:t>
              </a:r>
            </a:p>
            <a:p>
              <a:r>
                <a:rPr lang="en-US" altLang="x-none" sz="1700">
                  <a:latin typeface="Calibri" charset="0"/>
                </a:rPr>
                <a:t>dport</a:t>
              </a:r>
            </a:p>
          </p:txBody>
        </p:sp>
        <p:sp>
          <p:nvSpPr>
            <p:cNvPr id="121920" name="Rectangle 9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1921" name="Rectangle 9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Forward</a:t>
              </a:r>
            </a:p>
          </p:txBody>
        </p:sp>
      </p:grpSp>
      <p:sp>
        <p:nvSpPr>
          <p:cNvPr id="121889" name="Rectangle 97"/>
          <p:cNvSpPr>
            <a:spLocks/>
          </p:cNvSpPr>
          <p:nvPr/>
        </p:nvSpPr>
        <p:spPr bwMode="auto">
          <a:xfrm>
            <a:off x="1308100" y="60388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*</a:t>
            </a:r>
          </a:p>
        </p:txBody>
      </p:sp>
      <p:sp>
        <p:nvSpPr>
          <p:cNvPr id="121890" name="Rectangle 98"/>
          <p:cNvSpPr>
            <a:spLocks/>
          </p:cNvSpPr>
          <p:nvPr/>
        </p:nvSpPr>
        <p:spPr bwMode="auto">
          <a:xfrm>
            <a:off x="1736725" y="6038850"/>
            <a:ext cx="11334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*</a:t>
            </a:r>
          </a:p>
        </p:txBody>
      </p:sp>
      <p:sp>
        <p:nvSpPr>
          <p:cNvPr id="121891" name="Rectangle 99"/>
          <p:cNvSpPr>
            <a:spLocks/>
          </p:cNvSpPr>
          <p:nvPr/>
        </p:nvSpPr>
        <p:spPr bwMode="auto">
          <a:xfrm>
            <a:off x="2628900" y="6038850"/>
            <a:ext cx="6619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*</a:t>
            </a:r>
          </a:p>
        </p:txBody>
      </p:sp>
      <p:sp>
        <p:nvSpPr>
          <p:cNvPr id="121892" name="Rectangle 100"/>
          <p:cNvSpPr>
            <a:spLocks/>
          </p:cNvSpPr>
          <p:nvPr/>
        </p:nvSpPr>
        <p:spPr bwMode="auto">
          <a:xfrm>
            <a:off x="3290888" y="60388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*</a:t>
            </a:r>
          </a:p>
        </p:txBody>
      </p:sp>
      <p:sp>
        <p:nvSpPr>
          <p:cNvPr id="121893" name="Rectangle 101"/>
          <p:cNvSpPr>
            <a:spLocks/>
          </p:cNvSpPr>
          <p:nvPr/>
        </p:nvSpPr>
        <p:spPr bwMode="auto">
          <a:xfrm>
            <a:off x="3948113" y="6021388"/>
            <a:ext cx="5984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900">
                <a:latin typeface="Calibri" charset="0"/>
              </a:rPr>
              <a:t>128.119.1.1</a:t>
            </a:r>
          </a:p>
        </p:txBody>
      </p:sp>
      <p:sp>
        <p:nvSpPr>
          <p:cNvPr id="121894" name="Rectangle 102"/>
          <p:cNvSpPr>
            <a:spLocks/>
          </p:cNvSpPr>
          <p:nvPr/>
        </p:nvSpPr>
        <p:spPr bwMode="auto">
          <a:xfrm>
            <a:off x="4611688" y="60388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*</a:t>
            </a:r>
          </a:p>
        </p:txBody>
      </p:sp>
      <p:sp>
        <p:nvSpPr>
          <p:cNvPr id="121895" name="Rectangle 103"/>
          <p:cNvSpPr>
            <a:spLocks/>
          </p:cNvSpPr>
          <p:nvPr/>
        </p:nvSpPr>
        <p:spPr bwMode="auto">
          <a:xfrm>
            <a:off x="5281613" y="60388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*</a:t>
            </a:r>
          </a:p>
        </p:txBody>
      </p:sp>
      <p:sp>
        <p:nvSpPr>
          <p:cNvPr id="121896" name="Rectangle 104"/>
          <p:cNvSpPr>
            <a:spLocks/>
          </p:cNvSpPr>
          <p:nvPr/>
        </p:nvSpPr>
        <p:spPr bwMode="auto">
          <a:xfrm>
            <a:off x="5942013" y="6038850"/>
            <a:ext cx="66198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*</a:t>
            </a:r>
          </a:p>
        </p:txBody>
      </p:sp>
      <p:sp>
        <p:nvSpPr>
          <p:cNvPr id="121897" name="Rectangle 105"/>
          <p:cNvSpPr>
            <a:spLocks/>
          </p:cNvSpPr>
          <p:nvPr/>
        </p:nvSpPr>
        <p:spPr bwMode="auto">
          <a:xfrm>
            <a:off x="6604000" y="60388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*</a:t>
            </a:r>
          </a:p>
        </p:txBody>
      </p:sp>
      <p:sp>
        <p:nvSpPr>
          <p:cNvPr id="121898" name="Rectangle 106"/>
          <p:cNvSpPr>
            <a:spLocks/>
          </p:cNvSpPr>
          <p:nvPr/>
        </p:nvSpPr>
        <p:spPr bwMode="auto">
          <a:xfrm>
            <a:off x="7362825" y="59753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drop</a:t>
            </a:r>
          </a:p>
        </p:txBody>
      </p:sp>
      <p:sp>
        <p:nvSpPr>
          <p:cNvPr id="121899" name="Rectangle 2"/>
          <p:cNvSpPr>
            <a:spLocks/>
          </p:cNvSpPr>
          <p:nvPr/>
        </p:nvSpPr>
        <p:spPr bwMode="auto">
          <a:xfrm>
            <a:off x="2036763" y="6296025"/>
            <a:ext cx="6184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2000" i="1">
                <a:latin typeface="Gill Sans MT" charset="0"/>
              </a:rPr>
              <a:t>do not forward (block) all datagrams sent by host 128.119.1.1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/>
          </p:cNvSpPr>
          <p:nvPr/>
        </p:nvSpPr>
        <p:spPr bwMode="auto">
          <a:xfrm>
            <a:off x="669925" y="1193800"/>
            <a:ext cx="5708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000090"/>
                </a:solidFill>
                <a:latin typeface="Gill Sans MT" charset="0"/>
              </a:rPr>
              <a:t>Destination-based layer 2 (switch) forwarding:</a:t>
            </a:r>
          </a:p>
        </p:txBody>
      </p:sp>
      <p:sp>
        <p:nvSpPr>
          <p:cNvPr id="122882" name="Rectangle 3"/>
          <p:cNvSpPr>
            <a:spLocks/>
          </p:cNvSpPr>
          <p:nvPr/>
        </p:nvSpPr>
        <p:spPr bwMode="auto">
          <a:xfrm>
            <a:off x="685800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*</a:t>
            </a:r>
          </a:p>
        </p:txBody>
      </p:sp>
      <p:grpSp>
        <p:nvGrpSpPr>
          <p:cNvPr id="122883" name="Group 4"/>
          <p:cNvGrpSpPr>
            <a:grpSpLocks/>
          </p:cNvGrpSpPr>
          <p:nvPr/>
        </p:nvGrpSpPr>
        <p:grpSpPr bwMode="auto">
          <a:xfrm>
            <a:off x="687388" y="1644650"/>
            <a:ext cx="7483475" cy="571500"/>
            <a:chOff x="0" y="0"/>
            <a:chExt cx="6704" cy="512"/>
          </a:xfrm>
        </p:grpSpPr>
        <p:sp>
          <p:nvSpPr>
            <p:cNvPr id="122899" name="Rectangle 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2900" name="Rectangle 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Switch</a:t>
              </a:r>
            </a:p>
            <a:p>
              <a:r>
                <a:rPr lang="en-US" altLang="x-none" sz="1700">
                  <a:latin typeface="Calibri" charset="0"/>
                </a:rPr>
                <a:t>Port</a:t>
              </a:r>
            </a:p>
          </p:txBody>
        </p:sp>
        <p:sp>
          <p:nvSpPr>
            <p:cNvPr id="122901" name="Rectangle 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2902" name="Rectangle 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MAC</a:t>
              </a:r>
            </a:p>
            <a:p>
              <a:r>
                <a:rPr lang="en-US" altLang="x-none" sz="1700">
                  <a:latin typeface="Calibri" charset="0"/>
                </a:rPr>
                <a:t>src</a:t>
              </a:r>
            </a:p>
          </p:txBody>
        </p:sp>
        <p:sp>
          <p:nvSpPr>
            <p:cNvPr id="122903" name="Rectangle 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2904" name="Rectangle 1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MAC</a:t>
              </a:r>
            </a:p>
            <a:p>
              <a:r>
                <a:rPr lang="en-US" altLang="x-none" sz="1700">
                  <a:latin typeface="Calibri" charset="0"/>
                </a:rPr>
                <a:t>dst</a:t>
              </a:r>
            </a:p>
          </p:txBody>
        </p:sp>
        <p:sp>
          <p:nvSpPr>
            <p:cNvPr id="122905" name="Rectangle 1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2906" name="Rectangle 1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Eth</a:t>
              </a:r>
            </a:p>
            <a:p>
              <a:r>
                <a:rPr lang="en-US" altLang="x-none" sz="1700">
                  <a:latin typeface="Calibri" charset="0"/>
                </a:rPr>
                <a:t>type</a:t>
              </a:r>
            </a:p>
          </p:txBody>
        </p:sp>
        <p:sp>
          <p:nvSpPr>
            <p:cNvPr id="122907" name="Rectangle 1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2908" name="Rectangle 1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VLAN</a:t>
              </a:r>
            </a:p>
            <a:p>
              <a:r>
                <a:rPr lang="en-US" altLang="x-none" sz="1700">
                  <a:latin typeface="Calibri" charset="0"/>
                </a:rPr>
                <a:t>ID</a:t>
              </a:r>
            </a:p>
          </p:txBody>
        </p:sp>
        <p:sp>
          <p:nvSpPr>
            <p:cNvPr id="122909" name="Rectangle 1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2910" name="Rectangle 1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IP</a:t>
              </a:r>
            </a:p>
            <a:p>
              <a:r>
                <a:rPr lang="en-US" altLang="x-none" sz="1700">
                  <a:latin typeface="Calibri" charset="0"/>
                </a:rPr>
                <a:t>Src</a:t>
              </a:r>
            </a:p>
          </p:txBody>
        </p:sp>
        <p:sp>
          <p:nvSpPr>
            <p:cNvPr id="122911" name="Rectangle 1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2912" name="Rectangle 1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IP</a:t>
              </a:r>
            </a:p>
            <a:p>
              <a:r>
                <a:rPr lang="en-US" altLang="x-none" sz="1700">
                  <a:latin typeface="Calibri" charset="0"/>
                </a:rPr>
                <a:t>Dst</a:t>
              </a:r>
            </a:p>
          </p:txBody>
        </p:sp>
        <p:sp>
          <p:nvSpPr>
            <p:cNvPr id="122913" name="Rectangle 1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2914" name="Rectangle 2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IP</a:t>
              </a:r>
            </a:p>
            <a:p>
              <a:r>
                <a:rPr lang="en-US" altLang="x-none" sz="1700">
                  <a:latin typeface="Calibri" charset="0"/>
                </a:rPr>
                <a:t>Prot</a:t>
              </a:r>
            </a:p>
          </p:txBody>
        </p:sp>
        <p:sp>
          <p:nvSpPr>
            <p:cNvPr id="122915" name="Rectangle 2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2916" name="Rectangle 2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TCP</a:t>
              </a:r>
            </a:p>
            <a:p>
              <a:r>
                <a:rPr lang="en-US" altLang="x-none" sz="1700">
                  <a:latin typeface="Calibri" charset="0"/>
                </a:rPr>
                <a:t>sport</a:t>
              </a:r>
            </a:p>
          </p:txBody>
        </p:sp>
        <p:sp>
          <p:nvSpPr>
            <p:cNvPr id="122917" name="Rectangle 2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2918" name="Rectangle 2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TCP</a:t>
              </a:r>
            </a:p>
            <a:p>
              <a:r>
                <a:rPr lang="en-US" altLang="x-none" sz="1700">
                  <a:latin typeface="Calibri" charset="0"/>
                </a:rPr>
                <a:t>dport</a:t>
              </a:r>
            </a:p>
          </p:txBody>
        </p:sp>
        <p:sp>
          <p:nvSpPr>
            <p:cNvPr id="122919" name="Rectangle 2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>
                <a:latin typeface="Calibri" charset="0"/>
              </a:endParaRPr>
            </a:p>
          </p:txBody>
        </p:sp>
        <p:sp>
          <p:nvSpPr>
            <p:cNvPr id="122920" name="Rectangle 2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700">
                  <a:latin typeface="Calibri" charset="0"/>
                </a:rPr>
                <a:t>Action</a:t>
              </a:r>
            </a:p>
          </p:txBody>
        </p:sp>
      </p:grpSp>
      <p:sp>
        <p:nvSpPr>
          <p:cNvPr id="122884" name="Rectangle 28"/>
          <p:cNvSpPr>
            <a:spLocks/>
          </p:cNvSpPr>
          <p:nvPr/>
        </p:nvSpPr>
        <p:spPr bwMode="auto">
          <a:xfrm>
            <a:off x="2008188" y="2312988"/>
            <a:ext cx="1133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*</a:t>
            </a:r>
          </a:p>
        </p:txBody>
      </p:sp>
      <p:sp>
        <p:nvSpPr>
          <p:cNvPr id="122885" name="Rectangle 29"/>
          <p:cNvSpPr>
            <a:spLocks/>
          </p:cNvSpPr>
          <p:nvPr/>
        </p:nvSpPr>
        <p:spPr bwMode="auto">
          <a:xfrm>
            <a:off x="2667000" y="2312988"/>
            <a:ext cx="661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*</a:t>
            </a:r>
          </a:p>
        </p:txBody>
      </p:sp>
      <p:sp>
        <p:nvSpPr>
          <p:cNvPr id="122886" name="Rectangle 30"/>
          <p:cNvSpPr>
            <a:spLocks/>
          </p:cNvSpPr>
          <p:nvPr/>
        </p:nvSpPr>
        <p:spPr bwMode="auto">
          <a:xfrm>
            <a:off x="3328988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*</a:t>
            </a:r>
          </a:p>
        </p:txBody>
      </p:sp>
      <p:sp>
        <p:nvSpPr>
          <p:cNvPr id="122887" name="Rectangle 31"/>
          <p:cNvSpPr>
            <a:spLocks/>
          </p:cNvSpPr>
          <p:nvPr/>
        </p:nvSpPr>
        <p:spPr bwMode="auto">
          <a:xfrm>
            <a:off x="3989388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*</a:t>
            </a:r>
          </a:p>
        </p:txBody>
      </p:sp>
      <p:sp>
        <p:nvSpPr>
          <p:cNvPr id="122888" name="Rectangle 32"/>
          <p:cNvSpPr>
            <a:spLocks/>
          </p:cNvSpPr>
          <p:nvPr/>
        </p:nvSpPr>
        <p:spPr bwMode="auto">
          <a:xfrm>
            <a:off x="4649788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*</a:t>
            </a:r>
          </a:p>
        </p:txBody>
      </p:sp>
      <p:sp>
        <p:nvSpPr>
          <p:cNvPr id="122889" name="Rectangle 33"/>
          <p:cNvSpPr>
            <a:spLocks/>
          </p:cNvSpPr>
          <p:nvPr/>
        </p:nvSpPr>
        <p:spPr bwMode="auto">
          <a:xfrm>
            <a:off x="5319713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*</a:t>
            </a:r>
          </a:p>
        </p:txBody>
      </p:sp>
      <p:sp>
        <p:nvSpPr>
          <p:cNvPr id="122890" name="Rectangle 34"/>
          <p:cNvSpPr>
            <a:spLocks/>
          </p:cNvSpPr>
          <p:nvPr/>
        </p:nvSpPr>
        <p:spPr bwMode="auto">
          <a:xfrm>
            <a:off x="5980113" y="2312988"/>
            <a:ext cx="6619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*</a:t>
            </a:r>
          </a:p>
        </p:txBody>
      </p:sp>
      <p:sp>
        <p:nvSpPr>
          <p:cNvPr id="122891" name="Rectangle 35"/>
          <p:cNvSpPr>
            <a:spLocks/>
          </p:cNvSpPr>
          <p:nvPr/>
        </p:nvSpPr>
        <p:spPr bwMode="auto">
          <a:xfrm>
            <a:off x="6642100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*</a:t>
            </a:r>
          </a:p>
        </p:txBody>
      </p:sp>
      <p:sp>
        <p:nvSpPr>
          <p:cNvPr id="122892" name="Rectangle 36"/>
          <p:cNvSpPr>
            <a:spLocks/>
          </p:cNvSpPr>
          <p:nvPr/>
        </p:nvSpPr>
        <p:spPr bwMode="auto">
          <a:xfrm>
            <a:off x="7400925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700">
                <a:latin typeface="Calibri" charset="0"/>
              </a:rPr>
              <a:t>port3</a:t>
            </a:r>
          </a:p>
        </p:txBody>
      </p:sp>
      <p:pic>
        <p:nvPicPr>
          <p:cNvPr id="122893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814388"/>
            <a:ext cx="235426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94" name="Rectangle 1"/>
          <p:cNvSpPr txBox="1">
            <a:spLocks noChangeArrowheads="1"/>
          </p:cNvSpPr>
          <p:nvPr/>
        </p:nvSpPr>
        <p:spPr bwMode="auto">
          <a:xfrm>
            <a:off x="533400" y="-12700"/>
            <a:ext cx="2811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4400">
                <a:solidFill>
                  <a:srgbClr val="000099"/>
                </a:solidFill>
                <a:latin typeface="Gill Sans MT" charset="0"/>
              </a:rPr>
              <a:t>Examples</a:t>
            </a:r>
            <a:endParaRPr lang="en-US" altLang="x-none" sz="390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122895" name="Rectangle 2"/>
          <p:cNvSpPr>
            <a:spLocks/>
          </p:cNvSpPr>
          <p:nvPr/>
        </p:nvSpPr>
        <p:spPr bwMode="auto">
          <a:xfrm>
            <a:off x="2814638" y="2692400"/>
            <a:ext cx="53562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2000" i="1">
                <a:latin typeface="Gill Sans MT" charset="0"/>
              </a:rPr>
              <a:t>layer 2 frames from MAC address 22:A7:23:11:E1:02 should be forwarded to output port </a:t>
            </a:r>
            <a:r>
              <a:rPr lang="en-US" altLang="x-none" sz="2000">
                <a:latin typeface="Gill Sans MT" charset="0"/>
              </a:rPr>
              <a:t>6 </a:t>
            </a:r>
          </a:p>
        </p:txBody>
      </p:sp>
      <p:sp>
        <p:nvSpPr>
          <p:cNvPr id="122896" name="Rectangle 28"/>
          <p:cNvSpPr>
            <a:spLocks/>
          </p:cNvSpPr>
          <p:nvPr/>
        </p:nvSpPr>
        <p:spPr bwMode="auto">
          <a:xfrm>
            <a:off x="1320800" y="2298700"/>
            <a:ext cx="6588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100">
                <a:latin typeface="Calibri" charset="0"/>
              </a:rPr>
              <a:t>22:A7:23:</a:t>
            </a:r>
          </a:p>
          <a:p>
            <a:r>
              <a:rPr lang="en-US" altLang="x-none" sz="1100">
                <a:latin typeface="Calibri" charset="0"/>
              </a:rPr>
              <a:t>11:E1:02</a:t>
            </a:r>
          </a:p>
        </p:txBody>
      </p:sp>
      <p:sp>
        <p:nvSpPr>
          <p:cNvPr id="12289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82523DF6-0803-E34A-AACB-4BB5B3F0385D}" type="slidenum">
              <a:rPr lang="en-US" altLang="x-none" sz="1200">
                <a:latin typeface="Tahoma" charset="0"/>
              </a:rPr>
              <a:pPr/>
              <a:t>73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122898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808038"/>
            <a:ext cx="51720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6" name="Title 1"/>
          <p:cNvSpPr>
            <a:spLocks noGrp="1"/>
          </p:cNvSpPr>
          <p:nvPr>
            <p:ph type="title"/>
          </p:nvPr>
        </p:nvSpPr>
        <p:spPr>
          <a:xfrm>
            <a:off x="533400" y="-1588"/>
            <a:ext cx="7772400" cy="1143001"/>
          </a:xfrm>
        </p:spPr>
        <p:txBody>
          <a:bodyPr/>
          <a:lstStyle/>
          <a:p>
            <a:r>
              <a:rPr lang="en-US" altLang="x-none">
                <a:latin typeface="Calibri" charset="0"/>
                <a:ea typeface="ＭＳ Ｐゴシック" charset="-128"/>
              </a:rPr>
              <a:t>OpenFlow 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54200"/>
            <a:ext cx="3810000" cy="4648200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000090"/>
              </a:buClr>
              <a:defRPr/>
            </a:pPr>
            <a:r>
              <a:rPr lang="en-US" dirty="0">
                <a:latin typeface="Calibri" charset="0"/>
              </a:rPr>
              <a:t>Router</a:t>
            </a:r>
          </a:p>
          <a:p>
            <a:pPr marL="677863" lvl="1" indent="-215900">
              <a:spcBef>
                <a:spcPts val="0"/>
              </a:spcBef>
              <a:buClr>
                <a:srgbClr val="000090"/>
              </a:buClr>
              <a:buSzPct val="101000"/>
              <a:buFont typeface="Arial"/>
              <a:buChar char="•"/>
              <a:defRPr/>
            </a:pPr>
            <a:r>
              <a:rPr lang="en-US" sz="2800" i="1" dirty="0" smtClean="0">
                <a:solidFill>
                  <a:srgbClr val="000090"/>
                </a:solidFill>
                <a:latin typeface="Calibri" charset="0"/>
              </a:rPr>
              <a:t>match</a:t>
            </a:r>
            <a:r>
              <a:rPr lang="en-US" sz="2800" i="1" dirty="0">
                <a:solidFill>
                  <a:srgbClr val="000090"/>
                </a:solidFill>
                <a:latin typeface="Calibri" charset="0"/>
              </a:rPr>
              <a:t>: </a:t>
            </a:r>
            <a:r>
              <a:rPr lang="en-US" sz="2800" dirty="0">
                <a:latin typeface="Calibri" charset="0"/>
              </a:rPr>
              <a:t>longest destination IP prefix</a:t>
            </a:r>
          </a:p>
          <a:p>
            <a:pPr marL="677863" lvl="1" indent="-215900">
              <a:spcBef>
                <a:spcPts val="0"/>
              </a:spcBef>
              <a:buClr>
                <a:srgbClr val="000090"/>
              </a:buClr>
              <a:buSzPct val="101000"/>
              <a:buFont typeface="Arial"/>
              <a:buChar char="•"/>
              <a:defRPr/>
            </a:pPr>
            <a:r>
              <a:rPr lang="en-US" sz="2800" i="1" dirty="0" smtClean="0">
                <a:solidFill>
                  <a:srgbClr val="000090"/>
                </a:solidFill>
                <a:latin typeface="Calibri" charset="0"/>
              </a:rPr>
              <a:t>action</a:t>
            </a:r>
            <a:r>
              <a:rPr lang="en-US" sz="2800" i="1" dirty="0">
                <a:solidFill>
                  <a:srgbClr val="000090"/>
                </a:solidFill>
                <a:latin typeface="Calibri" charset="0"/>
              </a:rPr>
              <a:t>: </a:t>
            </a:r>
            <a:r>
              <a:rPr lang="en-US" sz="2800" dirty="0">
                <a:latin typeface="Calibri" charset="0"/>
              </a:rPr>
              <a:t>forward out a link</a:t>
            </a:r>
          </a:p>
          <a:p>
            <a:pPr marL="338138" indent="-338138">
              <a:spcBef>
                <a:spcPts val="0"/>
              </a:spcBef>
              <a:buClr>
                <a:srgbClr val="000090"/>
              </a:buClr>
              <a:defRPr/>
            </a:pPr>
            <a:r>
              <a:rPr lang="en-US" dirty="0">
                <a:latin typeface="Calibri" charset="0"/>
              </a:rPr>
              <a:t>Switch</a:t>
            </a:r>
          </a:p>
          <a:p>
            <a:pPr marL="677863" lvl="1" indent="-215900">
              <a:spcBef>
                <a:spcPts val="0"/>
              </a:spcBef>
              <a:buClr>
                <a:srgbClr val="000090"/>
              </a:buClr>
              <a:buSzPct val="100000"/>
              <a:buFont typeface="Arial"/>
              <a:buChar char="•"/>
              <a:defRPr/>
            </a:pPr>
            <a:r>
              <a:rPr lang="en-US" sz="2800" i="1" dirty="0" smtClean="0">
                <a:solidFill>
                  <a:srgbClr val="000090"/>
                </a:solidFill>
                <a:latin typeface="Calibri" charset="0"/>
              </a:rPr>
              <a:t>match</a:t>
            </a:r>
            <a:r>
              <a:rPr lang="en-US" sz="2800" i="1" dirty="0">
                <a:solidFill>
                  <a:srgbClr val="000090"/>
                </a:solidFill>
                <a:latin typeface="Calibri" charset="0"/>
              </a:rPr>
              <a:t>: </a:t>
            </a:r>
            <a:r>
              <a:rPr lang="en-US" sz="2800" dirty="0">
                <a:latin typeface="Calibri" charset="0"/>
              </a:rPr>
              <a:t>destination MAC address</a:t>
            </a:r>
          </a:p>
          <a:p>
            <a:pPr marL="677863" lvl="1" indent="-215900">
              <a:spcBef>
                <a:spcPts val="0"/>
              </a:spcBef>
              <a:buClr>
                <a:srgbClr val="000090"/>
              </a:buClr>
              <a:buSzPct val="100000"/>
              <a:buFont typeface="Arial"/>
              <a:buChar char="•"/>
              <a:defRPr/>
            </a:pPr>
            <a:r>
              <a:rPr lang="en-US" sz="2800" i="1" dirty="0" smtClean="0">
                <a:solidFill>
                  <a:srgbClr val="000090"/>
                </a:solidFill>
                <a:latin typeface="Calibri" charset="0"/>
              </a:rPr>
              <a:t>action</a:t>
            </a:r>
            <a:r>
              <a:rPr lang="en-US" sz="2800" i="1" dirty="0">
                <a:solidFill>
                  <a:srgbClr val="000090"/>
                </a:solidFill>
                <a:latin typeface="Calibri" charset="0"/>
              </a:rPr>
              <a:t>: </a:t>
            </a:r>
            <a:r>
              <a:rPr lang="en-US" sz="2800" dirty="0">
                <a:latin typeface="Calibri" charset="0"/>
              </a:rPr>
              <a:t>forward or flood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5800" y="1874838"/>
            <a:ext cx="3810000" cy="4648200"/>
          </a:xfrm>
        </p:spPr>
        <p:txBody>
          <a:bodyPr/>
          <a:lstStyle/>
          <a:p>
            <a:pPr marL="296863" indent="-296863">
              <a:spcBef>
                <a:spcPts val="0"/>
              </a:spcBef>
              <a:buClr>
                <a:srgbClr val="000090"/>
              </a:buClr>
              <a:defRPr/>
            </a:pPr>
            <a:r>
              <a:rPr lang="en-US" dirty="0">
                <a:latin typeface="Calibri" charset="0"/>
              </a:rPr>
              <a:t>Firewall</a:t>
            </a:r>
          </a:p>
          <a:p>
            <a:pPr marL="508000" lvl="1" indent="-219075">
              <a:spcBef>
                <a:spcPts val="0"/>
              </a:spcBef>
              <a:buClr>
                <a:srgbClr val="000090"/>
              </a:buClr>
              <a:buFont typeface="Arial"/>
              <a:buChar char="•"/>
              <a:defRPr/>
            </a:pPr>
            <a:r>
              <a:rPr lang="en-US" sz="2800" i="1" dirty="0" smtClean="0">
                <a:solidFill>
                  <a:srgbClr val="000090"/>
                </a:solidFill>
                <a:latin typeface="Calibri" charset="0"/>
              </a:rPr>
              <a:t>match</a:t>
            </a:r>
            <a:r>
              <a:rPr lang="en-US" sz="2800" dirty="0" smtClean="0">
                <a:latin typeface="Calibri" charset="0"/>
              </a:rPr>
              <a:t>: IP addresses and TCP/UDP port numbers</a:t>
            </a:r>
          </a:p>
          <a:p>
            <a:pPr marL="508000" lvl="1" indent="-219075">
              <a:spcBef>
                <a:spcPts val="0"/>
              </a:spcBef>
              <a:buClr>
                <a:srgbClr val="000090"/>
              </a:buClr>
              <a:buFont typeface="Arial"/>
              <a:buChar char="•"/>
              <a:defRPr/>
            </a:pPr>
            <a:r>
              <a:rPr lang="en-US" sz="2800" i="1" dirty="0" smtClean="0">
                <a:solidFill>
                  <a:srgbClr val="000090"/>
                </a:solidFill>
                <a:latin typeface="Calibri" charset="0"/>
              </a:rPr>
              <a:t>action</a:t>
            </a:r>
            <a:r>
              <a:rPr lang="en-US" sz="2800" i="1" dirty="0">
                <a:solidFill>
                  <a:srgbClr val="000090"/>
                </a:solidFill>
                <a:latin typeface="Calibri" charset="0"/>
              </a:rPr>
              <a:t>: </a:t>
            </a:r>
            <a:r>
              <a:rPr lang="en-US" sz="2800" dirty="0">
                <a:latin typeface="Calibri" charset="0"/>
              </a:rPr>
              <a:t>permit or deny </a:t>
            </a:r>
          </a:p>
          <a:p>
            <a:pPr marL="296863" indent="-296863">
              <a:spcBef>
                <a:spcPts val="0"/>
              </a:spcBef>
              <a:buClr>
                <a:srgbClr val="000090"/>
              </a:buClr>
              <a:defRPr/>
            </a:pPr>
            <a:r>
              <a:rPr lang="en-US" dirty="0" smtClean="0">
                <a:latin typeface="Calibri" charset="0"/>
              </a:rPr>
              <a:t>NAT</a:t>
            </a:r>
          </a:p>
          <a:p>
            <a:pPr marL="519113" lvl="1" indent="-230188">
              <a:spcBef>
                <a:spcPts val="0"/>
              </a:spcBef>
              <a:buClr>
                <a:srgbClr val="000090"/>
              </a:buClr>
              <a:buFont typeface="Arial"/>
              <a:buChar char="•"/>
              <a:defRPr/>
            </a:pPr>
            <a:r>
              <a:rPr lang="en-US" sz="2800" i="1" dirty="0" smtClean="0">
                <a:solidFill>
                  <a:srgbClr val="000090"/>
                </a:solidFill>
                <a:latin typeface="Calibri" charset="0"/>
              </a:rPr>
              <a:t>match</a:t>
            </a:r>
            <a:r>
              <a:rPr lang="en-US" sz="2800" i="1" dirty="0">
                <a:solidFill>
                  <a:srgbClr val="000090"/>
                </a:solidFill>
                <a:latin typeface="Calibri" charset="0"/>
              </a:rPr>
              <a:t>: </a:t>
            </a:r>
            <a:r>
              <a:rPr lang="en-US" sz="2800" dirty="0">
                <a:latin typeface="Calibri" charset="0"/>
              </a:rPr>
              <a:t>IP address and port</a:t>
            </a:r>
          </a:p>
          <a:p>
            <a:pPr marL="519113" lvl="1" indent="-230188">
              <a:spcBef>
                <a:spcPts val="0"/>
              </a:spcBef>
              <a:buClr>
                <a:srgbClr val="000090"/>
              </a:buClr>
              <a:buFont typeface="Arial"/>
              <a:buChar char="•"/>
              <a:defRPr/>
            </a:pPr>
            <a:r>
              <a:rPr lang="en-US" sz="2800" i="1" dirty="0" smtClean="0">
                <a:solidFill>
                  <a:srgbClr val="000090"/>
                </a:solidFill>
                <a:latin typeface="Calibri" charset="0"/>
              </a:rPr>
              <a:t>action</a:t>
            </a:r>
            <a:r>
              <a:rPr lang="en-US" sz="2800" i="1" dirty="0">
                <a:solidFill>
                  <a:srgbClr val="000090"/>
                </a:solidFill>
                <a:latin typeface="Calibri" charset="0"/>
              </a:rPr>
              <a:t>: </a:t>
            </a:r>
            <a:r>
              <a:rPr lang="en-US" sz="2800" dirty="0">
                <a:latin typeface="Calibri" charset="0"/>
              </a:rPr>
              <a:t>rewrite address and port</a:t>
            </a:r>
          </a:p>
          <a:p>
            <a:pPr marL="0">
              <a:spcBef>
                <a:spcPts val="0"/>
              </a:spcBef>
              <a:buFont typeface="Wingdings" charset="0"/>
              <a:buChar char="§"/>
              <a:defRPr/>
            </a:pPr>
            <a:endParaRPr lang="en-US" sz="3200" dirty="0">
              <a:latin typeface="Calibri" charset="0"/>
            </a:endParaRPr>
          </a:p>
        </p:txBody>
      </p:sp>
      <p:sp>
        <p:nvSpPr>
          <p:cNvPr id="123909" name="TextBox 1"/>
          <p:cNvSpPr txBox="1">
            <a:spLocks noChangeArrowheads="1"/>
          </p:cNvSpPr>
          <p:nvPr/>
        </p:nvSpPr>
        <p:spPr bwMode="auto">
          <a:xfrm>
            <a:off x="541338" y="1214438"/>
            <a:ext cx="7519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altLang="x-none" sz="2800" i="1">
                <a:solidFill>
                  <a:srgbClr val="CC0000"/>
                </a:solidFill>
                <a:latin typeface="Calibri" charset="0"/>
              </a:rPr>
              <a:t>match+action: </a:t>
            </a:r>
            <a:r>
              <a:rPr lang="en-US" altLang="x-none" sz="2800">
                <a:latin typeface="Calibri" charset="0"/>
              </a:rPr>
              <a:t>unifies different kinds of devices</a:t>
            </a:r>
            <a:endParaRPr lang="en-US" altLang="x-none" sz="2800"/>
          </a:p>
        </p:txBody>
      </p:sp>
      <p:sp>
        <p:nvSpPr>
          <p:cNvPr id="1239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B1962089-7676-4448-90E0-4502C7AF295F}" type="slidenum">
              <a:rPr lang="en-US" altLang="x-none" sz="1200">
                <a:latin typeface="Tahoma" charset="0"/>
              </a:rPr>
              <a:pPr/>
              <a:t>74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12391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638175" y="1263650"/>
            <a:ext cx="2997200" cy="1262063"/>
            <a:chOff x="637575" y="1263648"/>
            <a:chExt cx="2998252" cy="1261939"/>
          </a:xfrm>
        </p:grpSpPr>
        <p:sp>
          <p:nvSpPr>
            <p:cNvPr id="197" name="Freeform 196"/>
            <p:cNvSpPr/>
            <p:nvPr/>
          </p:nvSpPr>
          <p:spPr>
            <a:xfrm flipV="1">
              <a:off x="678864" y="2160498"/>
              <a:ext cx="2956963" cy="365089"/>
            </a:xfrm>
            <a:custGeom>
              <a:avLst/>
              <a:gdLst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30500 w 3026833"/>
                <a:gd name="connsiteY4" fmla="*/ 825500 h 846667"/>
                <a:gd name="connsiteX5" fmla="*/ 0 w 3026833"/>
                <a:gd name="connsiteY5" fmla="*/ 846667 h 846667"/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44304 w 3026833"/>
                <a:gd name="connsiteY4" fmla="*/ 839304 h 846667"/>
                <a:gd name="connsiteX5" fmla="*/ 0 w 3026833"/>
                <a:gd name="connsiteY5" fmla="*/ 846667 h 846667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3038 w 3045313"/>
                <a:gd name="connsiteY0" fmla="*/ 848898 h 848898"/>
                <a:gd name="connsiteX1" fmla="*/ 2225538 w 3045313"/>
                <a:gd name="connsiteY1" fmla="*/ 616064 h 848898"/>
                <a:gd name="connsiteX2" fmla="*/ 3029871 w 3045313"/>
                <a:gd name="connsiteY2" fmla="*/ 2231 h 848898"/>
                <a:gd name="connsiteX3" fmla="*/ 2754705 w 3045313"/>
                <a:gd name="connsiteY3" fmla="*/ 425564 h 848898"/>
                <a:gd name="connsiteX4" fmla="*/ 2747342 w 3045313"/>
                <a:gd name="connsiteY4" fmla="*/ 841535 h 848898"/>
                <a:gd name="connsiteX5" fmla="*/ 3038 w 3045313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3018 w 2975668"/>
                <a:gd name="connsiteY0" fmla="*/ 443744 h 443744"/>
                <a:gd name="connsiteX1" fmla="*/ 2225518 w 2975668"/>
                <a:gd name="connsiteY1" fmla="*/ 210910 h 443744"/>
                <a:gd name="connsiteX2" fmla="*/ 2957279 w 2975668"/>
                <a:gd name="connsiteY2" fmla="*/ 79158 h 443744"/>
                <a:gd name="connsiteX3" fmla="*/ 2754685 w 2975668"/>
                <a:gd name="connsiteY3" fmla="*/ 20410 h 443744"/>
                <a:gd name="connsiteX4" fmla="*/ 2747322 w 2975668"/>
                <a:gd name="connsiteY4" fmla="*/ 436381 h 443744"/>
                <a:gd name="connsiteX5" fmla="*/ 3018 w 2975668"/>
                <a:gd name="connsiteY5" fmla="*/ 443744 h 443744"/>
                <a:gd name="connsiteX0" fmla="*/ 3018 w 2957279"/>
                <a:gd name="connsiteY0" fmla="*/ 454405 h 454405"/>
                <a:gd name="connsiteX1" fmla="*/ 2225518 w 2957279"/>
                <a:gd name="connsiteY1" fmla="*/ 221571 h 454405"/>
                <a:gd name="connsiteX2" fmla="*/ 2957279 w 2957279"/>
                <a:gd name="connsiteY2" fmla="*/ 89819 h 454405"/>
                <a:gd name="connsiteX3" fmla="*/ 2754685 w 2957279"/>
                <a:gd name="connsiteY3" fmla="*/ 31071 h 454405"/>
                <a:gd name="connsiteX4" fmla="*/ 2747322 w 2957279"/>
                <a:gd name="connsiteY4" fmla="*/ 447042 h 454405"/>
                <a:gd name="connsiteX5" fmla="*/ 3018 w 2957279"/>
                <a:gd name="connsiteY5" fmla="*/ 454405 h 454405"/>
                <a:gd name="connsiteX0" fmla="*/ 3018 w 2957279"/>
                <a:gd name="connsiteY0" fmla="*/ 496161 h 496161"/>
                <a:gd name="connsiteX1" fmla="*/ 2225518 w 2957279"/>
                <a:gd name="connsiteY1" fmla="*/ 263327 h 496161"/>
                <a:gd name="connsiteX2" fmla="*/ 2957279 w 2957279"/>
                <a:gd name="connsiteY2" fmla="*/ 131575 h 496161"/>
                <a:gd name="connsiteX3" fmla="*/ 2754685 w 2957279"/>
                <a:gd name="connsiteY3" fmla="*/ 72827 h 496161"/>
                <a:gd name="connsiteX4" fmla="*/ 2747322 w 2957279"/>
                <a:gd name="connsiteY4" fmla="*/ 488798 h 496161"/>
                <a:gd name="connsiteX5" fmla="*/ 3018 w 2957279"/>
                <a:gd name="connsiteY5" fmla="*/ 496161 h 496161"/>
                <a:gd name="connsiteX0" fmla="*/ 3018 w 2957279"/>
                <a:gd name="connsiteY0" fmla="*/ 496161 h 496161"/>
                <a:gd name="connsiteX1" fmla="*/ 2225518 w 2957279"/>
                <a:gd name="connsiteY1" fmla="*/ 263327 h 496161"/>
                <a:gd name="connsiteX2" fmla="*/ 2957279 w 2957279"/>
                <a:gd name="connsiteY2" fmla="*/ 131575 h 496161"/>
                <a:gd name="connsiteX3" fmla="*/ 2780603 w 2957279"/>
                <a:gd name="connsiteY3" fmla="*/ 269807 h 496161"/>
                <a:gd name="connsiteX4" fmla="*/ 2747322 w 2957279"/>
                <a:gd name="connsiteY4" fmla="*/ 488798 h 496161"/>
                <a:gd name="connsiteX5" fmla="*/ 3018 w 2957279"/>
                <a:gd name="connsiteY5" fmla="*/ 496161 h 496161"/>
                <a:gd name="connsiteX0" fmla="*/ 3018 w 2957279"/>
                <a:gd name="connsiteY0" fmla="*/ 496161 h 496161"/>
                <a:gd name="connsiteX1" fmla="*/ 2225518 w 2957279"/>
                <a:gd name="connsiteY1" fmla="*/ 263327 h 496161"/>
                <a:gd name="connsiteX2" fmla="*/ 2957279 w 2957279"/>
                <a:gd name="connsiteY2" fmla="*/ 131575 h 496161"/>
                <a:gd name="connsiteX3" fmla="*/ 2780603 w 2957279"/>
                <a:gd name="connsiteY3" fmla="*/ 269807 h 496161"/>
                <a:gd name="connsiteX4" fmla="*/ 2747322 w 2957279"/>
                <a:gd name="connsiteY4" fmla="*/ 488798 h 496161"/>
                <a:gd name="connsiteX5" fmla="*/ 3018 w 2957279"/>
                <a:gd name="connsiteY5" fmla="*/ 496161 h 496161"/>
                <a:gd name="connsiteX0" fmla="*/ 3018 w 2957279"/>
                <a:gd name="connsiteY0" fmla="*/ 364586 h 364586"/>
                <a:gd name="connsiteX1" fmla="*/ 2225518 w 2957279"/>
                <a:gd name="connsiteY1" fmla="*/ 131752 h 364586"/>
                <a:gd name="connsiteX2" fmla="*/ 2957279 w 2957279"/>
                <a:gd name="connsiteY2" fmla="*/ 0 h 364586"/>
                <a:gd name="connsiteX3" fmla="*/ 2780603 w 2957279"/>
                <a:gd name="connsiteY3" fmla="*/ 138232 h 364586"/>
                <a:gd name="connsiteX4" fmla="*/ 2747322 w 2957279"/>
                <a:gd name="connsiteY4" fmla="*/ 357223 h 364586"/>
                <a:gd name="connsiteX5" fmla="*/ 3018 w 2957279"/>
                <a:gd name="connsiteY5" fmla="*/ 364586 h 364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7279" h="364586">
                  <a:moveTo>
                    <a:pt x="3018" y="364586"/>
                  </a:moveTo>
                  <a:cubicBezTo>
                    <a:pt x="-83949" y="327008"/>
                    <a:pt x="1733141" y="192516"/>
                    <a:pt x="2225518" y="131752"/>
                  </a:cubicBezTo>
                  <a:cubicBezTo>
                    <a:pt x="2717895" y="70988"/>
                    <a:pt x="2402554" y="114689"/>
                    <a:pt x="2957279" y="0"/>
                  </a:cubicBezTo>
                  <a:cubicBezTo>
                    <a:pt x="2832942" y="71922"/>
                    <a:pt x="2815596" y="78695"/>
                    <a:pt x="2780603" y="138232"/>
                  </a:cubicBezTo>
                  <a:cubicBezTo>
                    <a:pt x="2745610" y="197769"/>
                    <a:pt x="2727394" y="213043"/>
                    <a:pt x="2747322" y="357223"/>
                  </a:cubicBezTo>
                  <a:lnTo>
                    <a:pt x="3018" y="36458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txBody>
            <a:bodyPr wrap="none"/>
            <a:lstStyle/>
            <a:p>
              <a:pPr>
                <a:defRPr/>
              </a:pPr>
              <a:endParaRPr lang="en-US" dirty="0"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25075" name="Group 188"/>
            <p:cNvGrpSpPr>
              <a:grpSpLocks/>
            </p:cNvGrpSpPr>
            <p:nvPr/>
          </p:nvGrpSpPr>
          <p:grpSpPr bwMode="auto">
            <a:xfrm>
              <a:off x="637575" y="1263648"/>
              <a:ext cx="2833213" cy="916517"/>
              <a:chOff x="-994833" y="4042832"/>
              <a:chExt cx="2833213" cy="916517"/>
            </a:xfrm>
          </p:grpSpPr>
          <p:sp>
            <p:nvSpPr>
              <p:cNvPr id="190" name="Rectangle 189"/>
              <p:cNvSpPr/>
              <p:nvPr/>
            </p:nvSpPr>
            <p:spPr bwMode="auto">
              <a:xfrm>
                <a:off x="-977364" y="4042832"/>
                <a:ext cx="2775924" cy="91589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5077" name="TextBox 190"/>
              <p:cNvSpPr txBox="1">
                <a:spLocks noChangeArrowheads="1"/>
              </p:cNvSpPr>
              <p:nvPr/>
            </p:nvSpPr>
            <p:spPr bwMode="auto">
              <a:xfrm>
                <a:off x="-931177" y="4360336"/>
                <a:ext cx="1646504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/>
                  <a:t>IP Src = 10.3.*.*</a:t>
                </a:r>
              </a:p>
              <a:p>
                <a:r>
                  <a:rPr lang="en-US" altLang="x-none" sz="1600"/>
                  <a:t>IP Dst = 10.2.*.*</a:t>
                </a:r>
              </a:p>
            </p:txBody>
          </p:sp>
          <p:sp>
            <p:nvSpPr>
              <p:cNvPr id="125078" name="TextBox 191"/>
              <p:cNvSpPr txBox="1">
                <a:spLocks noChangeArrowheads="1"/>
              </p:cNvSpPr>
              <p:nvPr/>
            </p:nvSpPr>
            <p:spPr bwMode="auto">
              <a:xfrm>
                <a:off x="718763" y="4491568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/>
                  <a:t>forward(3)</a:t>
                </a:r>
              </a:p>
            </p:txBody>
          </p:sp>
          <p:cxnSp>
            <p:nvCxnSpPr>
              <p:cNvPr id="125079" name="Straight Connector 192"/>
              <p:cNvCxnSpPr>
                <a:cxnSpLocks noChangeShapeType="1"/>
              </p:cNvCxnSpPr>
              <p:nvPr/>
            </p:nvCxnSpPr>
            <p:spPr bwMode="auto">
              <a:xfrm>
                <a:off x="-994833" y="4402666"/>
                <a:ext cx="2794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5080" name="TextBox 193"/>
              <p:cNvSpPr txBox="1">
                <a:spLocks noChangeArrowheads="1"/>
              </p:cNvSpPr>
              <p:nvPr/>
            </p:nvSpPr>
            <p:spPr bwMode="auto">
              <a:xfrm>
                <a:off x="-674004" y="4051301"/>
                <a:ext cx="74341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/>
                  <a:t>match</a:t>
                </a:r>
              </a:p>
            </p:txBody>
          </p:sp>
          <p:sp>
            <p:nvSpPr>
              <p:cNvPr id="125081" name="TextBox 194"/>
              <p:cNvSpPr txBox="1">
                <a:spLocks noChangeArrowheads="1"/>
              </p:cNvSpPr>
              <p:nvPr/>
            </p:nvSpPr>
            <p:spPr bwMode="auto">
              <a:xfrm>
                <a:off x="875396" y="4055535"/>
                <a:ext cx="7321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/>
                  <a:t>action</a:t>
                </a:r>
              </a:p>
            </p:txBody>
          </p:sp>
          <p:cxnSp>
            <p:nvCxnSpPr>
              <p:cNvPr id="125082" name="Straight Connector 195"/>
              <p:cNvCxnSpPr>
                <a:cxnSpLocks noChangeShapeType="1"/>
              </p:cNvCxnSpPr>
              <p:nvPr/>
            </p:nvCxnSpPr>
            <p:spPr bwMode="auto">
              <a:xfrm>
                <a:off x="738264" y="4049182"/>
                <a:ext cx="1" cy="9048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5956300" y="4510088"/>
            <a:ext cx="2894013" cy="2022475"/>
            <a:chOff x="5956617" y="4509743"/>
            <a:chExt cx="2893901" cy="2022127"/>
          </a:xfrm>
        </p:grpSpPr>
        <p:sp>
          <p:nvSpPr>
            <p:cNvPr id="208" name="Freeform 207"/>
            <p:cNvSpPr/>
            <p:nvPr/>
          </p:nvSpPr>
          <p:spPr>
            <a:xfrm flipH="1">
              <a:off x="5956617" y="4509743"/>
              <a:ext cx="2838340" cy="630129"/>
            </a:xfrm>
            <a:custGeom>
              <a:avLst/>
              <a:gdLst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30500 w 3026833"/>
                <a:gd name="connsiteY4" fmla="*/ 825500 h 846667"/>
                <a:gd name="connsiteX5" fmla="*/ 0 w 3026833"/>
                <a:gd name="connsiteY5" fmla="*/ 846667 h 846667"/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44304 w 3026833"/>
                <a:gd name="connsiteY4" fmla="*/ 839304 h 846667"/>
                <a:gd name="connsiteX5" fmla="*/ 0 w 3026833"/>
                <a:gd name="connsiteY5" fmla="*/ 846667 h 846667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3038 w 3045313"/>
                <a:gd name="connsiteY0" fmla="*/ 848898 h 848898"/>
                <a:gd name="connsiteX1" fmla="*/ 2225538 w 3045313"/>
                <a:gd name="connsiteY1" fmla="*/ 616064 h 848898"/>
                <a:gd name="connsiteX2" fmla="*/ 3029871 w 3045313"/>
                <a:gd name="connsiteY2" fmla="*/ 2231 h 848898"/>
                <a:gd name="connsiteX3" fmla="*/ 2754705 w 3045313"/>
                <a:gd name="connsiteY3" fmla="*/ 425564 h 848898"/>
                <a:gd name="connsiteX4" fmla="*/ 2747342 w 3045313"/>
                <a:gd name="connsiteY4" fmla="*/ 841535 h 848898"/>
                <a:gd name="connsiteX5" fmla="*/ 3038 w 3045313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979 w 2839117"/>
                <a:gd name="connsiteY0" fmla="*/ 630630 h 630630"/>
                <a:gd name="connsiteX1" fmla="*/ 2225479 w 2839117"/>
                <a:gd name="connsiteY1" fmla="*/ 397796 h 630630"/>
                <a:gd name="connsiteX2" fmla="*/ 2808948 w 2839117"/>
                <a:gd name="connsiteY2" fmla="*/ 4836 h 630630"/>
                <a:gd name="connsiteX3" fmla="*/ 2754646 w 2839117"/>
                <a:gd name="connsiteY3" fmla="*/ 207296 h 630630"/>
                <a:gd name="connsiteX4" fmla="*/ 2747283 w 2839117"/>
                <a:gd name="connsiteY4" fmla="*/ 623267 h 630630"/>
                <a:gd name="connsiteX5" fmla="*/ 2979 w 2839117"/>
                <a:gd name="connsiteY5" fmla="*/ 630630 h 63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9117" h="630630">
                  <a:moveTo>
                    <a:pt x="2979" y="630630"/>
                  </a:moveTo>
                  <a:cubicBezTo>
                    <a:pt x="-83988" y="593052"/>
                    <a:pt x="1757818" y="502095"/>
                    <a:pt x="2225479" y="397796"/>
                  </a:cubicBezTo>
                  <a:cubicBezTo>
                    <a:pt x="2693140" y="293497"/>
                    <a:pt x="2720754" y="36586"/>
                    <a:pt x="2808948" y="4836"/>
                  </a:cubicBezTo>
                  <a:cubicBezTo>
                    <a:pt x="2897142" y="-26914"/>
                    <a:pt x="2764923" y="104224"/>
                    <a:pt x="2754646" y="207296"/>
                  </a:cubicBezTo>
                  <a:cubicBezTo>
                    <a:pt x="2744369" y="310368"/>
                    <a:pt x="2727355" y="479087"/>
                    <a:pt x="2747283" y="623267"/>
                  </a:cubicBezTo>
                  <a:lnTo>
                    <a:pt x="2979" y="63063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25064" name="Group 197"/>
            <p:cNvGrpSpPr>
              <a:grpSpLocks/>
            </p:cNvGrpSpPr>
            <p:nvPr/>
          </p:nvGrpSpPr>
          <p:grpSpPr bwMode="auto">
            <a:xfrm>
              <a:off x="6031592" y="5137149"/>
              <a:ext cx="2818926" cy="1394721"/>
              <a:chOff x="-999973" y="4042833"/>
              <a:chExt cx="2818926" cy="1394721"/>
            </a:xfrm>
          </p:grpSpPr>
          <p:sp>
            <p:nvSpPr>
              <p:cNvPr id="199" name="Rectangle 198"/>
              <p:cNvSpPr/>
              <p:nvPr/>
            </p:nvSpPr>
            <p:spPr bwMode="auto">
              <a:xfrm>
                <a:off x="-978114" y="4042381"/>
                <a:ext cx="2778018" cy="134438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5066" name="TextBox 199"/>
              <p:cNvSpPr txBox="1">
                <a:spLocks noChangeArrowheads="1"/>
              </p:cNvSpPr>
              <p:nvPr/>
            </p:nvSpPr>
            <p:spPr bwMode="auto">
              <a:xfrm>
                <a:off x="-999973" y="4360336"/>
                <a:ext cx="1715033" cy="107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/>
                  <a:t>ingress port = 2</a:t>
                </a:r>
              </a:p>
              <a:p>
                <a:r>
                  <a:rPr lang="en-US" altLang="x-none" sz="1600"/>
                  <a:t>IP Dst = 10.2.0.3</a:t>
                </a:r>
              </a:p>
              <a:p>
                <a:r>
                  <a:rPr lang="en-US" altLang="x-none" sz="1600"/>
                  <a:t>ingress port = 2</a:t>
                </a:r>
              </a:p>
              <a:p>
                <a:r>
                  <a:rPr lang="en-US" altLang="x-none" sz="1600"/>
                  <a:t>IP Dst = 10.2.0.4</a:t>
                </a:r>
              </a:p>
            </p:txBody>
          </p:sp>
          <p:sp>
            <p:nvSpPr>
              <p:cNvPr id="125067" name="TextBox 200"/>
              <p:cNvSpPr txBox="1">
                <a:spLocks noChangeArrowheads="1"/>
              </p:cNvSpPr>
              <p:nvPr/>
            </p:nvSpPr>
            <p:spPr bwMode="auto">
              <a:xfrm>
                <a:off x="671327" y="4474229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/>
                  <a:t>forward(3)</a:t>
                </a:r>
              </a:p>
            </p:txBody>
          </p:sp>
          <p:cxnSp>
            <p:nvCxnSpPr>
              <p:cNvPr id="125068" name="Straight Connector 201"/>
              <p:cNvCxnSpPr>
                <a:cxnSpLocks noChangeShapeType="1"/>
              </p:cNvCxnSpPr>
              <p:nvPr/>
            </p:nvCxnSpPr>
            <p:spPr bwMode="auto">
              <a:xfrm>
                <a:off x="-994833" y="4402666"/>
                <a:ext cx="2794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5069" name="TextBox 202"/>
              <p:cNvSpPr txBox="1">
                <a:spLocks noChangeArrowheads="1"/>
              </p:cNvSpPr>
              <p:nvPr/>
            </p:nvSpPr>
            <p:spPr bwMode="auto">
              <a:xfrm>
                <a:off x="-674004" y="4051301"/>
                <a:ext cx="74341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/>
                  <a:t>match</a:t>
                </a:r>
              </a:p>
            </p:txBody>
          </p:sp>
          <p:sp>
            <p:nvSpPr>
              <p:cNvPr id="125070" name="TextBox 203"/>
              <p:cNvSpPr txBox="1">
                <a:spLocks noChangeArrowheads="1"/>
              </p:cNvSpPr>
              <p:nvPr/>
            </p:nvSpPr>
            <p:spPr bwMode="auto">
              <a:xfrm>
                <a:off x="875396" y="4055535"/>
                <a:ext cx="7321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/>
                  <a:t>action</a:t>
                </a:r>
              </a:p>
            </p:txBody>
          </p:sp>
          <p:cxnSp>
            <p:nvCxnSpPr>
              <p:cNvPr id="125071" name="Straight Connector 204"/>
              <p:cNvCxnSpPr>
                <a:cxnSpLocks noChangeShapeType="1"/>
              </p:cNvCxnSpPr>
              <p:nvPr/>
            </p:nvCxnSpPr>
            <p:spPr bwMode="auto">
              <a:xfrm>
                <a:off x="660503" y="4042833"/>
                <a:ext cx="4690" cy="13494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5072" name="Straight Connector 205"/>
              <p:cNvCxnSpPr>
                <a:cxnSpLocks noChangeShapeType="1"/>
              </p:cNvCxnSpPr>
              <p:nvPr/>
            </p:nvCxnSpPr>
            <p:spPr bwMode="auto">
              <a:xfrm>
                <a:off x="-975047" y="4896787"/>
                <a:ext cx="2794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5073" name="TextBox 206"/>
              <p:cNvSpPr txBox="1">
                <a:spLocks noChangeArrowheads="1"/>
              </p:cNvSpPr>
              <p:nvPr/>
            </p:nvSpPr>
            <p:spPr bwMode="auto">
              <a:xfrm>
                <a:off x="670712" y="4973448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/>
                  <a:t>forward(4)</a:t>
                </a:r>
              </a:p>
            </p:txBody>
          </p:sp>
        </p:grpSp>
      </p:grpSp>
      <p:grpSp>
        <p:nvGrpSpPr>
          <p:cNvPr id="68" name="Group 67"/>
          <p:cNvGrpSpPr>
            <a:grpSpLocks/>
          </p:cNvGrpSpPr>
          <p:nvPr/>
        </p:nvGrpSpPr>
        <p:grpSpPr bwMode="auto">
          <a:xfrm>
            <a:off x="587375" y="4570413"/>
            <a:ext cx="3089275" cy="2001837"/>
            <a:chOff x="587526" y="4569769"/>
            <a:chExt cx="3089750" cy="2002482"/>
          </a:xfrm>
        </p:grpSpPr>
        <p:sp>
          <p:nvSpPr>
            <p:cNvPr id="52" name="Freeform 51"/>
            <p:cNvSpPr/>
            <p:nvPr/>
          </p:nvSpPr>
          <p:spPr>
            <a:xfrm>
              <a:off x="631983" y="4569769"/>
              <a:ext cx="3045293" cy="849586"/>
            </a:xfrm>
            <a:custGeom>
              <a:avLst/>
              <a:gdLst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30500 w 3026833"/>
                <a:gd name="connsiteY4" fmla="*/ 825500 h 846667"/>
                <a:gd name="connsiteX5" fmla="*/ 0 w 3026833"/>
                <a:gd name="connsiteY5" fmla="*/ 846667 h 846667"/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44304 w 3026833"/>
                <a:gd name="connsiteY4" fmla="*/ 839304 h 846667"/>
                <a:gd name="connsiteX5" fmla="*/ 0 w 3026833"/>
                <a:gd name="connsiteY5" fmla="*/ 846667 h 846667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3038 w 3045313"/>
                <a:gd name="connsiteY0" fmla="*/ 848898 h 848898"/>
                <a:gd name="connsiteX1" fmla="*/ 2225538 w 3045313"/>
                <a:gd name="connsiteY1" fmla="*/ 616064 h 848898"/>
                <a:gd name="connsiteX2" fmla="*/ 3029871 w 3045313"/>
                <a:gd name="connsiteY2" fmla="*/ 2231 h 848898"/>
                <a:gd name="connsiteX3" fmla="*/ 2754705 w 3045313"/>
                <a:gd name="connsiteY3" fmla="*/ 425564 h 848898"/>
                <a:gd name="connsiteX4" fmla="*/ 2747342 w 3045313"/>
                <a:gd name="connsiteY4" fmla="*/ 841535 h 848898"/>
                <a:gd name="connsiteX5" fmla="*/ 3038 w 3045313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5074" h="848898">
                  <a:moveTo>
                    <a:pt x="2799" y="848898"/>
                  </a:moveTo>
                  <a:cubicBezTo>
                    <a:pt x="-84168" y="811320"/>
                    <a:pt x="1881874" y="743370"/>
                    <a:pt x="2225299" y="616064"/>
                  </a:cubicBezTo>
                  <a:cubicBezTo>
                    <a:pt x="2568724" y="488758"/>
                    <a:pt x="2941438" y="33981"/>
                    <a:pt x="3029632" y="2231"/>
                  </a:cubicBezTo>
                  <a:cubicBezTo>
                    <a:pt x="3117826" y="-29519"/>
                    <a:pt x="2801554" y="285680"/>
                    <a:pt x="2754466" y="425564"/>
                  </a:cubicBezTo>
                  <a:cubicBezTo>
                    <a:pt x="2707378" y="565448"/>
                    <a:pt x="2727175" y="697355"/>
                    <a:pt x="2747103" y="841535"/>
                  </a:cubicBezTo>
                  <a:lnTo>
                    <a:pt x="2799" y="84889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25055" name="Group 50"/>
            <p:cNvGrpSpPr>
              <a:grpSpLocks/>
            </p:cNvGrpSpPr>
            <p:nvPr/>
          </p:nvGrpSpPr>
          <p:grpSpPr bwMode="auto">
            <a:xfrm>
              <a:off x="587526" y="5408083"/>
              <a:ext cx="2799140" cy="1164168"/>
              <a:chOff x="-999973" y="4042832"/>
              <a:chExt cx="2799140" cy="1164168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-977745" y="4042988"/>
                <a:ext cx="2776965" cy="116401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5057" name="TextBox 8"/>
              <p:cNvSpPr txBox="1">
                <a:spLocks noChangeArrowheads="1"/>
              </p:cNvSpPr>
              <p:nvPr/>
            </p:nvSpPr>
            <p:spPr bwMode="auto">
              <a:xfrm>
                <a:off x="-999973" y="4360336"/>
                <a:ext cx="164650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/>
                  <a:t>ingress port = 1</a:t>
                </a:r>
              </a:p>
              <a:p>
                <a:r>
                  <a:rPr lang="en-US" altLang="x-none" sz="1600"/>
                  <a:t>IP Src = 10.3.*.*</a:t>
                </a:r>
              </a:p>
              <a:p>
                <a:r>
                  <a:rPr lang="en-US" altLang="x-none" sz="1600"/>
                  <a:t>IP Dst = 10.2.*.*</a:t>
                </a:r>
              </a:p>
            </p:txBody>
          </p:sp>
          <p:sp>
            <p:nvSpPr>
              <p:cNvPr id="125058" name="TextBox 183"/>
              <p:cNvSpPr txBox="1">
                <a:spLocks noChangeArrowheads="1"/>
              </p:cNvSpPr>
              <p:nvPr/>
            </p:nvSpPr>
            <p:spPr bwMode="auto">
              <a:xfrm>
                <a:off x="676427" y="4576235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/>
                  <a:t>forward(4)</a:t>
                </a:r>
              </a:p>
            </p:txBody>
          </p:sp>
          <p:cxnSp>
            <p:nvCxnSpPr>
              <p:cNvPr id="125059" name="Straight Connector 14"/>
              <p:cNvCxnSpPr>
                <a:cxnSpLocks noChangeShapeType="1"/>
              </p:cNvCxnSpPr>
              <p:nvPr/>
            </p:nvCxnSpPr>
            <p:spPr bwMode="auto">
              <a:xfrm>
                <a:off x="-994833" y="4402666"/>
                <a:ext cx="2794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5060" name="TextBox 185"/>
              <p:cNvSpPr txBox="1">
                <a:spLocks noChangeArrowheads="1"/>
              </p:cNvSpPr>
              <p:nvPr/>
            </p:nvSpPr>
            <p:spPr bwMode="auto">
              <a:xfrm>
                <a:off x="-674004" y="4051301"/>
                <a:ext cx="74341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/>
                  <a:t>match</a:t>
                </a:r>
              </a:p>
            </p:txBody>
          </p:sp>
          <p:sp>
            <p:nvSpPr>
              <p:cNvPr id="125061" name="TextBox 186"/>
              <p:cNvSpPr txBox="1">
                <a:spLocks noChangeArrowheads="1"/>
              </p:cNvSpPr>
              <p:nvPr/>
            </p:nvSpPr>
            <p:spPr bwMode="auto">
              <a:xfrm>
                <a:off x="875396" y="4055535"/>
                <a:ext cx="7321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/>
                  <a:t>action</a:t>
                </a:r>
              </a:p>
            </p:txBody>
          </p:sp>
          <p:cxnSp>
            <p:nvCxnSpPr>
              <p:cNvPr id="125062" name="Straight Connector 187"/>
              <p:cNvCxnSpPr>
                <a:cxnSpLocks noChangeShapeType="1"/>
              </p:cNvCxnSpPr>
              <p:nvPr/>
            </p:nvCxnSpPr>
            <p:spPr bwMode="auto">
              <a:xfrm>
                <a:off x="634998" y="4042833"/>
                <a:ext cx="0" cy="11641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124932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808038"/>
            <a:ext cx="4459288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3" name="Title 1"/>
          <p:cNvSpPr>
            <a:spLocks noGrp="1"/>
          </p:cNvSpPr>
          <p:nvPr>
            <p:ph type="title"/>
          </p:nvPr>
        </p:nvSpPr>
        <p:spPr>
          <a:xfrm>
            <a:off x="533400" y="-1588"/>
            <a:ext cx="7772400" cy="1143001"/>
          </a:xfrm>
        </p:spPr>
        <p:txBody>
          <a:bodyPr/>
          <a:lstStyle/>
          <a:p>
            <a:r>
              <a:rPr lang="en-US" altLang="x-none">
                <a:latin typeface="Calibri" charset="0"/>
                <a:ea typeface="ＭＳ Ｐゴシック" charset="-128"/>
              </a:rPr>
              <a:t>OpenFlow example</a:t>
            </a:r>
          </a:p>
        </p:txBody>
      </p:sp>
      <p:cxnSp>
        <p:nvCxnSpPr>
          <p:cNvPr id="124934" name="Straight Connector 13"/>
          <p:cNvCxnSpPr>
            <a:cxnSpLocks noChangeShapeType="1"/>
          </p:cNvCxnSpPr>
          <p:nvPr/>
        </p:nvCxnSpPr>
        <p:spPr bwMode="auto">
          <a:xfrm>
            <a:off x="3760788" y="2562225"/>
            <a:ext cx="2157412" cy="184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935" name="Straight Connector 11"/>
          <p:cNvCxnSpPr>
            <a:cxnSpLocks noChangeShapeType="1"/>
          </p:cNvCxnSpPr>
          <p:nvPr/>
        </p:nvCxnSpPr>
        <p:spPr bwMode="auto">
          <a:xfrm>
            <a:off x="4040188" y="4497388"/>
            <a:ext cx="2046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936" name="Straight Connector 6"/>
          <p:cNvCxnSpPr>
            <a:cxnSpLocks noChangeShapeType="1"/>
          </p:cNvCxnSpPr>
          <p:nvPr/>
        </p:nvCxnSpPr>
        <p:spPr bwMode="auto">
          <a:xfrm>
            <a:off x="3841750" y="2690813"/>
            <a:ext cx="0" cy="157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937" name="Straight Connector 64"/>
          <p:cNvCxnSpPr>
            <a:cxnSpLocks noChangeShapeType="1"/>
          </p:cNvCxnSpPr>
          <p:nvPr/>
        </p:nvCxnSpPr>
        <p:spPr bwMode="auto">
          <a:xfrm flipH="1">
            <a:off x="3962400" y="3154363"/>
            <a:ext cx="1477963" cy="1311275"/>
          </a:xfrm>
          <a:prstGeom prst="line">
            <a:avLst/>
          </a:prstGeom>
          <a:noFill/>
          <a:ln w="12700">
            <a:solidFill>
              <a:srgbClr val="CC0000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>
          <a:xfrm flipH="1" flipV="1">
            <a:off x="3910013" y="4567238"/>
            <a:ext cx="6350" cy="6572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54338" y="4524375"/>
            <a:ext cx="53181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940" name="Group 44"/>
          <p:cNvGrpSpPr>
            <a:grpSpLocks/>
          </p:cNvGrpSpPr>
          <p:nvPr/>
        </p:nvGrpSpPr>
        <p:grpSpPr bwMode="auto">
          <a:xfrm>
            <a:off x="2355850" y="4043363"/>
            <a:ext cx="757238" cy="628650"/>
            <a:chOff x="-44" y="1473"/>
            <a:chExt cx="981" cy="1105"/>
          </a:xfrm>
        </p:grpSpPr>
        <p:pic>
          <p:nvPicPr>
            <p:cNvPr id="12505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5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4941" name="Group 44"/>
          <p:cNvGrpSpPr>
            <a:grpSpLocks/>
          </p:cNvGrpSpPr>
          <p:nvPr/>
        </p:nvGrpSpPr>
        <p:grpSpPr bwMode="auto">
          <a:xfrm>
            <a:off x="3419475" y="4892675"/>
            <a:ext cx="757238" cy="628650"/>
            <a:chOff x="188" y="1473"/>
            <a:chExt cx="981" cy="1105"/>
          </a:xfrm>
        </p:grpSpPr>
        <p:pic>
          <p:nvPicPr>
            <p:cNvPr id="12505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8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51" name="Freeform 46"/>
            <p:cNvSpPr>
              <a:spLocks/>
            </p:cNvSpPr>
            <p:nvPr/>
          </p:nvSpPr>
          <p:spPr bwMode="auto">
            <a:xfrm flipH="1">
              <a:off x="598" y="1587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4942" name="TextBox 9"/>
          <p:cNvSpPr txBox="1">
            <a:spLocks noChangeArrowheads="1"/>
          </p:cNvSpPr>
          <p:nvPr/>
        </p:nvSpPr>
        <p:spPr bwMode="auto">
          <a:xfrm>
            <a:off x="2500313" y="4548188"/>
            <a:ext cx="8334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/>
              <a:t>Host h1</a:t>
            </a:r>
          </a:p>
          <a:p>
            <a:pPr algn="ctr"/>
            <a:r>
              <a:rPr lang="en-US" altLang="x-none" sz="1400"/>
              <a:t>10.1.0.1</a:t>
            </a:r>
          </a:p>
          <a:p>
            <a:pPr algn="ctr"/>
            <a:endParaRPr lang="en-US" altLang="x-none" sz="1400"/>
          </a:p>
        </p:txBody>
      </p:sp>
      <p:sp>
        <p:nvSpPr>
          <p:cNvPr id="124943" name="TextBox 58"/>
          <p:cNvSpPr txBox="1">
            <a:spLocks noChangeArrowheads="1"/>
          </p:cNvSpPr>
          <p:nvPr/>
        </p:nvSpPr>
        <p:spPr bwMode="auto">
          <a:xfrm>
            <a:off x="4102100" y="4949825"/>
            <a:ext cx="8334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400"/>
              <a:t>Host h2</a:t>
            </a:r>
          </a:p>
          <a:p>
            <a:r>
              <a:rPr lang="en-US" altLang="x-none" sz="1400"/>
              <a:t>10.1.0.2</a:t>
            </a:r>
          </a:p>
          <a:p>
            <a:endParaRPr lang="en-US" altLang="x-none" sz="1800"/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5608638" y="4568825"/>
            <a:ext cx="306387" cy="49053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62700" y="4448175"/>
            <a:ext cx="53181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946" name="Group 44"/>
          <p:cNvGrpSpPr>
            <a:grpSpLocks/>
          </p:cNvGrpSpPr>
          <p:nvPr/>
        </p:nvGrpSpPr>
        <p:grpSpPr bwMode="auto">
          <a:xfrm>
            <a:off x="6569075" y="4221163"/>
            <a:ext cx="757238" cy="628650"/>
            <a:chOff x="-44" y="1473"/>
            <a:chExt cx="981" cy="1105"/>
          </a:xfrm>
        </p:grpSpPr>
        <p:pic>
          <p:nvPicPr>
            <p:cNvPr id="12504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4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4947" name="Group 44"/>
          <p:cNvGrpSpPr>
            <a:grpSpLocks/>
          </p:cNvGrpSpPr>
          <p:nvPr/>
        </p:nvGrpSpPr>
        <p:grpSpPr bwMode="auto">
          <a:xfrm>
            <a:off x="5091113" y="4835525"/>
            <a:ext cx="757237" cy="628650"/>
            <a:chOff x="-44" y="1473"/>
            <a:chExt cx="981" cy="1105"/>
          </a:xfrm>
        </p:grpSpPr>
        <p:pic>
          <p:nvPicPr>
            <p:cNvPr id="12504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4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4948" name="TextBox 70"/>
          <p:cNvSpPr txBox="1">
            <a:spLocks noChangeArrowheads="1"/>
          </p:cNvSpPr>
          <p:nvPr/>
        </p:nvSpPr>
        <p:spPr bwMode="auto">
          <a:xfrm>
            <a:off x="7327900" y="4249738"/>
            <a:ext cx="8334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400"/>
              <a:t>Host h4</a:t>
            </a:r>
          </a:p>
          <a:p>
            <a:r>
              <a:rPr lang="en-US" altLang="x-none" sz="1400"/>
              <a:t>10.2.0.4</a:t>
            </a:r>
          </a:p>
          <a:p>
            <a:endParaRPr lang="en-US" altLang="x-none" sz="1800"/>
          </a:p>
        </p:txBody>
      </p:sp>
      <p:sp>
        <p:nvSpPr>
          <p:cNvPr id="124949" name="TextBox 71"/>
          <p:cNvSpPr txBox="1">
            <a:spLocks noChangeArrowheads="1"/>
          </p:cNvSpPr>
          <p:nvPr/>
        </p:nvSpPr>
        <p:spPr bwMode="auto">
          <a:xfrm>
            <a:off x="4981575" y="5389563"/>
            <a:ext cx="8334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400"/>
              <a:t>Host h3</a:t>
            </a:r>
          </a:p>
          <a:p>
            <a:r>
              <a:rPr lang="en-US" altLang="x-none" sz="1400"/>
              <a:t>10.2.0.3</a:t>
            </a:r>
          </a:p>
          <a:p>
            <a:endParaRPr lang="en-US" altLang="x-none" sz="1800"/>
          </a:p>
        </p:txBody>
      </p:sp>
      <p:cxnSp>
        <p:nvCxnSpPr>
          <p:cNvPr id="78" name="Straight Connector 77"/>
          <p:cNvCxnSpPr/>
          <p:nvPr/>
        </p:nvCxnSpPr>
        <p:spPr>
          <a:xfrm>
            <a:off x="2965450" y="2681288"/>
            <a:ext cx="70643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3943350" y="2014538"/>
            <a:ext cx="0" cy="47466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952" name="Group 44"/>
          <p:cNvGrpSpPr>
            <a:grpSpLocks/>
          </p:cNvGrpSpPr>
          <p:nvPr/>
        </p:nvGrpSpPr>
        <p:grpSpPr bwMode="auto">
          <a:xfrm>
            <a:off x="3462338" y="1622425"/>
            <a:ext cx="757237" cy="628650"/>
            <a:chOff x="-44" y="1473"/>
            <a:chExt cx="981" cy="1105"/>
          </a:xfrm>
        </p:grpSpPr>
        <p:pic>
          <p:nvPicPr>
            <p:cNvPr id="12504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4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4953" name="Group 44"/>
          <p:cNvGrpSpPr>
            <a:grpSpLocks/>
          </p:cNvGrpSpPr>
          <p:nvPr/>
        </p:nvGrpSpPr>
        <p:grpSpPr bwMode="auto">
          <a:xfrm>
            <a:off x="2408238" y="2455863"/>
            <a:ext cx="757237" cy="628650"/>
            <a:chOff x="-44" y="1473"/>
            <a:chExt cx="981" cy="1105"/>
          </a:xfrm>
        </p:grpSpPr>
        <p:pic>
          <p:nvPicPr>
            <p:cNvPr id="12504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4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4954" name="TextBox 83"/>
          <p:cNvSpPr txBox="1">
            <a:spLocks noChangeArrowheads="1"/>
          </p:cNvSpPr>
          <p:nvPr/>
        </p:nvSpPr>
        <p:spPr bwMode="auto">
          <a:xfrm>
            <a:off x="2497138" y="2959100"/>
            <a:ext cx="833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/>
              <a:t>Host h5</a:t>
            </a:r>
          </a:p>
          <a:p>
            <a:pPr algn="ctr"/>
            <a:r>
              <a:rPr lang="en-US" altLang="x-none" sz="1400"/>
              <a:t>10.3.0.5</a:t>
            </a:r>
          </a:p>
        </p:txBody>
      </p:sp>
      <p:sp>
        <p:nvSpPr>
          <p:cNvPr id="124955" name="TextBox 92"/>
          <p:cNvSpPr txBox="1">
            <a:spLocks noChangeArrowheads="1"/>
          </p:cNvSpPr>
          <p:nvPr/>
        </p:nvSpPr>
        <p:spPr bwMode="auto">
          <a:xfrm>
            <a:off x="3905250" y="39497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/>
              <a:t>s1</a:t>
            </a:r>
          </a:p>
        </p:txBody>
      </p:sp>
      <p:sp>
        <p:nvSpPr>
          <p:cNvPr id="124956" name="TextBox 93"/>
          <p:cNvSpPr txBox="1">
            <a:spLocks noChangeArrowheads="1"/>
          </p:cNvSpPr>
          <p:nvPr/>
        </p:nvSpPr>
        <p:spPr bwMode="auto">
          <a:xfrm>
            <a:off x="6065838" y="3976688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/>
              <a:t>s2</a:t>
            </a:r>
          </a:p>
        </p:txBody>
      </p:sp>
      <p:sp>
        <p:nvSpPr>
          <p:cNvPr id="124957" name="TextBox 94"/>
          <p:cNvSpPr txBox="1">
            <a:spLocks noChangeArrowheads="1"/>
          </p:cNvSpPr>
          <p:nvPr/>
        </p:nvSpPr>
        <p:spPr bwMode="auto">
          <a:xfrm>
            <a:off x="4122738" y="216852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/>
              <a:t>s3</a:t>
            </a:r>
          </a:p>
        </p:txBody>
      </p:sp>
      <p:cxnSp>
        <p:nvCxnSpPr>
          <p:cNvPr id="124958" name="Straight Connector 99"/>
          <p:cNvCxnSpPr>
            <a:cxnSpLocks noChangeShapeType="1"/>
          </p:cNvCxnSpPr>
          <p:nvPr/>
        </p:nvCxnSpPr>
        <p:spPr bwMode="auto">
          <a:xfrm>
            <a:off x="3962400" y="2871788"/>
            <a:ext cx="1392238" cy="219075"/>
          </a:xfrm>
          <a:prstGeom prst="line">
            <a:avLst/>
          </a:prstGeom>
          <a:noFill/>
          <a:ln w="12700">
            <a:solidFill>
              <a:srgbClr val="CC0000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959" name="Straight Connector 102"/>
          <p:cNvCxnSpPr>
            <a:cxnSpLocks noChangeShapeType="1"/>
          </p:cNvCxnSpPr>
          <p:nvPr/>
        </p:nvCxnSpPr>
        <p:spPr bwMode="auto">
          <a:xfrm>
            <a:off x="5440363" y="3154363"/>
            <a:ext cx="533400" cy="976312"/>
          </a:xfrm>
          <a:prstGeom prst="line">
            <a:avLst/>
          </a:prstGeom>
          <a:noFill/>
          <a:ln w="12700">
            <a:solidFill>
              <a:srgbClr val="CC0000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960" name="TextBox 108"/>
          <p:cNvSpPr txBox="1">
            <a:spLocks noChangeArrowheads="1"/>
          </p:cNvSpPr>
          <p:nvPr/>
        </p:nvSpPr>
        <p:spPr bwMode="auto">
          <a:xfrm>
            <a:off x="3733800" y="2173288"/>
            <a:ext cx="271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1</a:t>
            </a:r>
          </a:p>
        </p:txBody>
      </p:sp>
      <p:sp>
        <p:nvSpPr>
          <p:cNvPr id="124961" name="TextBox 109"/>
          <p:cNvSpPr txBox="1">
            <a:spLocks noChangeArrowheads="1"/>
          </p:cNvSpPr>
          <p:nvPr/>
        </p:nvSpPr>
        <p:spPr bwMode="auto">
          <a:xfrm>
            <a:off x="3265488" y="2419350"/>
            <a:ext cx="273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2</a:t>
            </a:r>
          </a:p>
        </p:txBody>
      </p:sp>
      <p:sp>
        <p:nvSpPr>
          <p:cNvPr id="124962" name="TextBox 110"/>
          <p:cNvSpPr txBox="1">
            <a:spLocks noChangeArrowheads="1"/>
          </p:cNvSpPr>
          <p:nvPr/>
        </p:nvSpPr>
        <p:spPr bwMode="auto">
          <a:xfrm>
            <a:off x="3633788" y="27511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3</a:t>
            </a:r>
          </a:p>
        </p:txBody>
      </p:sp>
      <p:sp>
        <p:nvSpPr>
          <p:cNvPr id="124963" name="TextBox 111"/>
          <p:cNvSpPr txBox="1">
            <a:spLocks noChangeArrowheads="1"/>
          </p:cNvSpPr>
          <p:nvPr/>
        </p:nvSpPr>
        <p:spPr bwMode="auto">
          <a:xfrm>
            <a:off x="4111625" y="2687638"/>
            <a:ext cx="2746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4</a:t>
            </a:r>
          </a:p>
        </p:txBody>
      </p:sp>
      <p:sp>
        <p:nvSpPr>
          <p:cNvPr id="124964" name="TextBox 112"/>
          <p:cNvSpPr txBox="1">
            <a:spLocks noChangeArrowheads="1"/>
          </p:cNvSpPr>
          <p:nvPr/>
        </p:nvSpPr>
        <p:spPr bwMode="auto">
          <a:xfrm>
            <a:off x="3636963" y="400685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1</a:t>
            </a:r>
          </a:p>
        </p:txBody>
      </p:sp>
      <p:sp>
        <p:nvSpPr>
          <p:cNvPr id="124965" name="TextBox 113"/>
          <p:cNvSpPr txBox="1">
            <a:spLocks noChangeArrowheads="1"/>
          </p:cNvSpPr>
          <p:nvPr/>
        </p:nvSpPr>
        <p:spPr bwMode="auto">
          <a:xfrm>
            <a:off x="3279775" y="4276725"/>
            <a:ext cx="274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2</a:t>
            </a:r>
          </a:p>
        </p:txBody>
      </p:sp>
      <p:sp>
        <p:nvSpPr>
          <p:cNvPr id="124966" name="TextBox 114"/>
          <p:cNvSpPr txBox="1">
            <a:spLocks noChangeArrowheads="1"/>
          </p:cNvSpPr>
          <p:nvPr/>
        </p:nvSpPr>
        <p:spPr bwMode="auto">
          <a:xfrm>
            <a:off x="3662363" y="4624388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3</a:t>
            </a:r>
          </a:p>
        </p:txBody>
      </p:sp>
      <p:sp>
        <p:nvSpPr>
          <p:cNvPr id="124967" name="TextBox 115"/>
          <p:cNvSpPr txBox="1">
            <a:spLocks noChangeArrowheads="1"/>
          </p:cNvSpPr>
          <p:nvPr/>
        </p:nvSpPr>
        <p:spPr bwMode="auto">
          <a:xfrm>
            <a:off x="4170363" y="4437063"/>
            <a:ext cx="2730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4</a:t>
            </a:r>
          </a:p>
        </p:txBody>
      </p:sp>
      <p:sp>
        <p:nvSpPr>
          <p:cNvPr id="124968" name="TextBox 117"/>
          <p:cNvSpPr txBox="1">
            <a:spLocks noChangeArrowheads="1"/>
          </p:cNvSpPr>
          <p:nvPr/>
        </p:nvSpPr>
        <p:spPr bwMode="auto">
          <a:xfrm>
            <a:off x="5427663" y="408940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1</a:t>
            </a:r>
          </a:p>
        </p:txBody>
      </p:sp>
      <p:sp>
        <p:nvSpPr>
          <p:cNvPr id="124969" name="TextBox 118"/>
          <p:cNvSpPr txBox="1">
            <a:spLocks noChangeArrowheads="1"/>
          </p:cNvSpPr>
          <p:nvPr/>
        </p:nvSpPr>
        <p:spPr bwMode="auto">
          <a:xfrm>
            <a:off x="5399088" y="4437063"/>
            <a:ext cx="2746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2</a:t>
            </a:r>
          </a:p>
        </p:txBody>
      </p:sp>
      <p:sp>
        <p:nvSpPr>
          <p:cNvPr id="124970" name="TextBox 119"/>
          <p:cNvSpPr txBox="1">
            <a:spLocks noChangeArrowheads="1"/>
          </p:cNvSpPr>
          <p:nvPr/>
        </p:nvSpPr>
        <p:spPr bwMode="auto">
          <a:xfrm>
            <a:off x="5765800" y="46418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3</a:t>
            </a:r>
          </a:p>
        </p:txBody>
      </p:sp>
      <p:sp>
        <p:nvSpPr>
          <p:cNvPr id="124971" name="TextBox 120"/>
          <p:cNvSpPr txBox="1">
            <a:spLocks noChangeArrowheads="1"/>
          </p:cNvSpPr>
          <p:nvPr/>
        </p:nvSpPr>
        <p:spPr bwMode="auto">
          <a:xfrm>
            <a:off x="6324600" y="4394200"/>
            <a:ext cx="274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4</a:t>
            </a:r>
          </a:p>
        </p:txBody>
      </p:sp>
      <p:sp>
        <p:nvSpPr>
          <p:cNvPr id="124972" name="TextBox 150"/>
          <p:cNvSpPr txBox="1">
            <a:spLocks noChangeArrowheads="1"/>
          </p:cNvSpPr>
          <p:nvPr/>
        </p:nvSpPr>
        <p:spPr bwMode="auto">
          <a:xfrm>
            <a:off x="4191000" y="1639888"/>
            <a:ext cx="83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/>
              <a:t>Host h6</a:t>
            </a:r>
          </a:p>
          <a:p>
            <a:pPr algn="ctr"/>
            <a:r>
              <a:rPr lang="en-US" altLang="x-none" sz="1400"/>
              <a:t>10.3.0.6</a:t>
            </a:r>
          </a:p>
        </p:txBody>
      </p:sp>
      <p:grpSp>
        <p:nvGrpSpPr>
          <p:cNvPr id="124973" name="Group 7"/>
          <p:cNvGrpSpPr>
            <a:grpSpLocks/>
          </p:cNvGrpSpPr>
          <p:nvPr/>
        </p:nvGrpSpPr>
        <p:grpSpPr bwMode="auto">
          <a:xfrm>
            <a:off x="3511550" y="4257675"/>
            <a:ext cx="700088" cy="398463"/>
            <a:chOff x="1871277" y="1576300"/>
            <a:chExt cx="1128371" cy="437861"/>
          </a:xfrm>
        </p:grpSpPr>
        <p:sp>
          <p:nvSpPr>
            <p:cNvPr id="155" name="Oval 154"/>
            <p:cNvSpPr>
              <a:spLocks noChangeArrowheads="1"/>
            </p:cNvSpPr>
            <p:nvPr/>
          </p:nvSpPr>
          <p:spPr bwMode="auto">
            <a:xfrm flipV="1">
              <a:off x="1873836" y="1694924"/>
              <a:ext cx="1125812" cy="319237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871277" y="1740280"/>
              <a:ext cx="1128371" cy="11513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7" name="Oval 15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812" cy="31923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160407" y="1673990"/>
              <a:ext cx="547554" cy="16049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2104116" y="1633868"/>
              <a:ext cx="660135" cy="109901"/>
            </a:xfrm>
            <a:custGeom>
              <a:avLst/>
              <a:gdLst>
                <a:gd name="T0" fmla="*/ 0 w 3723451"/>
                <a:gd name="T1" fmla="*/ 26887 h 932950"/>
                <a:gd name="T2" fmla="*/ 116156 w 3723451"/>
                <a:gd name="T3" fmla="*/ 317 h 932950"/>
                <a:gd name="T4" fmla="*/ 329013 w 3723451"/>
                <a:gd name="T5" fmla="*/ 61322 h 932950"/>
                <a:gd name="T6" fmla="*/ 532082 w 3723451"/>
                <a:gd name="T7" fmla="*/ 0 h 932950"/>
                <a:gd name="T8" fmla="*/ 660135 w 3723451"/>
                <a:gd name="T9" fmla="*/ 24402 h 932950"/>
                <a:gd name="T10" fmla="*/ 564864 w 3723451"/>
                <a:gd name="T11" fmla="*/ 54409 h 932950"/>
                <a:gd name="T12" fmla="*/ 534190 w 3723451"/>
                <a:gd name="T13" fmla="*/ 46319 h 932950"/>
                <a:gd name="T14" fmla="*/ 332753 w 3723451"/>
                <a:gd name="T15" fmla="*/ 109901 h 932950"/>
                <a:gd name="T16" fmla="*/ 126163 w 3723451"/>
                <a:gd name="T17" fmla="*/ 48658 h 932950"/>
                <a:gd name="T18" fmla="*/ 92761 w 3723451"/>
                <a:gd name="T19" fmla="*/ 55267 h 932950"/>
                <a:gd name="T20" fmla="*/ 0 w 3723451"/>
                <a:gd name="T21" fmla="*/ 26887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2539089" y="1728069"/>
              <a:ext cx="240514" cy="95945"/>
            </a:xfrm>
            <a:custGeom>
              <a:avLst/>
              <a:gdLst>
                <a:gd name="T0" fmla="*/ 0 w 1366596"/>
                <a:gd name="T1" fmla="*/ 0 h 809868"/>
                <a:gd name="T2" fmla="*/ 240514 w 1366596"/>
                <a:gd name="T3" fmla="*/ 74139 h 809868"/>
                <a:gd name="T4" fmla="*/ 152244 w 1366596"/>
                <a:gd name="T5" fmla="*/ 95945 h 809868"/>
                <a:gd name="T6" fmla="*/ 810 w 1366596"/>
                <a:gd name="T7" fmla="*/ 50698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2091322" y="1729813"/>
              <a:ext cx="237956" cy="97690"/>
            </a:xfrm>
            <a:custGeom>
              <a:avLst/>
              <a:gdLst>
                <a:gd name="T0" fmla="*/ 234708 w 1348191"/>
                <a:gd name="T1" fmla="*/ 0 h 791462"/>
                <a:gd name="T2" fmla="*/ 237956 w 1348191"/>
                <a:gd name="T3" fmla="*/ 47141 h 791462"/>
                <a:gd name="T4" fmla="*/ 86087 w 1348191"/>
                <a:gd name="T5" fmla="*/ 97690 h 791462"/>
                <a:gd name="T6" fmla="*/ 0 w 1348191"/>
                <a:gd name="T7" fmla="*/ 75539 h 791462"/>
                <a:gd name="T8" fmla="*/ 234708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62" name="Straight Connector 161"/>
            <p:cNvCxnSpPr>
              <a:cxnSpLocks noChangeShapeType="1"/>
              <a:endCxn id="157" idx="2"/>
            </p:cNvCxnSpPr>
            <p:nvPr/>
          </p:nvCxnSpPr>
          <p:spPr bwMode="auto">
            <a:xfrm flipH="1" flipV="1">
              <a:off x="1871277" y="1736791"/>
              <a:ext cx="2559" cy="12385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" name="Straight Connector 162"/>
            <p:cNvCxnSpPr>
              <a:cxnSpLocks noChangeShapeType="1"/>
            </p:cNvCxnSpPr>
            <p:nvPr/>
          </p:nvCxnSpPr>
          <p:spPr bwMode="auto">
            <a:xfrm flipH="1" flipV="1">
              <a:off x="2997089" y="1735047"/>
              <a:ext cx="2559" cy="1221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4974" name="Group 7"/>
          <p:cNvGrpSpPr>
            <a:grpSpLocks/>
          </p:cNvGrpSpPr>
          <p:nvPr/>
        </p:nvGrpSpPr>
        <p:grpSpPr bwMode="auto">
          <a:xfrm>
            <a:off x="5611813" y="4262438"/>
            <a:ext cx="700087" cy="398462"/>
            <a:chOff x="1871277" y="1576300"/>
            <a:chExt cx="1128371" cy="437861"/>
          </a:xfrm>
        </p:grpSpPr>
        <p:sp>
          <p:nvSpPr>
            <p:cNvPr id="165" name="Oval 164"/>
            <p:cNvSpPr>
              <a:spLocks noChangeArrowheads="1"/>
            </p:cNvSpPr>
            <p:nvPr/>
          </p:nvSpPr>
          <p:spPr bwMode="auto">
            <a:xfrm flipV="1">
              <a:off x="1873835" y="1694924"/>
              <a:ext cx="1125813" cy="319237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1871277" y="1740280"/>
              <a:ext cx="1128371" cy="11513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7" name="Oval 16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813" cy="31923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168" name="Freeform 167"/>
            <p:cNvSpPr/>
            <p:nvPr/>
          </p:nvSpPr>
          <p:spPr bwMode="auto">
            <a:xfrm>
              <a:off x="2160405" y="1673990"/>
              <a:ext cx="547555" cy="16049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2104115" y="1633867"/>
              <a:ext cx="660136" cy="109902"/>
            </a:xfrm>
            <a:custGeom>
              <a:avLst/>
              <a:gdLst>
                <a:gd name="T0" fmla="*/ 0 w 3723451"/>
                <a:gd name="T1" fmla="*/ 26887 h 932950"/>
                <a:gd name="T2" fmla="*/ 116156 w 3723451"/>
                <a:gd name="T3" fmla="*/ 317 h 932950"/>
                <a:gd name="T4" fmla="*/ 329014 w 3723451"/>
                <a:gd name="T5" fmla="*/ 61322 h 932950"/>
                <a:gd name="T6" fmla="*/ 532082 w 3723451"/>
                <a:gd name="T7" fmla="*/ 0 h 932950"/>
                <a:gd name="T8" fmla="*/ 660136 w 3723451"/>
                <a:gd name="T9" fmla="*/ 24402 h 932950"/>
                <a:gd name="T10" fmla="*/ 564865 w 3723451"/>
                <a:gd name="T11" fmla="*/ 54409 h 932950"/>
                <a:gd name="T12" fmla="*/ 534191 w 3723451"/>
                <a:gd name="T13" fmla="*/ 46319 h 932950"/>
                <a:gd name="T14" fmla="*/ 332754 w 3723451"/>
                <a:gd name="T15" fmla="*/ 109902 h 932950"/>
                <a:gd name="T16" fmla="*/ 126163 w 3723451"/>
                <a:gd name="T17" fmla="*/ 48658 h 932950"/>
                <a:gd name="T18" fmla="*/ 92761 w 3723451"/>
                <a:gd name="T19" fmla="*/ 55268 h 932950"/>
                <a:gd name="T20" fmla="*/ 0 w 3723451"/>
                <a:gd name="T21" fmla="*/ 26887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539088" y="1728068"/>
              <a:ext cx="240515" cy="95946"/>
            </a:xfrm>
            <a:custGeom>
              <a:avLst/>
              <a:gdLst>
                <a:gd name="T0" fmla="*/ 0 w 1366596"/>
                <a:gd name="T1" fmla="*/ 0 h 809868"/>
                <a:gd name="T2" fmla="*/ 240515 w 1366596"/>
                <a:gd name="T3" fmla="*/ 74140 h 809868"/>
                <a:gd name="T4" fmla="*/ 152245 w 1366596"/>
                <a:gd name="T5" fmla="*/ 95946 h 809868"/>
                <a:gd name="T6" fmla="*/ 810 w 1366596"/>
                <a:gd name="T7" fmla="*/ 50699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2091322" y="1729813"/>
              <a:ext cx="237955" cy="97690"/>
            </a:xfrm>
            <a:custGeom>
              <a:avLst/>
              <a:gdLst>
                <a:gd name="T0" fmla="*/ 234707 w 1348191"/>
                <a:gd name="T1" fmla="*/ 0 h 791462"/>
                <a:gd name="T2" fmla="*/ 237955 w 1348191"/>
                <a:gd name="T3" fmla="*/ 47141 h 791462"/>
                <a:gd name="T4" fmla="*/ 86086 w 1348191"/>
                <a:gd name="T5" fmla="*/ 97690 h 791462"/>
                <a:gd name="T6" fmla="*/ 0 w 1348191"/>
                <a:gd name="T7" fmla="*/ 75539 h 791462"/>
                <a:gd name="T8" fmla="*/ 234707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72" name="Straight Connector 171"/>
            <p:cNvCxnSpPr>
              <a:cxnSpLocks noChangeShapeType="1"/>
              <a:endCxn id="167" idx="2"/>
            </p:cNvCxnSpPr>
            <p:nvPr/>
          </p:nvCxnSpPr>
          <p:spPr bwMode="auto">
            <a:xfrm flipH="1" flipV="1">
              <a:off x="1871277" y="1736791"/>
              <a:ext cx="2558" cy="12385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3" name="Straight Connector 172"/>
            <p:cNvCxnSpPr>
              <a:cxnSpLocks noChangeShapeType="1"/>
            </p:cNvCxnSpPr>
            <p:nvPr/>
          </p:nvCxnSpPr>
          <p:spPr bwMode="auto">
            <a:xfrm flipH="1" flipV="1">
              <a:off x="2997090" y="1735046"/>
              <a:ext cx="2558" cy="12211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4975" name="Group 7"/>
          <p:cNvGrpSpPr>
            <a:grpSpLocks/>
          </p:cNvGrpSpPr>
          <p:nvPr/>
        </p:nvGrpSpPr>
        <p:grpSpPr bwMode="auto">
          <a:xfrm>
            <a:off x="3562350" y="2403475"/>
            <a:ext cx="700088" cy="398463"/>
            <a:chOff x="1871277" y="1576300"/>
            <a:chExt cx="1128371" cy="437861"/>
          </a:xfrm>
        </p:grpSpPr>
        <p:sp>
          <p:nvSpPr>
            <p:cNvPr id="175" name="Oval 174"/>
            <p:cNvSpPr>
              <a:spLocks noChangeArrowheads="1"/>
            </p:cNvSpPr>
            <p:nvPr/>
          </p:nvSpPr>
          <p:spPr bwMode="auto">
            <a:xfrm flipV="1">
              <a:off x="1873836" y="1694924"/>
              <a:ext cx="1125812" cy="319237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1871277" y="1740280"/>
              <a:ext cx="1128371" cy="11513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7" name="Oval 17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812" cy="31923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178" name="Freeform 177"/>
            <p:cNvSpPr/>
            <p:nvPr/>
          </p:nvSpPr>
          <p:spPr bwMode="auto">
            <a:xfrm>
              <a:off x="2160407" y="1673990"/>
              <a:ext cx="547554" cy="16049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2104116" y="1633868"/>
              <a:ext cx="660135" cy="109901"/>
            </a:xfrm>
            <a:custGeom>
              <a:avLst/>
              <a:gdLst>
                <a:gd name="T0" fmla="*/ 0 w 3723451"/>
                <a:gd name="T1" fmla="*/ 26887 h 932950"/>
                <a:gd name="T2" fmla="*/ 116156 w 3723451"/>
                <a:gd name="T3" fmla="*/ 317 h 932950"/>
                <a:gd name="T4" fmla="*/ 329013 w 3723451"/>
                <a:gd name="T5" fmla="*/ 61322 h 932950"/>
                <a:gd name="T6" fmla="*/ 532082 w 3723451"/>
                <a:gd name="T7" fmla="*/ 0 h 932950"/>
                <a:gd name="T8" fmla="*/ 660135 w 3723451"/>
                <a:gd name="T9" fmla="*/ 24402 h 932950"/>
                <a:gd name="T10" fmla="*/ 564864 w 3723451"/>
                <a:gd name="T11" fmla="*/ 54409 h 932950"/>
                <a:gd name="T12" fmla="*/ 534190 w 3723451"/>
                <a:gd name="T13" fmla="*/ 46319 h 932950"/>
                <a:gd name="T14" fmla="*/ 332753 w 3723451"/>
                <a:gd name="T15" fmla="*/ 109901 h 932950"/>
                <a:gd name="T16" fmla="*/ 126163 w 3723451"/>
                <a:gd name="T17" fmla="*/ 48658 h 932950"/>
                <a:gd name="T18" fmla="*/ 92761 w 3723451"/>
                <a:gd name="T19" fmla="*/ 55267 h 932950"/>
                <a:gd name="T20" fmla="*/ 0 w 3723451"/>
                <a:gd name="T21" fmla="*/ 26887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2539089" y="1728069"/>
              <a:ext cx="240514" cy="95945"/>
            </a:xfrm>
            <a:custGeom>
              <a:avLst/>
              <a:gdLst>
                <a:gd name="T0" fmla="*/ 0 w 1366596"/>
                <a:gd name="T1" fmla="*/ 0 h 809868"/>
                <a:gd name="T2" fmla="*/ 240514 w 1366596"/>
                <a:gd name="T3" fmla="*/ 74139 h 809868"/>
                <a:gd name="T4" fmla="*/ 152244 w 1366596"/>
                <a:gd name="T5" fmla="*/ 95945 h 809868"/>
                <a:gd name="T6" fmla="*/ 810 w 1366596"/>
                <a:gd name="T7" fmla="*/ 50698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2091322" y="1729813"/>
              <a:ext cx="237956" cy="97690"/>
            </a:xfrm>
            <a:custGeom>
              <a:avLst/>
              <a:gdLst>
                <a:gd name="T0" fmla="*/ 234708 w 1348191"/>
                <a:gd name="T1" fmla="*/ 0 h 791462"/>
                <a:gd name="T2" fmla="*/ 237956 w 1348191"/>
                <a:gd name="T3" fmla="*/ 47141 h 791462"/>
                <a:gd name="T4" fmla="*/ 86087 w 1348191"/>
                <a:gd name="T5" fmla="*/ 97690 h 791462"/>
                <a:gd name="T6" fmla="*/ 0 w 1348191"/>
                <a:gd name="T7" fmla="*/ 75539 h 791462"/>
                <a:gd name="T8" fmla="*/ 234708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82" name="Straight Connector 181"/>
            <p:cNvCxnSpPr>
              <a:cxnSpLocks noChangeShapeType="1"/>
              <a:endCxn id="177" idx="2"/>
            </p:cNvCxnSpPr>
            <p:nvPr/>
          </p:nvCxnSpPr>
          <p:spPr bwMode="auto">
            <a:xfrm flipH="1" flipV="1">
              <a:off x="1871277" y="1736791"/>
              <a:ext cx="2559" cy="12385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3" name="Straight Connector 182"/>
            <p:cNvCxnSpPr>
              <a:cxnSpLocks noChangeShapeType="1"/>
            </p:cNvCxnSpPr>
            <p:nvPr/>
          </p:nvCxnSpPr>
          <p:spPr bwMode="auto">
            <a:xfrm flipH="1" flipV="1">
              <a:off x="2997089" y="1735047"/>
              <a:ext cx="2559" cy="1221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4976" name="Group 88"/>
          <p:cNvGrpSpPr>
            <a:grpSpLocks/>
          </p:cNvGrpSpPr>
          <p:nvPr/>
        </p:nvGrpSpPr>
        <p:grpSpPr bwMode="auto">
          <a:xfrm>
            <a:off x="5016500" y="1862138"/>
            <a:ext cx="1270000" cy="1482725"/>
            <a:chOff x="5418667" y="1587500"/>
            <a:chExt cx="1270000" cy="1481667"/>
          </a:xfrm>
        </p:grpSpPr>
        <p:grpSp>
          <p:nvGrpSpPr>
            <p:cNvPr id="124978" name="Group 79"/>
            <p:cNvGrpSpPr>
              <a:grpSpLocks/>
            </p:cNvGrpSpPr>
            <p:nvPr/>
          </p:nvGrpSpPr>
          <p:grpSpPr bwMode="auto">
            <a:xfrm>
              <a:off x="5440087" y="1742411"/>
              <a:ext cx="1047344" cy="1163369"/>
              <a:chOff x="5440087" y="1742411"/>
              <a:chExt cx="1047344" cy="1163369"/>
            </a:xfrm>
          </p:grpSpPr>
          <p:grpSp>
            <p:nvGrpSpPr>
              <p:cNvPr id="124980" name="Group 950"/>
              <p:cNvGrpSpPr>
                <a:grpSpLocks/>
              </p:cNvGrpSpPr>
              <p:nvPr/>
            </p:nvGrpSpPr>
            <p:grpSpPr bwMode="auto">
              <a:xfrm>
                <a:off x="5838397" y="2273382"/>
                <a:ext cx="350328" cy="632398"/>
                <a:chOff x="4140" y="429"/>
                <a:chExt cx="1425" cy="2396"/>
              </a:xfrm>
            </p:grpSpPr>
            <p:sp>
              <p:nvSpPr>
                <p:cNvPr id="124983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 w 354"/>
                    <a:gd name="T1" fmla="*/ 0 h 2742"/>
                    <a:gd name="T2" fmla="*/ 12 w 354"/>
                    <a:gd name="T3" fmla="*/ 23 h 2742"/>
                    <a:gd name="T4" fmla="*/ 12 w 354"/>
                    <a:gd name="T5" fmla="*/ 171 h 2742"/>
                    <a:gd name="T6" fmla="*/ 0 w 354"/>
                    <a:gd name="T7" fmla="*/ 179 h 2742"/>
                    <a:gd name="T8" fmla="*/ 2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84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124985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7 w 211"/>
                    <a:gd name="T3" fmla="*/ 15 h 2537"/>
                    <a:gd name="T4" fmla="*/ 2 w 211"/>
                    <a:gd name="T5" fmla="*/ 163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86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9 h 226"/>
                    <a:gd name="T4" fmla="*/ 11 w 328"/>
                    <a:gd name="T5" fmla="*/ 16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87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grpSp>
              <p:nvGrpSpPr>
                <p:cNvPr id="124988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25013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x-none" altLang="x-none" sz="1800"/>
                  </a:p>
                </p:txBody>
              </p:sp>
              <p:sp>
                <p:nvSpPr>
                  <p:cNvPr id="125014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x-none" altLang="x-none" sz="1800"/>
                  </a:p>
                </p:txBody>
              </p:sp>
            </p:grpSp>
            <p:sp>
              <p:nvSpPr>
                <p:cNvPr id="124989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grpSp>
              <p:nvGrpSpPr>
                <p:cNvPr id="124990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25011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x-none" altLang="x-none" sz="1800"/>
                  </a:p>
                </p:txBody>
              </p:sp>
              <p:sp>
                <p:nvSpPr>
                  <p:cNvPr id="125012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x-none" altLang="x-none" sz="1800"/>
                  </a:p>
                </p:txBody>
              </p:sp>
            </p:grpSp>
            <p:sp>
              <p:nvSpPr>
                <p:cNvPr id="124991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124992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grpSp>
              <p:nvGrpSpPr>
                <p:cNvPr id="124993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25009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x-none" altLang="x-none" sz="1800"/>
                  </a:p>
                </p:txBody>
              </p:sp>
              <p:sp>
                <p:nvSpPr>
                  <p:cNvPr id="125010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x-none" altLang="x-none" sz="1800"/>
                  </a:p>
                </p:txBody>
              </p:sp>
            </p:grpSp>
            <p:sp>
              <p:nvSpPr>
                <p:cNvPr id="124994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8 h 226"/>
                    <a:gd name="T4" fmla="*/ 11 w 328"/>
                    <a:gd name="T5" fmla="*/ 14 h 226"/>
                    <a:gd name="T6" fmla="*/ 0 w 328"/>
                    <a:gd name="T7" fmla="*/ 6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4995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25007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x-none" altLang="x-none" sz="1800"/>
                  </a:p>
                </p:txBody>
              </p:sp>
              <p:sp>
                <p:nvSpPr>
                  <p:cNvPr id="125008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x-none" altLang="x-none" sz="1800"/>
                  </a:p>
                </p:txBody>
              </p:sp>
            </p:grpSp>
            <p:sp>
              <p:nvSpPr>
                <p:cNvPr id="124996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124997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1 w 296"/>
                    <a:gd name="T3" fmla="*/ 8 h 256"/>
                    <a:gd name="T4" fmla="*/ 11 w 296"/>
                    <a:gd name="T5" fmla="*/ 16 h 256"/>
                    <a:gd name="T6" fmla="*/ 0 w 296"/>
                    <a:gd name="T7" fmla="*/ 6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98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1 w 304"/>
                    <a:gd name="T3" fmla="*/ 11 h 288"/>
                    <a:gd name="T4" fmla="*/ 10 w 304"/>
                    <a:gd name="T5" fmla="*/ 19 h 288"/>
                    <a:gd name="T6" fmla="*/ 2 w 304"/>
                    <a:gd name="T7" fmla="*/ 8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99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125000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8 h 240"/>
                    <a:gd name="T2" fmla="*/ 2 w 306"/>
                    <a:gd name="T3" fmla="*/ 16 h 240"/>
                    <a:gd name="T4" fmla="*/ 11 w 306"/>
                    <a:gd name="T5" fmla="*/ 8 h 240"/>
                    <a:gd name="T6" fmla="*/ 11 w 306"/>
                    <a:gd name="T7" fmla="*/ 0 h 240"/>
                    <a:gd name="T8" fmla="*/ 0 w 306"/>
                    <a:gd name="T9" fmla="*/ 8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01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125002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125003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125004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/>
                  <a:endParaRPr lang="x-none" altLang="x-none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5005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125006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</p:grpSp>
          <p:pic>
            <p:nvPicPr>
              <p:cNvPr id="124981" name="Picture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0087" y="1742411"/>
                <a:ext cx="1039824" cy="3097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4982" name="TextBox 149"/>
              <p:cNvSpPr txBox="1">
                <a:spLocks noChangeArrowheads="1"/>
              </p:cNvSpPr>
              <p:nvPr/>
            </p:nvSpPr>
            <p:spPr bwMode="auto">
              <a:xfrm>
                <a:off x="5558972" y="1947149"/>
                <a:ext cx="928459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400"/>
                  <a:t>controller</a:t>
                </a:r>
              </a:p>
              <a:p>
                <a:endParaRPr lang="en-US" altLang="x-none" sz="1800"/>
              </a:p>
            </p:txBody>
          </p:sp>
        </p:grpSp>
        <p:sp>
          <p:nvSpPr>
            <p:cNvPr id="124979" name="Rectangle 82"/>
            <p:cNvSpPr>
              <a:spLocks noChangeArrowheads="1"/>
            </p:cNvSpPr>
            <p:nvPr/>
          </p:nvSpPr>
          <p:spPr bwMode="auto">
            <a:xfrm>
              <a:off x="5418667" y="1587500"/>
              <a:ext cx="1270000" cy="1481667"/>
            </a:xfrm>
            <a:prstGeom prst="rect">
              <a:avLst/>
            </a:prstGeom>
            <a:solidFill>
              <a:schemeClr val="bg1">
                <a:alpha val="6588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 sz="1800"/>
            </a:p>
          </p:txBody>
        </p:sp>
      </p:grpSp>
      <p:sp>
        <p:nvSpPr>
          <p:cNvPr id="124977" name="TextBox 211"/>
          <p:cNvSpPr txBox="1">
            <a:spLocks noChangeArrowheads="1"/>
          </p:cNvSpPr>
          <p:nvPr/>
        </p:nvSpPr>
        <p:spPr bwMode="auto">
          <a:xfrm>
            <a:off x="5608638" y="317500"/>
            <a:ext cx="31337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2000" i="1">
                <a:solidFill>
                  <a:srgbClr val="CC0000"/>
                </a:solidFill>
              </a:rPr>
              <a:t>Example: </a:t>
            </a:r>
            <a:r>
              <a:rPr lang="en-US" altLang="x-none" sz="2000"/>
              <a:t>datagrams from hosts h5 and h6 should be sent to h3 or h4, via s1 and from there to s2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4400">
                <a:solidFill>
                  <a:srgbClr val="000099"/>
                </a:solidFill>
                <a:latin typeface="Gill Sans MT" charset="0"/>
              </a:rPr>
              <a:t>Chapter 4: </a:t>
            </a:r>
            <a:r>
              <a:rPr lang="en-US" altLang="x-none" sz="4400" i="1">
                <a:solidFill>
                  <a:srgbClr val="000099"/>
                </a:solidFill>
                <a:latin typeface="Gill Sans MT" charset="0"/>
              </a:rPr>
              <a:t>done!</a:t>
            </a:r>
          </a:p>
        </p:txBody>
      </p:sp>
      <p:pic>
        <p:nvPicPr>
          <p:cNvPr id="126978" name="Picture 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0556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Content Placeholder 1"/>
          <p:cNvSpPr>
            <a:spLocks noGrp="1"/>
          </p:cNvSpPr>
          <p:nvPr>
            <p:ph sz="half" idx="1"/>
          </p:nvPr>
        </p:nvSpPr>
        <p:spPr>
          <a:xfrm>
            <a:off x="4233863" y="3873500"/>
            <a:ext cx="4572000" cy="1798638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 altLang="x-none" sz="2400" i="1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Question: </a:t>
            </a:r>
            <a:r>
              <a:rPr lang="en-US" altLang="x-none" sz="2400">
                <a:ea typeface="ＭＳ Ｐゴシック" charset="-128"/>
                <a:cs typeface="ＭＳ Ｐゴシック" charset="-128"/>
              </a:rPr>
              <a:t>how do forwarding tables (destination-based forwarding) or flow tables (generalized forwarding) computed?</a:t>
            </a:r>
          </a:p>
          <a:p>
            <a:pPr marL="0" indent="0">
              <a:buFont typeface="Wingdings" charset="2"/>
              <a:buNone/>
            </a:pPr>
            <a:r>
              <a:rPr lang="en-US" altLang="x-none" sz="2400" i="1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Answer: </a:t>
            </a:r>
            <a:r>
              <a:rPr lang="en-US" altLang="x-none" sz="2400">
                <a:ea typeface="ＭＳ Ｐゴシック" charset="-128"/>
                <a:cs typeface="ＭＳ Ｐゴシック" charset="-128"/>
              </a:rPr>
              <a:t>by the control plane (next chapter)</a:t>
            </a:r>
          </a:p>
        </p:txBody>
      </p:sp>
      <p:sp>
        <p:nvSpPr>
          <p:cNvPr id="126980" name="Rectangle 3"/>
          <p:cNvSpPr txBox="1">
            <a:spLocks noChangeArrowheads="1"/>
          </p:cNvSpPr>
          <p:nvPr/>
        </p:nvSpPr>
        <p:spPr bwMode="auto">
          <a:xfrm>
            <a:off x="533400" y="1600200"/>
            <a:ext cx="38798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688975" indent="-2317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None/>
            </a:pPr>
            <a:r>
              <a:rPr lang="en-US" altLang="x-none">
                <a:latin typeface="Gill Sans MT" charset="0"/>
              </a:rPr>
              <a:t>4.1 Overview of Network layer: data plane and control plane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None/>
            </a:pPr>
            <a:r>
              <a:rPr lang="en-US" altLang="x-none">
                <a:latin typeface="Gill Sans MT" charset="0"/>
              </a:rPr>
              <a:t>4.2 What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altLang="ja-JP">
                <a:latin typeface="Gill Sans MT" charset="0"/>
              </a:rPr>
              <a:t>s inside a router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None/>
            </a:pPr>
            <a:r>
              <a:rPr lang="en-US" altLang="x-none">
                <a:latin typeface="Gill Sans MT" charset="0"/>
              </a:rPr>
              <a:t>4.3 IP: Internet Protocol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</a:pPr>
            <a:r>
              <a:rPr lang="en-US" altLang="x-none">
                <a:latin typeface="Gill Sans MT" charset="0"/>
              </a:rPr>
              <a:t>datagram format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</a:pPr>
            <a:r>
              <a:rPr lang="en-US" altLang="x-none">
                <a:latin typeface="Gill Sans MT" charset="0"/>
              </a:rPr>
              <a:t>fragmentation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</a:pPr>
            <a:r>
              <a:rPr lang="en-US" altLang="x-none">
                <a:latin typeface="Gill Sans MT" charset="0"/>
              </a:rPr>
              <a:t>IPv4 addressing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</a:pPr>
            <a:r>
              <a:rPr lang="en-US" altLang="x-none">
                <a:latin typeface="Gill Sans MT" charset="0"/>
              </a:rPr>
              <a:t>NAT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</a:pPr>
            <a:r>
              <a:rPr lang="en-US" altLang="x-none">
                <a:latin typeface="Gill Sans MT" charset="0"/>
              </a:rPr>
              <a:t>IPv6</a:t>
            </a:r>
          </a:p>
        </p:txBody>
      </p:sp>
      <p:sp>
        <p:nvSpPr>
          <p:cNvPr id="126981" name="Rectangle 4"/>
          <p:cNvSpPr txBox="1">
            <a:spLocks noChangeArrowheads="1"/>
          </p:cNvSpPr>
          <p:nvPr/>
        </p:nvSpPr>
        <p:spPr bwMode="auto">
          <a:xfrm>
            <a:off x="4495800" y="1600200"/>
            <a:ext cx="38100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688975" indent="-2317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None/>
            </a:pPr>
            <a:r>
              <a:rPr lang="en-US" altLang="x-none">
                <a:latin typeface="Gill Sans MT" charset="0"/>
              </a:rPr>
              <a:t>4.4 Generalized Forward and SDN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</a:pPr>
            <a:r>
              <a:rPr lang="en-US" altLang="x-none">
                <a:latin typeface="Gill Sans MT" charset="0"/>
              </a:rPr>
              <a:t>match plus action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</a:pPr>
            <a:r>
              <a:rPr lang="en-US" altLang="x-none">
                <a:latin typeface="Gill Sans MT" charset="0"/>
              </a:rPr>
              <a:t>OpenFlow example</a:t>
            </a:r>
          </a:p>
        </p:txBody>
      </p:sp>
      <p:sp>
        <p:nvSpPr>
          <p:cNvPr id="1269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5580EA56-2CE2-564D-90CA-87C593E8D930}" type="slidenum">
              <a:rPr lang="en-US" altLang="x-none" sz="1200">
                <a:latin typeface="Tahoma" charset="0"/>
              </a:rPr>
              <a:pPr/>
              <a:t>76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12698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454150" y="2020888"/>
            <a:ext cx="6027738" cy="1439862"/>
            <a:chOff x="1492879" y="2061336"/>
            <a:chExt cx="6027737" cy="1440135"/>
          </a:xfrm>
        </p:grpSpPr>
        <p:sp>
          <p:nvSpPr>
            <p:cNvPr id="388" name="Rectangle 387"/>
            <p:cNvSpPr/>
            <p:nvPr/>
          </p:nvSpPr>
          <p:spPr bwMode="auto">
            <a:xfrm>
              <a:off x="1929442" y="2064512"/>
              <a:ext cx="5043486" cy="101778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6" name="Freeform 395"/>
            <p:cNvSpPr/>
            <p:nvPr/>
          </p:nvSpPr>
          <p:spPr bwMode="auto">
            <a:xfrm>
              <a:off x="1740529" y="2067687"/>
              <a:ext cx="198438" cy="138615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8" name="Freeform 397"/>
            <p:cNvSpPr/>
            <p:nvPr/>
          </p:nvSpPr>
          <p:spPr bwMode="auto">
            <a:xfrm flipH="1">
              <a:off x="6969753" y="2061336"/>
              <a:ext cx="219075" cy="1370272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48421" name="Group 950"/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48455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56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8457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58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59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grpSp>
            <p:nvGrpSpPr>
              <p:cNvPr id="48460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485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48486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</p:grpSp>
          <p:sp>
            <p:nvSpPr>
              <p:cNvPr id="48461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grpSp>
            <p:nvGrpSpPr>
              <p:cNvPr id="48462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483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48484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</p:grpSp>
          <p:sp>
            <p:nvSpPr>
              <p:cNvPr id="48463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8464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grpSp>
            <p:nvGrpSpPr>
              <p:cNvPr id="48465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481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48482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</p:grpSp>
          <p:sp>
            <p:nvSpPr>
              <p:cNvPr id="48466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467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479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48480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</p:grpSp>
          <p:sp>
            <p:nvSpPr>
              <p:cNvPr id="48468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8469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70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71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8472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73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8474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8475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8476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x-none" altLang="x-none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8477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8478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</p:grpSp>
        <p:grpSp>
          <p:nvGrpSpPr>
            <p:cNvPr id="48422" name="Group 950"/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8423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24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8425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26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27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grpSp>
            <p:nvGrpSpPr>
              <p:cNvPr id="48428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453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48454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</p:grpSp>
          <p:sp>
            <p:nvSpPr>
              <p:cNvPr id="48429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grpSp>
            <p:nvGrpSpPr>
              <p:cNvPr id="48430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451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48452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</p:grpSp>
          <p:sp>
            <p:nvSpPr>
              <p:cNvPr id="48431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8432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grpSp>
            <p:nvGrpSpPr>
              <p:cNvPr id="48433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449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48450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</p:grpSp>
          <p:sp>
            <p:nvSpPr>
              <p:cNvPr id="48434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435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447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  <p:sp>
              <p:nvSpPr>
                <p:cNvPr id="48448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x-none" altLang="x-none" sz="1800"/>
                </a:p>
              </p:txBody>
            </p:sp>
          </p:grpSp>
          <p:sp>
            <p:nvSpPr>
              <p:cNvPr id="48436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8437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38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39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8440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41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8442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8443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8444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x-none" altLang="x-none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8445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8446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</p:grpSp>
      </p:grpSp>
      <p:sp>
        <p:nvSpPr>
          <p:cNvPr id="48130" name="Freeform 2"/>
          <p:cNvSpPr>
            <a:spLocks/>
          </p:cNvSpPr>
          <p:nvPr/>
        </p:nvSpPr>
        <p:spPr bwMode="auto">
          <a:xfrm>
            <a:off x="2592388" y="5749925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62313" y="5900738"/>
            <a:ext cx="1316037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51188" y="6088063"/>
            <a:ext cx="2259012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63888" y="6192838"/>
            <a:ext cx="714375" cy="276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81475" y="6386513"/>
            <a:ext cx="1247775" cy="825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41875" y="5934075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125913" y="6088063"/>
            <a:ext cx="1790700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53063" y="6116638"/>
            <a:ext cx="588962" cy="2698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95813" y="5900738"/>
            <a:ext cx="814387" cy="401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261" name="Group 48260"/>
          <p:cNvGrpSpPr>
            <a:grpSpLocks/>
          </p:cNvGrpSpPr>
          <p:nvPr/>
        </p:nvGrpSpPr>
        <p:grpSpPr bwMode="auto">
          <a:xfrm>
            <a:off x="1525588" y="3003550"/>
            <a:ext cx="6978650" cy="1096963"/>
            <a:chOff x="1526216" y="3003498"/>
            <a:chExt cx="6978041" cy="1096962"/>
          </a:xfrm>
        </p:grpSpPr>
        <p:sp>
          <p:nvSpPr>
            <p:cNvPr id="48415" name="TextBox 399"/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x-none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x-none" sz="1400"/>
                <a:t>plane</a:t>
              </a:r>
            </a:p>
          </p:txBody>
        </p:sp>
        <p:sp>
          <p:nvSpPr>
            <p:cNvPr id="48416" name="TextBox 400"/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x-none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x-none" sz="1400"/>
                <a:t>plane</a:t>
              </a: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flipV="1">
              <a:off x="1526216" y="3579760"/>
              <a:ext cx="6978041" cy="11112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2436813" y="2735263"/>
            <a:ext cx="4295775" cy="320675"/>
            <a:chOff x="2433511" y="2792111"/>
            <a:chExt cx="4296530" cy="320561"/>
          </a:xfrm>
        </p:grpSpPr>
        <p:grpSp>
          <p:nvGrpSpPr>
            <p:cNvPr id="48390" name="Group 401"/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2937534" y="3912203"/>
                <a:ext cx="424655" cy="32931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2931664" y="4004411"/>
                <a:ext cx="424654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2931664" y="4066980"/>
                <a:ext cx="424654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403" idx="2"/>
              </p:cNvCxnSpPr>
              <p:nvPr/>
            </p:nvCxnSpPr>
            <p:spPr>
              <a:xfrm flipH="1" flipV="1">
                <a:off x="3148883" y="4004411"/>
                <a:ext cx="0" cy="23710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91" name="Group 406"/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2936779" y="3912603"/>
                <a:ext cx="424681" cy="32931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9" name="Straight Connector 408"/>
              <p:cNvCxnSpPr/>
              <p:nvPr/>
            </p:nvCxnSpPr>
            <p:spPr>
              <a:xfrm>
                <a:off x="2930935" y="4004811"/>
                <a:ext cx="4246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930935" y="4067381"/>
                <a:ext cx="4246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408" idx="2"/>
              </p:cNvCxnSpPr>
              <p:nvPr/>
            </p:nvCxnSpPr>
            <p:spPr>
              <a:xfrm flipH="1" flipV="1">
                <a:off x="3147171" y="4004811"/>
                <a:ext cx="1949" cy="23710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92" name="Group 411"/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413" name="Rectangle 412"/>
              <p:cNvSpPr/>
              <p:nvPr/>
            </p:nvSpPr>
            <p:spPr>
              <a:xfrm>
                <a:off x="2936958" y="3912603"/>
                <a:ext cx="424682" cy="32931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4" name="Straight Connector 413"/>
              <p:cNvCxnSpPr/>
              <p:nvPr/>
            </p:nvCxnSpPr>
            <p:spPr>
              <a:xfrm>
                <a:off x="2931113" y="4004811"/>
                <a:ext cx="424682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2931113" y="4067381"/>
                <a:ext cx="424682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13" idx="2"/>
              </p:cNvCxnSpPr>
              <p:nvPr/>
            </p:nvCxnSpPr>
            <p:spPr>
              <a:xfrm flipH="1" flipV="1">
                <a:off x="3147351" y="4004811"/>
                <a:ext cx="1947" cy="23710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93" name="Group 416"/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2937241" y="3912603"/>
                <a:ext cx="424655" cy="32931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>
                <a:off x="2931371" y="4004811"/>
                <a:ext cx="424654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2931371" y="4067381"/>
                <a:ext cx="424654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418" idx="2"/>
              </p:cNvCxnSpPr>
              <p:nvPr/>
            </p:nvCxnSpPr>
            <p:spPr>
              <a:xfrm flipH="1" flipV="1">
                <a:off x="3148590" y="4004811"/>
                <a:ext cx="0" cy="23710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94" name="Group 421"/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2937432" y="3912603"/>
                <a:ext cx="424682" cy="32931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>
                <a:off x="2931587" y="4004811"/>
                <a:ext cx="424682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931587" y="4067381"/>
                <a:ext cx="424682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423" idx="2"/>
              </p:cNvCxnSpPr>
              <p:nvPr/>
            </p:nvCxnSpPr>
            <p:spPr>
              <a:xfrm flipH="1" flipV="1">
                <a:off x="3147825" y="4004811"/>
                <a:ext cx="1947" cy="23710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260" name="Group 48259"/>
          <p:cNvGrpSpPr>
            <a:grpSpLocks/>
          </p:cNvGrpSpPr>
          <p:nvPr/>
        </p:nvGrpSpPr>
        <p:grpSpPr bwMode="auto">
          <a:xfrm>
            <a:off x="1855788" y="3709988"/>
            <a:ext cx="5211762" cy="2740025"/>
            <a:chOff x="1856416" y="3709935"/>
            <a:chExt cx="5211763" cy="2739614"/>
          </a:xfrm>
        </p:grpSpPr>
        <p:sp>
          <p:nvSpPr>
            <p:cNvPr id="268" name="Freeform 267"/>
            <p:cNvSpPr/>
            <p:nvPr/>
          </p:nvSpPr>
          <p:spPr>
            <a:xfrm>
              <a:off x="1877053" y="5330529"/>
              <a:ext cx="1281113" cy="758711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202992" y="5428939"/>
              <a:ext cx="865187" cy="55395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377492" y="5449574"/>
              <a:ext cx="676275" cy="89680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40853" y="5470208"/>
              <a:ext cx="514350" cy="40157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61391" y="5433701"/>
              <a:ext cx="573087" cy="101584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8277" name="Group 28"/>
            <p:cNvGrpSpPr>
              <a:grpSpLocks/>
            </p:cNvGrpSpPr>
            <p:nvPr/>
          </p:nvGrpSpPr>
          <p:grpSpPr bwMode="auto"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96" name="Rectangle 495"/>
              <p:cNvSpPr/>
              <p:nvPr/>
            </p:nvSpPr>
            <p:spPr bwMode="auto">
              <a:xfrm rot="10800000">
                <a:off x="1867528" y="3957548"/>
                <a:ext cx="1027113" cy="61109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371" name="Group 498"/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515" name="Oval 514"/>
                <p:cNvSpPr/>
                <p:nvPr/>
              </p:nvSpPr>
              <p:spPr>
                <a:xfrm>
                  <a:off x="4129067" y="3720144"/>
                  <a:ext cx="567968" cy="22486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4129067" y="3720144"/>
                  <a:ext cx="567968" cy="11168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4129067" y="3606966"/>
                  <a:ext cx="567968" cy="224867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4697035" y="3720144"/>
                  <a:ext cx="0" cy="11168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>
                  <a:off x="4129067" y="3720144"/>
                  <a:ext cx="0" cy="11168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0" name="Rectangle 499"/>
              <p:cNvSpPr/>
              <p:nvPr/>
            </p:nvSpPr>
            <p:spPr bwMode="auto">
              <a:xfrm>
                <a:off x="1877053" y="4705148"/>
                <a:ext cx="1028700" cy="52221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2" name="Straight Connector 501"/>
              <p:cNvCxnSpPr/>
              <p:nvPr/>
            </p:nvCxnSpPr>
            <p:spPr bwMode="auto">
              <a:xfrm>
                <a:off x="1861178" y="3981356"/>
                <a:ext cx="17463" cy="130155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 bwMode="auto">
              <a:xfrm flipH="1">
                <a:off x="2894641" y="3971833"/>
                <a:ext cx="6350" cy="126981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75" name="Group 504"/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506" name="Oval 505"/>
                <p:cNvSpPr/>
                <p:nvPr/>
              </p:nvSpPr>
              <p:spPr bwMode="auto">
                <a:xfrm flipV="1">
                  <a:off x="2185125" y="1689286"/>
                  <a:ext cx="1196349" cy="31485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 bwMode="auto">
                <a:xfrm>
                  <a:off x="2183302" y="1735489"/>
                  <a:ext cx="1198172" cy="112938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8" name="Oval 507"/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349" cy="31485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x-none" altLang="x-none" sz="1800">
                    <a:solidFill>
                      <a:srgbClr val="FFFFFF"/>
                    </a:solidFill>
                    <a:latin typeface="Gill Sans MT" charset="0"/>
                  </a:endParaRPr>
                </a:p>
              </p:txBody>
            </p:sp>
            <p:sp>
              <p:nvSpPr>
                <p:cNvPr id="509" name="Freeform 508"/>
                <p:cNvSpPr/>
                <p:nvPr/>
              </p:nvSpPr>
              <p:spPr bwMode="auto">
                <a:xfrm>
                  <a:off x="2489684" y="1670464"/>
                  <a:ext cx="581761" cy="15742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0" name="Freeform 509"/>
                <p:cNvSpPr>
                  <a:spLocks/>
                </p:cNvSpPr>
                <p:nvPr/>
              </p:nvSpPr>
              <p:spPr bwMode="auto">
                <a:xfrm>
                  <a:off x="2429501" y="1629396"/>
                  <a:ext cx="703949" cy="111226"/>
                </a:xfrm>
                <a:custGeom>
                  <a:avLst/>
                  <a:gdLst>
                    <a:gd name="T0" fmla="*/ 0 w 3723451"/>
                    <a:gd name="T1" fmla="*/ 27211 h 932950"/>
                    <a:gd name="T2" fmla="*/ 123865 w 3723451"/>
                    <a:gd name="T3" fmla="*/ 321 h 932950"/>
                    <a:gd name="T4" fmla="*/ 350850 w 3723451"/>
                    <a:gd name="T5" fmla="*/ 62061 h 932950"/>
                    <a:gd name="T6" fmla="*/ 567397 w 3723451"/>
                    <a:gd name="T7" fmla="*/ 0 h 932950"/>
                    <a:gd name="T8" fmla="*/ 703949 w 3723451"/>
                    <a:gd name="T9" fmla="*/ 24696 h 932950"/>
                    <a:gd name="T10" fmla="*/ 602354 w 3723451"/>
                    <a:gd name="T11" fmla="*/ 55064 h 932950"/>
                    <a:gd name="T12" fmla="*/ 569645 w 3723451"/>
                    <a:gd name="T13" fmla="*/ 46877 h 932950"/>
                    <a:gd name="T14" fmla="*/ 354838 w 3723451"/>
                    <a:gd name="T15" fmla="*/ 111226 h 932950"/>
                    <a:gd name="T16" fmla="*/ 134536 w 3723451"/>
                    <a:gd name="T17" fmla="*/ 49244 h 932950"/>
                    <a:gd name="T18" fmla="*/ 98918 w 3723451"/>
                    <a:gd name="T19" fmla="*/ 55934 h 932950"/>
                    <a:gd name="T20" fmla="*/ 0 w 3723451"/>
                    <a:gd name="T21" fmla="*/ 27211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11" name="Freeform 510"/>
                <p:cNvSpPr>
                  <a:spLocks/>
                </p:cNvSpPr>
                <p:nvPr/>
              </p:nvSpPr>
              <p:spPr bwMode="auto">
                <a:xfrm>
                  <a:off x="2892722" y="1723510"/>
                  <a:ext cx="257143" cy="95826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143 w 1366596"/>
                    <a:gd name="T3" fmla="*/ 74047 h 809868"/>
                    <a:gd name="T4" fmla="*/ 162771 w 1366596"/>
                    <a:gd name="T5" fmla="*/ 95826 h 809868"/>
                    <a:gd name="T6" fmla="*/ 866 w 1366596"/>
                    <a:gd name="T7" fmla="*/ 5063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12" name="Freeform 511"/>
                <p:cNvSpPr>
                  <a:spLocks/>
                </p:cNvSpPr>
                <p:nvPr/>
              </p:nvSpPr>
              <p:spPr bwMode="auto">
                <a:xfrm>
                  <a:off x="2416736" y="1725222"/>
                  <a:ext cx="255318" cy="94114"/>
                </a:xfrm>
                <a:custGeom>
                  <a:avLst/>
                  <a:gdLst>
                    <a:gd name="T0" fmla="*/ 251832 w 1348191"/>
                    <a:gd name="T1" fmla="*/ 0 h 791462"/>
                    <a:gd name="T2" fmla="*/ 255318 w 1348191"/>
                    <a:gd name="T3" fmla="*/ 45415 h 791462"/>
                    <a:gd name="T4" fmla="*/ 92368 w 1348191"/>
                    <a:gd name="T5" fmla="*/ 94114 h 791462"/>
                    <a:gd name="T6" fmla="*/ 0 w 1348191"/>
                    <a:gd name="T7" fmla="*/ 72774 h 791462"/>
                    <a:gd name="T8" fmla="*/ 251832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13" name="Straight Connector 512"/>
                <p:cNvCxnSpPr>
                  <a:cxnSpLocks noChangeShapeType="1"/>
                  <a:endCxn id="508" idx="2"/>
                </p:cNvCxnSpPr>
                <p:nvPr/>
              </p:nvCxnSpPr>
              <p:spPr bwMode="auto">
                <a:xfrm flipH="1" flipV="1">
                  <a:off x="2183302" y="1732067"/>
                  <a:ext cx="1823" cy="1214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4" name="Straight Connector 51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1474" y="1728644"/>
                  <a:ext cx="1824" cy="1214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8278" name="Group 29"/>
            <p:cNvGrpSpPr>
              <a:grpSpLocks/>
            </p:cNvGrpSpPr>
            <p:nvPr/>
          </p:nvGrpSpPr>
          <p:grpSpPr bwMode="auto"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549" name="Rectangle 548"/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0" name="Straight Connector 549"/>
              <p:cNvCxnSpPr/>
              <p:nvPr/>
            </p:nvCxnSpPr>
            <p:spPr bwMode="auto">
              <a:xfrm flipH="1">
                <a:off x="4078916" y="4019450"/>
                <a:ext cx="1587" cy="13650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52" name="Group 552"/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562" name="Oval 561"/>
                <p:cNvSpPr/>
                <p:nvPr/>
              </p:nvSpPr>
              <p:spPr>
                <a:xfrm>
                  <a:off x="4128204" y="3719337"/>
                  <a:ext cx="568606" cy="2255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4128204" y="3719337"/>
                  <a:ext cx="568606" cy="111537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4128204" y="3600527"/>
                  <a:ext cx="568606" cy="23034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4696810" y="3719337"/>
                  <a:ext cx="0" cy="11153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4128204" y="3719337"/>
                  <a:ext cx="0" cy="11153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" name="Rectangle 553"/>
              <p:cNvSpPr/>
              <p:nvPr/>
            </p:nvSpPr>
            <p:spPr bwMode="auto">
              <a:xfrm>
                <a:off x="3572503" y="4574992"/>
                <a:ext cx="496888" cy="81267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7" name="Straight Connector 556"/>
              <p:cNvCxnSpPr/>
              <p:nvPr/>
            </p:nvCxnSpPr>
            <p:spPr bwMode="auto">
              <a:xfrm flipH="1">
                <a:off x="3566153" y="4027387"/>
                <a:ext cx="3175" cy="145075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55" name="Group 538"/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40" name="Oval 539"/>
                <p:cNvSpPr/>
                <p:nvPr/>
              </p:nvSpPr>
              <p:spPr bwMode="auto">
                <a:xfrm flipV="1">
                  <a:off x="2188659" y="1691189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 bwMode="auto">
                <a:xfrm>
                  <a:off x="2184877" y="1736233"/>
                  <a:ext cx="1198749" cy="11261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2" name="Oval 541"/>
                <p:cNvSpPr>
                  <a:spLocks noChangeArrowheads="1"/>
                </p:cNvSpPr>
                <p:nvPr/>
              </p:nvSpPr>
              <p:spPr bwMode="auto">
                <a:xfrm flipV="1">
                  <a:off x="2184877" y="1564501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x-none" altLang="x-none" sz="1800">
                    <a:solidFill>
                      <a:srgbClr val="FFFFFF"/>
                    </a:solidFill>
                    <a:latin typeface="Gill Sans MT" charset="0"/>
                  </a:endParaRPr>
                </a:p>
              </p:txBody>
            </p:sp>
            <p:sp>
              <p:nvSpPr>
                <p:cNvPr id="543" name="Freeform 542"/>
                <p:cNvSpPr/>
                <p:nvPr/>
              </p:nvSpPr>
              <p:spPr bwMode="auto">
                <a:xfrm>
                  <a:off x="2491182" y="1671482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4" name="Freeform 543"/>
                <p:cNvSpPr>
                  <a:spLocks/>
                </p:cNvSpPr>
                <p:nvPr/>
              </p:nvSpPr>
              <p:spPr bwMode="auto">
                <a:xfrm>
                  <a:off x="2430678" y="1629252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45" name="Freeform 544"/>
                <p:cNvSpPr>
                  <a:spLocks/>
                </p:cNvSpPr>
                <p:nvPr/>
              </p:nvSpPr>
              <p:spPr bwMode="auto">
                <a:xfrm>
                  <a:off x="2892025" y="1722158"/>
                  <a:ext cx="260925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965 h 809868"/>
                    <a:gd name="T4" fmla="*/ 165165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46" name="Freeform 545"/>
                <p:cNvSpPr>
                  <a:spLocks/>
                </p:cNvSpPr>
                <p:nvPr/>
              </p:nvSpPr>
              <p:spPr bwMode="auto">
                <a:xfrm>
                  <a:off x="2419332" y="1724972"/>
                  <a:ext cx="253364" cy="95720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6190 h 791462"/>
                    <a:gd name="T4" fmla="*/ 91661 w 1348191"/>
                    <a:gd name="T5" fmla="*/ 95720 h 791462"/>
                    <a:gd name="T6" fmla="*/ 0 w 1348191"/>
                    <a:gd name="T7" fmla="*/ 74016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47" name="Straight Connector 546"/>
                <p:cNvCxnSpPr>
                  <a:cxnSpLocks noChangeShapeType="1"/>
                  <a:endCxn id="542" idx="2"/>
                </p:cNvCxnSpPr>
                <p:nvPr/>
              </p:nvCxnSpPr>
              <p:spPr bwMode="auto">
                <a:xfrm flipH="1" flipV="1">
                  <a:off x="2184877" y="172215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48" name="Straight Connector 54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2" y="172778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8279" name="Group 30"/>
            <p:cNvGrpSpPr>
              <a:grpSpLocks/>
            </p:cNvGrpSpPr>
            <p:nvPr/>
          </p:nvGrpSpPr>
          <p:grpSpPr bwMode="auto"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579" name="Rectangle 578"/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0" name="Straight Connector 579"/>
              <p:cNvCxnSpPr/>
              <p:nvPr/>
            </p:nvCxnSpPr>
            <p:spPr bwMode="auto">
              <a:xfrm flipH="1">
                <a:off x="4861553" y="4024212"/>
                <a:ext cx="1588" cy="13650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30" name="Group 580"/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589" name="Oval 588"/>
                <p:cNvSpPr/>
                <p:nvPr/>
              </p:nvSpPr>
              <p:spPr>
                <a:xfrm>
                  <a:off x="4128204" y="3719336"/>
                  <a:ext cx="568606" cy="22549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4128204" y="3719336"/>
                  <a:ext cx="568606" cy="111537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4128204" y="3600524"/>
                  <a:ext cx="568606" cy="230349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92" name="Straight Connector 591"/>
                <p:cNvCxnSpPr/>
                <p:nvPr/>
              </p:nvCxnSpPr>
              <p:spPr>
                <a:xfrm>
                  <a:off x="4696810" y="3719336"/>
                  <a:ext cx="0" cy="11153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4128204" y="3719336"/>
                  <a:ext cx="0" cy="11153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2" name="Rectangle 581"/>
              <p:cNvSpPr/>
              <p:nvPr/>
            </p:nvSpPr>
            <p:spPr bwMode="auto">
              <a:xfrm>
                <a:off x="4355141" y="4579754"/>
                <a:ext cx="496887" cy="81267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4" name="Straight Connector 583"/>
              <p:cNvCxnSpPr/>
              <p:nvPr/>
            </p:nvCxnSpPr>
            <p:spPr bwMode="auto">
              <a:xfrm flipH="1">
                <a:off x="4348791" y="4032148"/>
                <a:ext cx="3175" cy="145075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33" name="Group 568"/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570" name="Oval 569"/>
                <p:cNvSpPr/>
                <p:nvPr/>
              </p:nvSpPr>
              <p:spPr bwMode="auto">
                <a:xfrm flipV="1">
                  <a:off x="2188659" y="1691187"/>
                  <a:ext cx="1194966" cy="31249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 bwMode="auto">
                <a:xfrm>
                  <a:off x="2184879" y="1736232"/>
                  <a:ext cx="1198746" cy="11261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2" name="Oval 571"/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498"/>
                  <a:ext cx="1194966" cy="3124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x-none" altLang="x-none" sz="1800">
                    <a:solidFill>
                      <a:srgbClr val="FFFFFF"/>
                    </a:solidFill>
                    <a:latin typeface="Gill Sans MT" charset="0"/>
                  </a:endParaRPr>
                </a:p>
              </p:txBody>
            </p:sp>
            <p:sp>
              <p:nvSpPr>
                <p:cNvPr id="573" name="Freeform 572"/>
                <p:cNvSpPr/>
                <p:nvPr/>
              </p:nvSpPr>
              <p:spPr bwMode="auto">
                <a:xfrm>
                  <a:off x="2491182" y="1671479"/>
                  <a:ext cx="582357" cy="15484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4" name="Freeform 573"/>
                <p:cNvSpPr>
                  <a:spLocks/>
                </p:cNvSpPr>
                <p:nvPr/>
              </p:nvSpPr>
              <p:spPr bwMode="auto">
                <a:xfrm>
                  <a:off x="2430678" y="1629250"/>
                  <a:ext cx="703366" cy="109796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3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4 h 932950"/>
                    <a:gd name="T14" fmla="*/ 354544 w 3723451"/>
                    <a:gd name="T15" fmla="*/ 109796 h 932950"/>
                    <a:gd name="T16" fmla="*/ 134425 w 3723451"/>
                    <a:gd name="T17" fmla="*/ 48611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75" name="Freeform 574"/>
                <p:cNvSpPr>
                  <a:spLocks/>
                </p:cNvSpPr>
                <p:nvPr/>
              </p:nvSpPr>
              <p:spPr bwMode="auto">
                <a:xfrm>
                  <a:off x="2892025" y="1722154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76" name="Freeform 575"/>
                <p:cNvSpPr>
                  <a:spLocks/>
                </p:cNvSpPr>
                <p:nvPr/>
              </p:nvSpPr>
              <p:spPr bwMode="auto">
                <a:xfrm>
                  <a:off x="2419334" y="1724970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77" name="Straight Connector 576"/>
                <p:cNvCxnSpPr>
                  <a:cxnSpLocks noChangeShapeType="1"/>
                  <a:endCxn id="572" idx="2"/>
                </p:cNvCxnSpPr>
                <p:nvPr/>
              </p:nvCxnSpPr>
              <p:spPr bwMode="auto">
                <a:xfrm flipH="1" flipV="1">
                  <a:off x="2184879" y="1722154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78" name="Straight Connector 57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27785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8280" name="Group 48257"/>
            <p:cNvGrpSpPr>
              <a:grpSpLocks/>
            </p:cNvGrpSpPr>
            <p:nvPr/>
          </p:nvGrpSpPr>
          <p:grpSpPr bwMode="auto"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606" name="Rectangle 605"/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07" name="Straight Connector 606"/>
              <p:cNvCxnSpPr/>
              <p:nvPr/>
            </p:nvCxnSpPr>
            <p:spPr bwMode="auto">
              <a:xfrm flipH="1">
                <a:off x="6064879" y="4006752"/>
                <a:ext cx="1588" cy="13650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08" name="Group 607"/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616" name="Oval 615"/>
                <p:cNvSpPr/>
                <p:nvPr/>
              </p:nvSpPr>
              <p:spPr>
                <a:xfrm>
                  <a:off x="4128205" y="3719341"/>
                  <a:ext cx="568606" cy="2255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4128205" y="3719341"/>
                  <a:ext cx="568606" cy="111537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8" name="Oval 617"/>
                <p:cNvSpPr/>
                <p:nvPr/>
              </p:nvSpPr>
              <p:spPr>
                <a:xfrm>
                  <a:off x="4128205" y="3600530"/>
                  <a:ext cx="568606" cy="23034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4696811" y="3719341"/>
                  <a:ext cx="0" cy="11153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4128205" y="3719341"/>
                  <a:ext cx="0" cy="11153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9" name="Rectangle 608"/>
              <p:cNvSpPr/>
              <p:nvPr/>
            </p:nvSpPr>
            <p:spPr bwMode="auto">
              <a:xfrm>
                <a:off x="5558467" y="4562294"/>
                <a:ext cx="496887" cy="81267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1" name="Straight Connector 610"/>
              <p:cNvCxnSpPr/>
              <p:nvPr/>
            </p:nvCxnSpPr>
            <p:spPr bwMode="auto">
              <a:xfrm flipH="1">
                <a:off x="5552117" y="4014689"/>
                <a:ext cx="3175" cy="145075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11" name="Group 595"/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97" name="Oval 596"/>
                <p:cNvSpPr/>
                <p:nvPr/>
              </p:nvSpPr>
              <p:spPr bwMode="auto">
                <a:xfrm flipV="1">
                  <a:off x="2188662" y="1691192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98" name="Rectangle 597"/>
                <p:cNvSpPr/>
                <p:nvPr/>
              </p:nvSpPr>
              <p:spPr bwMode="auto">
                <a:xfrm>
                  <a:off x="2184881" y="1736237"/>
                  <a:ext cx="1198746" cy="11261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9" name="Oval 598"/>
                <p:cNvSpPr>
                  <a:spLocks noChangeArrowheads="1"/>
                </p:cNvSpPr>
                <p:nvPr/>
              </p:nvSpPr>
              <p:spPr bwMode="auto">
                <a:xfrm flipV="1">
                  <a:off x="2184881" y="1564505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x-none" altLang="x-none" sz="1800">
                    <a:solidFill>
                      <a:srgbClr val="FFFFFF"/>
                    </a:solidFill>
                    <a:latin typeface="Gill Sans MT" charset="0"/>
                  </a:endParaRPr>
                </a:p>
              </p:txBody>
            </p:sp>
            <p:sp>
              <p:nvSpPr>
                <p:cNvPr id="600" name="Freeform 599"/>
                <p:cNvSpPr/>
                <p:nvPr/>
              </p:nvSpPr>
              <p:spPr bwMode="auto">
                <a:xfrm>
                  <a:off x="2491185" y="1671486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1" name="Freeform 600"/>
                <p:cNvSpPr>
                  <a:spLocks/>
                </p:cNvSpPr>
                <p:nvPr/>
              </p:nvSpPr>
              <p:spPr bwMode="auto">
                <a:xfrm>
                  <a:off x="2430680" y="1629256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602" name="Freeform 601"/>
                <p:cNvSpPr>
                  <a:spLocks/>
                </p:cNvSpPr>
                <p:nvPr/>
              </p:nvSpPr>
              <p:spPr bwMode="auto">
                <a:xfrm>
                  <a:off x="2892028" y="1722161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603" name="Freeform 602"/>
                <p:cNvSpPr>
                  <a:spLocks/>
                </p:cNvSpPr>
                <p:nvPr/>
              </p:nvSpPr>
              <p:spPr bwMode="auto">
                <a:xfrm>
                  <a:off x="2419337" y="1724976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604" name="Straight Connector 603"/>
                <p:cNvCxnSpPr>
                  <a:cxnSpLocks noChangeShapeType="1"/>
                  <a:endCxn id="599" idx="2"/>
                </p:cNvCxnSpPr>
                <p:nvPr/>
              </p:nvCxnSpPr>
              <p:spPr bwMode="auto">
                <a:xfrm flipH="1" flipV="1">
                  <a:off x="2184881" y="1722161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" name="Straight Connector 60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7" y="1727792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8281" name="Group 48258"/>
            <p:cNvGrpSpPr>
              <a:grpSpLocks/>
            </p:cNvGrpSpPr>
            <p:nvPr/>
          </p:nvGrpSpPr>
          <p:grpSpPr bwMode="auto"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633" name="Rectangle 632"/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4" name="Straight Connector 633"/>
              <p:cNvCxnSpPr/>
              <p:nvPr/>
            </p:nvCxnSpPr>
            <p:spPr bwMode="auto">
              <a:xfrm flipH="1">
                <a:off x="7060242" y="3994054"/>
                <a:ext cx="1587" cy="136663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86" name="Group 634"/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643" name="Oval 642"/>
                <p:cNvSpPr/>
                <p:nvPr/>
              </p:nvSpPr>
              <p:spPr>
                <a:xfrm>
                  <a:off x="4128205" y="3719558"/>
                  <a:ext cx="568606" cy="22528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4128205" y="3719558"/>
                  <a:ext cx="568606" cy="111431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4128205" y="3605704"/>
                  <a:ext cx="568606" cy="22528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46" name="Straight Connector 645"/>
                <p:cNvCxnSpPr/>
                <p:nvPr/>
              </p:nvCxnSpPr>
              <p:spPr>
                <a:xfrm>
                  <a:off x="4696811" y="3719558"/>
                  <a:ext cx="0" cy="111431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/>
                <p:cNvCxnSpPr/>
                <p:nvPr/>
              </p:nvCxnSpPr>
              <p:spPr>
                <a:xfrm>
                  <a:off x="4128205" y="3719558"/>
                  <a:ext cx="0" cy="111431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6" name="Rectangle 635"/>
              <p:cNvSpPr/>
              <p:nvPr/>
            </p:nvSpPr>
            <p:spPr bwMode="auto">
              <a:xfrm>
                <a:off x="6553829" y="4551184"/>
                <a:ext cx="496888" cy="81267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8" name="Straight Connector 637"/>
              <p:cNvCxnSpPr/>
              <p:nvPr/>
            </p:nvCxnSpPr>
            <p:spPr bwMode="auto">
              <a:xfrm flipH="1">
                <a:off x="6547479" y="4001991"/>
                <a:ext cx="3175" cy="145234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89" name="Group 622"/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624" name="Oval 623"/>
                <p:cNvSpPr/>
                <p:nvPr/>
              </p:nvSpPr>
              <p:spPr bwMode="auto">
                <a:xfrm flipV="1">
                  <a:off x="2188662" y="1691075"/>
                  <a:ext cx="1194966" cy="3150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 bwMode="auto">
                <a:xfrm>
                  <a:off x="2184879" y="1736077"/>
                  <a:ext cx="1198749" cy="11250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6" name="Oval 625"/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508"/>
                  <a:ext cx="1194966" cy="315014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x-none" altLang="x-none" sz="1800">
                    <a:solidFill>
                      <a:srgbClr val="FFFFFF"/>
                    </a:solidFill>
                    <a:latin typeface="Gill Sans MT" charset="0"/>
                  </a:endParaRPr>
                </a:p>
              </p:txBody>
            </p:sp>
            <p:sp>
              <p:nvSpPr>
                <p:cNvPr id="627" name="Freeform 626"/>
                <p:cNvSpPr/>
                <p:nvPr/>
              </p:nvSpPr>
              <p:spPr bwMode="auto">
                <a:xfrm>
                  <a:off x="2491185" y="1671388"/>
                  <a:ext cx="582357" cy="157507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auto">
                <a:xfrm>
                  <a:off x="2430680" y="1629198"/>
                  <a:ext cx="703366" cy="112505"/>
                </a:xfrm>
                <a:custGeom>
                  <a:avLst/>
                  <a:gdLst>
                    <a:gd name="T0" fmla="*/ 0 w 3723451"/>
                    <a:gd name="T1" fmla="*/ 27524 h 932950"/>
                    <a:gd name="T2" fmla="*/ 123762 w 3723451"/>
                    <a:gd name="T3" fmla="*/ 324 h 932950"/>
                    <a:gd name="T4" fmla="*/ 350560 w 3723451"/>
                    <a:gd name="T5" fmla="*/ 62775 h 932950"/>
                    <a:gd name="T6" fmla="*/ 566927 w 3723451"/>
                    <a:gd name="T7" fmla="*/ 0 h 932950"/>
                    <a:gd name="T8" fmla="*/ 703366 w 3723451"/>
                    <a:gd name="T9" fmla="*/ 24980 h 932950"/>
                    <a:gd name="T10" fmla="*/ 601856 w 3723451"/>
                    <a:gd name="T11" fmla="*/ 55698 h 932950"/>
                    <a:gd name="T12" fmla="*/ 569173 w 3723451"/>
                    <a:gd name="T13" fmla="*/ 47416 h 932950"/>
                    <a:gd name="T14" fmla="*/ 354544 w 3723451"/>
                    <a:gd name="T15" fmla="*/ 112505 h 932950"/>
                    <a:gd name="T16" fmla="*/ 134425 w 3723451"/>
                    <a:gd name="T17" fmla="*/ 49811 h 932950"/>
                    <a:gd name="T18" fmla="*/ 98836 w 3723451"/>
                    <a:gd name="T19" fmla="*/ 56577 h 932950"/>
                    <a:gd name="T20" fmla="*/ 0 w 3723451"/>
                    <a:gd name="T21" fmla="*/ 27524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auto">
                <a:xfrm>
                  <a:off x="2892028" y="1724827"/>
                  <a:ext cx="260925" cy="9562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895 h 809868"/>
                    <a:gd name="T4" fmla="*/ 165165 w 1366596"/>
                    <a:gd name="T5" fmla="*/ 95629 h 809868"/>
                    <a:gd name="T6" fmla="*/ 878 w 1366596"/>
                    <a:gd name="T7" fmla="*/ 50531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auto">
                <a:xfrm>
                  <a:off x="2419334" y="1727640"/>
                  <a:ext cx="253364" cy="92816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4789 h 791462"/>
                    <a:gd name="T4" fmla="*/ 91661 w 1348191"/>
                    <a:gd name="T5" fmla="*/ 92816 h 791462"/>
                    <a:gd name="T6" fmla="*/ 0 w 1348191"/>
                    <a:gd name="T7" fmla="*/ 71770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631" name="Straight Connector 630"/>
                <p:cNvCxnSpPr>
                  <a:cxnSpLocks noChangeShapeType="1"/>
                  <a:endCxn id="626" idx="2"/>
                </p:cNvCxnSpPr>
                <p:nvPr/>
              </p:nvCxnSpPr>
              <p:spPr bwMode="auto">
                <a:xfrm flipH="1" flipV="1">
                  <a:off x="2184879" y="1722015"/>
                  <a:ext cx="3783" cy="12094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32" name="Straight Connector 63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30452"/>
                  <a:ext cx="3783" cy="120944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2381250" y="2476500"/>
            <a:ext cx="4416425" cy="2314575"/>
            <a:chOff x="2381956" y="2435173"/>
            <a:chExt cx="4415330" cy="2315048"/>
          </a:xfrm>
        </p:grpSpPr>
        <p:sp>
          <p:nvSpPr>
            <p:cNvPr id="391" name="Freeform 390"/>
            <p:cNvSpPr/>
            <p:nvPr/>
          </p:nvSpPr>
          <p:spPr>
            <a:xfrm>
              <a:off x="2381956" y="2439937"/>
              <a:ext cx="296789" cy="1743431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392" name="Freeform 391"/>
            <p:cNvSpPr/>
            <p:nvPr/>
          </p:nvSpPr>
          <p:spPr>
            <a:xfrm flipH="1">
              <a:off x="6411620" y="2435173"/>
              <a:ext cx="385666" cy="2300758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Arrow Connector 392"/>
            <p:cNvCxnSpPr/>
            <p:nvPr/>
          </p:nvCxnSpPr>
          <p:spPr>
            <a:xfrm flipV="1">
              <a:off x="5791061" y="2687638"/>
              <a:ext cx="7936" cy="206258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4599144" y="2708279"/>
              <a:ext cx="17458" cy="2037179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H="1" flipV="1">
              <a:off x="3807178" y="2762265"/>
              <a:ext cx="9523" cy="198319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43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537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3600">
                <a:solidFill>
                  <a:srgbClr val="000099"/>
                </a:solidFill>
                <a:latin typeface="Gill Sans MT" charset="0"/>
              </a:rPr>
              <a:t>Logically centralized control plane</a:t>
            </a:r>
          </a:p>
        </p:txBody>
      </p:sp>
      <p:pic>
        <p:nvPicPr>
          <p:cNvPr id="48144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30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5" name="TextBox 335"/>
          <p:cNvSpPr txBox="1">
            <a:spLocks noChangeArrowheads="1"/>
          </p:cNvSpPr>
          <p:nvPr/>
        </p:nvSpPr>
        <p:spPr bwMode="auto">
          <a:xfrm>
            <a:off x="630238" y="1063625"/>
            <a:ext cx="84566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/>
              <a:t>A distinct (typically remote) controller interacts with local control agents (CAs)</a:t>
            </a: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055813" y="4687888"/>
            <a:ext cx="4957762" cy="693737"/>
            <a:chOff x="2055070" y="4690247"/>
            <a:chExt cx="4956877" cy="694339"/>
          </a:xfrm>
        </p:grpSpPr>
        <p:grpSp>
          <p:nvGrpSpPr>
            <p:cNvPr id="48242" name="Group 554"/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558" name="Rectangle 557"/>
              <p:cNvSpPr/>
              <p:nvPr/>
            </p:nvSpPr>
            <p:spPr>
              <a:xfrm>
                <a:off x="2936890" y="3912858"/>
                <a:ext cx="425689" cy="3290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9" name="Straight Connector 558"/>
              <p:cNvCxnSpPr/>
              <p:nvPr/>
            </p:nvCxnSpPr>
            <p:spPr>
              <a:xfrm>
                <a:off x="2932124" y="4005058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2932124" y="4068645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stCxn id="558" idx="2"/>
              </p:cNvCxnSpPr>
              <p:nvPr/>
            </p:nvCxnSpPr>
            <p:spPr>
              <a:xfrm flipH="1" flipV="1">
                <a:off x="3148146" y="4005058"/>
                <a:ext cx="1589" cy="236859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3" name="Group 582"/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585" name="Rectangle 584"/>
              <p:cNvSpPr/>
              <p:nvPr/>
            </p:nvSpPr>
            <p:spPr>
              <a:xfrm>
                <a:off x="2936750" y="3912924"/>
                <a:ext cx="425689" cy="3290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6" name="Straight Connector 585"/>
              <p:cNvCxnSpPr/>
              <p:nvPr/>
            </p:nvCxnSpPr>
            <p:spPr>
              <a:xfrm>
                <a:off x="2931985" y="4005125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2931985" y="4068711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>
                <a:stCxn id="585" idx="2"/>
              </p:cNvCxnSpPr>
              <p:nvPr/>
            </p:nvCxnSpPr>
            <p:spPr>
              <a:xfrm flipH="1" flipV="1">
                <a:off x="3148007" y="4005125"/>
                <a:ext cx="1588" cy="236859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4" name="Group 609"/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2936535" y="3912722"/>
                <a:ext cx="425689" cy="32905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3" name="Straight Connector 612"/>
              <p:cNvCxnSpPr/>
              <p:nvPr/>
            </p:nvCxnSpPr>
            <p:spPr>
              <a:xfrm>
                <a:off x="2931771" y="4004922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931771" y="4068509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12" idx="2"/>
              </p:cNvCxnSpPr>
              <p:nvPr/>
            </p:nvCxnSpPr>
            <p:spPr>
              <a:xfrm flipH="1" flipV="1">
                <a:off x="3147792" y="4004922"/>
                <a:ext cx="1588" cy="236858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5" name="Group 636"/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639" name="Rectangle 638"/>
              <p:cNvSpPr/>
              <p:nvPr/>
            </p:nvSpPr>
            <p:spPr>
              <a:xfrm>
                <a:off x="2936425" y="3913102"/>
                <a:ext cx="425689" cy="328747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40" name="Straight Connector 639"/>
              <p:cNvCxnSpPr/>
              <p:nvPr/>
            </p:nvCxnSpPr>
            <p:spPr>
              <a:xfrm>
                <a:off x="2931660" y="4005215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2931660" y="4067152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>
                <a:stCxn id="639" idx="2"/>
              </p:cNvCxnSpPr>
              <p:nvPr/>
            </p:nvCxnSpPr>
            <p:spPr>
              <a:xfrm flipH="1" flipV="1">
                <a:off x="3147681" y="4005215"/>
                <a:ext cx="1588" cy="23663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6" name="Group 554"/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2936722" y="3913607"/>
                <a:ext cx="425923" cy="32826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/>
              <p:nvPr/>
            </p:nvCxnSpPr>
            <p:spPr>
              <a:xfrm>
                <a:off x="2932675" y="4004959"/>
                <a:ext cx="42491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2932675" y="4069207"/>
                <a:ext cx="42491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stCxn id="358" idx="2"/>
              </p:cNvCxnSpPr>
              <p:nvPr/>
            </p:nvCxnSpPr>
            <p:spPr>
              <a:xfrm flipH="1" flipV="1">
                <a:off x="3148166" y="4004959"/>
                <a:ext cx="1011" cy="23691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147" name="Group 347"/>
          <p:cNvGrpSpPr>
            <a:grpSpLocks/>
          </p:cNvGrpSpPr>
          <p:nvPr/>
        </p:nvGrpSpPr>
        <p:grpSpPr bwMode="auto">
          <a:xfrm>
            <a:off x="5856288" y="5943600"/>
            <a:ext cx="588962" cy="242888"/>
            <a:chOff x="1871277" y="1576300"/>
            <a:chExt cx="1128371" cy="437861"/>
          </a:xfrm>
        </p:grpSpPr>
        <p:sp>
          <p:nvSpPr>
            <p:cNvPr id="363" name="Oval 362"/>
            <p:cNvSpPr>
              <a:spLocks noChangeArrowheads="1"/>
            </p:cNvSpPr>
            <p:nvPr/>
          </p:nvSpPr>
          <p:spPr bwMode="auto">
            <a:xfrm flipV="1">
              <a:off x="1874317" y="1693636"/>
              <a:ext cx="1125331" cy="320525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871277" y="1739425"/>
              <a:ext cx="1128371" cy="11733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Oval 364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5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2160212" y="1673602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7" name="Freeform 366"/>
            <p:cNvSpPr>
              <a:spLocks/>
            </p:cNvSpPr>
            <p:nvPr/>
          </p:nvSpPr>
          <p:spPr bwMode="auto">
            <a:xfrm>
              <a:off x="2102426" y="1633537"/>
              <a:ext cx="663033" cy="111612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7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6 h 932950"/>
                <a:gd name="T12" fmla="*/ 536535 w 3723451"/>
                <a:gd name="T13" fmla="*/ 47040 h 932950"/>
                <a:gd name="T14" fmla="*/ 334214 w 3723451"/>
                <a:gd name="T15" fmla="*/ 111612 h 932950"/>
                <a:gd name="T16" fmla="*/ 126717 w 3723451"/>
                <a:gd name="T17" fmla="*/ 49415 h 932950"/>
                <a:gd name="T18" fmla="*/ 93168 w 3723451"/>
                <a:gd name="T19" fmla="*/ 56128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8" name="Freeform 367"/>
            <p:cNvSpPr>
              <a:spLocks/>
            </p:cNvSpPr>
            <p:nvPr/>
          </p:nvSpPr>
          <p:spPr bwMode="auto">
            <a:xfrm>
              <a:off x="2537350" y="1727978"/>
              <a:ext cx="243315" cy="97302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8 h 809868"/>
                <a:gd name="T4" fmla="*/ 154017 w 1366596"/>
                <a:gd name="T5" fmla="*/ 97302 h 809868"/>
                <a:gd name="T6" fmla="*/ 819 w 1366596"/>
                <a:gd name="T7" fmla="*/ 51415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9" name="Freeform 368"/>
            <p:cNvSpPr>
              <a:spLocks/>
            </p:cNvSpPr>
            <p:nvPr/>
          </p:nvSpPr>
          <p:spPr bwMode="auto">
            <a:xfrm>
              <a:off x="2090260" y="1730839"/>
              <a:ext cx="240272" cy="97302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2 h 791462"/>
                <a:gd name="T6" fmla="*/ 0 w 1348191"/>
                <a:gd name="T7" fmla="*/ 75239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70" name="Straight Connector 369"/>
            <p:cNvCxnSpPr>
              <a:cxnSpLocks noChangeShapeType="1"/>
              <a:endCxn id="365" idx="2"/>
            </p:cNvCxnSpPr>
            <p:nvPr/>
          </p:nvCxnSpPr>
          <p:spPr bwMode="auto">
            <a:xfrm flipH="1" flipV="1">
              <a:off x="1871277" y="1736563"/>
              <a:ext cx="3040" cy="12306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1" name="Straight Connector 370"/>
            <p:cNvCxnSpPr>
              <a:cxnSpLocks noChangeShapeType="1"/>
            </p:cNvCxnSpPr>
            <p:nvPr/>
          </p:nvCxnSpPr>
          <p:spPr bwMode="auto">
            <a:xfrm flipH="1" flipV="1">
              <a:off x="2996608" y="1733702"/>
              <a:ext cx="3040" cy="12305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148" name="Group 347"/>
          <p:cNvGrpSpPr>
            <a:grpSpLocks/>
          </p:cNvGrpSpPr>
          <p:nvPr/>
        </p:nvGrpSpPr>
        <p:grpSpPr bwMode="auto">
          <a:xfrm>
            <a:off x="4375150" y="5802313"/>
            <a:ext cx="588963" cy="242887"/>
            <a:chOff x="1871277" y="1576300"/>
            <a:chExt cx="1128371" cy="437861"/>
          </a:xfrm>
        </p:grpSpPr>
        <p:sp>
          <p:nvSpPr>
            <p:cNvPr id="373" name="Oval 372"/>
            <p:cNvSpPr>
              <a:spLocks noChangeArrowheads="1"/>
            </p:cNvSpPr>
            <p:nvPr/>
          </p:nvSpPr>
          <p:spPr bwMode="auto">
            <a:xfrm flipV="1">
              <a:off x="1874319" y="1693635"/>
              <a:ext cx="1125329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5" name="Oval 374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29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2160214" y="1673603"/>
              <a:ext cx="547457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7" name="Freeform 376"/>
            <p:cNvSpPr>
              <a:spLocks/>
            </p:cNvSpPr>
            <p:nvPr/>
          </p:nvSpPr>
          <p:spPr bwMode="auto">
            <a:xfrm>
              <a:off x="2102426" y="1633537"/>
              <a:ext cx="663031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6 w 3723451"/>
                <a:gd name="T5" fmla="*/ 62276 h 932950"/>
                <a:gd name="T6" fmla="*/ 534416 w 3723451"/>
                <a:gd name="T7" fmla="*/ 0 h 932950"/>
                <a:gd name="T8" fmla="*/ 663031 w 3723451"/>
                <a:gd name="T9" fmla="*/ 24782 h 932950"/>
                <a:gd name="T10" fmla="*/ 567342 w 3723451"/>
                <a:gd name="T11" fmla="*/ 55255 h 932950"/>
                <a:gd name="T12" fmla="*/ 536534 w 3723451"/>
                <a:gd name="T13" fmla="*/ 47039 h 932950"/>
                <a:gd name="T14" fmla="*/ 334213 w 3723451"/>
                <a:gd name="T15" fmla="*/ 111611 h 932950"/>
                <a:gd name="T16" fmla="*/ 126716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78" name="Freeform 377"/>
            <p:cNvSpPr>
              <a:spLocks/>
            </p:cNvSpPr>
            <p:nvPr/>
          </p:nvSpPr>
          <p:spPr bwMode="auto">
            <a:xfrm>
              <a:off x="2537351" y="1727977"/>
              <a:ext cx="243314" cy="97303"/>
            </a:xfrm>
            <a:custGeom>
              <a:avLst/>
              <a:gdLst>
                <a:gd name="T0" fmla="*/ 0 w 1366596"/>
                <a:gd name="T1" fmla="*/ 0 h 809868"/>
                <a:gd name="T2" fmla="*/ 243314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79" name="Freeform 378"/>
            <p:cNvSpPr>
              <a:spLocks/>
            </p:cNvSpPr>
            <p:nvPr/>
          </p:nvSpPr>
          <p:spPr bwMode="auto">
            <a:xfrm>
              <a:off x="2090260" y="1730839"/>
              <a:ext cx="240274" cy="97303"/>
            </a:xfrm>
            <a:custGeom>
              <a:avLst/>
              <a:gdLst>
                <a:gd name="T0" fmla="*/ 236994 w 1348191"/>
                <a:gd name="T1" fmla="*/ 0 h 791462"/>
                <a:gd name="T2" fmla="*/ 240274 w 1348191"/>
                <a:gd name="T3" fmla="*/ 46954 h 791462"/>
                <a:gd name="T4" fmla="*/ 86925 w 1348191"/>
                <a:gd name="T5" fmla="*/ 97303 h 791462"/>
                <a:gd name="T6" fmla="*/ 0 w 1348191"/>
                <a:gd name="T7" fmla="*/ 75240 h 791462"/>
                <a:gd name="T8" fmla="*/ 236994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80" name="Straight Connector 379"/>
            <p:cNvCxnSpPr>
              <a:cxnSpLocks noChangeShapeType="1"/>
              <a:endCxn id="375" idx="2"/>
            </p:cNvCxnSpPr>
            <p:nvPr/>
          </p:nvCxnSpPr>
          <p:spPr bwMode="auto">
            <a:xfrm flipH="1" flipV="1">
              <a:off x="1871277" y="1736563"/>
              <a:ext cx="3042" cy="12305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1" name="Straight Connector 380"/>
            <p:cNvCxnSpPr>
              <a:cxnSpLocks noChangeShapeType="1"/>
            </p:cNvCxnSpPr>
            <p:nvPr/>
          </p:nvCxnSpPr>
          <p:spPr bwMode="auto">
            <a:xfrm flipH="1" flipV="1">
              <a:off x="2996606" y="1733700"/>
              <a:ext cx="3042" cy="12306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149" name="Group 347"/>
          <p:cNvGrpSpPr>
            <a:grpSpLocks/>
          </p:cNvGrpSpPr>
          <p:nvPr/>
        </p:nvGrpSpPr>
        <p:grpSpPr bwMode="auto">
          <a:xfrm>
            <a:off x="5167313" y="6262688"/>
            <a:ext cx="588962" cy="242887"/>
            <a:chOff x="1871277" y="1576300"/>
            <a:chExt cx="1128371" cy="437861"/>
          </a:xfrm>
        </p:grpSpPr>
        <p:sp>
          <p:nvSpPr>
            <p:cNvPr id="402" name="Oval 401"/>
            <p:cNvSpPr>
              <a:spLocks noChangeArrowheads="1"/>
            </p:cNvSpPr>
            <p:nvPr/>
          </p:nvSpPr>
          <p:spPr bwMode="auto">
            <a:xfrm flipV="1">
              <a:off x="1874317" y="1693635"/>
              <a:ext cx="1125331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" name="Oval 411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60212" y="1673603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2" name="Freeform 421"/>
            <p:cNvSpPr>
              <a:spLocks/>
            </p:cNvSpPr>
            <p:nvPr/>
          </p:nvSpPr>
          <p:spPr bwMode="auto">
            <a:xfrm>
              <a:off x="2102426" y="1633537"/>
              <a:ext cx="663033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6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5 h 932950"/>
                <a:gd name="T12" fmla="*/ 536535 w 3723451"/>
                <a:gd name="T13" fmla="*/ 47039 h 932950"/>
                <a:gd name="T14" fmla="*/ 334214 w 3723451"/>
                <a:gd name="T15" fmla="*/ 111611 h 932950"/>
                <a:gd name="T16" fmla="*/ 126717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27" name="Freeform 426"/>
            <p:cNvSpPr>
              <a:spLocks/>
            </p:cNvSpPr>
            <p:nvPr/>
          </p:nvSpPr>
          <p:spPr bwMode="auto">
            <a:xfrm>
              <a:off x="2537350" y="1727977"/>
              <a:ext cx="243315" cy="97303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28" name="Freeform 427"/>
            <p:cNvSpPr>
              <a:spLocks/>
            </p:cNvSpPr>
            <p:nvPr/>
          </p:nvSpPr>
          <p:spPr bwMode="auto">
            <a:xfrm>
              <a:off x="2090260" y="1730839"/>
              <a:ext cx="240272" cy="97303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3 h 791462"/>
                <a:gd name="T6" fmla="*/ 0 w 1348191"/>
                <a:gd name="T7" fmla="*/ 75240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429" name="Straight Connector 428"/>
            <p:cNvCxnSpPr>
              <a:cxnSpLocks noChangeShapeType="1"/>
              <a:endCxn id="412" idx="2"/>
            </p:cNvCxnSpPr>
            <p:nvPr/>
          </p:nvCxnSpPr>
          <p:spPr bwMode="auto">
            <a:xfrm flipH="1" flipV="1">
              <a:off x="1871277" y="1736563"/>
              <a:ext cx="3040" cy="12305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" name="Straight Connector 429"/>
            <p:cNvCxnSpPr>
              <a:cxnSpLocks noChangeShapeType="1"/>
            </p:cNvCxnSpPr>
            <p:nvPr/>
          </p:nvCxnSpPr>
          <p:spPr bwMode="auto">
            <a:xfrm flipH="1" flipV="1">
              <a:off x="2996608" y="1733700"/>
              <a:ext cx="3040" cy="12306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150" name="Group 347"/>
          <p:cNvGrpSpPr>
            <a:grpSpLocks/>
          </p:cNvGrpSpPr>
          <p:nvPr/>
        </p:nvGrpSpPr>
        <p:grpSpPr bwMode="auto">
          <a:xfrm>
            <a:off x="3703638" y="6354763"/>
            <a:ext cx="588962" cy="242887"/>
            <a:chOff x="1871277" y="1576300"/>
            <a:chExt cx="1128371" cy="437861"/>
          </a:xfrm>
        </p:grpSpPr>
        <p:sp>
          <p:nvSpPr>
            <p:cNvPr id="432" name="Oval 431"/>
            <p:cNvSpPr>
              <a:spLocks noChangeArrowheads="1"/>
            </p:cNvSpPr>
            <p:nvPr/>
          </p:nvSpPr>
          <p:spPr bwMode="auto">
            <a:xfrm flipV="1">
              <a:off x="1874317" y="1693635"/>
              <a:ext cx="1125331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435" name="Freeform 434"/>
            <p:cNvSpPr/>
            <p:nvPr/>
          </p:nvSpPr>
          <p:spPr bwMode="auto">
            <a:xfrm>
              <a:off x="2160212" y="1673603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6" name="Freeform 435"/>
            <p:cNvSpPr>
              <a:spLocks/>
            </p:cNvSpPr>
            <p:nvPr/>
          </p:nvSpPr>
          <p:spPr bwMode="auto">
            <a:xfrm>
              <a:off x="2102426" y="1633537"/>
              <a:ext cx="663033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6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5 h 932950"/>
                <a:gd name="T12" fmla="*/ 536535 w 3723451"/>
                <a:gd name="T13" fmla="*/ 47039 h 932950"/>
                <a:gd name="T14" fmla="*/ 334214 w 3723451"/>
                <a:gd name="T15" fmla="*/ 111611 h 932950"/>
                <a:gd name="T16" fmla="*/ 126717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37" name="Freeform 436"/>
            <p:cNvSpPr>
              <a:spLocks/>
            </p:cNvSpPr>
            <p:nvPr/>
          </p:nvSpPr>
          <p:spPr bwMode="auto">
            <a:xfrm>
              <a:off x="2537350" y="1727977"/>
              <a:ext cx="243315" cy="97303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38" name="Freeform 437"/>
            <p:cNvSpPr>
              <a:spLocks/>
            </p:cNvSpPr>
            <p:nvPr/>
          </p:nvSpPr>
          <p:spPr bwMode="auto">
            <a:xfrm>
              <a:off x="2090260" y="1730839"/>
              <a:ext cx="240272" cy="97303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3 h 791462"/>
                <a:gd name="T6" fmla="*/ 0 w 1348191"/>
                <a:gd name="T7" fmla="*/ 75240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439" name="Straight Connector 438"/>
            <p:cNvCxnSpPr>
              <a:cxnSpLocks noChangeShapeType="1"/>
              <a:endCxn id="434" idx="2"/>
            </p:cNvCxnSpPr>
            <p:nvPr/>
          </p:nvCxnSpPr>
          <p:spPr bwMode="auto">
            <a:xfrm flipH="1" flipV="1">
              <a:off x="1871277" y="1736563"/>
              <a:ext cx="3040" cy="12305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" name="Straight Connector 439"/>
            <p:cNvCxnSpPr>
              <a:cxnSpLocks noChangeShapeType="1"/>
            </p:cNvCxnSpPr>
            <p:nvPr/>
          </p:nvCxnSpPr>
          <p:spPr bwMode="auto">
            <a:xfrm flipH="1" flipV="1">
              <a:off x="2996608" y="1733700"/>
              <a:ext cx="3040" cy="12306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1925638" y="2220913"/>
            <a:ext cx="5095875" cy="2832100"/>
            <a:chOff x="1925876" y="2212958"/>
            <a:chExt cx="5095391" cy="2833288"/>
          </a:xfrm>
        </p:grpSpPr>
        <p:grpSp>
          <p:nvGrpSpPr>
            <p:cNvPr id="48178" name="Group 11"/>
            <p:cNvGrpSpPr>
              <a:grpSpLocks/>
            </p:cNvGrpSpPr>
            <p:nvPr/>
          </p:nvGrpSpPr>
          <p:grpSpPr bwMode="auto">
            <a:xfrm>
              <a:off x="2745416" y="2212958"/>
              <a:ext cx="3597533" cy="493677"/>
              <a:chOff x="2705100" y="2011398"/>
              <a:chExt cx="3597533" cy="493677"/>
            </a:xfrm>
          </p:grpSpPr>
          <p:sp>
            <p:nvSpPr>
              <p:cNvPr id="342" name="Oval 341"/>
              <p:cNvSpPr/>
              <p:nvPr/>
            </p:nvSpPr>
            <p:spPr bwMode="auto">
              <a:xfrm>
                <a:off x="2722092" y="2011398"/>
                <a:ext cx="3581060" cy="492331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 bwMode="auto">
              <a:xfrm>
                <a:off x="2704632" y="2012986"/>
                <a:ext cx="3581060" cy="492331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205" name="TextBox 389"/>
              <p:cNvSpPr txBox="1">
                <a:spLocks noChangeArrowheads="1"/>
              </p:cNvSpPr>
              <p:nvPr/>
            </p:nvSpPr>
            <p:spPr bwMode="auto">
              <a:xfrm>
                <a:off x="3452664" y="2127167"/>
                <a:ext cx="2057700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altLang="x-none" sz="1800">
                    <a:solidFill>
                      <a:schemeClr val="bg1"/>
                    </a:solidFill>
                  </a:rPr>
                  <a:t>Remote Controller</a:t>
                </a:r>
              </a:p>
            </p:txBody>
          </p:sp>
        </p:grpSp>
        <p:grpSp>
          <p:nvGrpSpPr>
            <p:cNvPr id="48179" name="Group 441"/>
            <p:cNvGrpSpPr>
              <a:grpSpLocks/>
            </p:cNvGrpSpPr>
            <p:nvPr/>
          </p:nvGrpSpPr>
          <p:grpSpPr bwMode="auto">
            <a:xfrm>
              <a:off x="1925876" y="4223509"/>
              <a:ext cx="923540" cy="405953"/>
              <a:chOff x="2705100" y="2011398"/>
              <a:chExt cx="3597533" cy="493677"/>
            </a:xfrm>
          </p:grpSpPr>
          <p:sp>
            <p:nvSpPr>
              <p:cNvPr id="443" name="Oval 442"/>
              <p:cNvSpPr/>
              <p:nvPr/>
            </p:nvSpPr>
            <p:spPr bwMode="auto">
              <a:xfrm>
                <a:off x="2723648" y="2011480"/>
                <a:ext cx="3580142" cy="492496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 bwMode="auto">
              <a:xfrm>
                <a:off x="2705100" y="2013410"/>
                <a:ext cx="3580138" cy="492497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202" name="TextBox 389"/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altLang="x-none" sz="1800">
                    <a:solidFill>
                      <a:schemeClr val="bg1"/>
                    </a:solidFill>
                  </a:rPr>
                  <a:t>CA</a:t>
                </a:r>
              </a:p>
            </p:txBody>
          </p:sp>
        </p:grpSp>
        <p:grpSp>
          <p:nvGrpSpPr>
            <p:cNvPr id="48180" name="Group 16"/>
            <p:cNvGrpSpPr>
              <a:grpSpLocks/>
            </p:cNvGrpSpPr>
            <p:nvPr/>
          </p:nvGrpSpPr>
          <p:grpSpPr bwMode="auto">
            <a:xfrm>
              <a:off x="3589508" y="4760377"/>
              <a:ext cx="463568" cy="285869"/>
              <a:chOff x="3558850" y="4573304"/>
              <a:chExt cx="463568" cy="285869"/>
            </a:xfrm>
          </p:grpSpPr>
          <p:grpSp>
            <p:nvGrpSpPr>
              <p:cNvPr id="48196" name="Group 12"/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47" name="Oval 446"/>
                <p:cNvSpPr/>
                <p:nvPr/>
              </p:nvSpPr>
              <p:spPr bwMode="auto">
                <a:xfrm>
                  <a:off x="3573046" y="4578067"/>
                  <a:ext cx="439696" cy="260459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8" name="Oval 447"/>
                <p:cNvSpPr/>
                <p:nvPr/>
              </p:nvSpPr>
              <p:spPr bwMode="auto">
                <a:xfrm>
                  <a:off x="3558760" y="4587596"/>
                  <a:ext cx="463506" cy="252519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8197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altLang="x-none" sz="1400">
                    <a:solidFill>
                      <a:schemeClr val="bg1"/>
                    </a:solidFill>
                  </a:rPr>
                  <a:t>CA</a:t>
                </a:r>
                <a:endParaRPr lang="en-US" altLang="x-none" sz="1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8181" name="Group 450"/>
            <p:cNvGrpSpPr>
              <a:grpSpLocks/>
            </p:cNvGrpSpPr>
            <p:nvPr/>
          </p:nvGrpSpPr>
          <p:grpSpPr bwMode="auto">
            <a:xfrm>
              <a:off x="4369656" y="4758258"/>
              <a:ext cx="463568" cy="285869"/>
              <a:chOff x="3558850" y="4573304"/>
              <a:chExt cx="463568" cy="285869"/>
            </a:xfrm>
          </p:grpSpPr>
          <p:grpSp>
            <p:nvGrpSpPr>
              <p:cNvPr id="48192" name="Group 451"/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4" name="Oval 453"/>
                <p:cNvSpPr/>
                <p:nvPr/>
              </p:nvSpPr>
              <p:spPr bwMode="auto">
                <a:xfrm>
                  <a:off x="3573874" y="4581775"/>
                  <a:ext cx="439696" cy="257283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3559588" y="4591304"/>
                  <a:ext cx="463506" cy="249341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819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altLang="x-none" sz="1400">
                    <a:solidFill>
                      <a:schemeClr val="bg1"/>
                    </a:solidFill>
                  </a:rPr>
                  <a:t>CA</a:t>
                </a:r>
                <a:endParaRPr lang="en-US" altLang="x-none" sz="1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8182" name="Group 455"/>
            <p:cNvGrpSpPr>
              <a:grpSpLocks/>
            </p:cNvGrpSpPr>
            <p:nvPr/>
          </p:nvGrpSpPr>
          <p:grpSpPr bwMode="auto">
            <a:xfrm>
              <a:off x="5569912" y="4756140"/>
              <a:ext cx="463568" cy="285869"/>
              <a:chOff x="3558850" y="4573304"/>
              <a:chExt cx="463568" cy="285869"/>
            </a:xfrm>
          </p:grpSpPr>
          <p:grpSp>
            <p:nvGrpSpPr>
              <p:cNvPr id="48188" name="Group 456"/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9" name="Oval 458"/>
                <p:cNvSpPr/>
                <p:nvPr/>
              </p:nvSpPr>
              <p:spPr bwMode="auto">
                <a:xfrm>
                  <a:off x="3573654" y="4577540"/>
                  <a:ext cx="439696" cy="260459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>
                  <a:off x="3559368" y="4587069"/>
                  <a:ext cx="463506" cy="252518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8189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altLang="x-none" sz="1400">
                    <a:solidFill>
                      <a:schemeClr val="bg1"/>
                    </a:solidFill>
                  </a:rPr>
                  <a:t>CA</a:t>
                </a:r>
                <a:endParaRPr lang="en-US" altLang="x-none" sz="1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8183" name="Group 460"/>
            <p:cNvGrpSpPr>
              <a:grpSpLocks/>
            </p:cNvGrpSpPr>
            <p:nvPr/>
          </p:nvGrpSpPr>
          <p:grpSpPr bwMode="auto">
            <a:xfrm>
              <a:off x="6557699" y="4754022"/>
              <a:ext cx="463568" cy="285869"/>
              <a:chOff x="3558850" y="4573304"/>
              <a:chExt cx="463568" cy="285869"/>
            </a:xfrm>
          </p:grpSpPr>
          <p:grpSp>
            <p:nvGrpSpPr>
              <p:cNvPr id="48184" name="Group 461"/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64" name="Oval 463"/>
                <p:cNvSpPr/>
                <p:nvPr/>
              </p:nvSpPr>
              <p:spPr bwMode="auto">
                <a:xfrm>
                  <a:off x="3573198" y="4578069"/>
                  <a:ext cx="439696" cy="260459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>
                  <a:off x="3558912" y="4587598"/>
                  <a:ext cx="463506" cy="252519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8185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altLang="x-none" sz="1400">
                    <a:solidFill>
                      <a:schemeClr val="bg1"/>
                    </a:solidFill>
                  </a:rPr>
                  <a:t>CA</a:t>
                </a:r>
                <a:endParaRPr lang="en-US" altLang="x-none" sz="18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81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5-</a:t>
            </a:r>
            <a:fld id="{B798F7E9-7922-8047-8E8B-2B6BAC767E2A}" type="slidenum">
              <a:rPr lang="en-US" altLang="x-none" sz="1200">
                <a:latin typeface="Tahoma" charset="0"/>
              </a:rPr>
              <a:pPr/>
              <a:t>8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4815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Control Plane</a:t>
            </a:r>
          </a:p>
        </p:txBody>
      </p:sp>
      <p:grpSp>
        <p:nvGrpSpPr>
          <p:cNvPr id="48154" name="Group 1"/>
          <p:cNvGrpSpPr>
            <a:grpSpLocks/>
          </p:cNvGrpSpPr>
          <p:nvPr/>
        </p:nvGrpSpPr>
        <p:grpSpPr bwMode="auto">
          <a:xfrm>
            <a:off x="938213" y="5527675"/>
            <a:ext cx="2698750" cy="903288"/>
            <a:chOff x="938213" y="5237163"/>
            <a:chExt cx="2698750" cy="903287"/>
          </a:xfrm>
        </p:grpSpPr>
        <p:cxnSp>
          <p:nvCxnSpPr>
            <p:cNvPr id="339" name="Straight Connector 338"/>
            <p:cNvCxnSpPr/>
            <p:nvPr/>
          </p:nvCxnSpPr>
          <p:spPr>
            <a:xfrm flipH="1">
              <a:off x="1282700" y="5802312"/>
              <a:ext cx="1508125" cy="1588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157" name="TextBox 265"/>
            <p:cNvSpPr txBox="1">
              <a:spLocks noChangeArrowheads="1"/>
            </p:cNvSpPr>
            <p:nvPr/>
          </p:nvSpPr>
          <p:spPr bwMode="auto">
            <a:xfrm>
              <a:off x="3198813" y="5473700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200"/>
                <a:t>1</a:t>
              </a:r>
            </a:p>
          </p:txBody>
        </p:sp>
        <p:sp>
          <p:nvSpPr>
            <p:cNvPr id="48158" name="TextBox 281"/>
            <p:cNvSpPr txBox="1">
              <a:spLocks noChangeArrowheads="1"/>
            </p:cNvSpPr>
            <p:nvPr/>
          </p:nvSpPr>
          <p:spPr bwMode="auto">
            <a:xfrm>
              <a:off x="3373438" y="5761038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200"/>
                <a:t>2</a:t>
              </a:r>
            </a:p>
          </p:txBody>
        </p:sp>
        <p:grpSp>
          <p:nvGrpSpPr>
            <p:cNvPr id="48159" name="Group 5"/>
            <p:cNvGrpSpPr>
              <a:grpSpLocks/>
            </p:cNvGrpSpPr>
            <p:nvPr/>
          </p:nvGrpSpPr>
          <p:grpSpPr bwMode="auto">
            <a:xfrm>
              <a:off x="938213" y="5237163"/>
              <a:ext cx="1616075" cy="487362"/>
              <a:chOff x="-4079003" y="2717403"/>
              <a:chExt cx="1616718" cy="488475"/>
            </a:xfrm>
          </p:grpSpPr>
          <p:sp>
            <p:nvSpPr>
              <p:cNvPr id="48172" name="Rectangle 97"/>
              <p:cNvSpPr>
                <a:spLocks noChangeArrowheads="1"/>
              </p:cNvSpPr>
              <p:nvPr/>
            </p:nvSpPr>
            <p:spPr bwMode="auto">
              <a:xfrm>
                <a:off x="-4052413" y="2965119"/>
                <a:ext cx="1290538" cy="2087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8173" name="Rectangle 98"/>
              <p:cNvSpPr>
                <a:spLocks noChangeArrowheads="1"/>
              </p:cNvSpPr>
              <p:nvPr/>
            </p:nvSpPr>
            <p:spPr bwMode="auto">
              <a:xfrm>
                <a:off x="-4079003" y="2985994"/>
                <a:ext cx="1281675" cy="2087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8174" name="Line 99"/>
              <p:cNvSpPr>
                <a:spLocks noChangeShapeType="1"/>
              </p:cNvSpPr>
              <p:nvPr/>
            </p:nvSpPr>
            <p:spPr bwMode="auto">
              <a:xfrm>
                <a:off x="-2933828" y="3101502"/>
                <a:ext cx="471543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75" name="Rectangle 104"/>
              <p:cNvSpPr>
                <a:spLocks noChangeArrowheads="1"/>
              </p:cNvSpPr>
              <p:nvPr/>
            </p:nvSpPr>
            <p:spPr bwMode="auto">
              <a:xfrm>
                <a:off x="-3377007" y="2988777"/>
                <a:ext cx="476861" cy="21014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x-none" altLang="x-none" sz="1800"/>
              </a:p>
            </p:txBody>
          </p:sp>
          <p:sp>
            <p:nvSpPr>
              <p:cNvPr id="48176" name="Text Box 105"/>
              <p:cNvSpPr txBox="1">
                <a:spLocks noChangeArrowheads="1"/>
              </p:cNvSpPr>
              <p:nvPr/>
            </p:nvSpPr>
            <p:spPr bwMode="auto">
              <a:xfrm>
                <a:off x="-3430189" y="2965119"/>
                <a:ext cx="581451" cy="240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x-none" sz="1200"/>
                  <a:t>0111</a:t>
                </a:r>
              </a:p>
            </p:txBody>
          </p:sp>
          <p:sp>
            <p:nvSpPr>
              <p:cNvPr id="48177" name="Line 119"/>
              <p:cNvSpPr>
                <a:spLocks noChangeShapeType="1"/>
              </p:cNvSpPr>
              <p:nvPr/>
            </p:nvSpPr>
            <p:spPr bwMode="auto">
              <a:xfrm>
                <a:off x="-3621642" y="2717403"/>
                <a:ext cx="405953" cy="300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160" name="Freeform 120"/>
            <p:cNvSpPr>
              <a:spLocks/>
            </p:cNvSpPr>
            <p:nvPr/>
          </p:nvSpPr>
          <p:spPr bwMode="auto">
            <a:xfrm>
              <a:off x="2493963" y="5668963"/>
              <a:ext cx="982662" cy="233362"/>
            </a:xfrm>
            <a:custGeom>
              <a:avLst/>
              <a:gdLst>
                <a:gd name="T0" fmla="*/ 0 w 554"/>
                <a:gd name="T1" fmla="*/ 2147483647 h 167"/>
                <a:gd name="T2" fmla="*/ 2147483647 w 554"/>
                <a:gd name="T3" fmla="*/ 2147483647 h 167"/>
                <a:gd name="T4" fmla="*/ 2147483647 w 554"/>
                <a:gd name="T5" fmla="*/ 214748364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8161" name="Group 357"/>
            <p:cNvGrpSpPr>
              <a:grpSpLocks/>
            </p:cNvGrpSpPr>
            <p:nvPr/>
          </p:nvGrpSpPr>
          <p:grpSpPr bwMode="auto">
            <a:xfrm>
              <a:off x="2714625" y="5659438"/>
              <a:ext cx="565150" cy="293687"/>
              <a:chOff x="1871277" y="1576300"/>
              <a:chExt cx="1128371" cy="437861"/>
            </a:xfrm>
          </p:grpSpPr>
          <p:sp>
            <p:nvSpPr>
              <p:cNvPr id="352" name="Oval 351"/>
              <p:cNvSpPr>
                <a:spLocks noChangeArrowheads="1"/>
              </p:cNvSpPr>
              <p:nvPr/>
            </p:nvSpPr>
            <p:spPr bwMode="auto">
              <a:xfrm flipV="1">
                <a:off x="1874448" y="1694641"/>
                <a:ext cx="1125200" cy="319521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x-none" altLang="x-none" sz="1800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4" name="Oval 353"/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2" cy="319521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x-none" altLang="x-none" sz="1800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355" name="Freeform 354"/>
              <p:cNvSpPr/>
              <p:nvPr/>
            </p:nvSpPr>
            <p:spPr bwMode="auto">
              <a:xfrm>
                <a:off x="2159710" y="1673340"/>
                <a:ext cx="548337" cy="16094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6" name="Freeform 355"/>
              <p:cNvSpPr>
                <a:spLocks/>
              </p:cNvSpPr>
              <p:nvPr/>
            </p:nvSpPr>
            <p:spPr bwMode="auto">
              <a:xfrm>
                <a:off x="2102657" y="1633104"/>
                <a:ext cx="662442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1 w 3723451"/>
                  <a:gd name="T3" fmla="*/ 321 h 932950"/>
                  <a:gd name="T4" fmla="*/ 330163 w 3723451"/>
                  <a:gd name="T5" fmla="*/ 62070 h 932950"/>
                  <a:gd name="T6" fmla="*/ 533941 w 3723451"/>
                  <a:gd name="T7" fmla="*/ 0 h 932950"/>
                  <a:gd name="T8" fmla="*/ 662442 w 3723451"/>
                  <a:gd name="T9" fmla="*/ 24700 h 932950"/>
                  <a:gd name="T10" fmla="*/ 566838 w 3723451"/>
                  <a:gd name="T11" fmla="*/ 55072 h 932950"/>
                  <a:gd name="T12" fmla="*/ 536057 w 3723451"/>
                  <a:gd name="T13" fmla="*/ 46883 h 932950"/>
                  <a:gd name="T14" fmla="*/ 333916 w 3723451"/>
                  <a:gd name="T15" fmla="*/ 111241 h 932950"/>
                  <a:gd name="T16" fmla="*/ 126604 w 3723451"/>
                  <a:gd name="T17" fmla="*/ 49251 h 932950"/>
                  <a:gd name="T18" fmla="*/ 93085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441" name="Freeform 440"/>
              <p:cNvSpPr>
                <a:spLocks/>
              </p:cNvSpPr>
              <p:nvPr/>
            </p:nvSpPr>
            <p:spPr bwMode="auto">
              <a:xfrm>
                <a:off x="2536889" y="1727776"/>
                <a:ext cx="244059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9 w 1366596"/>
                  <a:gd name="T3" fmla="*/ 74985 h 809868"/>
                  <a:gd name="T4" fmla="*/ 154488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446" name="Freeform 445"/>
              <p:cNvSpPr>
                <a:spLocks/>
              </p:cNvSpPr>
              <p:nvPr/>
            </p:nvSpPr>
            <p:spPr bwMode="auto">
              <a:xfrm>
                <a:off x="2089979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450" name="Straight Connector 449"/>
              <p:cNvCxnSpPr>
                <a:cxnSpLocks noChangeShapeType="1"/>
                <a:endCxn id="354" idx="2"/>
              </p:cNvCxnSpPr>
              <p:nvPr/>
            </p:nvCxnSpPr>
            <p:spPr bwMode="auto">
              <a:xfrm flipH="1" flipV="1">
                <a:off x="1871277" y="1737244"/>
                <a:ext cx="3171" cy="12307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8" name="Straight Connector 467"/>
              <p:cNvCxnSpPr>
                <a:cxnSpLocks noChangeShapeType="1"/>
              </p:cNvCxnSpPr>
              <p:nvPr/>
            </p:nvCxnSpPr>
            <p:spPr bwMode="auto">
              <a:xfrm flipH="1" flipV="1">
                <a:off x="2996479" y="1734878"/>
                <a:ext cx="3169" cy="12307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8162" name="TextBox 282"/>
            <p:cNvSpPr txBox="1">
              <a:spLocks noChangeArrowheads="1"/>
            </p:cNvSpPr>
            <p:nvPr/>
          </p:nvSpPr>
          <p:spPr bwMode="auto">
            <a:xfrm>
              <a:off x="3068638" y="5862638"/>
              <a:ext cx="2619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200"/>
                <a:t>3</a:t>
              </a:r>
            </a:p>
          </p:txBody>
        </p:sp>
      </p:grpSp>
      <p:sp>
        <p:nvSpPr>
          <p:cNvPr id="48155" name="TextBox 6"/>
          <p:cNvSpPr txBox="1">
            <a:spLocks noChangeArrowheads="1"/>
          </p:cNvSpPr>
          <p:nvPr/>
        </p:nvSpPr>
        <p:spPr bwMode="auto">
          <a:xfrm>
            <a:off x="196850" y="4903788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400"/>
              <a:t>values in arriving </a:t>
            </a:r>
          </a:p>
          <a:p>
            <a:r>
              <a:rPr lang="en-US" altLang="x-none" sz="1400"/>
              <a:t>packet header</a:t>
            </a:r>
            <a:endParaRPr lang="en-US" altLang="x-none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Network service model</a:t>
            </a:r>
          </a:p>
        </p:txBody>
      </p:sp>
      <p:sp>
        <p:nvSpPr>
          <p:cNvPr id="49154" name="Rectangle 13"/>
          <p:cNvSpPr>
            <a:spLocks noChangeArrowheads="1"/>
          </p:cNvSpPr>
          <p:nvPr/>
        </p:nvSpPr>
        <p:spPr bwMode="auto">
          <a:xfrm>
            <a:off x="609600" y="1430338"/>
            <a:ext cx="75549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altLang="x-none" sz="2800" i="1" dirty="0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altLang="x-none" sz="2800" dirty="0">
                <a:latin typeface="Gill Sans MT" charset="0"/>
              </a:rPr>
              <a:t> What </a:t>
            </a:r>
            <a:r>
              <a:rPr lang="en-US" altLang="x-none" sz="2800" i="1" dirty="0">
                <a:solidFill>
                  <a:srgbClr val="000099"/>
                </a:solidFill>
                <a:latin typeface="Gill Sans MT" charset="0"/>
              </a:rPr>
              <a:t>service model</a:t>
            </a:r>
            <a:r>
              <a:rPr lang="en-US" altLang="x-none" sz="2800" dirty="0">
                <a:latin typeface="Gill Sans MT" charset="0"/>
              </a:rPr>
              <a:t> for </a:t>
            </a:r>
            <a:r>
              <a:rPr lang="ja-JP" altLang="en-US" sz="2800" dirty="0">
                <a:latin typeface="Gill Sans MT" charset="0"/>
              </a:rPr>
              <a:t>“</a:t>
            </a:r>
            <a:r>
              <a:rPr lang="en-US" altLang="ja-JP" sz="2800" dirty="0">
                <a:latin typeface="Gill Sans MT" charset="0"/>
              </a:rPr>
              <a:t>channel</a:t>
            </a:r>
            <a:r>
              <a:rPr lang="ja-JP" altLang="en-US" sz="2800" dirty="0">
                <a:latin typeface="Gill Sans MT" charset="0"/>
              </a:rPr>
              <a:t>”</a:t>
            </a:r>
            <a:r>
              <a:rPr lang="en-US" altLang="ja-JP" sz="2800" dirty="0">
                <a:latin typeface="Gill Sans MT" charset="0"/>
              </a:rPr>
              <a:t> transporting datagrams from sender to receiver?</a:t>
            </a:r>
            <a:endParaRPr lang="en-US" altLang="x-none" sz="2800" dirty="0">
              <a:latin typeface="Gill Sans MT" charset="0"/>
            </a:endParaRPr>
          </a:p>
        </p:txBody>
      </p:sp>
      <p:sp>
        <p:nvSpPr>
          <p:cNvPr id="8198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442913" y="2587625"/>
            <a:ext cx="3810000" cy="252888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example services for individual datagrams: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guaranteed delivery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guaranteed delivery with less than 40 </a:t>
            </a:r>
            <a:r>
              <a:rPr lang="en-US" sz="2400" dirty="0" err="1">
                <a:cs typeface="+mn-cs"/>
              </a:rPr>
              <a:t>msec</a:t>
            </a:r>
            <a:r>
              <a:rPr lang="en-US" sz="2400" dirty="0">
                <a:cs typeface="+mn-cs"/>
              </a:rPr>
              <a:t> delay</a:t>
            </a:r>
          </a:p>
        </p:txBody>
      </p:sp>
      <p:sp>
        <p:nvSpPr>
          <p:cNvPr id="49156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4559300" y="2579688"/>
            <a:ext cx="3810000" cy="3686175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x-none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example services for a flow of datagrams:</a:t>
            </a:r>
          </a:p>
          <a:p>
            <a:r>
              <a:rPr lang="en-US" altLang="x-none" sz="2400" dirty="0">
                <a:ea typeface="ＭＳ Ｐゴシック" charset="-128"/>
                <a:cs typeface="ＭＳ Ｐゴシック" charset="-128"/>
              </a:rPr>
              <a:t>in-order datagram delivery</a:t>
            </a:r>
          </a:p>
          <a:p>
            <a:r>
              <a:rPr lang="en-US" altLang="x-none" sz="2400" dirty="0">
                <a:ea typeface="ＭＳ Ｐゴシック" charset="-128"/>
                <a:cs typeface="ＭＳ Ｐゴシック" charset="-128"/>
              </a:rPr>
              <a:t>guaranteed minimum bandwidth to flow</a:t>
            </a:r>
          </a:p>
          <a:p>
            <a:r>
              <a:rPr lang="en-US" altLang="x-none" sz="2400" dirty="0">
                <a:ea typeface="ＭＳ Ｐゴシック" charset="-128"/>
                <a:cs typeface="ＭＳ Ｐゴシック" charset="-128"/>
              </a:rPr>
              <a:t>restrictions on changes in inter-packet spacing</a:t>
            </a:r>
          </a:p>
          <a:p>
            <a:endParaRPr lang="en-US" altLang="x-none" sz="24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9157" name="Picture 1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3346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Tahoma" charset="0"/>
              </a:rPr>
              <a:t>4-</a:t>
            </a:r>
            <a:fld id="{4EFBA57A-E8A4-C34B-8A73-61AE2C4B79CF}" type="slidenum">
              <a:rPr lang="en-US" altLang="x-none" sz="1200">
                <a:latin typeface="Tahoma" charset="0"/>
              </a:rPr>
              <a:pPr/>
              <a:t>9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4915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1200">
                <a:solidFill>
                  <a:srgbClr val="000000"/>
                </a:solidFill>
                <a:latin typeface="Tahoma" charset="0"/>
              </a:rPr>
              <a:t>Network Layer: Data Plane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17171</TotalTime>
  <Words>6081</Words>
  <Application>Microsoft Macintosh PowerPoint</Application>
  <PresentationFormat>On-screen Show (4:3)</PresentationFormat>
  <Paragraphs>1777</Paragraphs>
  <Slides>76</Slides>
  <Notes>18</Notes>
  <HiddenSlides>10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76</vt:i4>
      </vt:variant>
    </vt:vector>
  </HeadingPairs>
  <TitlesOfParts>
    <vt:vector size="91" baseType="lpstr">
      <vt:lpstr>Arial</vt:lpstr>
      <vt:lpstr>ＭＳ Ｐゴシック</vt:lpstr>
      <vt:lpstr>Gill Sans MT</vt:lpstr>
      <vt:lpstr>Wingdings</vt:lpstr>
      <vt:lpstr>Times New Roman</vt:lpstr>
      <vt:lpstr>Tahoma</vt:lpstr>
      <vt:lpstr>Comic Sans MS</vt:lpstr>
      <vt:lpstr>ZapfDingbats</vt:lpstr>
      <vt:lpstr>Courier New</vt:lpstr>
      <vt:lpstr>Times</vt:lpstr>
      <vt:lpstr>Calibri</vt:lpstr>
      <vt:lpstr>ヒラギノ角ゴ Pro W3</vt:lpstr>
      <vt:lpstr>Default Design</vt:lpstr>
      <vt:lpstr>1_Default Design</vt:lpstr>
      <vt:lpstr>2_Default Design</vt:lpstr>
      <vt:lpstr>PowerPoint Presentation</vt:lpstr>
      <vt:lpstr>PowerPoint Presentation</vt:lpstr>
      <vt:lpstr>Chapter 4: network layer</vt:lpstr>
      <vt:lpstr>Network layer</vt:lpstr>
      <vt:lpstr>Two key network-layer functions</vt:lpstr>
      <vt:lpstr>Network layer: data plane, control plane</vt:lpstr>
      <vt:lpstr>PowerPoint Presentation</vt:lpstr>
      <vt:lpstr>PowerPoint Presentation</vt:lpstr>
      <vt:lpstr>Network service model</vt:lpstr>
      <vt:lpstr>Network layer service models:</vt:lpstr>
      <vt:lpstr>PowerPoint Presentation</vt:lpstr>
      <vt:lpstr>Router architecture overview</vt:lpstr>
      <vt:lpstr>Input port functions</vt:lpstr>
      <vt:lpstr>Input port functions</vt:lpstr>
      <vt:lpstr>Destination-based forwarding</vt:lpstr>
      <vt:lpstr>Longest prefix matching</vt:lpstr>
      <vt:lpstr>Longest prefix matching</vt:lpstr>
      <vt:lpstr>Switching fabrics</vt:lpstr>
      <vt:lpstr>Switching via memory</vt:lpstr>
      <vt:lpstr>Switching via a bus</vt:lpstr>
      <vt:lpstr>Switching via interconnection network</vt:lpstr>
      <vt:lpstr>Input port queuing</vt:lpstr>
      <vt:lpstr>Output ports</vt:lpstr>
      <vt:lpstr>Output port queueing</vt:lpstr>
      <vt:lpstr>How much buffering?</vt:lpstr>
      <vt:lpstr>Scheduling mechanisms</vt:lpstr>
      <vt:lpstr>Scheduling policies: priority</vt:lpstr>
      <vt:lpstr>Scheduling policies: still more</vt:lpstr>
      <vt:lpstr>Scheduling policies: still more</vt:lpstr>
      <vt:lpstr>PowerPoint Presentation</vt:lpstr>
      <vt:lpstr>The Internet network layer</vt:lpstr>
      <vt:lpstr>IP datagram format</vt:lpstr>
      <vt:lpstr>IP fragmentation, reassembly</vt:lpstr>
      <vt:lpstr>IP fragmentation, reassembly</vt:lpstr>
      <vt:lpstr>PowerPoint Presentation</vt:lpstr>
      <vt:lpstr>IP addressing: introduction</vt:lpstr>
      <vt:lpstr>IP addressing: introduction</vt:lpstr>
      <vt:lpstr>Subnets</vt:lpstr>
      <vt:lpstr>Subnets</vt:lpstr>
      <vt:lpstr>Subnets</vt:lpstr>
      <vt:lpstr>IP addressing: CIDR</vt:lpstr>
      <vt:lpstr>IP addresses: how to get one?</vt:lpstr>
      <vt:lpstr>DHCP: Dynamic Host Configuration Protocol</vt:lpstr>
      <vt:lpstr>DHCP client-server scenario</vt:lpstr>
      <vt:lpstr>DHCP client-server scenario</vt:lpstr>
      <vt:lpstr>DHCP: more than IP addresses</vt:lpstr>
      <vt:lpstr>DHCP: example</vt:lpstr>
      <vt:lpstr>DHCP: example</vt:lpstr>
      <vt:lpstr>DHCP: Wireshark output (home LAN)</vt:lpstr>
      <vt:lpstr>IP addresses: how to get one?</vt:lpstr>
      <vt:lpstr>Hierarchical addressing: route aggregation</vt:lpstr>
      <vt:lpstr>Hierarchical addressing: more specific routes</vt:lpstr>
      <vt:lpstr>IP addressing: the last word...</vt:lpstr>
      <vt:lpstr>NAT: network address translation</vt:lpstr>
      <vt:lpstr>NAT: network address translation</vt:lpstr>
      <vt:lpstr>NAT: network address translation</vt:lpstr>
      <vt:lpstr>NAT: network address translation</vt:lpstr>
      <vt:lpstr>NAT: network address translation</vt:lpstr>
      <vt:lpstr>PowerPoint Presentation</vt:lpstr>
      <vt:lpstr>IPv6: motivation</vt:lpstr>
      <vt:lpstr>IPv6 datagram format</vt:lpstr>
      <vt:lpstr>Other changes from IPv4</vt:lpstr>
      <vt:lpstr>Transition from IPv4 to IPv6</vt:lpstr>
      <vt:lpstr>Tunneling</vt:lpstr>
      <vt:lpstr>Tunneling</vt:lpstr>
      <vt:lpstr>IPv6: adoption</vt:lpstr>
      <vt:lpstr>PowerPoint Presentation</vt:lpstr>
      <vt:lpstr>PowerPoint Presentation</vt:lpstr>
      <vt:lpstr>OpenFlow data plane abstraction</vt:lpstr>
      <vt:lpstr>OpenFlow data plane abstraction</vt:lpstr>
      <vt:lpstr>OpenFlow: Flow Table Entries</vt:lpstr>
      <vt:lpstr>PowerPoint Presentation</vt:lpstr>
      <vt:lpstr>PowerPoint Presentation</vt:lpstr>
      <vt:lpstr>OpenFlow abstraction</vt:lpstr>
      <vt:lpstr>OpenFlow example</vt:lpstr>
      <vt:lpstr>PowerPoint Presentation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Xenia Mountrouidou</cp:lastModifiedBy>
  <cp:revision>399</cp:revision>
  <dcterms:created xsi:type="dcterms:W3CDTF">1999-10-08T19:08:27Z</dcterms:created>
  <dcterms:modified xsi:type="dcterms:W3CDTF">2017-09-25T22:20:54Z</dcterms:modified>
</cp:coreProperties>
</file>