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9"/>
  </p:notesMasterIdLst>
  <p:handoutMasterIdLst>
    <p:handoutMasterId r:id="rId100"/>
  </p:handoutMasterIdLst>
  <p:sldIdLst>
    <p:sldId id="778" r:id="rId2"/>
    <p:sldId id="779" r:id="rId3"/>
    <p:sldId id="780" r:id="rId4"/>
    <p:sldId id="781" r:id="rId5"/>
    <p:sldId id="782" r:id="rId6"/>
    <p:sldId id="783" r:id="rId7"/>
    <p:sldId id="784" r:id="rId8"/>
    <p:sldId id="785" r:id="rId9"/>
    <p:sldId id="786" r:id="rId10"/>
    <p:sldId id="787" r:id="rId11"/>
    <p:sldId id="788" r:id="rId12"/>
    <p:sldId id="789" r:id="rId13"/>
    <p:sldId id="790" r:id="rId14"/>
    <p:sldId id="791" r:id="rId15"/>
    <p:sldId id="792" r:id="rId16"/>
    <p:sldId id="793" r:id="rId17"/>
    <p:sldId id="794" r:id="rId18"/>
    <p:sldId id="795" r:id="rId19"/>
    <p:sldId id="796" r:id="rId20"/>
    <p:sldId id="797" r:id="rId21"/>
    <p:sldId id="798" r:id="rId22"/>
    <p:sldId id="799" r:id="rId23"/>
    <p:sldId id="800" r:id="rId24"/>
    <p:sldId id="801" r:id="rId25"/>
    <p:sldId id="802" r:id="rId26"/>
    <p:sldId id="803" r:id="rId27"/>
    <p:sldId id="804" r:id="rId28"/>
    <p:sldId id="805" r:id="rId29"/>
    <p:sldId id="806" r:id="rId30"/>
    <p:sldId id="807" r:id="rId31"/>
    <p:sldId id="808" r:id="rId32"/>
    <p:sldId id="809" r:id="rId33"/>
    <p:sldId id="810" r:id="rId34"/>
    <p:sldId id="811" r:id="rId35"/>
    <p:sldId id="812" r:id="rId36"/>
    <p:sldId id="813" r:id="rId37"/>
    <p:sldId id="814" r:id="rId38"/>
    <p:sldId id="815" r:id="rId39"/>
    <p:sldId id="816" r:id="rId40"/>
    <p:sldId id="817" r:id="rId41"/>
    <p:sldId id="818" r:id="rId42"/>
    <p:sldId id="819" r:id="rId43"/>
    <p:sldId id="820" r:id="rId44"/>
    <p:sldId id="821" r:id="rId45"/>
    <p:sldId id="822" r:id="rId46"/>
    <p:sldId id="823" r:id="rId47"/>
    <p:sldId id="824" r:id="rId48"/>
    <p:sldId id="825" r:id="rId49"/>
    <p:sldId id="826" r:id="rId50"/>
    <p:sldId id="827" r:id="rId51"/>
    <p:sldId id="828" r:id="rId52"/>
    <p:sldId id="829" r:id="rId53"/>
    <p:sldId id="830" r:id="rId54"/>
    <p:sldId id="831" r:id="rId55"/>
    <p:sldId id="832" r:id="rId56"/>
    <p:sldId id="833" r:id="rId57"/>
    <p:sldId id="834" r:id="rId58"/>
    <p:sldId id="835" r:id="rId59"/>
    <p:sldId id="836" r:id="rId60"/>
    <p:sldId id="837" r:id="rId61"/>
    <p:sldId id="838" r:id="rId62"/>
    <p:sldId id="839" r:id="rId63"/>
    <p:sldId id="840" r:id="rId64"/>
    <p:sldId id="841" r:id="rId65"/>
    <p:sldId id="842" r:id="rId66"/>
    <p:sldId id="843" r:id="rId67"/>
    <p:sldId id="844" r:id="rId68"/>
    <p:sldId id="845" r:id="rId69"/>
    <p:sldId id="846" r:id="rId70"/>
    <p:sldId id="847" r:id="rId71"/>
    <p:sldId id="848" r:id="rId72"/>
    <p:sldId id="849" r:id="rId73"/>
    <p:sldId id="850" r:id="rId74"/>
    <p:sldId id="851" r:id="rId75"/>
    <p:sldId id="852" r:id="rId76"/>
    <p:sldId id="853" r:id="rId77"/>
    <p:sldId id="854" r:id="rId78"/>
    <p:sldId id="855" r:id="rId79"/>
    <p:sldId id="856" r:id="rId80"/>
    <p:sldId id="857" r:id="rId81"/>
    <p:sldId id="858" r:id="rId82"/>
    <p:sldId id="859" r:id="rId83"/>
    <p:sldId id="860" r:id="rId84"/>
    <p:sldId id="861" r:id="rId85"/>
    <p:sldId id="862" r:id="rId86"/>
    <p:sldId id="863" r:id="rId87"/>
    <p:sldId id="864" r:id="rId88"/>
    <p:sldId id="865" r:id="rId89"/>
    <p:sldId id="866" r:id="rId90"/>
    <p:sldId id="867" r:id="rId91"/>
    <p:sldId id="868" r:id="rId92"/>
    <p:sldId id="869" r:id="rId93"/>
    <p:sldId id="870" r:id="rId94"/>
    <p:sldId id="871" r:id="rId95"/>
    <p:sldId id="872" r:id="rId96"/>
    <p:sldId id="873" r:id="rId97"/>
    <p:sldId id="874" r:id="rId9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84"/>
    <p:restoredTop sz="94622"/>
  </p:normalViewPr>
  <p:slideViewPr>
    <p:cSldViewPr snapToGrid="0">
      <p:cViewPr varScale="1">
        <p:scale>
          <a:sx n="80" d="100"/>
          <a:sy n="80" d="100"/>
        </p:scale>
        <p:origin x="3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presProps" Target="presProps.xml"/><Relationship Id="rId102" Type="http://schemas.openxmlformats.org/officeDocument/2006/relationships/viewProps" Target="viewProps.xml"/><Relationship Id="rId103" Type="http://schemas.openxmlformats.org/officeDocument/2006/relationships/theme" Target="theme/theme1.xml"/><Relationship Id="rId10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handoutMaster" Target="handoutMasters/handoutMaster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3C97A68-011F-3241-A5A6-6EAD0C86B7D6}" type="slidenum">
              <a:rPr lang="en-US" i="0" smtClean="0">
                <a:latin typeface="Times New Roman" charset="0"/>
              </a:rPr>
              <a:pPr>
                <a:defRPr/>
              </a:pPr>
              <a:t>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589B448-324E-F547-9651-770BB6BE014E}" type="slidenum">
              <a:rPr lang="en-US" i="0" smtClean="0">
                <a:latin typeface="Times New Roman" charset="0"/>
              </a:rPr>
              <a:pPr>
                <a:defRPr/>
              </a:pPr>
              <a:t>11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69BEC7-9E5C-604D-9916-AF2A74B9F274}" type="slidenum">
              <a:rPr lang="en-US" i="0" smtClean="0">
                <a:latin typeface="Times New Roman" charset="0"/>
              </a:rPr>
              <a:pPr>
                <a:defRPr/>
              </a:pPr>
              <a:t>12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48CD503-2045-024B-8E01-05BD3C804D49}" type="slidenum">
              <a:rPr lang="en-US" i="0" smtClean="0">
                <a:latin typeface="Times New Roman" charset="0"/>
              </a:rPr>
              <a:pPr>
                <a:defRPr/>
              </a:pPr>
              <a:t>13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90A2FE3-3F71-0D4D-913A-D62E4D4158B9}" type="slidenum">
              <a:rPr lang="en-US" i="0" smtClean="0">
                <a:latin typeface="Times New Roman" charset="0"/>
              </a:rPr>
              <a:pPr>
                <a:defRPr/>
              </a:pPr>
              <a:t>14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E824D3-1A6E-5741-A1BB-55D02918ED2B}" type="slidenum">
              <a:rPr lang="en-US" i="0" smtClean="0">
                <a:latin typeface="Times New Roman" charset="0"/>
              </a:rPr>
              <a:pPr>
                <a:defRPr/>
              </a:pPr>
              <a:t>15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5461FAE-6E72-474B-9891-F4008A428872}" type="slidenum">
              <a:rPr lang="en-US" i="0" smtClean="0">
                <a:latin typeface="Times New Roman" charset="0"/>
              </a:rPr>
              <a:pPr>
                <a:defRPr/>
              </a:pPr>
              <a:t>16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049FB4-3255-2941-964B-63DD24C4C301}" type="slidenum">
              <a:rPr lang="en-US" i="0" smtClean="0">
                <a:latin typeface="Times New Roman" charset="0"/>
              </a:rPr>
              <a:pPr>
                <a:defRPr/>
              </a:pPr>
              <a:t>17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EB1B82-11B0-7E4D-8D78-B8E843132015}" type="slidenum">
              <a:rPr lang="en-US" i="0" smtClean="0">
                <a:latin typeface="Times New Roman" charset="0"/>
              </a:rPr>
              <a:pPr>
                <a:defRPr/>
              </a:pPr>
              <a:t>18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5F772E-C619-AA41-87FA-66524F210512}" type="slidenum">
              <a:rPr lang="en-US" i="0" smtClean="0">
                <a:latin typeface="Times New Roman" charset="0"/>
              </a:rPr>
              <a:pPr>
                <a:defRPr/>
              </a:pPr>
              <a:t>19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1DFFBCA-CF51-8C4C-90C0-C10013314852}" type="slidenum">
              <a:rPr lang="en-US" i="0" smtClean="0">
                <a:latin typeface="Times New Roman" charset="0"/>
              </a:rPr>
              <a:pPr>
                <a:defRPr/>
              </a:pPr>
              <a:t>20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F9E464-6231-2A46-B6B9-94540F70FC6D}" type="slidenum">
              <a:rPr lang="en-US" i="0" smtClean="0">
                <a:latin typeface="Times New Roman" charset="0"/>
              </a:rPr>
              <a:pPr>
                <a:defRPr/>
              </a:pPr>
              <a:t>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9EA52E9-146D-8E49-BEC5-237E611F9B44}" type="slidenum">
              <a:rPr lang="en-US" i="0" smtClean="0">
                <a:latin typeface="Times New Roman" charset="0"/>
              </a:rPr>
              <a:pPr>
                <a:defRPr/>
              </a:pPr>
              <a:t>21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B7099E6-1531-3943-8BFA-88B507B11539}" type="slidenum">
              <a:rPr lang="en-US" i="0" smtClean="0">
                <a:latin typeface="Times New Roman" charset="0"/>
              </a:rPr>
              <a:pPr>
                <a:defRPr/>
              </a:pPr>
              <a:t>22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A9C1EC7-E903-DF46-A0F2-890A589B5677}" type="slidenum">
              <a:rPr lang="en-US" i="0" smtClean="0">
                <a:latin typeface="Times New Roman" charset="0"/>
              </a:rPr>
              <a:pPr>
                <a:defRPr/>
              </a:pPr>
              <a:t>23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69983E0-9854-FD4B-8953-2A3C8DAEAEAB}" type="slidenum">
              <a:rPr lang="en-US" i="0" smtClean="0">
                <a:latin typeface="Times New Roman" charset="0"/>
              </a:rPr>
              <a:pPr>
                <a:defRPr/>
              </a:pPr>
              <a:t>24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3A56F32-873F-4741-82C3-DC84FF9C65B1}" type="slidenum">
              <a:rPr lang="en-US" i="0" smtClean="0">
                <a:latin typeface="Times New Roman" charset="0"/>
              </a:rPr>
              <a:pPr>
                <a:defRPr/>
              </a:pPr>
              <a:t>25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F274F58-47D7-D746-8362-E5F0BB518567}" type="slidenum">
              <a:rPr lang="en-US" i="0" smtClean="0">
                <a:latin typeface="Times New Roman" charset="0"/>
              </a:rPr>
              <a:pPr>
                <a:defRPr/>
              </a:pPr>
              <a:t>26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61AA2AC-99CC-3A4A-B8E8-FAB41F82BBCA}" type="slidenum">
              <a:rPr lang="en-US" i="0" smtClean="0">
                <a:latin typeface="Times New Roman" charset="0"/>
              </a:rPr>
              <a:pPr>
                <a:defRPr/>
              </a:pPr>
              <a:t>27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EE8A598-DF58-E64E-87FA-BBB91CA30A18}" type="slidenum">
              <a:rPr lang="en-US" i="0" smtClean="0">
                <a:latin typeface="Times New Roman" charset="0"/>
              </a:rPr>
              <a:pPr>
                <a:defRPr/>
              </a:pPr>
              <a:t>28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7F188CC-4460-E043-B180-95C5ACF8D312}" type="slidenum">
              <a:rPr lang="en-US" i="0" smtClean="0">
                <a:latin typeface="Times New Roman" charset="0"/>
              </a:rPr>
              <a:pPr>
                <a:defRPr/>
              </a:pPr>
              <a:t>29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195A4D9-D9A3-9D42-8C21-61B5EC1E1BB0}" type="slidenum">
              <a:rPr lang="en-US" i="0" smtClean="0">
                <a:latin typeface="Times New Roman" charset="0"/>
              </a:rPr>
              <a:pPr>
                <a:defRPr/>
              </a:pPr>
              <a:t>30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7F61FD0-FAF2-4545-8D3A-10FB997685FF}" type="slidenum">
              <a:rPr lang="en-US" i="0" smtClean="0">
                <a:latin typeface="Times New Roman" charset="0"/>
              </a:rPr>
              <a:pPr>
                <a:defRPr/>
              </a:pPr>
              <a:t>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99DADF4-4B2E-B644-9BDA-D41F6D2BAA32}" type="slidenum">
              <a:rPr lang="en-US" i="0" smtClean="0">
                <a:latin typeface="Times New Roman" charset="0"/>
              </a:rPr>
              <a:pPr>
                <a:defRPr/>
              </a:pPr>
              <a:t>31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D67B076-01A6-BF41-ABA5-655018180054}" type="slidenum">
              <a:rPr lang="en-US" i="0" smtClean="0">
                <a:latin typeface="Times New Roman" charset="0"/>
              </a:rPr>
              <a:pPr>
                <a:defRPr/>
              </a:pPr>
              <a:t>32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1839DD2-90A2-2247-9684-E72B53E0F17D}" type="slidenum">
              <a:rPr lang="en-US" i="0" smtClean="0">
                <a:latin typeface="Times New Roman" charset="0"/>
              </a:rPr>
              <a:pPr>
                <a:defRPr/>
              </a:pPr>
              <a:t>33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A88163C-4FEA-FC48-BFDA-B7EEC0814B16}" type="slidenum">
              <a:rPr lang="en-US" i="0" smtClean="0">
                <a:latin typeface="Times New Roman" charset="0"/>
              </a:rPr>
              <a:pPr>
                <a:defRPr/>
              </a:pPr>
              <a:t>34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5DE8D7C-8E55-264E-BB09-7996957FAD63}" type="slidenum">
              <a:rPr lang="en-US" i="0" smtClean="0">
                <a:latin typeface="Times New Roman" charset="0"/>
              </a:rPr>
              <a:pPr>
                <a:defRPr/>
              </a:pPr>
              <a:t>35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A0023F9-7F73-6F45-8A3B-F6442733AA12}" type="slidenum">
              <a:rPr lang="en-US" i="0" smtClean="0">
                <a:latin typeface="Times New Roman" charset="0"/>
              </a:rPr>
              <a:pPr>
                <a:defRPr/>
              </a:pPr>
              <a:t>36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5E476F6-027F-C548-B0EB-110C5BD65377}" type="slidenum">
              <a:rPr lang="en-US" i="0" smtClean="0">
                <a:latin typeface="Times New Roman" charset="0"/>
              </a:rPr>
              <a:pPr>
                <a:defRPr/>
              </a:pPr>
              <a:t>37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0DB9EFD-2C56-304B-9FF9-80BAF6A94A18}" type="slidenum">
              <a:rPr lang="en-US" i="0" smtClean="0">
                <a:latin typeface="Times New Roman" charset="0"/>
              </a:rPr>
              <a:pPr>
                <a:defRPr/>
              </a:pPr>
              <a:t>40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5D8AFE1-5C1D-B844-AF97-3AD4EA9342E3}" type="slidenum">
              <a:rPr lang="en-US" i="0" smtClean="0">
                <a:latin typeface="Times New Roman" charset="0"/>
              </a:rPr>
              <a:pPr>
                <a:defRPr/>
              </a:pPr>
              <a:t>41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DC36F2B-1838-7D43-A1F0-2700684F567E}" type="slidenum">
              <a:rPr lang="en-US" i="0" smtClean="0">
                <a:latin typeface="Times New Roman" charset="0"/>
              </a:rPr>
              <a:pPr>
                <a:defRPr/>
              </a:pPr>
              <a:t>42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F620C57-5F31-6443-8544-E81A27D767F3}" type="slidenum">
              <a:rPr lang="en-US" i="0" smtClean="0">
                <a:latin typeface="Times New Roman" charset="0"/>
              </a:rPr>
              <a:pPr>
                <a:defRPr/>
              </a:pPr>
              <a:t>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93F18A6-DDE2-554F-A5B0-9BC3DAAE2CDF}" type="slidenum">
              <a:rPr lang="en-US" i="0" smtClean="0">
                <a:latin typeface="Times New Roman" charset="0"/>
              </a:rPr>
              <a:pPr>
                <a:defRPr/>
              </a:pPr>
              <a:t>43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10934A6-469E-5846-AA37-F91A0F6B127C}" type="slidenum">
              <a:rPr lang="en-US" i="0" smtClean="0">
                <a:latin typeface="Times New Roman" charset="0"/>
              </a:rPr>
              <a:pPr>
                <a:defRPr/>
              </a:pPr>
              <a:t>44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CCFCE89-56C3-414D-BFB3-B0D9ACE8FC6D}" type="slidenum">
              <a:rPr lang="en-US" i="0" smtClean="0">
                <a:latin typeface="Times New Roman" charset="0"/>
              </a:rPr>
              <a:pPr>
                <a:defRPr/>
              </a:pPr>
              <a:t>45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FBDDC76-7329-B84A-8E56-FF1317E0AB5F}" type="slidenum">
              <a:rPr lang="en-US" i="0" smtClean="0">
                <a:latin typeface="Times New Roman" charset="0"/>
              </a:rPr>
              <a:pPr>
                <a:defRPr/>
              </a:pPr>
              <a:t>46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87D3B6C-C169-0741-98AD-F565A816F2E9}" type="slidenum">
              <a:rPr lang="en-US" i="0" smtClean="0">
                <a:latin typeface="Times New Roman" charset="0"/>
              </a:rPr>
              <a:pPr>
                <a:defRPr/>
              </a:pPr>
              <a:t>47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C6E3BF-3995-EA4B-8E4D-B37DD4BAD334}" type="slidenum">
              <a:rPr lang="en-US" i="0" smtClean="0">
                <a:latin typeface="Times New Roman" charset="0"/>
              </a:rPr>
              <a:pPr>
                <a:defRPr/>
              </a:pPr>
              <a:t>48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0CA0556-2E55-7E49-9536-F0455F7DC450}" type="slidenum">
              <a:rPr lang="en-US" i="0" smtClean="0">
                <a:latin typeface="Times New Roman" charset="0"/>
              </a:rPr>
              <a:pPr>
                <a:defRPr/>
              </a:pPr>
              <a:t>49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EB62942-464A-BE4C-976A-09A7C59A25EA}" type="slidenum">
              <a:rPr lang="en-US" i="0" smtClean="0">
                <a:latin typeface="Times New Roman" charset="0"/>
              </a:rPr>
              <a:pPr>
                <a:defRPr/>
              </a:pPr>
              <a:t>50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99BDC0E-1826-674A-906D-54708681E955}" type="slidenum">
              <a:rPr lang="en-US" i="0" smtClean="0">
                <a:latin typeface="Times New Roman" charset="0"/>
              </a:rPr>
              <a:pPr>
                <a:defRPr/>
              </a:pPr>
              <a:t>51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CD8A2B-4DCF-D14C-840D-0D433CEF9CD4}" type="slidenum">
              <a:rPr lang="en-US" i="0" smtClean="0">
                <a:latin typeface="Times New Roman" charset="0"/>
              </a:rPr>
              <a:pPr>
                <a:defRPr/>
              </a:pPr>
              <a:t>52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8AA7049-8658-2C4B-A161-18F367F0585E}" type="slidenum">
              <a:rPr lang="en-US" i="0" smtClean="0">
                <a:latin typeface="Times New Roman" charset="0"/>
              </a:rPr>
              <a:pPr>
                <a:defRPr/>
              </a:pPr>
              <a:t>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6368E5B-3379-0245-93F9-05C5621CBCC5}" type="slidenum">
              <a:rPr lang="en-US" i="0" smtClean="0">
                <a:latin typeface="Times New Roman" charset="0"/>
              </a:rPr>
              <a:pPr>
                <a:defRPr/>
              </a:pPr>
              <a:t>53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4BF121E-9906-AC41-BFFB-85364A968541}" type="slidenum">
              <a:rPr lang="en-US" i="0" smtClean="0">
                <a:latin typeface="Times New Roman" charset="0"/>
              </a:rPr>
              <a:pPr>
                <a:defRPr/>
              </a:pPr>
              <a:t>54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C4DF883-D50D-014F-AA3F-58F969D03B5E}" type="slidenum">
              <a:rPr lang="en-US" i="0" smtClean="0">
                <a:latin typeface="Times New Roman" charset="0"/>
              </a:rPr>
              <a:pPr>
                <a:defRPr/>
              </a:pPr>
              <a:t>55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ED44080-A1C1-6D48-9090-593E79365BAF}" type="slidenum">
              <a:rPr lang="en-US" i="0" smtClean="0">
                <a:latin typeface="Times New Roman" charset="0"/>
              </a:rPr>
              <a:pPr>
                <a:defRPr/>
              </a:pPr>
              <a:t>56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EFE8A98-A037-0E46-97CD-719E6DC48C9A}" type="slidenum">
              <a:rPr lang="en-US" i="0" smtClean="0">
                <a:latin typeface="Times New Roman" charset="0"/>
              </a:rPr>
              <a:pPr>
                <a:defRPr/>
              </a:pPr>
              <a:t>57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43D48F-8711-C346-AC55-69781208CC1B}" type="slidenum">
              <a:rPr lang="en-US" i="0" smtClean="0">
                <a:latin typeface="Times New Roman" charset="0"/>
              </a:rPr>
              <a:pPr>
                <a:defRPr/>
              </a:pPr>
              <a:t>58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795F41B-3CEF-8149-ABBA-878664839912}" type="slidenum">
              <a:rPr lang="en-US" i="0" smtClean="0">
                <a:latin typeface="Times New Roman" charset="0"/>
              </a:rPr>
              <a:pPr>
                <a:defRPr/>
              </a:pPr>
              <a:t>59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6954268-D528-7442-800B-9664DDD7601B}" type="slidenum">
              <a:rPr lang="en-US" i="0" smtClean="0">
                <a:latin typeface="Times New Roman" charset="0"/>
              </a:rPr>
              <a:pPr>
                <a:defRPr/>
              </a:pPr>
              <a:t>60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4433DD6-D70A-8E47-B310-554B6E789C8D}" type="slidenum">
              <a:rPr lang="en-US" i="0" smtClean="0">
                <a:latin typeface="Times New Roman" charset="0"/>
              </a:rPr>
              <a:pPr>
                <a:defRPr/>
              </a:pPr>
              <a:t>61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33626DD-24C9-E94F-AE99-A71BBB1A5D74}" type="slidenum">
              <a:rPr lang="en-US" i="0" smtClean="0">
                <a:latin typeface="Times New Roman" charset="0"/>
              </a:rPr>
              <a:pPr>
                <a:defRPr/>
              </a:pPr>
              <a:t>62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DB44EAB-FE29-FA45-963B-6DA8F6A2E717}" type="slidenum">
              <a:rPr lang="en-US" i="0" smtClean="0">
                <a:latin typeface="Times New Roman" charset="0"/>
              </a:rPr>
              <a:pPr>
                <a:defRPr/>
              </a:pPr>
              <a:t>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CC6F2D1-A888-7345-8BF4-5577B25D9EB8}" type="slidenum">
              <a:rPr lang="en-US" i="0" smtClean="0">
                <a:latin typeface="Times New Roman" charset="0"/>
              </a:rPr>
              <a:pPr>
                <a:defRPr/>
              </a:pPr>
              <a:t>63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899F814-C6BF-1141-85EA-78252609599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64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6E67162-D420-CA40-8110-1AA35398323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65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4905453-E051-BC4D-8DD5-BD2AF7AD00B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66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61E5BF8-A926-074D-815E-F2F393FDB4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67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5E8E46-FAA0-DA4A-9B36-C2794ABD15BF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68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CA331A-DC94-1B42-A2A9-C17C57FED14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69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0263EC-9FC8-3E46-A8F2-77E357E79E36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70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CDA285F-6A09-5D4C-A322-7D1EDA26E0ED}" type="slidenum">
              <a:rPr lang="en-US" i="0" smtClean="0">
                <a:latin typeface="Times New Roman" charset="0"/>
              </a:rPr>
              <a:pPr>
                <a:defRPr/>
              </a:pPr>
              <a:t>76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23D779-C292-7C49-8148-AB3AD59111C2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77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B2606F-C1DD-AB42-91E2-4D2AE510B66F}" type="slidenum">
              <a:rPr lang="en-US" i="0" smtClean="0">
                <a:latin typeface="Times New Roman" charset="0"/>
              </a:rPr>
              <a:pPr>
                <a:defRPr/>
              </a:pPr>
              <a:t>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9600B93-8034-F447-85CE-88E355B6FAD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78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5827C07-B323-1E43-831B-E2E6BCD1176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79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EE596BD-79B8-F24D-A916-5F2104E87CB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80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C438215-D38C-0D48-ABD0-3AFB4629475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81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25487E6-1209-1B44-8A6B-79DCC9D55604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82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6EC43F-D216-5A49-9D19-ED7984D96B3C}" type="slidenum">
              <a:rPr lang="en-US" i="0" smtClean="0">
                <a:latin typeface="Times New Roman" charset="0"/>
              </a:rPr>
              <a:pPr>
                <a:defRPr/>
              </a:pPr>
              <a:t>83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C815FD5-B57F-A44A-87F2-BF696E2DEF6E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84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E4C2F5E-D93F-F644-8D11-49C71E81086F}" type="slidenum">
              <a:rPr lang="en-US" i="0" smtClean="0">
                <a:latin typeface="Times New Roman" charset="0"/>
              </a:rPr>
              <a:pPr>
                <a:defRPr/>
              </a:pPr>
              <a:t>87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DB61159-EE09-2745-B91D-BC465D8E6509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96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BCB891A-1F10-6C4C-8EDC-2A2224A692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97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FBD828-11F8-6948-B056-D1F77BF7AC02}" type="slidenum">
              <a:rPr lang="en-US" i="0" smtClean="0">
                <a:latin typeface="Times New Roman" charset="0"/>
              </a:rPr>
              <a:pPr>
                <a:defRPr/>
              </a:pPr>
              <a:t>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40C7D90-CF53-894C-BF5D-C9831E50B051}" type="slidenum">
              <a:rPr lang="en-US" i="0" smtClean="0">
                <a:latin typeface="Times New Roman" charset="0"/>
              </a:rPr>
              <a:pPr>
                <a:defRPr/>
              </a:pPr>
              <a:t>10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9AB7E571-4613-BD47-B8AF-E4769FE4B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7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D0626857-DD43-9D46-91D4-DEBFBA125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1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B3616EB6-F471-2047-976B-63D7811A0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5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3.gif"/><Relationship Id="rId5" Type="http://schemas.openxmlformats.org/officeDocument/2006/relationships/image" Target="../media/image34.jpe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1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3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0.wmf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27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em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27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27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27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27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27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27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27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27.png"/><Relationship Id="rId6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46.png"/><Relationship Id="rId5" Type="http://schemas.openxmlformats.org/officeDocument/2006/relationships/image" Target="../media/image50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46.png"/><Relationship Id="rId5" Type="http://schemas.openxmlformats.org/officeDocument/2006/relationships/image" Target="../media/image50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46.png"/><Relationship Id="rId5" Type="http://schemas.openxmlformats.org/officeDocument/2006/relationships/image" Target="../media/image50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46.png"/><Relationship Id="rId5" Type="http://schemas.openxmlformats.org/officeDocument/2006/relationships/image" Target="../media/image50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5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Relationship Id="rId3" Type="http://schemas.openxmlformats.org/officeDocument/2006/relationships/image" Target="../media/image5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Relationship Id="rId3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Relationship Id="rId3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50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5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8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5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5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5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5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50.png"/><Relationship Id="rId5" Type="http://schemas.openxmlformats.org/officeDocument/2006/relationships/image" Target="../media/image56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8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3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</a:t>
            </a:r>
            <a:r>
              <a:rPr lang="en-US" sz="2800" i="1" dirty="0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 smtClean="0">
              <a:latin typeface="Gill Sans MT" charset="0"/>
            </a:endParaRP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use these slides (e.g., in a class) that you mention their source (after all, we</a:t>
            </a:r>
            <a:r>
              <a:rPr lang="ja-JP" altLang="en-US" sz="1200" dirty="0" smtClean="0"/>
              <a:t>’</a:t>
            </a:r>
            <a:r>
              <a:rPr lang="en-US" altLang="ja-JP" sz="1200" dirty="0" smtClean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 smtClean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 smtClean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     All material copyright 1996-2016</a:t>
            </a:r>
          </a:p>
          <a:p>
            <a:pPr>
              <a:defRPr/>
            </a:pPr>
            <a:r>
              <a:rPr lang="en-US" sz="1200" dirty="0" smtClean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6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The Link Layer 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and LANs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6.2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latin typeface="Gill Sans MT" charset="0"/>
                <a:cs typeface="+mn-cs"/>
              </a:rPr>
              <a:t> LANs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6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4475"/>
            <a:ext cx="7772400" cy="1016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Error detection</a:t>
            </a:r>
          </a:p>
        </p:txBody>
      </p:sp>
      <p:pic>
        <p:nvPicPr>
          <p:cNvPr id="60420" name="Picture 3" descr="521 Error Det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322638"/>
            <a:ext cx="567055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533400" y="1312863"/>
            <a:ext cx="8331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EDC= Error Detection and Correction bits (redundancy)</a:t>
            </a:r>
          </a:p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D    = Data protected by error checking, may include header fields </a:t>
            </a:r>
            <a:br>
              <a:rPr lang="en-US" sz="2000" i="0" dirty="0" smtClean="0">
                <a:latin typeface="Arial" charset="0"/>
                <a:cs typeface="+mn-cs"/>
              </a:rPr>
            </a:br>
            <a:endParaRPr lang="en-US" sz="2000" i="0" dirty="0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Error detection not 100% reliable!</a:t>
            </a:r>
          </a:p>
          <a:p>
            <a:pPr lvl="1">
              <a:buFontTx/>
              <a:buChar char="•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protocol may miss some errors, but rarely</a:t>
            </a:r>
          </a:p>
          <a:p>
            <a:pPr lvl="1">
              <a:buFontTx/>
              <a:buChar char="•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larger EDC field yields better detection and correction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5384800" y="3916363"/>
            <a:ext cx="176213" cy="193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4773613" y="3873500"/>
            <a:ext cx="942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otherwise</a:t>
            </a:r>
          </a:p>
        </p:txBody>
      </p:sp>
      <p:pic>
        <p:nvPicPr>
          <p:cNvPr id="60424" name="Picture 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971165"/>
            <a:ext cx="3737081" cy="1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5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366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85750"/>
            <a:ext cx="53340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Parity checking</a:t>
            </a:r>
          </a:p>
        </p:txBody>
      </p:sp>
      <p:pic>
        <p:nvPicPr>
          <p:cNvPr id="62469" name="Picture 3" descr="522 Single Bit Par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727325"/>
            <a:ext cx="2609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661988" y="1416050"/>
            <a:ext cx="2819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+mn-cs"/>
              </a:rPr>
              <a:t>single bit parity:</a:t>
            </a:r>
            <a:r>
              <a:rPr lang="en-US" sz="2400" b="1" dirty="0" smtClean="0">
                <a:solidFill>
                  <a:srgbClr val="CC0000"/>
                </a:solidFill>
                <a:latin typeface="Arial" charset="0"/>
                <a:cs typeface="+mn-cs"/>
              </a:rPr>
              <a:t> 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 smtClean="0">
                <a:latin typeface="Arial" charset="0"/>
                <a:cs typeface="+mn-cs"/>
              </a:rPr>
              <a:t>d</a:t>
            </a:r>
            <a:r>
              <a:rPr lang="en-US" sz="2000" i="0" dirty="0" smtClean="0">
                <a:latin typeface="Arial" charset="0"/>
                <a:cs typeface="+mn-cs"/>
              </a:rPr>
              <a:t>etect single bit errors</a:t>
            </a:r>
          </a:p>
        </p:txBody>
      </p:sp>
      <p:pic>
        <p:nvPicPr>
          <p:cNvPr id="62471" name="Picture 5" descr="523 Double Bit Par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2327275"/>
            <a:ext cx="37512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3825875" y="1409700"/>
            <a:ext cx="44842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+mn-cs"/>
              </a:rPr>
              <a:t>two-dimensional bit parity: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detect and correct single bit errors</a:t>
            </a:r>
          </a:p>
        </p:txBody>
      </p:sp>
      <p:sp>
        <p:nvSpPr>
          <p:cNvPr id="12298" name="Oval 7"/>
          <p:cNvSpPr>
            <a:spLocks noChangeArrowheads="1"/>
          </p:cNvSpPr>
          <p:nvPr/>
        </p:nvSpPr>
        <p:spPr bwMode="auto">
          <a:xfrm>
            <a:off x="4572000" y="5338763"/>
            <a:ext cx="163513" cy="2111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299" name="Oval 9"/>
          <p:cNvSpPr>
            <a:spLocks noChangeArrowheads="1"/>
          </p:cNvSpPr>
          <p:nvPr/>
        </p:nvSpPr>
        <p:spPr bwMode="auto">
          <a:xfrm>
            <a:off x="6248400" y="5334000"/>
            <a:ext cx="147638" cy="207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2475" name="TextBox 1"/>
          <p:cNvSpPr txBox="1">
            <a:spLocks noChangeArrowheads="1"/>
          </p:cNvSpPr>
          <p:nvPr/>
        </p:nvSpPr>
        <p:spPr bwMode="auto">
          <a:xfrm>
            <a:off x="4503738" y="5241925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62476" name="TextBox 13"/>
          <p:cNvSpPr txBox="1">
            <a:spLocks noChangeArrowheads="1"/>
          </p:cNvSpPr>
          <p:nvPr/>
        </p:nvSpPr>
        <p:spPr bwMode="auto">
          <a:xfrm>
            <a:off x="6162675" y="5232400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27204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3838"/>
            <a:ext cx="7772400" cy="101441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Internet checksum </a:t>
            </a:r>
            <a:r>
              <a:rPr lang="en-US" sz="3600" dirty="0">
                <a:latin typeface="Gill Sans MT" charset="0"/>
                <a:cs typeface="+mj-cs"/>
              </a:rPr>
              <a:t>(review)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2519363"/>
            <a:ext cx="3657600" cy="349567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sender: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treat segment contents as sequence of 16-bit integers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checksum: addition (1</a:t>
            </a:r>
            <a:r>
              <a:rPr lang="ja-JP" altLang="en-US" sz="240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complement sum) of segment contents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sender puts checksum value into UDP checksum field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lnSpc>
                <a:spcPct val="75000"/>
              </a:lnSpc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414713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receiver: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compute checksum of received segment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check if computed checksum equals checksum field value: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NO - error detected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YES - no error detected. </a:t>
            </a:r>
            <a:r>
              <a:rPr lang="en-US" i="1" dirty="0">
                <a:latin typeface="Gill Sans MT" charset="0"/>
              </a:rPr>
              <a:t>But maybe errors nonetheless?</a:t>
            </a:r>
            <a:r>
              <a:rPr lang="en-US" dirty="0">
                <a:latin typeface="Gill Sans MT" charset="0"/>
              </a:rPr>
              <a:t> 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695325" y="1457325"/>
            <a:ext cx="7924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goal:</a:t>
            </a:r>
            <a:r>
              <a:rPr lang="en-US" sz="2400" i="0" dirty="0">
                <a:latin typeface="Gill Sans MT" charset="0"/>
                <a:cs typeface="+mn-cs"/>
              </a:rPr>
              <a:t> detect </a:t>
            </a:r>
            <a:r>
              <a:rPr lang="ja-JP" altLang="en-US" sz="2400" i="0">
                <a:latin typeface="Gill Sans MT" charset="0"/>
                <a:cs typeface="+mn-cs"/>
              </a:rPr>
              <a:t>“</a:t>
            </a:r>
            <a:r>
              <a:rPr lang="en-US" sz="2400" i="0" dirty="0">
                <a:latin typeface="Gill Sans MT" charset="0"/>
                <a:cs typeface="+mn-cs"/>
              </a:rPr>
              <a:t>errors</a:t>
            </a:r>
            <a:r>
              <a:rPr lang="ja-JP" altLang="en-US" sz="2400" i="0">
                <a:latin typeface="Gill Sans MT" charset="0"/>
                <a:cs typeface="+mn-cs"/>
              </a:rPr>
              <a:t>”</a:t>
            </a:r>
            <a:r>
              <a:rPr lang="en-US" sz="2400" i="0" dirty="0">
                <a:latin typeface="Gill Sans MT" charset="0"/>
                <a:cs typeface="+mn-cs"/>
              </a:rPr>
              <a:t> (e.g., flipped bits) in transmitted packet (note: used at transport layer</a:t>
            </a:r>
            <a:r>
              <a:rPr lang="en-US" sz="2400" dirty="0">
                <a:latin typeface="Gill Sans MT" charset="0"/>
                <a:cs typeface="+mn-cs"/>
              </a:rPr>
              <a:t> only</a:t>
            </a:r>
            <a:r>
              <a:rPr lang="en-US" sz="2400" i="0" dirty="0">
                <a:latin typeface="Gill Sans MT" charset="0"/>
                <a:cs typeface="+mn-cs"/>
              </a:rPr>
              <a:t>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400" i="0" dirty="0">
              <a:latin typeface="Gill Sans MT" charset="0"/>
              <a:cs typeface="+mn-cs"/>
            </a:endParaRPr>
          </a:p>
        </p:txBody>
      </p:sp>
      <p:pic>
        <p:nvPicPr>
          <p:cNvPr id="64519" name="Picture 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9620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92233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11138"/>
            <a:ext cx="8231188" cy="1004887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Cyclic redundancy check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319213"/>
            <a:ext cx="7772400" cy="3360737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more powerful error-detection coding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view data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</a:t>
            </a:r>
            <a:r>
              <a:rPr lang="en-US" sz="2400" dirty="0">
                <a:latin typeface="Gill Sans MT" charset="0"/>
                <a:cs typeface="+mn-cs"/>
              </a:rPr>
              <a:t>, as a binary number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choose r+1 bit pattern (generator),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G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goal: choose r CRC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R</a:t>
            </a:r>
            <a:r>
              <a:rPr lang="en-US" sz="2400" dirty="0">
                <a:latin typeface="Gill Sans MT" charset="0"/>
                <a:cs typeface="+mn-cs"/>
              </a:rPr>
              <a:t>, such that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 &lt;D,R&gt; exactly divisible by G (modulo 2)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knows G, divides &lt;D,R&gt; by G.  If non-zero remainder: error detected!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can detect all burst errors less than r+1 bits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widely used in practice (Ethernet, 802.11 WiFi, ATM)</a:t>
            </a:r>
          </a:p>
        </p:txBody>
      </p:sp>
      <p:pic>
        <p:nvPicPr>
          <p:cNvPr id="66566" name="Picture 4" descr="524 CRC c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743450"/>
            <a:ext cx="573881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285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CRC example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1025" y="1447800"/>
            <a:ext cx="3711575" cy="3244850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want:</a:t>
            </a:r>
            <a:endParaRPr lang="en-US" sz="3200" dirty="0">
              <a:solidFill>
                <a:srgbClr val="000099"/>
              </a:solidFill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baseline="26000" dirty="0">
                <a:latin typeface="Gill Sans MT" charset="0"/>
              </a:rPr>
              <a:t>.</a:t>
            </a:r>
            <a:r>
              <a:rPr lang="en-US" sz="2800" dirty="0">
                <a:latin typeface="Gill Sans MT" charset="0"/>
              </a:rPr>
              <a:t>2</a:t>
            </a:r>
            <a:r>
              <a:rPr lang="en-US" sz="2800" baseline="30000" dirty="0">
                <a:latin typeface="Gill Sans MT" charset="0"/>
              </a:rPr>
              <a:t>r</a:t>
            </a:r>
            <a:r>
              <a:rPr lang="en-US" sz="2800" dirty="0">
                <a:latin typeface="Gill Sans MT" charset="0"/>
              </a:rPr>
              <a:t> XOR R = nG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equivalently:</a:t>
            </a:r>
            <a:endParaRPr lang="en-US" sz="3200" dirty="0">
              <a:solidFill>
                <a:srgbClr val="000099"/>
              </a:solidFill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baseline="26000" dirty="0">
                <a:latin typeface="Gill Sans MT" charset="0"/>
              </a:rPr>
              <a:t>.</a:t>
            </a:r>
            <a:r>
              <a:rPr lang="en-US" sz="2800" dirty="0">
                <a:latin typeface="Gill Sans MT" charset="0"/>
              </a:rPr>
              <a:t>2</a:t>
            </a:r>
            <a:r>
              <a:rPr lang="en-US" sz="2800" baseline="30000" dirty="0">
                <a:latin typeface="Gill Sans MT" charset="0"/>
              </a:rPr>
              <a:t>r</a:t>
            </a:r>
            <a:r>
              <a:rPr lang="en-US" sz="2800" dirty="0">
                <a:latin typeface="Gill Sans MT" charset="0"/>
              </a:rPr>
              <a:t> = nG XOR R 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equivalently:</a:t>
            </a:r>
            <a:r>
              <a:rPr lang="en-US" dirty="0">
                <a:latin typeface="Gill Sans MT" charset="0"/>
                <a:cs typeface="+mn-cs"/>
              </a:rPr>
              <a:t>  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    if we divide D</a:t>
            </a:r>
            <a:r>
              <a:rPr lang="en-US" baseline="26000" dirty="0">
                <a:latin typeface="Gill Sans MT" charset="0"/>
                <a:cs typeface="+mn-cs"/>
              </a:rPr>
              <a:t>.</a:t>
            </a:r>
            <a:r>
              <a:rPr lang="en-US" dirty="0">
                <a:latin typeface="Gill Sans MT" charset="0"/>
                <a:cs typeface="+mn-cs"/>
              </a:rPr>
              <a:t>2</a:t>
            </a:r>
            <a:r>
              <a:rPr lang="en-US" baseline="30000" dirty="0">
                <a:latin typeface="Gill Sans MT" charset="0"/>
                <a:cs typeface="+mn-cs"/>
              </a:rPr>
              <a:t>r</a:t>
            </a:r>
            <a:r>
              <a:rPr lang="en-US" dirty="0">
                <a:latin typeface="Gill Sans MT" charset="0"/>
                <a:cs typeface="+mn-cs"/>
              </a:rPr>
              <a:t> by G, want remainder R to satisfy:</a:t>
            </a: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1227138" y="4957763"/>
            <a:ext cx="3767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Arial" charset="0"/>
                <a:cs typeface="+mn-cs"/>
              </a:rPr>
              <a:t>R</a:t>
            </a:r>
            <a:r>
              <a:rPr lang="en-US" dirty="0" smtClean="0">
                <a:latin typeface="Arial" charset="0"/>
                <a:cs typeface="+mn-cs"/>
              </a:rPr>
              <a:t> = remainder[           ]</a:t>
            </a: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2641600" y="4797425"/>
            <a:ext cx="1336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+mn-cs"/>
              </a:rPr>
              <a:t>D</a:t>
            </a:r>
            <a:r>
              <a:rPr lang="en-US" sz="2400" baseline="26000" dirty="0" smtClean="0">
                <a:latin typeface="Arial" charset="0"/>
                <a:cs typeface="+mn-cs"/>
              </a:rPr>
              <a:t>.</a:t>
            </a:r>
            <a:r>
              <a:rPr lang="en-US" sz="2400" dirty="0" smtClean="0">
                <a:latin typeface="Arial" charset="0"/>
                <a:cs typeface="+mn-cs"/>
              </a:rPr>
              <a:t>2</a:t>
            </a:r>
            <a:r>
              <a:rPr lang="en-US" sz="2400" baseline="30000" dirty="0" smtClean="0">
                <a:latin typeface="Arial" charset="0"/>
                <a:cs typeface="+mn-cs"/>
              </a:rPr>
              <a:t>r</a:t>
            </a: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+mn-cs"/>
              </a:rPr>
              <a:t>G</a:t>
            </a:r>
          </a:p>
        </p:txBody>
      </p:sp>
      <p:sp>
        <p:nvSpPr>
          <p:cNvPr id="15369" name="Line 7"/>
          <p:cNvSpPr>
            <a:spLocks noChangeShapeType="1"/>
          </p:cNvSpPr>
          <p:nvPr/>
        </p:nvSpPr>
        <p:spPr bwMode="auto">
          <a:xfrm>
            <a:off x="2984500" y="5213350"/>
            <a:ext cx="631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1055688" y="4622800"/>
            <a:ext cx="3201987" cy="119062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8617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914400"/>
            <a:ext cx="2970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1028700"/>
            <a:ext cx="4106862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29947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6.3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latin typeface="Gill Sans MT" charset="0"/>
                <a:cs typeface="+mn-cs"/>
              </a:rPr>
              <a:t> LANs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90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7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Multiple access links, protocols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109663"/>
            <a:ext cx="7772400" cy="32924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two types of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links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: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point-to-point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PPP for dial-up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point-to-point link between Ethernet switch, host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broadcast (shared wire or medium)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old-fashioned Ethernet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upstream HFC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802.11 wireless LAN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933450" y="5694363"/>
            <a:ext cx="16017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wire (e.g.,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cabled Ethernet)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2781300" y="5683250"/>
            <a:ext cx="16906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 (e.g., 802.11 WiFi)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070475" y="5691188"/>
            <a:ext cx="1011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(satellite) 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6543675" y="5700713"/>
            <a:ext cx="197643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humans at a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cocktail party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(shared air, acoustical)</a:t>
            </a:r>
          </a:p>
        </p:txBody>
      </p:sp>
      <p:sp>
        <p:nvSpPr>
          <p:cNvPr id="17419" name="Line 173"/>
          <p:cNvSpPr>
            <a:spLocks noChangeShapeType="1"/>
          </p:cNvSpPr>
          <p:nvPr/>
        </p:nvSpPr>
        <p:spPr bwMode="auto">
          <a:xfrm flipH="1">
            <a:off x="1544638" y="4522788"/>
            <a:ext cx="466725" cy="89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0" name="Line 174"/>
          <p:cNvSpPr>
            <a:spLocks noChangeShapeType="1"/>
          </p:cNvSpPr>
          <p:nvPr/>
        </p:nvSpPr>
        <p:spPr bwMode="auto">
          <a:xfrm>
            <a:off x="1527175" y="499427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1" name="Line 175"/>
          <p:cNvSpPr>
            <a:spLocks noChangeShapeType="1"/>
          </p:cNvSpPr>
          <p:nvPr/>
        </p:nvSpPr>
        <p:spPr bwMode="auto">
          <a:xfrm>
            <a:off x="1392238" y="5330825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2" name="Line 176"/>
          <p:cNvSpPr>
            <a:spLocks noChangeShapeType="1"/>
          </p:cNvSpPr>
          <p:nvPr/>
        </p:nvSpPr>
        <p:spPr bwMode="auto">
          <a:xfrm flipV="1">
            <a:off x="1836738" y="4854575"/>
            <a:ext cx="1778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18" name="Group 382"/>
          <p:cNvGrpSpPr>
            <a:grpSpLocks/>
          </p:cNvGrpSpPr>
          <p:nvPr/>
        </p:nvGrpSpPr>
        <p:grpSpPr bwMode="auto">
          <a:xfrm>
            <a:off x="4808538" y="5362575"/>
            <a:ext cx="288925" cy="220663"/>
            <a:chOff x="2274" y="2821"/>
            <a:chExt cx="215" cy="238"/>
          </a:xfrm>
        </p:grpSpPr>
        <p:sp>
          <p:nvSpPr>
            <p:cNvPr id="72903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4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5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6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7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8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9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0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1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2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3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4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5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6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19" name="Group 398"/>
          <p:cNvGrpSpPr>
            <a:grpSpLocks/>
          </p:cNvGrpSpPr>
          <p:nvPr/>
        </p:nvGrpSpPr>
        <p:grpSpPr bwMode="auto">
          <a:xfrm>
            <a:off x="5314950" y="5343525"/>
            <a:ext cx="223838" cy="254000"/>
            <a:chOff x="2274" y="2821"/>
            <a:chExt cx="215" cy="238"/>
          </a:xfrm>
        </p:grpSpPr>
        <p:sp>
          <p:nvSpPr>
            <p:cNvPr id="72889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0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1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2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3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4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5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6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7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8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9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0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1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2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0" name="Group 413"/>
          <p:cNvGrpSpPr>
            <a:grpSpLocks/>
          </p:cNvGrpSpPr>
          <p:nvPr/>
        </p:nvGrpSpPr>
        <p:grpSpPr bwMode="auto">
          <a:xfrm flipH="1">
            <a:off x="5694363" y="5372100"/>
            <a:ext cx="298450" cy="211138"/>
            <a:chOff x="2274" y="2821"/>
            <a:chExt cx="215" cy="238"/>
          </a:xfrm>
        </p:grpSpPr>
        <p:sp>
          <p:nvSpPr>
            <p:cNvPr id="72875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6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7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8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9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0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1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2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3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4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5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6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7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8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72721" name="Picture 429" descr="MMj0395775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4649788"/>
            <a:ext cx="561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32" descr="cockt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568825"/>
            <a:ext cx="2030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Line 434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9" name="Line 435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0" name="Line 436"/>
          <p:cNvSpPr>
            <a:spLocks noChangeShapeType="1"/>
          </p:cNvSpPr>
          <p:nvPr/>
        </p:nvSpPr>
        <p:spPr bwMode="auto">
          <a:xfrm>
            <a:off x="1639888" y="5264150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26" name="Group 506"/>
          <p:cNvGrpSpPr>
            <a:grpSpLocks/>
          </p:cNvGrpSpPr>
          <p:nvPr/>
        </p:nvGrpSpPr>
        <p:grpSpPr bwMode="auto">
          <a:xfrm flipH="1">
            <a:off x="977900" y="5140325"/>
            <a:ext cx="501650" cy="512763"/>
            <a:chOff x="2839" y="3501"/>
            <a:chExt cx="755" cy="803"/>
          </a:xfrm>
        </p:grpSpPr>
        <p:pic>
          <p:nvPicPr>
            <p:cNvPr id="72873" name="Picture 507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74" name="Freeform 50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27" name="Group 621"/>
          <p:cNvGrpSpPr>
            <a:grpSpLocks/>
          </p:cNvGrpSpPr>
          <p:nvPr/>
        </p:nvGrpSpPr>
        <p:grpSpPr bwMode="auto">
          <a:xfrm>
            <a:off x="3038475" y="4186238"/>
            <a:ext cx="635000" cy="485775"/>
            <a:chOff x="3061" y="2530"/>
            <a:chExt cx="400" cy="306"/>
          </a:xfrm>
        </p:grpSpPr>
        <p:grpSp>
          <p:nvGrpSpPr>
            <p:cNvPr id="72842" name="Group 49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67" name="Freeform 49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8" name="Freeform 49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9" name="Freeform 49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0" name="Freeform 49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1" name="Freeform 49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2" name="Freeform 50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43" name="Picture 549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4" name="Freeform 550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45" name="Picture 551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6" name="Freeform 552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7" name="Freeform 553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8" name="Freeform 554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9" name="Freeform 555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0" name="Freeform 556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1" name="Freeform 557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52" name="Group 558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861" name="Freeform 55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2" name="Freeform 56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3" name="Freeform 56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4" name="Freeform 56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5" name="Freeform 56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6" name="Freeform 56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53" name="Freeform 565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4" name="Freeform 566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5" name="Freeform 567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6" name="Freeform 568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7" name="Freeform 569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8" name="Freeform 570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9" name="Freeform 589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60" name="Freeform 590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8" name="Group 632"/>
          <p:cNvGrpSpPr>
            <a:grpSpLocks/>
          </p:cNvGrpSpPr>
          <p:nvPr/>
        </p:nvGrpSpPr>
        <p:grpSpPr bwMode="auto">
          <a:xfrm>
            <a:off x="3925888" y="4354513"/>
            <a:ext cx="536575" cy="401637"/>
            <a:chOff x="3328" y="2543"/>
            <a:chExt cx="338" cy="253"/>
          </a:xfrm>
        </p:grpSpPr>
        <p:grpSp>
          <p:nvGrpSpPr>
            <p:cNvPr id="72815" name="Group 487"/>
            <p:cNvGrpSpPr>
              <a:grpSpLocks/>
            </p:cNvGrpSpPr>
            <p:nvPr/>
          </p:nvGrpSpPr>
          <p:grpSpPr bwMode="auto">
            <a:xfrm>
              <a:off x="3328" y="2543"/>
              <a:ext cx="327" cy="81"/>
              <a:chOff x="2199" y="955"/>
              <a:chExt cx="2547" cy="506"/>
            </a:xfrm>
          </p:grpSpPr>
          <p:sp>
            <p:nvSpPr>
              <p:cNvPr id="72836" name="Freeform 488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7" name="Freeform 489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8" name="Freeform 490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9" name="Freeform 491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0" name="Freeform 492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1" name="Freeform 493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16" name="Picture 571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381" y="269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7" name="Freeform 572"/>
            <p:cNvSpPr>
              <a:spLocks/>
            </p:cNvSpPr>
            <p:nvPr/>
          </p:nvSpPr>
          <p:spPr bwMode="auto">
            <a:xfrm>
              <a:off x="3462" y="259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18" name="Picture 573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60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9" name="Freeform 574"/>
            <p:cNvSpPr>
              <a:spLocks/>
            </p:cNvSpPr>
            <p:nvPr/>
          </p:nvSpPr>
          <p:spPr bwMode="auto">
            <a:xfrm>
              <a:off x="3498" y="259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0" name="Freeform 575"/>
            <p:cNvSpPr>
              <a:spLocks/>
            </p:cNvSpPr>
            <p:nvPr/>
          </p:nvSpPr>
          <p:spPr bwMode="auto">
            <a:xfrm>
              <a:off x="3461" y="259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1" name="Freeform 576"/>
            <p:cNvSpPr>
              <a:spLocks/>
            </p:cNvSpPr>
            <p:nvPr/>
          </p:nvSpPr>
          <p:spPr bwMode="auto">
            <a:xfrm>
              <a:off x="3614" y="261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2" name="Freeform 577"/>
            <p:cNvSpPr>
              <a:spLocks/>
            </p:cNvSpPr>
            <p:nvPr/>
          </p:nvSpPr>
          <p:spPr bwMode="auto">
            <a:xfrm>
              <a:off x="3460" y="269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3" name="Freeform 578"/>
            <p:cNvSpPr>
              <a:spLocks/>
            </p:cNvSpPr>
            <p:nvPr/>
          </p:nvSpPr>
          <p:spPr bwMode="auto">
            <a:xfrm>
              <a:off x="3619" y="261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4" name="Freeform 579"/>
            <p:cNvSpPr>
              <a:spLocks/>
            </p:cNvSpPr>
            <p:nvPr/>
          </p:nvSpPr>
          <p:spPr bwMode="auto">
            <a:xfrm>
              <a:off x="3460" y="269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25" name="Group 580"/>
            <p:cNvGrpSpPr>
              <a:grpSpLocks/>
            </p:cNvGrpSpPr>
            <p:nvPr/>
          </p:nvGrpSpPr>
          <p:grpSpPr bwMode="auto">
            <a:xfrm>
              <a:off x="3458" y="2737"/>
              <a:ext cx="55" cy="24"/>
              <a:chOff x="1740" y="2642"/>
              <a:chExt cx="752" cy="327"/>
            </a:xfrm>
          </p:grpSpPr>
          <p:sp>
            <p:nvSpPr>
              <p:cNvPr id="72830" name="Freeform 58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1" name="Freeform 58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2" name="Freeform 58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3" name="Freeform 58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4" name="Freeform 58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5" name="Freeform 58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26" name="Freeform 587"/>
            <p:cNvSpPr>
              <a:spLocks/>
            </p:cNvSpPr>
            <p:nvPr/>
          </p:nvSpPr>
          <p:spPr bwMode="auto">
            <a:xfrm>
              <a:off x="3552" y="274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7" name="Freeform 588"/>
            <p:cNvSpPr>
              <a:spLocks/>
            </p:cNvSpPr>
            <p:nvPr/>
          </p:nvSpPr>
          <p:spPr bwMode="auto">
            <a:xfrm>
              <a:off x="3381" y="274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8" name="Freeform 591"/>
            <p:cNvSpPr>
              <a:spLocks/>
            </p:cNvSpPr>
            <p:nvPr/>
          </p:nvSpPr>
          <p:spPr bwMode="auto">
            <a:xfrm>
              <a:off x="3387" y="273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9" name="Freeform 592"/>
            <p:cNvSpPr>
              <a:spLocks/>
            </p:cNvSpPr>
            <p:nvPr/>
          </p:nvSpPr>
          <p:spPr bwMode="auto">
            <a:xfrm flipV="1">
              <a:off x="3549" y="273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9" name="Group 631"/>
          <p:cNvGrpSpPr>
            <a:grpSpLocks/>
          </p:cNvGrpSpPr>
          <p:nvPr/>
        </p:nvGrpSpPr>
        <p:grpSpPr bwMode="auto">
          <a:xfrm>
            <a:off x="3308350" y="4614863"/>
            <a:ext cx="585788" cy="419100"/>
            <a:chOff x="5096" y="2218"/>
            <a:chExt cx="369" cy="264"/>
          </a:xfrm>
        </p:grpSpPr>
        <p:grpSp>
          <p:nvGrpSpPr>
            <p:cNvPr id="72806" name="Group 622"/>
            <p:cNvGrpSpPr>
              <a:grpSpLocks/>
            </p:cNvGrpSpPr>
            <p:nvPr/>
          </p:nvGrpSpPr>
          <p:grpSpPr bwMode="auto">
            <a:xfrm>
              <a:off x="5096" y="2218"/>
              <a:ext cx="327" cy="81"/>
              <a:chOff x="2199" y="955"/>
              <a:chExt cx="2547" cy="506"/>
            </a:xfrm>
          </p:grpSpPr>
          <p:sp>
            <p:nvSpPr>
              <p:cNvPr id="72809" name="Freeform 623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0" name="Freeform 624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1" name="Freeform 625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2" name="Freeform 626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3" name="Freeform 627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4" name="Freeform 628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07" name="Picture 629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2250"/>
              <a:ext cx="2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8" name="Picture 630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" y="2251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30" name="Group 633"/>
          <p:cNvGrpSpPr>
            <a:grpSpLocks/>
          </p:cNvGrpSpPr>
          <p:nvPr/>
        </p:nvGrpSpPr>
        <p:grpSpPr bwMode="auto">
          <a:xfrm>
            <a:off x="3009900" y="5040313"/>
            <a:ext cx="635000" cy="485775"/>
            <a:chOff x="3061" y="2530"/>
            <a:chExt cx="400" cy="306"/>
          </a:xfrm>
        </p:grpSpPr>
        <p:grpSp>
          <p:nvGrpSpPr>
            <p:cNvPr id="72775" name="Group 63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00" name="Freeform 63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1" name="Freeform 63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2" name="Freeform 63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3" name="Freeform 63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4" name="Freeform 63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5" name="Freeform 64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76" name="Picture 641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7" name="Freeform 642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78" name="Picture 643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9" name="Freeform 644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0" name="Freeform 645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1" name="Freeform 646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2" name="Freeform 647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3" name="Freeform 648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4" name="Freeform 649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85" name="Group 650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94" name="Freeform 65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5" name="Freeform 65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6" name="Freeform 65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7" name="Freeform 65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8" name="Freeform 65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9" name="Freeform 65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86" name="Freeform 657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7" name="Freeform 658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8" name="Freeform 659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9" name="Freeform 660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0" name="Freeform 661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1" name="Freeform 662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2" name="Freeform 663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3" name="Freeform 664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1" name="Group 665"/>
          <p:cNvGrpSpPr>
            <a:grpSpLocks/>
          </p:cNvGrpSpPr>
          <p:nvPr/>
        </p:nvGrpSpPr>
        <p:grpSpPr bwMode="auto">
          <a:xfrm>
            <a:off x="3492500" y="5095875"/>
            <a:ext cx="635000" cy="485775"/>
            <a:chOff x="3061" y="2530"/>
            <a:chExt cx="400" cy="306"/>
          </a:xfrm>
        </p:grpSpPr>
        <p:grpSp>
          <p:nvGrpSpPr>
            <p:cNvPr id="72744" name="Group 666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769" name="Freeform 667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0" name="Freeform 668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1" name="Freeform 669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2" name="Freeform 670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3" name="Freeform 671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4" name="Freeform 672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45" name="Picture 673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6" name="Freeform 674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47" name="Picture 675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8" name="Freeform 676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49" name="Freeform 677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0" name="Freeform 678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1" name="Freeform 679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2" name="Freeform 680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3" name="Freeform 681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54" name="Group 682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63" name="Freeform 68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4" name="Freeform 68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5" name="Freeform 68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6" name="Freeform 68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7" name="Freeform 68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8" name="Freeform 68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55" name="Freeform 689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6" name="Freeform 690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7" name="Freeform 691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8" name="Freeform 692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9" name="Freeform 693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Freeform 694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1" name="Freeform 695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2" name="Freeform 696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2" name="Group 699"/>
          <p:cNvGrpSpPr>
            <a:grpSpLocks/>
          </p:cNvGrpSpPr>
          <p:nvPr/>
        </p:nvGrpSpPr>
        <p:grpSpPr bwMode="auto">
          <a:xfrm flipH="1">
            <a:off x="1131888" y="4695825"/>
            <a:ext cx="501650" cy="512763"/>
            <a:chOff x="2839" y="3501"/>
            <a:chExt cx="755" cy="803"/>
          </a:xfrm>
        </p:grpSpPr>
        <p:pic>
          <p:nvPicPr>
            <p:cNvPr id="72742" name="Picture 70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3" name="Freeform 7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3" name="Group 702"/>
          <p:cNvGrpSpPr>
            <a:grpSpLocks/>
          </p:cNvGrpSpPr>
          <p:nvPr/>
        </p:nvGrpSpPr>
        <p:grpSpPr bwMode="auto">
          <a:xfrm flipH="1">
            <a:off x="1282700" y="4268788"/>
            <a:ext cx="501650" cy="512762"/>
            <a:chOff x="2839" y="3501"/>
            <a:chExt cx="755" cy="803"/>
          </a:xfrm>
        </p:grpSpPr>
        <p:pic>
          <p:nvPicPr>
            <p:cNvPr id="72740" name="Picture 703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1" name="Freeform 70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4" name="Group 705"/>
          <p:cNvGrpSpPr>
            <a:grpSpLocks/>
          </p:cNvGrpSpPr>
          <p:nvPr/>
        </p:nvGrpSpPr>
        <p:grpSpPr bwMode="auto">
          <a:xfrm>
            <a:off x="1955800" y="4656138"/>
            <a:ext cx="501650" cy="512762"/>
            <a:chOff x="2839" y="3501"/>
            <a:chExt cx="755" cy="803"/>
          </a:xfrm>
        </p:grpSpPr>
        <p:pic>
          <p:nvPicPr>
            <p:cNvPr id="72738" name="Picture 706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9" name="Freeform 70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5" name="Group 708"/>
          <p:cNvGrpSpPr>
            <a:grpSpLocks/>
          </p:cNvGrpSpPr>
          <p:nvPr/>
        </p:nvGrpSpPr>
        <p:grpSpPr bwMode="auto">
          <a:xfrm>
            <a:off x="1757363" y="5095875"/>
            <a:ext cx="501650" cy="512763"/>
            <a:chOff x="2839" y="3501"/>
            <a:chExt cx="755" cy="803"/>
          </a:xfrm>
        </p:grpSpPr>
        <p:pic>
          <p:nvPicPr>
            <p:cNvPr id="72736" name="Picture 709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7" name="Freeform 71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2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414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Multiple access protocols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shared broadcast channel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two or more simultaneous transmissions by nodes: interference </a:t>
            </a:r>
          </a:p>
          <a:p>
            <a:pPr lvl="1"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collision</a:t>
            </a:r>
            <a:r>
              <a:rPr lang="en-US" dirty="0">
                <a:latin typeface="Gill Sans MT" charset="0"/>
              </a:rPr>
              <a:t> if node receives two or more signals at the same time</a:t>
            </a:r>
          </a:p>
          <a:p>
            <a:pPr>
              <a:buFont typeface="Wingdings" charset="0"/>
              <a:buNone/>
              <a:defRPr/>
            </a:pPr>
            <a:endParaRPr lang="en-US" sz="2400" i="1" u="sng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multiple access protocol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distributed algorithm that determines how nodes share channel, i.e., determine when node can transmit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about channel sharing must use channel itself!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no out-of-band channel for </a:t>
            </a:r>
            <a:r>
              <a:rPr lang="en-US" sz="2000" dirty="0" smtClean="0">
                <a:latin typeface="Gill Sans MT" charset="0"/>
              </a:rPr>
              <a:t>coordination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An ideal multiple access protocol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given: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broadcast channel of rate R bps</a:t>
            </a: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desiderata: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1. when one node wants to transmit, it can send at rate R.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2. when M nodes want to transmit, each can send at average rate R/M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3. fully decentralized: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special node to coordinate transmissions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synchronization of clocks, slots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4. simple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" y="1039813"/>
            <a:ext cx="7187487" cy="18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6: </a:t>
            </a:r>
            <a:r>
              <a:rPr lang="en-US" dirty="0">
                <a:latin typeface="Gill Sans MT" charset="0"/>
                <a:cs typeface="+mj-cs"/>
              </a:rPr>
              <a:t>Link </a:t>
            </a:r>
            <a:r>
              <a:rPr lang="en-US" dirty="0" smtClean="0">
                <a:latin typeface="Gill Sans MT" charset="0"/>
                <a:cs typeface="+mj-cs"/>
              </a:rPr>
              <a:t>layer and LANs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990033"/>
                </a:solidFill>
                <a:latin typeface="Gill Sans MT" charset="0"/>
                <a:cs typeface="+mn-cs"/>
              </a:rPr>
              <a:t>our goals:</a:t>
            </a:r>
            <a:r>
              <a:rPr lang="en-US" sz="3200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understand principles behind link layer services: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error detection, correction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sharing a broadcast channel: multiple access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link layer addressing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local area networks: Ethernet, VLANs</a:t>
            </a:r>
            <a:endParaRPr lang="en-US" dirty="0">
              <a:solidFill>
                <a:srgbClr val="000099"/>
              </a:solidFill>
              <a:latin typeface="Gill Sans MT" charset="0"/>
            </a:endParaRP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instantiation, implementation of various link layer technologies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0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9445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810101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 protocols: taxonomy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271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three broad classes: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divide channel into smaller </a:t>
            </a:r>
            <a:r>
              <a:rPr lang="ja-JP" altLang="en-US" sz="2000">
                <a:latin typeface="Gill Sans MT" charset="0"/>
              </a:rPr>
              <a:t>“</a:t>
            </a:r>
            <a:r>
              <a:rPr lang="en-US" sz="2000" dirty="0">
                <a:latin typeface="Gill Sans MT" charset="0"/>
              </a:rPr>
              <a:t>pieces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sz="2000" dirty="0">
                <a:latin typeface="Gill Sans MT" charset="0"/>
              </a:rPr>
              <a:t> (time slots, frequency, code)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allocate piece to node for exclusive use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channel not divided, allow collisions</a:t>
            </a:r>
          </a:p>
          <a:p>
            <a:pPr lvl="1">
              <a:defRPr/>
            </a:pPr>
            <a:r>
              <a:rPr lang="ja-JP" altLang="en-US" sz="2000">
                <a:latin typeface="Gill Sans MT" charset="0"/>
              </a:rPr>
              <a:t>“</a:t>
            </a:r>
            <a:r>
              <a:rPr lang="en-US" sz="2000" dirty="0">
                <a:latin typeface="Gill Sans MT" charset="0"/>
              </a:rPr>
              <a:t>recover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sz="2000" dirty="0">
                <a:latin typeface="Gill Sans MT" charset="0"/>
              </a:rPr>
              <a:t> from collisions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ja-JP" altLang="en-US" i="1">
                <a:solidFill>
                  <a:srgbClr val="CC0000"/>
                </a:solidFill>
                <a:latin typeface="Gill Sans MT" charset="0"/>
                <a:cs typeface="+mn-cs"/>
              </a:rPr>
              <a:t>“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  <a:r>
              <a:rPr lang="ja-JP" altLang="en-US" i="1">
                <a:solidFill>
                  <a:srgbClr val="CC0000"/>
                </a:solidFill>
                <a:latin typeface="Gill Sans MT" charset="0"/>
                <a:cs typeface="+mn-cs"/>
              </a:rPr>
              <a:t>”</a:t>
            </a:r>
            <a:endParaRPr lang="en-US" i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nodes take turns, but nodes with more to send can take longer turns</a:t>
            </a:r>
            <a:endParaRPr lang="en-US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50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3300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06375"/>
            <a:ext cx="862965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Channel partitioning MAC protocols: TDMA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379538"/>
            <a:ext cx="7772400" cy="293052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TDMA: time division multiple access</a:t>
            </a:r>
            <a:r>
              <a:rPr lang="en-US" sz="3200" dirty="0">
                <a:latin typeface="Gill Sans MT" charset="0"/>
                <a:cs typeface="+mn-cs"/>
              </a:rPr>
              <a:t>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access to channel in "rounds"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each station gets fixed length slot (length = </a:t>
            </a:r>
            <a:r>
              <a:rPr lang="en-US" dirty="0" smtClean="0">
                <a:latin typeface="Gill Sans MT" charset="0"/>
                <a:cs typeface="+mn-cs"/>
              </a:rPr>
              <a:t>packet transmission </a:t>
            </a:r>
            <a:r>
              <a:rPr lang="en-US" dirty="0">
                <a:latin typeface="Gill Sans MT" charset="0"/>
                <a:cs typeface="+mn-cs"/>
              </a:rPr>
              <a:t>time) in each round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unused slots go idle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example: 6-station LAN, 1,3,4 </a:t>
            </a:r>
            <a:r>
              <a:rPr lang="en-US" dirty="0" smtClean="0">
                <a:latin typeface="Gill Sans MT" charset="0"/>
                <a:cs typeface="+mn-cs"/>
              </a:rPr>
              <a:t>have packets to send, </a:t>
            </a:r>
            <a:r>
              <a:rPr lang="en-US" dirty="0">
                <a:latin typeface="Gill Sans MT" charset="0"/>
                <a:cs typeface="+mn-cs"/>
              </a:rPr>
              <a:t>slots 2,5,6 idle </a:t>
            </a: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052513" y="5440363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274763" y="5213350"/>
            <a:ext cx="479425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2233613" y="5213350"/>
            <a:ext cx="479425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2708275" y="5213350"/>
            <a:ext cx="479425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5" name="Line 13"/>
          <p:cNvSpPr>
            <a:spLocks noChangeShapeType="1"/>
          </p:cNvSpPr>
          <p:nvPr/>
        </p:nvSpPr>
        <p:spPr bwMode="auto">
          <a:xfrm>
            <a:off x="1276350" y="5100638"/>
            <a:ext cx="0" cy="33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6" name="Line 16"/>
          <p:cNvSpPr>
            <a:spLocks noChangeShapeType="1"/>
          </p:cNvSpPr>
          <p:nvPr/>
        </p:nvSpPr>
        <p:spPr bwMode="auto">
          <a:xfrm>
            <a:off x="4141788" y="5103813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7" name="Text Box 23"/>
          <p:cNvSpPr txBox="1">
            <a:spLocks noChangeArrowheads="1"/>
          </p:cNvSpPr>
          <p:nvPr/>
        </p:nvSpPr>
        <p:spPr bwMode="auto">
          <a:xfrm>
            <a:off x="1374775" y="51800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21518" name="Text Box 24"/>
          <p:cNvSpPr txBox="1">
            <a:spLocks noChangeArrowheads="1"/>
          </p:cNvSpPr>
          <p:nvPr/>
        </p:nvSpPr>
        <p:spPr bwMode="auto">
          <a:xfrm>
            <a:off x="2320925" y="5165725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21519" name="Text Box 25"/>
          <p:cNvSpPr txBox="1">
            <a:spLocks noChangeArrowheads="1"/>
          </p:cNvSpPr>
          <p:nvPr/>
        </p:nvSpPr>
        <p:spPr bwMode="auto">
          <a:xfrm>
            <a:off x="2786063" y="51720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</a:p>
        </p:txBody>
      </p:sp>
      <p:sp>
        <p:nvSpPr>
          <p:cNvPr id="21520" name="Rectangle 26"/>
          <p:cNvSpPr>
            <a:spLocks noChangeArrowheads="1"/>
          </p:cNvSpPr>
          <p:nvPr/>
        </p:nvSpPr>
        <p:spPr bwMode="auto">
          <a:xfrm>
            <a:off x="4132263" y="5208588"/>
            <a:ext cx="479425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1" name="Rectangle 27"/>
          <p:cNvSpPr>
            <a:spLocks noChangeArrowheads="1"/>
          </p:cNvSpPr>
          <p:nvPr/>
        </p:nvSpPr>
        <p:spPr bwMode="auto">
          <a:xfrm>
            <a:off x="5091113" y="5208588"/>
            <a:ext cx="479425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2" name="Rectangle 28"/>
          <p:cNvSpPr>
            <a:spLocks noChangeArrowheads="1"/>
          </p:cNvSpPr>
          <p:nvPr/>
        </p:nvSpPr>
        <p:spPr bwMode="auto">
          <a:xfrm>
            <a:off x="5565775" y="5208588"/>
            <a:ext cx="479425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3" name="Line 29"/>
          <p:cNvSpPr>
            <a:spLocks noChangeShapeType="1"/>
          </p:cNvSpPr>
          <p:nvPr/>
        </p:nvSpPr>
        <p:spPr bwMode="auto">
          <a:xfrm>
            <a:off x="4133850" y="5095875"/>
            <a:ext cx="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4" name="Text Box 30"/>
          <p:cNvSpPr txBox="1">
            <a:spLocks noChangeArrowheads="1"/>
          </p:cNvSpPr>
          <p:nvPr/>
        </p:nvSpPr>
        <p:spPr bwMode="auto">
          <a:xfrm>
            <a:off x="4232275" y="517525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21525" name="Text Box 31"/>
          <p:cNvSpPr txBox="1">
            <a:spLocks noChangeArrowheads="1"/>
          </p:cNvSpPr>
          <p:nvPr/>
        </p:nvSpPr>
        <p:spPr bwMode="auto">
          <a:xfrm>
            <a:off x="5178425" y="516096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21526" name="Text Box 32"/>
          <p:cNvSpPr txBox="1">
            <a:spLocks noChangeArrowheads="1"/>
          </p:cNvSpPr>
          <p:nvPr/>
        </p:nvSpPr>
        <p:spPr bwMode="auto">
          <a:xfrm>
            <a:off x="5643563" y="51673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</a:p>
        </p:txBody>
      </p:sp>
      <p:sp>
        <p:nvSpPr>
          <p:cNvPr id="21527" name="Line 34"/>
          <p:cNvSpPr>
            <a:spLocks noChangeShapeType="1"/>
          </p:cNvSpPr>
          <p:nvPr/>
        </p:nvSpPr>
        <p:spPr bwMode="auto">
          <a:xfrm>
            <a:off x="17573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8" name="Line 35"/>
          <p:cNvSpPr>
            <a:spLocks noChangeShapeType="1"/>
          </p:cNvSpPr>
          <p:nvPr/>
        </p:nvSpPr>
        <p:spPr bwMode="auto">
          <a:xfrm>
            <a:off x="22336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9" name="Line 36"/>
          <p:cNvSpPr>
            <a:spLocks noChangeShapeType="1"/>
          </p:cNvSpPr>
          <p:nvPr/>
        </p:nvSpPr>
        <p:spPr bwMode="auto">
          <a:xfrm>
            <a:off x="270986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0" name="Line 37"/>
          <p:cNvSpPr>
            <a:spLocks noChangeShapeType="1"/>
          </p:cNvSpPr>
          <p:nvPr/>
        </p:nvSpPr>
        <p:spPr bwMode="auto">
          <a:xfrm>
            <a:off x="31861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1" name="Line 38"/>
          <p:cNvSpPr>
            <a:spLocks noChangeShapeType="1"/>
          </p:cNvSpPr>
          <p:nvPr/>
        </p:nvSpPr>
        <p:spPr bwMode="auto">
          <a:xfrm>
            <a:off x="3667125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2" name="Line 39"/>
          <p:cNvSpPr>
            <a:spLocks noChangeShapeType="1"/>
          </p:cNvSpPr>
          <p:nvPr/>
        </p:nvSpPr>
        <p:spPr bwMode="auto">
          <a:xfrm>
            <a:off x="46148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3" name="Line 40"/>
          <p:cNvSpPr>
            <a:spLocks noChangeShapeType="1"/>
          </p:cNvSpPr>
          <p:nvPr/>
        </p:nvSpPr>
        <p:spPr bwMode="auto">
          <a:xfrm>
            <a:off x="5562600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4" name="Line 41"/>
          <p:cNvSpPr>
            <a:spLocks noChangeShapeType="1"/>
          </p:cNvSpPr>
          <p:nvPr/>
        </p:nvSpPr>
        <p:spPr bwMode="auto">
          <a:xfrm>
            <a:off x="6510338" y="5195888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5" name="Line 42"/>
          <p:cNvSpPr>
            <a:spLocks noChangeShapeType="1"/>
          </p:cNvSpPr>
          <p:nvPr/>
        </p:nvSpPr>
        <p:spPr bwMode="auto">
          <a:xfrm>
            <a:off x="60436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6" name="Line 43"/>
          <p:cNvSpPr>
            <a:spLocks noChangeShapeType="1"/>
          </p:cNvSpPr>
          <p:nvPr/>
        </p:nvSpPr>
        <p:spPr bwMode="auto">
          <a:xfrm>
            <a:off x="6991350" y="5110163"/>
            <a:ext cx="0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7" name="Line 44"/>
          <p:cNvSpPr>
            <a:spLocks noChangeShapeType="1"/>
          </p:cNvSpPr>
          <p:nvPr/>
        </p:nvSpPr>
        <p:spPr bwMode="auto">
          <a:xfrm>
            <a:off x="50911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8" name="Text Box 45"/>
          <p:cNvSpPr txBox="1">
            <a:spLocks noChangeArrowheads="1"/>
          </p:cNvSpPr>
          <p:nvPr/>
        </p:nvSpPr>
        <p:spPr bwMode="auto">
          <a:xfrm>
            <a:off x="2320925" y="4581525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6-slot</a:t>
            </a:r>
          </a:p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21539" name="Line 46"/>
          <p:cNvSpPr>
            <a:spLocks noChangeShapeType="1"/>
          </p:cNvSpPr>
          <p:nvPr/>
        </p:nvSpPr>
        <p:spPr bwMode="auto">
          <a:xfrm>
            <a:off x="3132138" y="491807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0" name="Line 47"/>
          <p:cNvSpPr>
            <a:spLocks noChangeShapeType="1"/>
          </p:cNvSpPr>
          <p:nvPr/>
        </p:nvSpPr>
        <p:spPr bwMode="auto">
          <a:xfrm flipH="1">
            <a:off x="1287463" y="491331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1" name="Line 48"/>
          <p:cNvSpPr>
            <a:spLocks noChangeShapeType="1"/>
          </p:cNvSpPr>
          <p:nvPr/>
        </p:nvSpPr>
        <p:spPr bwMode="auto">
          <a:xfrm>
            <a:off x="1266825" y="482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2" name="Line 49"/>
          <p:cNvSpPr>
            <a:spLocks noChangeShapeType="1"/>
          </p:cNvSpPr>
          <p:nvPr/>
        </p:nvSpPr>
        <p:spPr bwMode="auto">
          <a:xfrm>
            <a:off x="4125913" y="48164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3" name="Text Box 51"/>
          <p:cNvSpPr txBox="1">
            <a:spLocks noChangeArrowheads="1"/>
          </p:cNvSpPr>
          <p:nvPr/>
        </p:nvSpPr>
        <p:spPr bwMode="auto">
          <a:xfrm>
            <a:off x="5184775" y="4554538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6-slot</a:t>
            </a:r>
          </a:p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21544" name="Line 52"/>
          <p:cNvSpPr>
            <a:spLocks noChangeShapeType="1"/>
          </p:cNvSpPr>
          <p:nvPr/>
        </p:nvSpPr>
        <p:spPr bwMode="auto">
          <a:xfrm>
            <a:off x="5995988" y="492442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5" name="Line 53"/>
          <p:cNvSpPr>
            <a:spLocks noChangeShapeType="1"/>
          </p:cNvSpPr>
          <p:nvPr/>
        </p:nvSpPr>
        <p:spPr bwMode="auto">
          <a:xfrm flipH="1">
            <a:off x="4151313" y="491966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6" name="Line 55"/>
          <p:cNvSpPr>
            <a:spLocks noChangeShapeType="1"/>
          </p:cNvSpPr>
          <p:nvPr/>
        </p:nvSpPr>
        <p:spPr bwMode="auto">
          <a:xfrm>
            <a:off x="6989763" y="47894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370013"/>
            <a:ext cx="822325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FDMA: frequency division multiple access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channel spectrum divided into frequency bands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each station assigned fixed frequency band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unused transmission time in frequency bands go idle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example: 6-station LAN, 1,3,4 have </a:t>
            </a:r>
            <a:r>
              <a:rPr lang="en-US" sz="2400" dirty="0" smtClean="0">
                <a:latin typeface="Gill Sans MT" charset="0"/>
                <a:cs typeface="+mn-cs"/>
              </a:rPr>
              <a:t>packet to send, </a:t>
            </a:r>
            <a:r>
              <a:rPr lang="en-US" sz="2400" dirty="0">
                <a:latin typeface="Gill Sans MT" charset="0"/>
                <a:cs typeface="+mn-cs"/>
              </a:rPr>
              <a:t>frequency bands 2,5,6 idle 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4627563" y="4138613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 flipV="1">
            <a:off x="4625975" y="5243513"/>
            <a:ext cx="622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 flipV="1">
            <a:off x="4621213" y="5635625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 flipV="1">
            <a:off x="4625975" y="6021388"/>
            <a:ext cx="6270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 flipV="1">
            <a:off x="4621213" y="485775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 flipV="1">
            <a:off x="4625975" y="4471988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346700" y="44116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5" name="Freeform 12"/>
          <p:cNvSpPr>
            <a:spLocks/>
          </p:cNvSpPr>
          <p:nvPr/>
        </p:nvSpPr>
        <p:spPr bwMode="auto">
          <a:xfrm>
            <a:off x="5494338" y="4292600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5394325" y="48148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5394325" y="5213350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8" name="Freeform 16"/>
          <p:cNvSpPr>
            <a:spLocks/>
          </p:cNvSpPr>
          <p:nvPr/>
        </p:nvSpPr>
        <p:spPr bwMode="auto">
          <a:xfrm>
            <a:off x="5541963" y="5094288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82959" name="Group 17"/>
          <p:cNvGrpSpPr>
            <a:grpSpLocks/>
          </p:cNvGrpSpPr>
          <p:nvPr/>
        </p:nvGrpSpPr>
        <p:grpSpPr bwMode="auto">
          <a:xfrm>
            <a:off x="5411788" y="5499100"/>
            <a:ext cx="2228850" cy="119063"/>
            <a:chOff x="1884" y="2826"/>
            <a:chExt cx="1404" cy="75"/>
          </a:xfrm>
        </p:grpSpPr>
        <p:sp>
          <p:nvSpPr>
            <p:cNvPr id="22561" name="Line 18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77" name="Freeform 19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00CC66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5441950" y="60245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 rot="-5400000">
            <a:off x="3423444" y="5018882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frequency bands</a:t>
            </a: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 rot="67766">
            <a:off x="7332663" y="3960813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time</a:t>
            </a:r>
          </a:p>
        </p:txBody>
      </p:sp>
      <p:sp>
        <p:nvSpPr>
          <p:cNvPr id="82964" name="Freeform 54"/>
          <p:cNvSpPr>
            <a:spLocks/>
          </p:cNvSpPr>
          <p:nvPr/>
        </p:nvSpPr>
        <p:spPr bwMode="auto">
          <a:xfrm>
            <a:off x="2032000" y="4348163"/>
            <a:ext cx="595313" cy="1538287"/>
          </a:xfrm>
          <a:custGeom>
            <a:avLst/>
            <a:gdLst>
              <a:gd name="T0" fmla="*/ 2147483647 w 375"/>
              <a:gd name="T1" fmla="*/ 0 h 969"/>
              <a:gd name="T2" fmla="*/ 0 w 375"/>
              <a:gd name="T3" fmla="*/ 2147483647 h 969"/>
              <a:gd name="T4" fmla="*/ 2147483647 w 375"/>
              <a:gd name="T5" fmla="*/ 2147483647 h 969"/>
              <a:gd name="T6" fmla="*/ 2147483647 w 375"/>
              <a:gd name="T7" fmla="*/ 0 h 9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5" h="969">
                <a:moveTo>
                  <a:pt x="375" y="0"/>
                </a:moveTo>
                <a:lnTo>
                  <a:pt x="0" y="485"/>
                </a:lnTo>
                <a:lnTo>
                  <a:pt x="375" y="969"/>
                </a:lnTo>
                <a:lnTo>
                  <a:pt x="375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2965" name="Group 56"/>
          <p:cNvGrpSpPr>
            <a:grpSpLocks/>
          </p:cNvGrpSpPr>
          <p:nvPr/>
        </p:nvGrpSpPr>
        <p:grpSpPr bwMode="auto">
          <a:xfrm>
            <a:off x="293688" y="4986338"/>
            <a:ext cx="1666875" cy="314325"/>
            <a:chOff x="1614" y="1494"/>
            <a:chExt cx="1050" cy="198"/>
          </a:xfrm>
        </p:grpSpPr>
        <p:sp>
          <p:nvSpPr>
            <p:cNvPr id="22557" name="Rectangle 57"/>
            <p:cNvSpPr>
              <a:spLocks noChangeArrowheads="1"/>
            </p:cNvSpPr>
            <p:nvPr/>
          </p:nvSpPr>
          <p:spPr bwMode="auto">
            <a:xfrm>
              <a:off x="2358" y="1500"/>
              <a:ext cx="168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5610" name="Freeform 58"/>
            <p:cNvSpPr>
              <a:spLocks/>
            </p:cNvSpPr>
            <p:nvPr/>
          </p:nvSpPr>
          <p:spPr bwMode="auto">
            <a:xfrm>
              <a:off x="1614" y="1494"/>
              <a:ext cx="896" cy="198"/>
            </a:xfrm>
            <a:custGeom>
              <a:avLst/>
              <a:gdLst>
                <a:gd name="T0" fmla="*/ 18 w 896"/>
                <a:gd name="T1" fmla="*/ 0 h 198"/>
                <a:gd name="T2" fmla="*/ 0 w 896"/>
                <a:gd name="T3" fmla="*/ 96 h 198"/>
                <a:gd name="T4" fmla="*/ 18 w 896"/>
                <a:gd name="T5" fmla="*/ 198 h 198"/>
                <a:gd name="T6" fmla="*/ 774 w 896"/>
                <a:gd name="T7" fmla="*/ 198 h 198"/>
                <a:gd name="T8" fmla="*/ 750 w 896"/>
                <a:gd name="T9" fmla="*/ 90 h 198"/>
                <a:gd name="T10" fmla="*/ 774 w 896"/>
                <a:gd name="T11" fmla="*/ 0 h 198"/>
                <a:gd name="T12" fmla="*/ 18 w 896"/>
                <a:gd name="T13" fmla="*/ 0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6" h="198">
                  <a:moveTo>
                    <a:pt x="18" y="0"/>
                  </a:moveTo>
                  <a:lnTo>
                    <a:pt x="0" y="96"/>
                  </a:lnTo>
                  <a:lnTo>
                    <a:pt x="18" y="198"/>
                  </a:lnTo>
                  <a:lnTo>
                    <a:pt x="774" y="198"/>
                  </a:lnTo>
                  <a:cubicBezTo>
                    <a:pt x="896" y="180"/>
                    <a:pt x="750" y="123"/>
                    <a:pt x="750" y="90"/>
                  </a:cubicBezTo>
                  <a:cubicBezTo>
                    <a:pt x="750" y="57"/>
                    <a:pt x="896" y="15"/>
                    <a:pt x="774" y="0"/>
                  </a:cubicBez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559" name="Oval 59"/>
            <p:cNvSpPr>
              <a:spLocks noChangeArrowheads="1"/>
            </p:cNvSpPr>
            <p:nvPr/>
          </p:nvSpPr>
          <p:spPr bwMode="auto">
            <a:xfrm>
              <a:off x="2502" y="1506"/>
              <a:ext cx="6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560" name="Line 60"/>
            <p:cNvSpPr>
              <a:spLocks noChangeShapeType="1"/>
            </p:cNvSpPr>
            <p:nvPr/>
          </p:nvSpPr>
          <p:spPr bwMode="auto">
            <a:xfrm>
              <a:off x="2526" y="1584"/>
              <a:ext cx="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2966" name="Freeform 65"/>
          <p:cNvSpPr>
            <a:spLocks/>
          </p:cNvSpPr>
          <p:nvPr/>
        </p:nvSpPr>
        <p:spPr bwMode="auto">
          <a:xfrm>
            <a:off x="2803525" y="5040313"/>
            <a:ext cx="892175" cy="173037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67" name="Freeform 66"/>
          <p:cNvSpPr>
            <a:spLocks/>
          </p:cNvSpPr>
          <p:nvPr/>
        </p:nvSpPr>
        <p:spPr bwMode="auto">
          <a:xfrm>
            <a:off x="2846388" y="4270375"/>
            <a:ext cx="427037" cy="219075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68" name="Freeform 68"/>
          <p:cNvSpPr>
            <a:spLocks/>
          </p:cNvSpPr>
          <p:nvPr/>
        </p:nvSpPr>
        <p:spPr bwMode="auto">
          <a:xfrm>
            <a:off x="2755900" y="6069013"/>
            <a:ext cx="989013" cy="185737"/>
          </a:xfrm>
          <a:custGeom>
            <a:avLst/>
            <a:gdLst>
              <a:gd name="T0" fmla="*/ 2147483647 w 623"/>
              <a:gd name="T1" fmla="*/ 2147483647 h 117"/>
              <a:gd name="T2" fmla="*/ 2147483647 w 623"/>
              <a:gd name="T3" fmla="*/ 2147483647 h 117"/>
              <a:gd name="T4" fmla="*/ 2147483647 w 623"/>
              <a:gd name="T5" fmla="*/ 2147483647 h 117"/>
              <a:gd name="T6" fmla="*/ 2147483647 w 623"/>
              <a:gd name="T7" fmla="*/ 0 h 117"/>
              <a:gd name="T8" fmla="*/ 2147483647 w 623"/>
              <a:gd name="T9" fmla="*/ 2147483647 h 117"/>
              <a:gd name="T10" fmla="*/ 2147483647 w 623"/>
              <a:gd name="T11" fmla="*/ 2147483647 h 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3" h="117">
                <a:moveTo>
                  <a:pt x="20" y="113"/>
                </a:moveTo>
                <a:cubicBezTo>
                  <a:pt x="44" y="68"/>
                  <a:pt x="0" y="1"/>
                  <a:pt x="114" y="2"/>
                </a:cubicBezTo>
                <a:cubicBezTo>
                  <a:pt x="233" y="1"/>
                  <a:pt x="144" y="114"/>
                  <a:pt x="256" y="114"/>
                </a:cubicBezTo>
                <a:cubicBezTo>
                  <a:pt x="368" y="114"/>
                  <a:pt x="288" y="0"/>
                  <a:pt x="394" y="0"/>
                </a:cubicBezTo>
                <a:cubicBezTo>
                  <a:pt x="500" y="0"/>
                  <a:pt x="421" y="117"/>
                  <a:pt x="522" y="116"/>
                </a:cubicBezTo>
                <a:cubicBezTo>
                  <a:pt x="623" y="115"/>
                  <a:pt x="570" y="64"/>
                  <a:pt x="616" y="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54" name="Text Box 69"/>
          <p:cNvSpPr txBox="1">
            <a:spLocks noChangeArrowheads="1"/>
          </p:cNvSpPr>
          <p:nvPr/>
        </p:nvSpPr>
        <p:spPr bwMode="auto">
          <a:xfrm>
            <a:off x="442913" y="5699125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FDM cable</a:t>
            </a:r>
          </a:p>
        </p:txBody>
      </p:sp>
      <p:pic>
        <p:nvPicPr>
          <p:cNvPr id="82970" name="Picture 73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3300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6" name="Rectangle 74"/>
          <p:cNvSpPr>
            <a:spLocks noGrp="1" noChangeArrowheads="1"/>
          </p:cNvSpPr>
          <p:nvPr>
            <p:ph type="title"/>
          </p:nvPr>
        </p:nvSpPr>
        <p:spPr>
          <a:xfrm>
            <a:off x="230188" y="206375"/>
            <a:ext cx="862965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Channel partitioning MAC protocols: FDMA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Random access protocols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44638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when node has packet to send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transmit at full channel data rate R.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no </a:t>
            </a:r>
            <a:r>
              <a:rPr lang="en-US" i="1" dirty="0">
                <a:latin typeface="Gill Sans MT" charset="0"/>
              </a:rPr>
              <a:t>a priori</a:t>
            </a:r>
            <a:r>
              <a:rPr lang="en-US" dirty="0">
                <a:latin typeface="Gill Sans MT" charset="0"/>
              </a:rPr>
              <a:t> coordination among nodes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two or more transmitting nodes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latin typeface="Gill Sans MT" charset="0"/>
                <a:cs typeface="+mn-cs"/>
              </a:rPr>
              <a:t>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collision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,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random access MAC protocol</a:t>
            </a:r>
            <a:r>
              <a:rPr lang="en-US" dirty="0">
                <a:latin typeface="Gill Sans MT" charset="0"/>
                <a:cs typeface="+mn-cs"/>
              </a:rPr>
              <a:t> specifies: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how to detect collisions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how to recover from collisions (e.g., via delayed retransmissions)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examples of random access MAC protocols: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slotted ALOHA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ALOHA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CSMA, CSMA/CD, CSMA/CA</a:t>
            </a:r>
          </a:p>
        </p:txBody>
      </p:sp>
      <p:pic>
        <p:nvPicPr>
          <p:cNvPr id="84997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398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4038" y="1522413"/>
            <a:ext cx="3989387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assumptions: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all frames same size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time divided into equal size slots (time to transmit 1 frame)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nodes start to transmit only slot beginning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nodes are synchronized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if 2 or more nodes transmit in slot, all nodes detect collision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00188"/>
            <a:ext cx="433228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operation: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when node obtains fresh frame, transmits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latin typeface="Gill Sans MT" charset="0"/>
              </a:rPr>
              <a:t>if no collision:</a:t>
            </a:r>
            <a:r>
              <a:rPr lang="en-US" dirty="0">
                <a:latin typeface="Gill Sans MT" charset="0"/>
              </a:rPr>
              <a:t> node can send new frame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latin typeface="Gill Sans MT" charset="0"/>
              </a:rPr>
              <a:t>if collision:</a:t>
            </a:r>
            <a:r>
              <a:rPr lang="en-US" dirty="0">
                <a:latin typeface="Gill Sans MT" charset="0"/>
              </a:rPr>
              <a:t> node retransmits frame in each subsequent slot with prob. p until success</a:t>
            </a:r>
          </a:p>
        </p:txBody>
      </p:sp>
      <p:pic>
        <p:nvPicPr>
          <p:cNvPr id="87046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3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335338"/>
            <a:ext cx="3810000" cy="32035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Pros: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active node can continuously transmit at full rate of channel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highly decentralized: only slots in nodes need to be in sync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simple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3313113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Cons: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collisions, wasting slots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idle slots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nodes may be able to detect collision in less than time to transmit packet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clock synchronization</a:t>
            </a: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pic>
        <p:nvPicPr>
          <p:cNvPr id="89094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095" name="Group 64"/>
          <p:cNvGrpSpPr>
            <a:grpSpLocks/>
          </p:cNvGrpSpPr>
          <p:nvPr/>
        </p:nvGrpSpPr>
        <p:grpSpPr bwMode="auto">
          <a:xfrm>
            <a:off x="1028700" y="1350963"/>
            <a:ext cx="6053138" cy="1938337"/>
            <a:chOff x="648" y="899"/>
            <a:chExt cx="3813" cy="1221"/>
          </a:xfrm>
        </p:grpSpPr>
        <p:grpSp>
          <p:nvGrpSpPr>
            <p:cNvPr id="89096" name="Group 9"/>
            <p:cNvGrpSpPr>
              <a:grpSpLocks/>
            </p:cNvGrpSpPr>
            <p:nvPr/>
          </p:nvGrpSpPr>
          <p:grpSpPr bwMode="auto">
            <a:xfrm>
              <a:off x="1193" y="899"/>
              <a:ext cx="283" cy="192"/>
              <a:chOff x="1185" y="903"/>
              <a:chExt cx="283" cy="192"/>
            </a:xfrm>
          </p:grpSpPr>
          <p:sp>
            <p:nvSpPr>
              <p:cNvPr id="25660" name="Rectangle 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61" name="Text Box 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7" name="Group 10"/>
            <p:cNvGrpSpPr>
              <a:grpSpLocks/>
            </p:cNvGrpSpPr>
            <p:nvPr/>
          </p:nvGrpSpPr>
          <p:grpSpPr bwMode="auto">
            <a:xfrm>
              <a:off x="1811" y="901"/>
              <a:ext cx="283" cy="192"/>
              <a:chOff x="1185" y="903"/>
              <a:chExt cx="283" cy="192"/>
            </a:xfrm>
          </p:grpSpPr>
          <p:sp>
            <p:nvSpPr>
              <p:cNvPr id="25658" name="Rectangle 11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9" name="Text Box 12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8" name="Group 13"/>
            <p:cNvGrpSpPr>
              <a:grpSpLocks/>
            </p:cNvGrpSpPr>
            <p:nvPr/>
          </p:nvGrpSpPr>
          <p:grpSpPr bwMode="auto">
            <a:xfrm>
              <a:off x="2779" y="902"/>
              <a:ext cx="283" cy="192"/>
              <a:chOff x="1185" y="903"/>
              <a:chExt cx="283" cy="192"/>
            </a:xfrm>
          </p:grpSpPr>
          <p:sp>
            <p:nvSpPr>
              <p:cNvPr id="25656" name="Rectangle 14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7" name="Text Box 15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9" name="Group 16"/>
            <p:cNvGrpSpPr>
              <a:grpSpLocks/>
            </p:cNvGrpSpPr>
            <p:nvPr/>
          </p:nvGrpSpPr>
          <p:grpSpPr bwMode="auto">
            <a:xfrm>
              <a:off x="3419" y="899"/>
              <a:ext cx="283" cy="192"/>
              <a:chOff x="1185" y="903"/>
              <a:chExt cx="283" cy="192"/>
            </a:xfrm>
          </p:grpSpPr>
          <p:sp>
            <p:nvSpPr>
              <p:cNvPr id="25654" name="Rectangle 1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5" name="Text Box 1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100" name="Group 24"/>
            <p:cNvGrpSpPr>
              <a:grpSpLocks/>
            </p:cNvGrpSpPr>
            <p:nvPr/>
          </p:nvGrpSpPr>
          <p:grpSpPr bwMode="auto">
            <a:xfrm>
              <a:off x="1194" y="1225"/>
              <a:ext cx="283" cy="192"/>
              <a:chOff x="4584" y="1229"/>
              <a:chExt cx="283" cy="192"/>
            </a:xfrm>
          </p:grpSpPr>
          <p:sp>
            <p:nvSpPr>
              <p:cNvPr id="25652" name="Rectangle 20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3" name="Text Box 21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1" name="Group 31"/>
            <p:cNvGrpSpPr>
              <a:grpSpLocks/>
            </p:cNvGrpSpPr>
            <p:nvPr/>
          </p:nvGrpSpPr>
          <p:grpSpPr bwMode="auto">
            <a:xfrm>
              <a:off x="1195" y="1546"/>
              <a:ext cx="283" cy="192"/>
              <a:chOff x="4827" y="1591"/>
              <a:chExt cx="283" cy="192"/>
            </a:xfrm>
          </p:grpSpPr>
          <p:sp>
            <p:nvSpPr>
              <p:cNvPr id="25650" name="Rectangle 22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1" name="Text Box 23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89102" name="Group 25"/>
            <p:cNvGrpSpPr>
              <a:grpSpLocks/>
            </p:cNvGrpSpPr>
            <p:nvPr/>
          </p:nvGrpSpPr>
          <p:grpSpPr bwMode="auto">
            <a:xfrm>
              <a:off x="1817" y="1226"/>
              <a:ext cx="283" cy="192"/>
              <a:chOff x="4584" y="1229"/>
              <a:chExt cx="283" cy="192"/>
            </a:xfrm>
          </p:grpSpPr>
          <p:sp>
            <p:nvSpPr>
              <p:cNvPr id="25648" name="Rectangle 26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9" name="Text Box 27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3" name="Group 28"/>
            <p:cNvGrpSpPr>
              <a:grpSpLocks/>
            </p:cNvGrpSpPr>
            <p:nvPr/>
          </p:nvGrpSpPr>
          <p:grpSpPr bwMode="auto">
            <a:xfrm>
              <a:off x="2143" y="1227"/>
              <a:ext cx="283" cy="192"/>
              <a:chOff x="4584" y="1229"/>
              <a:chExt cx="283" cy="192"/>
            </a:xfrm>
          </p:grpSpPr>
          <p:sp>
            <p:nvSpPr>
              <p:cNvPr id="25646" name="Rectangle 29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7" name="Text Box 30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4" name="Group 32"/>
            <p:cNvGrpSpPr>
              <a:grpSpLocks/>
            </p:cNvGrpSpPr>
            <p:nvPr/>
          </p:nvGrpSpPr>
          <p:grpSpPr bwMode="auto">
            <a:xfrm>
              <a:off x="2780" y="1547"/>
              <a:ext cx="283" cy="192"/>
              <a:chOff x="4827" y="1591"/>
              <a:chExt cx="283" cy="192"/>
            </a:xfrm>
          </p:grpSpPr>
          <p:sp>
            <p:nvSpPr>
              <p:cNvPr id="25644" name="Rectangle 33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5" name="Text Box 34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89105" name="Group 35"/>
            <p:cNvGrpSpPr>
              <a:grpSpLocks/>
            </p:cNvGrpSpPr>
            <p:nvPr/>
          </p:nvGrpSpPr>
          <p:grpSpPr bwMode="auto">
            <a:xfrm>
              <a:off x="3732" y="1548"/>
              <a:ext cx="283" cy="192"/>
              <a:chOff x="4827" y="1591"/>
              <a:chExt cx="283" cy="192"/>
            </a:xfrm>
          </p:grpSpPr>
          <p:sp>
            <p:nvSpPr>
              <p:cNvPr id="25642" name="Rectangle 36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3" name="Text Box 37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sp>
          <p:nvSpPr>
            <p:cNvPr id="25619" name="Text Box 38"/>
            <p:cNvSpPr txBox="1">
              <a:spLocks noChangeArrowheads="1"/>
            </p:cNvSpPr>
            <p:nvPr/>
          </p:nvSpPr>
          <p:spPr bwMode="auto">
            <a:xfrm>
              <a:off x="659" y="921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latin typeface="Arial" charset="0"/>
                  <a:cs typeface="+mn-cs"/>
                </a:rPr>
                <a:t>node 1</a:t>
              </a:r>
            </a:p>
          </p:txBody>
        </p:sp>
        <p:sp>
          <p:nvSpPr>
            <p:cNvPr id="25620" name="Text Box 39"/>
            <p:cNvSpPr txBox="1">
              <a:spLocks noChangeArrowheads="1"/>
            </p:cNvSpPr>
            <p:nvPr/>
          </p:nvSpPr>
          <p:spPr bwMode="auto">
            <a:xfrm>
              <a:off x="648" y="1245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latin typeface="Arial" charset="0"/>
                  <a:cs typeface="+mn-cs"/>
                </a:rPr>
                <a:t>node 2</a:t>
              </a:r>
            </a:p>
          </p:txBody>
        </p:sp>
        <p:sp>
          <p:nvSpPr>
            <p:cNvPr id="25621" name="Text Box 40"/>
            <p:cNvSpPr txBox="1">
              <a:spLocks noChangeArrowheads="1"/>
            </p:cNvSpPr>
            <p:nvPr/>
          </p:nvSpPr>
          <p:spPr bwMode="auto">
            <a:xfrm>
              <a:off x="677" y="1562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latin typeface="Arial" charset="0"/>
                  <a:cs typeface="+mn-cs"/>
                </a:rPr>
                <a:t>node 3</a:t>
              </a:r>
            </a:p>
          </p:txBody>
        </p:sp>
        <p:sp>
          <p:nvSpPr>
            <p:cNvPr id="25622" name="Line 41"/>
            <p:cNvSpPr>
              <a:spLocks noChangeShapeType="1"/>
            </p:cNvSpPr>
            <p:nvPr/>
          </p:nvSpPr>
          <p:spPr bwMode="auto">
            <a:xfrm>
              <a:off x="1179" y="1882"/>
              <a:ext cx="32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3" name="Line 42"/>
            <p:cNvSpPr>
              <a:spLocks noChangeShapeType="1"/>
            </p:cNvSpPr>
            <p:nvPr/>
          </p:nvSpPr>
          <p:spPr bwMode="auto">
            <a:xfrm>
              <a:off x="1181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4" name="Line 43"/>
            <p:cNvSpPr>
              <a:spLocks noChangeShapeType="1"/>
            </p:cNvSpPr>
            <p:nvPr/>
          </p:nvSpPr>
          <p:spPr bwMode="auto">
            <a:xfrm>
              <a:off x="1496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5" name="Line 44"/>
            <p:cNvSpPr>
              <a:spLocks noChangeShapeType="1"/>
            </p:cNvSpPr>
            <p:nvPr/>
          </p:nvSpPr>
          <p:spPr bwMode="auto">
            <a:xfrm>
              <a:off x="1813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6" name="Line 45"/>
            <p:cNvSpPr>
              <a:spLocks noChangeShapeType="1"/>
            </p:cNvSpPr>
            <p:nvPr/>
          </p:nvSpPr>
          <p:spPr bwMode="auto">
            <a:xfrm>
              <a:off x="2132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7" name="Line 46"/>
            <p:cNvSpPr>
              <a:spLocks noChangeShapeType="1"/>
            </p:cNvSpPr>
            <p:nvPr/>
          </p:nvSpPr>
          <p:spPr bwMode="auto">
            <a:xfrm>
              <a:off x="2450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8" name="Line 47"/>
            <p:cNvSpPr>
              <a:spLocks noChangeShapeType="1"/>
            </p:cNvSpPr>
            <p:nvPr/>
          </p:nvSpPr>
          <p:spPr bwMode="auto">
            <a:xfrm>
              <a:off x="2770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9" name="Line 48"/>
            <p:cNvSpPr>
              <a:spLocks noChangeShapeType="1"/>
            </p:cNvSpPr>
            <p:nvPr/>
          </p:nvSpPr>
          <p:spPr bwMode="auto">
            <a:xfrm>
              <a:off x="3088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0" name="Line 49"/>
            <p:cNvSpPr>
              <a:spLocks noChangeShapeType="1"/>
            </p:cNvSpPr>
            <p:nvPr/>
          </p:nvSpPr>
          <p:spPr bwMode="auto">
            <a:xfrm>
              <a:off x="3406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1" name="Line 50"/>
            <p:cNvSpPr>
              <a:spLocks noChangeShapeType="1"/>
            </p:cNvSpPr>
            <p:nvPr/>
          </p:nvSpPr>
          <p:spPr bwMode="auto">
            <a:xfrm>
              <a:off x="3726" y="1815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2" name="Line 51"/>
            <p:cNvSpPr>
              <a:spLocks noChangeShapeType="1"/>
            </p:cNvSpPr>
            <p:nvPr/>
          </p:nvSpPr>
          <p:spPr bwMode="auto">
            <a:xfrm>
              <a:off x="4034" y="1813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3" name="Text Box 54"/>
            <p:cNvSpPr txBox="1">
              <a:spLocks noChangeArrowheads="1"/>
            </p:cNvSpPr>
            <p:nvPr/>
          </p:nvSpPr>
          <p:spPr bwMode="auto">
            <a:xfrm>
              <a:off x="1220" y="188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4" name="Text Box 55"/>
            <p:cNvSpPr txBox="1">
              <a:spLocks noChangeArrowheads="1"/>
            </p:cNvSpPr>
            <p:nvPr/>
          </p:nvSpPr>
          <p:spPr bwMode="auto">
            <a:xfrm>
              <a:off x="1862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5" name="Text Box 56"/>
            <p:cNvSpPr txBox="1">
              <a:spLocks noChangeArrowheads="1"/>
            </p:cNvSpPr>
            <p:nvPr/>
          </p:nvSpPr>
          <p:spPr bwMode="auto">
            <a:xfrm>
              <a:off x="2816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6" name="Text Box 58"/>
            <p:cNvSpPr txBox="1">
              <a:spLocks noChangeArrowheads="1"/>
            </p:cNvSpPr>
            <p:nvPr/>
          </p:nvSpPr>
          <p:spPr bwMode="auto">
            <a:xfrm>
              <a:off x="218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7" name="Text Box 59"/>
            <p:cNvSpPr txBox="1">
              <a:spLocks noChangeArrowheads="1"/>
            </p:cNvSpPr>
            <p:nvPr/>
          </p:nvSpPr>
          <p:spPr bwMode="auto">
            <a:xfrm>
              <a:off x="344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8" name="Text Box 60"/>
            <p:cNvSpPr txBox="1">
              <a:spLocks noChangeArrowheads="1"/>
            </p:cNvSpPr>
            <p:nvPr/>
          </p:nvSpPr>
          <p:spPr bwMode="auto">
            <a:xfrm>
              <a:off x="3752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9" name="Text Box 61"/>
            <p:cNvSpPr txBox="1">
              <a:spLocks noChangeArrowheads="1"/>
            </p:cNvSpPr>
            <p:nvPr/>
          </p:nvSpPr>
          <p:spPr bwMode="auto">
            <a:xfrm>
              <a:off x="1544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  <p:sp>
          <p:nvSpPr>
            <p:cNvPr id="25640" name="Text Box 62"/>
            <p:cNvSpPr txBox="1">
              <a:spLocks noChangeArrowheads="1"/>
            </p:cNvSpPr>
            <p:nvPr/>
          </p:nvSpPr>
          <p:spPr bwMode="auto">
            <a:xfrm>
              <a:off x="250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  <p:sp>
          <p:nvSpPr>
            <p:cNvPr id="25641" name="Text Box 63"/>
            <p:cNvSpPr txBox="1">
              <a:spLocks noChangeArrowheads="1"/>
            </p:cNvSpPr>
            <p:nvPr/>
          </p:nvSpPr>
          <p:spPr bwMode="auto">
            <a:xfrm>
              <a:off x="313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</p:grp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6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4188" y="3297238"/>
            <a:ext cx="3810000" cy="3128962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latin typeface="Gill Sans MT" charset="0"/>
                <a:cs typeface="+mn-cs"/>
              </a:rPr>
              <a:t>suppose: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  <a:r>
              <a:rPr lang="en-US" sz="2400" i="1" dirty="0">
                <a:latin typeface="Gill Sans MT" charset="0"/>
                <a:cs typeface="+mn-cs"/>
              </a:rPr>
              <a:t>N</a:t>
            </a:r>
            <a:r>
              <a:rPr lang="en-US" sz="2400" dirty="0">
                <a:latin typeface="Gill Sans MT" charset="0"/>
                <a:cs typeface="+mn-cs"/>
              </a:rPr>
              <a:t> nodes with many frames to send, each transmits in slot with probability </a:t>
            </a:r>
            <a:r>
              <a:rPr lang="en-US" sz="2400" i="1" dirty="0">
                <a:latin typeface="Gill Sans MT" charset="0"/>
                <a:cs typeface="+mn-cs"/>
              </a:rPr>
              <a:t>p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prob that given node has success in a slot  = </a:t>
            </a:r>
            <a:r>
              <a:rPr lang="en-US" sz="2400" i="1" dirty="0">
                <a:latin typeface="Gill Sans MT" charset="0"/>
                <a:cs typeface="+mn-cs"/>
              </a:rPr>
              <a:t>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prob that </a:t>
            </a:r>
            <a:r>
              <a:rPr lang="en-US" sz="2400" i="1" dirty="0">
                <a:latin typeface="Gill Sans MT" charset="0"/>
                <a:cs typeface="+mn-cs"/>
              </a:rPr>
              <a:t>any</a:t>
            </a:r>
            <a:r>
              <a:rPr lang="en-US" sz="2400" dirty="0">
                <a:latin typeface="Gill Sans MT" charset="0"/>
                <a:cs typeface="+mn-cs"/>
              </a:rPr>
              <a:t> node has a success = </a:t>
            </a:r>
            <a:r>
              <a:rPr lang="en-US" sz="2400" i="1" dirty="0">
                <a:latin typeface="Gill Sans MT" charset="0"/>
                <a:cs typeface="+mn-cs"/>
              </a:rPr>
              <a:t>Np(1-p)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  <a:endParaRPr lang="en-US" sz="2400" i="1" dirty="0">
              <a:latin typeface="Gill Sans MT" charset="0"/>
              <a:cs typeface="+mn-cs"/>
            </a:endParaRP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978400" y="1647825"/>
            <a:ext cx="3810000" cy="32385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max efficiency: find </a:t>
            </a:r>
            <a:r>
              <a:rPr lang="en-US" sz="2400" i="1" dirty="0">
                <a:latin typeface="Gill Sans MT" charset="0"/>
                <a:cs typeface="+mn-cs"/>
              </a:rPr>
              <a:t>p* </a:t>
            </a:r>
            <a:r>
              <a:rPr lang="en-US" sz="2400" dirty="0">
                <a:latin typeface="Gill Sans MT" charset="0"/>
                <a:cs typeface="+mn-cs"/>
              </a:rPr>
              <a:t>that maximizes </a:t>
            </a:r>
            <a:br>
              <a:rPr lang="en-US" sz="2400" dirty="0">
                <a:latin typeface="Gill Sans MT" charset="0"/>
                <a:cs typeface="+mn-cs"/>
              </a:rPr>
            </a:br>
            <a:r>
              <a:rPr lang="en-US" sz="2400" i="1" dirty="0">
                <a:latin typeface="Gill Sans MT" charset="0"/>
                <a:cs typeface="+mn-cs"/>
              </a:rPr>
              <a:t>Np(1-p)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for many nodes, take limit of </a:t>
            </a:r>
            <a:r>
              <a:rPr lang="en-US" sz="2400" i="1" dirty="0">
                <a:latin typeface="Gill Sans MT" charset="0"/>
                <a:cs typeface="+mn-cs"/>
              </a:rPr>
              <a:t>Np*(1-p*)</a:t>
            </a:r>
            <a:r>
              <a:rPr lang="en-US" sz="2400" b="1" i="1" baseline="30000" dirty="0">
                <a:latin typeface="Gill Sans MT" charset="0"/>
                <a:cs typeface="+mn-cs"/>
              </a:rPr>
              <a:t>N-1 </a:t>
            </a:r>
            <a:r>
              <a:rPr lang="en-US" sz="2400" dirty="0">
                <a:latin typeface="Gill Sans MT" charset="0"/>
                <a:cs typeface="+mn-cs"/>
              </a:rPr>
              <a:t>as </a:t>
            </a:r>
            <a:r>
              <a:rPr lang="en-US" sz="2400" i="1" dirty="0">
                <a:latin typeface="Gill Sans MT" charset="0"/>
                <a:cs typeface="+mn-cs"/>
              </a:rPr>
              <a:t>N</a:t>
            </a:r>
            <a:r>
              <a:rPr lang="en-US" sz="2400" dirty="0">
                <a:latin typeface="Gill Sans MT" charset="0"/>
                <a:cs typeface="+mn-cs"/>
              </a:rPr>
              <a:t> goes to infinity, gives: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  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max efficiency = 1/e = .37</a:t>
            </a:r>
            <a:endParaRPr lang="en-US" sz="2400" b="1" i="1" baseline="30000" dirty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595313" y="1687513"/>
            <a:ext cx="3554412" cy="1414462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efficiency</a:t>
            </a:r>
            <a:r>
              <a:rPr lang="en-US" sz="2400" i="0" dirty="0" smtClean="0">
                <a:latin typeface="Gill Sans MT" charset="0"/>
                <a:cs typeface="+mn-cs"/>
              </a:rPr>
              <a:t>: long-run </a:t>
            </a:r>
            <a:br>
              <a:rPr lang="en-US" sz="2400" i="0" dirty="0" smtClean="0">
                <a:latin typeface="Gill Sans MT" charset="0"/>
                <a:cs typeface="+mn-cs"/>
              </a:rPr>
            </a:br>
            <a:r>
              <a:rPr lang="en-US" sz="2400" i="0" dirty="0" smtClean="0">
                <a:latin typeface="Gill Sans MT" charset="0"/>
                <a:cs typeface="+mn-cs"/>
              </a:rPr>
              <a:t>fraction of successful slots </a:t>
            </a:r>
            <a:br>
              <a:rPr lang="en-US" sz="2400" i="0" dirty="0" smtClean="0">
                <a:latin typeface="Gill Sans MT" charset="0"/>
                <a:cs typeface="+mn-cs"/>
              </a:rPr>
            </a:br>
            <a:r>
              <a:rPr lang="en-US" sz="2400" i="0" dirty="0" smtClean="0">
                <a:latin typeface="Gill Sans MT" charset="0"/>
                <a:cs typeface="+mn-cs"/>
              </a:rPr>
              <a:t>(many nodes, all with many frames to send)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5407025" y="4529138"/>
            <a:ext cx="2568575" cy="14144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at best:</a:t>
            </a:r>
            <a:r>
              <a:rPr lang="en-US" sz="2400" i="0" dirty="0" smtClean="0">
                <a:latin typeface="Gill Sans MT" charset="0"/>
                <a:cs typeface="+mn-cs"/>
              </a:rPr>
              <a:t> channel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used for useful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transmissions 37%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of time!</a:t>
            </a:r>
          </a:p>
        </p:txBody>
      </p:sp>
      <p:sp>
        <p:nvSpPr>
          <p:cNvPr id="26632" name="Text Box 11"/>
          <p:cNvSpPr txBox="1">
            <a:spLocks noChangeArrowheads="1"/>
          </p:cNvSpPr>
          <p:nvPr/>
        </p:nvSpPr>
        <p:spPr bwMode="auto">
          <a:xfrm>
            <a:off x="8048625" y="4402138"/>
            <a:ext cx="4889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6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!</a:t>
            </a:r>
          </a:p>
        </p:txBody>
      </p:sp>
      <p:sp>
        <p:nvSpPr>
          <p:cNvPr id="26633" name="Rectangle 17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760253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ALOHA: efficiency</a:t>
            </a:r>
          </a:p>
        </p:txBody>
      </p:sp>
      <p:pic>
        <p:nvPicPr>
          <p:cNvPr id="91145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577056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95091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Pure (unslotted)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83439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unslotted Aloha: simpler, no synchronization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when frame first arrives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 transmit immediately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collision probability increases: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frame sent at 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 collides with other frames sent in [t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-1,t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+1]</a:t>
            </a:r>
          </a:p>
        </p:txBody>
      </p:sp>
      <p:pic>
        <p:nvPicPr>
          <p:cNvPr id="93190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871913"/>
            <a:ext cx="62801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6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857250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53988"/>
            <a:ext cx="7772400" cy="9620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Pure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  <a:r>
              <a:rPr lang="en-US" dirty="0">
                <a:latin typeface="Gill Sans MT" charset="0"/>
                <a:cs typeface="+mj-cs"/>
              </a:rPr>
              <a:t> efficiency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28738"/>
            <a:ext cx="82645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P(success by given node) = P(node transmits) </a:t>
            </a:r>
            <a:r>
              <a:rPr lang="en-US" sz="2000" baseline="16000" dirty="0">
                <a:latin typeface="Gill Sans MT" charset="0"/>
                <a:cs typeface="+mn-cs"/>
              </a:rPr>
              <a:t>.</a:t>
            </a:r>
            <a:endParaRPr lang="en-US" sz="2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        P(no other node transmits in [t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-1,t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] </a:t>
            </a:r>
            <a:r>
              <a:rPr lang="en-US" sz="2000" baseline="16000" dirty="0">
                <a:latin typeface="Gill Sans MT" charset="0"/>
                <a:cs typeface="+mn-cs"/>
              </a:rPr>
              <a:t>.</a:t>
            </a:r>
            <a:endParaRPr lang="en-US" sz="2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        P(no other node transmits in [t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-1,t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] 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                                   </a:t>
            </a:r>
            <a:r>
              <a:rPr lang="en-US" sz="2400" i="1" dirty="0">
                <a:latin typeface="Gill Sans MT" charset="0"/>
                <a:cs typeface="+mn-cs"/>
              </a:rPr>
              <a:t>  = p </a:t>
            </a:r>
            <a:r>
              <a:rPr lang="en-US" sz="2400" i="1" baseline="16000" dirty="0">
                <a:latin typeface="Gill Sans MT" charset="0"/>
                <a:cs typeface="+mn-cs"/>
              </a:rPr>
              <a:t>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  <a:r>
              <a:rPr lang="en-US" sz="2400" i="1" baseline="16000" dirty="0">
                <a:latin typeface="Gill Sans MT" charset="0"/>
                <a:cs typeface="+mn-cs"/>
              </a:rPr>
              <a:t> 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  </a:t>
            </a:r>
          </a:p>
          <a:p>
            <a:pPr>
              <a:buFont typeface="Wingdings" charset="0"/>
              <a:buNone/>
              <a:defRPr/>
            </a:pPr>
            <a:r>
              <a:rPr lang="en-US" sz="2400" b="1" baseline="30000" dirty="0">
                <a:latin typeface="Gill Sans MT" charset="0"/>
                <a:cs typeface="+mn-cs"/>
              </a:rPr>
              <a:t>                                                    </a:t>
            </a:r>
            <a:r>
              <a:rPr lang="en-US" sz="2400" b="1" i="1" baseline="30000" dirty="0">
                <a:latin typeface="Gill Sans MT" charset="0"/>
                <a:cs typeface="+mn-cs"/>
              </a:rPr>
              <a:t>     </a:t>
            </a:r>
            <a:r>
              <a:rPr lang="en-US" sz="2400" i="1" dirty="0">
                <a:latin typeface="Gill Sans MT" charset="0"/>
                <a:cs typeface="+mn-cs"/>
              </a:rPr>
              <a:t>=</a:t>
            </a:r>
            <a:r>
              <a:rPr lang="en-US" sz="2400" b="1" i="1" dirty="0">
                <a:latin typeface="Gill Sans MT" charset="0"/>
                <a:cs typeface="+mn-cs"/>
              </a:rPr>
              <a:t> </a:t>
            </a:r>
            <a:r>
              <a:rPr lang="en-US" sz="2400" i="1" dirty="0">
                <a:latin typeface="Gill Sans MT" charset="0"/>
                <a:cs typeface="+mn-cs"/>
              </a:rPr>
              <a:t>p </a:t>
            </a:r>
            <a:r>
              <a:rPr lang="en-US" sz="2400" i="1" baseline="16000" dirty="0">
                <a:latin typeface="Gill Sans MT" charset="0"/>
                <a:cs typeface="+mn-cs"/>
              </a:rPr>
              <a:t>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2(N-1)</a:t>
            </a:r>
            <a:r>
              <a:rPr lang="en-US" i="1" baseline="16000" dirty="0">
                <a:latin typeface="Gill Sans MT" charset="0"/>
                <a:cs typeface="+mn-cs"/>
              </a:rPr>
              <a:t> </a:t>
            </a:r>
            <a:endParaRPr lang="en-US" sz="2000" i="1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baseline="16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baseline="16000" dirty="0">
                <a:latin typeface="Gill Sans MT" charset="0"/>
                <a:cs typeface="+mn-cs"/>
              </a:rPr>
              <a:t>                              … choosing optimum p and then letting </a:t>
            </a:r>
            <a:r>
              <a:rPr lang="en-US" i="1" baseline="16000" dirty="0">
                <a:latin typeface="Gill Sans MT" charset="0"/>
                <a:cs typeface="+mn-cs"/>
              </a:rPr>
              <a:t>n</a:t>
            </a:r>
            <a:r>
              <a:rPr lang="en-US" baseline="16000" dirty="0">
                <a:latin typeface="Gill Sans MT" charset="0"/>
                <a:cs typeface="+mn-cs"/>
              </a:rPr>
              <a:t> </a:t>
            </a:r>
          </a:p>
          <a:p>
            <a:pPr>
              <a:buFont typeface="Wingdings" charset="0"/>
              <a:buNone/>
              <a:defRPr/>
            </a:pPr>
            <a:r>
              <a:rPr lang="en-US" baseline="16000" dirty="0">
                <a:latin typeface="Gill Sans MT" charset="0"/>
                <a:cs typeface="+mn-cs"/>
              </a:rPr>
              <a:t>                                        </a:t>
            </a:r>
            <a:r>
              <a:rPr lang="en-US" i="1" baseline="16000" dirty="0">
                <a:latin typeface="Gill Sans MT" charset="0"/>
                <a:cs typeface="+mn-cs"/>
              </a:rPr>
              <a:t>         </a:t>
            </a:r>
            <a:r>
              <a:rPr lang="en-US" sz="2400" i="1" dirty="0">
                <a:latin typeface="Gill Sans MT" charset="0"/>
                <a:cs typeface="+mn-cs"/>
              </a:rPr>
              <a:t>= 1/(2e) = .18</a:t>
            </a:r>
            <a:r>
              <a:rPr lang="en-US" i="1" baseline="16000" dirty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	</a:t>
            </a:r>
            <a:endParaRPr lang="en-US" b="1" i="1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2222500" y="5175250"/>
            <a:ext cx="4586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 smtClean="0">
                <a:solidFill>
                  <a:srgbClr val="CC0000"/>
                </a:solidFill>
                <a:latin typeface="Gill Sans MT" charset="0"/>
                <a:cs typeface="+mn-cs"/>
              </a:rPr>
              <a:t>even </a:t>
            </a: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worse</a:t>
            </a:r>
            <a:r>
              <a:rPr lang="en-US" sz="2800" i="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than slotted Aloha!</a:t>
            </a:r>
          </a:p>
        </p:txBody>
      </p:sp>
      <p:grpSp>
        <p:nvGrpSpPr>
          <p:cNvPr id="95239" name="Group 10"/>
          <p:cNvGrpSpPr>
            <a:grpSpLocks/>
          </p:cNvGrpSpPr>
          <p:nvPr/>
        </p:nvGrpSpPr>
        <p:grpSpPr bwMode="auto">
          <a:xfrm>
            <a:off x="6664312" y="3739362"/>
            <a:ext cx="736600" cy="90487"/>
            <a:chOff x="3242" y="3679"/>
            <a:chExt cx="464" cy="57"/>
          </a:xfrm>
        </p:grpSpPr>
        <p:sp>
          <p:nvSpPr>
            <p:cNvPr id="28681" name="Line 7"/>
            <p:cNvSpPr>
              <a:spLocks noChangeShapeType="1"/>
            </p:cNvSpPr>
            <p:nvPr/>
          </p:nvSpPr>
          <p:spPr bwMode="auto">
            <a:xfrm>
              <a:off x="3242" y="3711"/>
              <a:ext cx="2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8682" name="Oval 8"/>
            <p:cNvSpPr>
              <a:spLocks noChangeArrowheads="1"/>
            </p:cNvSpPr>
            <p:nvPr/>
          </p:nvSpPr>
          <p:spPr bwMode="auto">
            <a:xfrm>
              <a:off x="3494" y="3680"/>
              <a:ext cx="107" cy="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8683" name="Oval 9"/>
            <p:cNvSpPr>
              <a:spLocks noChangeArrowheads="1"/>
            </p:cNvSpPr>
            <p:nvPr/>
          </p:nvSpPr>
          <p:spPr bwMode="auto">
            <a:xfrm>
              <a:off x="3599" y="3679"/>
              <a:ext cx="107" cy="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0048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28600"/>
            <a:ext cx="846455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CSMA (carrier sense multiple access)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6525" y="1662113"/>
            <a:ext cx="6467475" cy="3246437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600" i="1" dirty="0">
                <a:solidFill>
                  <a:srgbClr val="CC0000"/>
                </a:solidFill>
                <a:cs typeface="+mn-cs"/>
              </a:rPr>
              <a:t>CSMA</a:t>
            </a:r>
            <a:r>
              <a:rPr lang="en-US" sz="3600" dirty="0">
                <a:solidFill>
                  <a:srgbClr val="FF0000"/>
                </a:solidFill>
                <a:cs typeface="+mn-cs"/>
              </a:rPr>
              <a:t>:</a:t>
            </a:r>
            <a:r>
              <a:rPr lang="en-US" sz="3200" dirty="0">
                <a:cs typeface="+mn-cs"/>
              </a:rPr>
              <a:t> listen before transmit: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idle:</a:t>
            </a:r>
            <a:r>
              <a:rPr lang="en-US" dirty="0">
                <a:cs typeface="+mn-cs"/>
              </a:rPr>
              <a:t> transmit entire frame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busy</a:t>
            </a:r>
            <a:r>
              <a:rPr lang="en-US" dirty="0">
                <a:cs typeface="+mn-cs"/>
              </a:rPr>
              <a:t>, defer transmission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human analogy: don</a:t>
            </a:r>
            <a:r>
              <a:rPr lang="ja-JP" altLang="en-US" dirty="0">
                <a:cs typeface="+mn-cs"/>
              </a:rPr>
              <a:t>’</a:t>
            </a:r>
            <a:r>
              <a:rPr lang="en-US" dirty="0">
                <a:cs typeface="+mn-cs"/>
              </a:rPr>
              <a:t>t interrupt others!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1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6.1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latin typeface="Gill Sans MT" charset="0"/>
                <a:cs typeface="+mn-cs"/>
              </a:rPr>
              <a:t> LANs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 collisions</a:t>
            </a:r>
          </a:p>
        </p:txBody>
      </p:sp>
      <p:sp>
        <p:nvSpPr>
          <p:cNvPr id="3072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597275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collisions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can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still occur: </a:t>
            </a:r>
            <a:r>
              <a:rPr lang="en-US" sz="2400" dirty="0">
                <a:latin typeface="Gill Sans MT" charset="0"/>
                <a:cs typeface="+mn-cs"/>
              </a:rPr>
              <a:t>propagation delay means  two nodes may not hear each other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transmission</a:t>
            </a:r>
          </a:p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collision: </a:t>
            </a:r>
            <a:r>
              <a:rPr lang="en-US" sz="2400" dirty="0">
                <a:latin typeface="Gill Sans MT" charset="0"/>
                <a:cs typeface="+mn-cs"/>
              </a:rPr>
              <a:t>entire packet transmission time wasted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distance &amp; propagation delay play role in in determining collision probability</a:t>
            </a:r>
          </a:p>
          <a:p>
            <a:pPr lvl="1"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30726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99334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322388"/>
            <a:ext cx="428783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6"/>
          <p:cNvSpPr>
            <a:spLocks noChangeArrowheads="1"/>
          </p:cNvSpPr>
          <p:nvPr/>
        </p:nvSpPr>
        <p:spPr bwMode="auto">
          <a:xfrm>
            <a:off x="5521325" y="8842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 dirty="0">
                <a:latin typeface="Arial" charset="0"/>
                <a:cs typeface="+mn-cs"/>
              </a:rPr>
              <a:t>spatial layout of nodes </a:t>
            </a:r>
            <a:endParaRPr lang="en-US" sz="2000" i="0" dirty="0">
              <a:latin typeface="Arial" charset="0"/>
              <a:cs typeface="+mn-cs"/>
            </a:endParaRPr>
          </a:p>
        </p:txBody>
      </p:sp>
      <p:pic>
        <p:nvPicPr>
          <p:cNvPr id="99336" name="Picture 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012825"/>
            <a:ext cx="39433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311" name="Rectangle 87"/>
          <p:cNvSpPr>
            <a:spLocks noChangeArrowheads="1"/>
          </p:cNvSpPr>
          <p:nvPr/>
        </p:nvSpPr>
        <p:spPr bwMode="auto">
          <a:xfrm>
            <a:off x="4827588" y="2552700"/>
            <a:ext cx="3736975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2" name="Rectangle 88"/>
          <p:cNvSpPr>
            <a:spLocks noChangeArrowheads="1"/>
          </p:cNvSpPr>
          <p:nvPr/>
        </p:nvSpPr>
        <p:spPr bwMode="auto">
          <a:xfrm>
            <a:off x="4835525" y="2809875"/>
            <a:ext cx="3725863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4" name="Rectangle 90"/>
          <p:cNvSpPr>
            <a:spLocks noChangeArrowheads="1"/>
          </p:cNvSpPr>
          <p:nvPr/>
        </p:nvSpPr>
        <p:spPr bwMode="auto">
          <a:xfrm>
            <a:off x="4797425" y="3062288"/>
            <a:ext cx="3763963" cy="1624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5" name="Rectangle 91"/>
          <p:cNvSpPr>
            <a:spLocks noChangeArrowheads="1"/>
          </p:cNvSpPr>
          <p:nvPr/>
        </p:nvSpPr>
        <p:spPr bwMode="auto">
          <a:xfrm>
            <a:off x="4770438" y="4670425"/>
            <a:ext cx="3789362" cy="163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4" name="Rectangle 92"/>
          <p:cNvSpPr>
            <a:spLocks noChangeArrowheads="1"/>
          </p:cNvSpPr>
          <p:nvPr/>
        </p:nvSpPr>
        <p:spPr bwMode="auto">
          <a:xfrm>
            <a:off x="4764088" y="1254125"/>
            <a:ext cx="4040187" cy="1301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9342" name="Group 98"/>
          <p:cNvGrpSpPr>
            <a:grpSpLocks/>
          </p:cNvGrpSpPr>
          <p:nvPr/>
        </p:nvGrpSpPr>
        <p:grpSpPr bwMode="auto">
          <a:xfrm>
            <a:off x="4948238" y="1252538"/>
            <a:ext cx="3513137" cy="628650"/>
            <a:chOff x="3117" y="180"/>
            <a:chExt cx="2213" cy="396"/>
          </a:xfrm>
        </p:grpSpPr>
        <p:grpSp>
          <p:nvGrpSpPr>
            <p:cNvPr id="99343" name="Group 67"/>
            <p:cNvGrpSpPr>
              <a:grpSpLocks/>
            </p:cNvGrpSpPr>
            <p:nvPr/>
          </p:nvGrpSpPr>
          <p:grpSpPr bwMode="auto">
            <a:xfrm flipH="1">
              <a:off x="3117" y="245"/>
              <a:ext cx="316" cy="323"/>
              <a:chOff x="2839" y="3501"/>
              <a:chExt cx="755" cy="803"/>
            </a:xfrm>
          </p:grpSpPr>
          <p:pic>
            <p:nvPicPr>
              <p:cNvPr id="99358" name="Picture 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9" name="Freeform 6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4" name="Group 70"/>
            <p:cNvGrpSpPr>
              <a:grpSpLocks/>
            </p:cNvGrpSpPr>
            <p:nvPr/>
          </p:nvGrpSpPr>
          <p:grpSpPr bwMode="auto">
            <a:xfrm flipH="1">
              <a:off x="3747" y="253"/>
              <a:ext cx="316" cy="323"/>
              <a:chOff x="2839" y="3501"/>
              <a:chExt cx="755" cy="803"/>
            </a:xfrm>
          </p:grpSpPr>
          <p:pic>
            <p:nvPicPr>
              <p:cNvPr id="99356" name="Picture 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7" name="Freeform 7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5" name="Group 73"/>
            <p:cNvGrpSpPr>
              <a:grpSpLocks/>
            </p:cNvGrpSpPr>
            <p:nvPr/>
          </p:nvGrpSpPr>
          <p:grpSpPr bwMode="auto">
            <a:xfrm flipH="1">
              <a:off x="4356" y="247"/>
              <a:ext cx="316" cy="323"/>
              <a:chOff x="2839" y="3501"/>
              <a:chExt cx="755" cy="803"/>
            </a:xfrm>
          </p:grpSpPr>
          <p:pic>
            <p:nvPicPr>
              <p:cNvPr id="99354" name="Picture 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5" name="Freeform 7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6" name="Group 76"/>
            <p:cNvGrpSpPr>
              <a:grpSpLocks/>
            </p:cNvGrpSpPr>
            <p:nvPr/>
          </p:nvGrpSpPr>
          <p:grpSpPr bwMode="auto">
            <a:xfrm flipH="1">
              <a:off x="5014" y="249"/>
              <a:ext cx="316" cy="323"/>
              <a:chOff x="2839" y="3501"/>
              <a:chExt cx="755" cy="803"/>
            </a:xfrm>
          </p:grpSpPr>
          <p:pic>
            <p:nvPicPr>
              <p:cNvPr id="99352" name="Picture 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3" name="Freeform 7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30740" name="Line 93"/>
            <p:cNvSpPr>
              <a:spLocks noChangeShapeType="1"/>
            </p:cNvSpPr>
            <p:nvPr/>
          </p:nvSpPr>
          <p:spPr bwMode="auto">
            <a:xfrm>
              <a:off x="3309" y="181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1" name="Line 94"/>
            <p:cNvSpPr>
              <a:spLocks noChangeShapeType="1"/>
            </p:cNvSpPr>
            <p:nvPr/>
          </p:nvSpPr>
          <p:spPr bwMode="auto">
            <a:xfrm>
              <a:off x="330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2" name="Line 95"/>
            <p:cNvSpPr>
              <a:spLocks noChangeShapeType="1"/>
            </p:cNvSpPr>
            <p:nvPr/>
          </p:nvSpPr>
          <p:spPr bwMode="auto">
            <a:xfrm>
              <a:off x="3975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3" name="Line 96"/>
            <p:cNvSpPr>
              <a:spLocks noChangeShapeType="1"/>
            </p:cNvSpPr>
            <p:nvPr/>
          </p:nvSpPr>
          <p:spPr bwMode="auto">
            <a:xfrm>
              <a:off x="4578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4" name="Line 97"/>
            <p:cNvSpPr>
              <a:spLocks noChangeShapeType="1"/>
            </p:cNvSpPr>
            <p:nvPr/>
          </p:nvSpPr>
          <p:spPr bwMode="auto">
            <a:xfrm>
              <a:off x="528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01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80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80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80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80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11" grpId="0" animBg="1"/>
      <p:bldP spid="180312" grpId="0" animBg="1"/>
      <p:bldP spid="180314" grpId="0" animBg="1"/>
      <p:bldP spid="1803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</a:t>
            </a:r>
            <a:r>
              <a:rPr lang="en-US" sz="4000" dirty="0">
                <a:latin typeface="Gill Sans MT" charset="0"/>
                <a:cs typeface="+mj-cs"/>
              </a:rPr>
              <a:t>(collision detection)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82645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+mn-cs"/>
              </a:rPr>
              <a:t>CSMA/CD: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carrier sensing, deferral as in CSMA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collisions </a:t>
            </a:r>
            <a:r>
              <a:rPr lang="en-US" i="1" dirty="0">
                <a:latin typeface="Gill Sans MT" charset="0"/>
              </a:rPr>
              <a:t>detected</a:t>
            </a:r>
            <a:r>
              <a:rPr lang="en-US" dirty="0">
                <a:latin typeface="Gill Sans MT" charset="0"/>
              </a:rPr>
              <a:t> within short time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colliding transmissions aborted, reducing channel wastage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collision detection: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easy in wired LANs: measure signal strengths, compare transmitted, received signals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difficult in wireless LANs: received signal strength overwhelmed by local transmission strength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human analogy: the polite conversationalist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531938"/>
            <a:ext cx="44338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</a:t>
            </a:r>
            <a:r>
              <a:rPr lang="en-US" sz="4000" dirty="0">
                <a:latin typeface="Gill Sans MT" charset="0"/>
                <a:cs typeface="+mj-cs"/>
              </a:rPr>
              <a:t>(collision detection)</a:t>
            </a:r>
          </a:p>
        </p:txBody>
      </p:sp>
      <p:sp>
        <p:nvSpPr>
          <p:cNvPr id="32775" name="Rectangle 29"/>
          <p:cNvSpPr>
            <a:spLocks noChangeArrowheads="1"/>
          </p:cNvSpPr>
          <p:nvPr/>
        </p:nvSpPr>
        <p:spPr bwMode="auto">
          <a:xfrm>
            <a:off x="2041525" y="1446213"/>
            <a:ext cx="4135438" cy="1211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2778125" y="15954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 dirty="0">
                <a:latin typeface="Arial" charset="0"/>
                <a:cs typeface="+mn-cs"/>
              </a:rPr>
              <a:t>spatial layout of nodes </a:t>
            </a:r>
            <a:endParaRPr lang="en-US" sz="2000" i="0" dirty="0">
              <a:latin typeface="Arial" charset="0"/>
              <a:cs typeface="+mn-cs"/>
            </a:endParaRPr>
          </a:p>
        </p:txBody>
      </p:sp>
      <p:grpSp>
        <p:nvGrpSpPr>
          <p:cNvPr id="103432" name="Group 30"/>
          <p:cNvGrpSpPr>
            <a:grpSpLocks/>
          </p:cNvGrpSpPr>
          <p:nvPr/>
        </p:nvGrpSpPr>
        <p:grpSpPr bwMode="auto">
          <a:xfrm>
            <a:off x="2541588" y="1985963"/>
            <a:ext cx="3263900" cy="195262"/>
            <a:chOff x="4220" y="1231"/>
            <a:chExt cx="1989" cy="90"/>
          </a:xfrm>
        </p:grpSpPr>
        <p:sp>
          <p:nvSpPr>
            <p:cNvPr id="32790" name="Line 23"/>
            <p:cNvSpPr>
              <a:spLocks noChangeShapeType="1"/>
            </p:cNvSpPr>
            <p:nvPr/>
          </p:nvSpPr>
          <p:spPr bwMode="auto">
            <a:xfrm>
              <a:off x="4220" y="1232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1" name="Line 24"/>
            <p:cNvSpPr>
              <a:spLocks noChangeShapeType="1"/>
            </p:cNvSpPr>
            <p:nvPr/>
          </p:nvSpPr>
          <p:spPr bwMode="auto">
            <a:xfrm>
              <a:off x="422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2" name="Line 25"/>
            <p:cNvSpPr>
              <a:spLocks noChangeShapeType="1"/>
            </p:cNvSpPr>
            <p:nvPr/>
          </p:nvSpPr>
          <p:spPr bwMode="auto">
            <a:xfrm>
              <a:off x="4886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3" name="Line 26"/>
            <p:cNvSpPr>
              <a:spLocks noChangeShapeType="1"/>
            </p:cNvSpPr>
            <p:nvPr/>
          </p:nvSpPr>
          <p:spPr bwMode="auto">
            <a:xfrm>
              <a:off x="5489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4" name="Line 27"/>
            <p:cNvSpPr>
              <a:spLocks noChangeShapeType="1"/>
            </p:cNvSpPr>
            <p:nvPr/>
          </p:nvSpPr>
          <p:spPr bwMode="auto">
            <a:xfrm>
              <a:off x="620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03433" name="Group 11"/>
          <p:cNvGrpSpPr>
            <a:grpSpLocks/>
          </p:cNvGrpSpPr>
          <p:nvPr/>
        </p:nvGrpSpPr>
        <p:grpSpPr bwMode="auto">
          <a:xfrm flipH="1">
            <a:off x="2187575" y="2119313"/>
            <a:ext cx="501650" cy="512762"/>
            <a:chOff x="2839" y="3501"/>
            <a:chExt cx="755" cy="803"/>
          </a:xfrm>
        </p:grpSpPr>
        <p:pic>
          <p:nvPicPr>
            <p:cNvPr id="103443" name="Picture 12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4" name="Freeform 13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4" name="Group 14"/>
          <p:cNvGrpSpPr>
            <a:grpSpLocks/>
          </p:cNvGrpSpPr>
          <p:nvPr/>
        </p:nvGrpSpPr>
        <p:grpSpPr bwMode="auto">
          <a:xfrm flipH="1">
            <a:off x="3279775" y="2101850"/>
            <a:ext cx="501650" cy="512763"/>
            <a:chOff x="2839" y="3501"/>
            <a:chExt cx="755" cy="803"/>
          </a:xfrm>
        </p:grpSpPr>
        <p:pic>
          <p:nvPicPr>
            <p:cNvPr id="103441" name="Picture 15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2" name="Freeform 1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5" name="Group 17"/>
          <p:cNvGrpSpPr>
            <a:grpSpLocks/>
          </p:cNvGrpSpPr>
          <p:nvPr/>
        </p:nvGrpSpPr>
        <p:grpSpPr bwMode="auto">
          <a:xfrm flipH="1">
            <a:off x="4278313" y="2092325"/>
            <a:ext cx="501650" cy="512763"/>
            <a:chOff x="2839" y="3501"/>
            <a:chExt cx="755" cy="803"/>
          </a:xfrm>
        </p:grpSpPr>
        <p:pic>
          <p:nvPicPr>
            <p:cNvPr id="103439" name="Picture 18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0" name="Freeform 1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6" name="Group 20"/>
          <p:cNvGrpSpPr>
            <a:grpSpLocks/>
          </p:cNvGrpSpPr>
          <p:nvPr/>
        </p:nvGrpSpPr>
        <p:grpSpPr bwMode="auto">
          <a:xfrm flipH="1">
            <a:off x="5397500" y="2106613"/>
            <a:ext cx="501650" cy="512762"/>
            <a:chOff x="2839" y="3501"/>
            <a:chExt cx="755" cy="803"/>
          </a:xfrm>
        </p:grpSpPr>
        <p:pic>
          <p:nvPicPr>
            <p:cNvPr id="103437" name="Picture 21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38" name="Freeform 2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53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41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CSMA/CD algorithm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3075" y="1500188"/>
            <a:ext cx="40417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1. </a:t>
            </a:r>
            <a:r>
              <a:rPr lang="en-US" sz="2600" dirty="0">
                <a:latin typeface="Gill Sans MT" charset="0"/>
                <a:cs typeface="+mn-cs"/>
              </a:rPr>
              <a:t>NIC receives datagram from network layer, creates frame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2. </a:t>
            </a:r>
            <a:r>
              <a:rPr lang="en-US" sz="2600" dirty="0">
                <a:latin typeface="Gill Sans MT" charset="0"/>
                <a:cs typeface="+mn-cs"/>
              </a:rPr>
              <a:t>If NIC senses channel idle, starts frame </a:t>
            </a:r>
            <a:r>
              <a:rPr lang="en-US" sz="2600" dirty="0" smtClean="0">
                <a:latin typeface="Gill Sans MT" charset="0"/>
                <a:cs typeface="+mn-cs"/>
              </a:rPr>
              <a:t>transmission. </a:t>
            </a:r>
            <a:r>
              <a:rPr lang="en-US" sz="2600" dirty="0">
                <a:latin typeface="Gill Sans MT" charset="0"/>
                <a:cs typeface="+mn-cs"/>
              </a:rPr>
              <a:t>If NIC senses channel busy, waits until channel idle, then </a:t>
            </a:r>
            <a:r>
              <a:rPr lang="en-US" sz="2600" dirty="0" smtClean="0">
                <a:latin typeface="Gill Sans MT" charset="0"/>
                <a:cs typeface="+mn-cs"/>
              </a:rPr>
              <a:t>transmits.</a:t>
            </a:r>
            <a:endParaRPr lang="en-US" sz="26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3. </a:t>
            </a:r>
            <a:r>
              <a:rPr lang="en-US" sz="2600" dirty="0">
                <a:latin typeface="Gill Sans MT" charset="0"/>
                <a:cs typeface="+mn-cs"/>
              </a:rPr>
              <a:t>If NIC transmits entire frame without detecting another transmission, NIC is done with frame !</a:t>
            </a:r>
          </a:p>
        </p:txBody>
      </p:sp>
      <p:sp>
        <p:nvSpPr>
          <p:cNvPr id="573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7563" y="1543050"/>
            <a:ext cx="39655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4. </a:t>
            </a:r>
            <a:r>
              <a:rPr lang="en-US" sz="2600" dirty="0">
                <a:latin typeface="Gill Sans MT" charset="0"/>
                <a:cs typeface="+mn-cs"/>
              </a:rPr>
              <a:t>If NIC detects another transmission while transmitting,  aborts and sends jam signal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5. </a:t>
            </a:r>
            <a:r>
              <a:rPr lang="en-US" sz="2600" dirty="0">
                <a:latin typeface="Gill Sans MT" charset="0"/>
                <a:cs typeface="+mn-cs"/>
              </a:rPr>
              <a:t>After aborting, NIC enters </a:t>
            </a:r>
            <a:r>
              <a:rPr lang="en-US" sz="26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binary (exponential) </a:t>
            </a:r>
            <a:r>
              <a:rPr lang="en-US" sz="2600" i="1" dirty="0">
                <a:solidFill>
                  <a:srgbClr val="CC0000"/>
                </a:solidFill>
                <a:latin typeface="Gill Sans MT" charset="0"/>
                <a:cs typeface="+mn-cs"/>
              </a:rPr>
              <a:t>backoff: </a:t>
            </a:r>
            <a:endParaRPr lang="en-US" sz="2600" i="1" dirty="0" smtClean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after </a:t>
            </a:r>
            <a:r>
              <a:rPr lang="en-US" i="1" dirty="0">
                <a:latin typeface="Gill Sans MT" charset="0"/>
              </a:rPr>
              <a:t>m</a:t>
            </a:r>
            <a:r>
              <a:rPr lang="en-US" dirty="0">
                <a:latin typeface="Gill Sans MT" charset="0"/>
              </a:rPr>
              <a:t>th collision, NIC chooses </a:t>
            </a:r>
            <a:r>
              <a:rPr lang="en-US" i="1" dirty="0">
                <a:latin typeface="Gill Sans MT" charset="0"/>
              </a:rPr>
              <a:t>K </a:t>
            </a:r>
            <a:r>
              <a:rPr lang="en-US" dirty="0">
                <a:latin typeface="Gill Sans MT" charset="0"/>
              </a:rPr>
              <a:t>at random from </a:t>
            </a:r>
            <a:r>
              <a:rPr lang="en-US" i="1" dirty="0" smtClean="0">
                <a:latin typeface="Gill Sans MT" charset="0"/>
              </a:rPr>
              <a:t>{</a:t>
            </a:r>
            <a:r>
              <a:rPr lang="en-US" i="1" dirty="0">
                <a:latin typeface="Gill Sans MT" charset="0"/>
              </a:rPr>
              <a:t>0,1,2</a:t>
            </a:r>
            <a:r>
              <a:rPr lang="en-US" i="1" dirty="0" smtClean="0">
                <a:latin typeface="Gill Sans MT" charset="0"/>
              </a:rPr>
              <a:t>, …, 2</a:t>
            </a:r>
            <a:r>
              <a:rPr lang="en-US" b="1" i="1" baseline="30000" dirty="0" smtClean="0">
                <a:latin typeface="Gill Sans MT" charset="0"/>
              </a:rPr>
              <a:t>m</a:t>
            </a:r>
            <a:r>
              <a:rPr lang="en-US" i="1" dirty="0">
                <a:latin typeface="Gill Sans MT" charset="0"/>
              </a:rPr>
              <a:t>-1}</a:t>
            </a:r>
            <a:r>
              <a:rPr lang="en-US" dirty="0">
                <a:latin typeface="Gill Sans MT" charset="0"/>
              </a:rPr>
              <a:t>. NIC waits K</a:t>
            </a:r>
            <a:r>
              <a:rPr lang="el-GR" dirty="0">
                <a:latin typeface="Gill Sans MT" charset="0"/>
              </a:rPr>
              <a:t>·</a:t>
            </a:r>
            <a:r>
              <a:rPr lang="en-US" dirty="0">
                <a:latin typeface="Gill Sans MT" charset="0"/>
              </a:rPr>
              <a:t>512 </a:t>
            </a:r>
            <a:r>
              <a:rPr lang="en-US" dirty="0" smtClean="0">
                <a:latin typeface="Gill Sans MT" charset="0"/>
              </a:rPr>
              <a:t>bit times</a:t>
            </a:r>
            <a:r>
              <a:rPr lang="en-US" dirty="0">
                <a:latin typeface="Gill Sans MT" charset="0"/>
              </a:rPr>
              <a:t>, returns to Step </a:t>
            </a:r>
            <a:r>
              <a:rPr lang="en-US" dirty="0" smtClean="0">
                <a:latin typeface="Gill Sans MT" charset="0"/>
              </a:rPr>
              <a:t>2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longer backoff interval with more collisions</a:t>
            </a: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latin typeface="Gill Sans MT" charset="0"/>
                <a:cs typeface="+mn-cs"/>
              </a:rPr>
              <a:t>  </a:t>
            </a:r>
          </a:p>
        </p:txBody>
      </p:sp>
      <p:pic>
        <p:nvPicPr>
          <p:cNvPr id="105478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064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efficiency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1684338"/>
          </a:xfrm>
        </p:spPr>
        <p:txBody>
          <a:bodyPr/>
          <a:lstStyle/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</a:t>
            </a:r>
            <a:r>
              <a:rPr lang="en-US" sz="2400" baseline="-25000" dirty="0">
                <a:latin typeface="Gill Sans MT" charset="0"/>
                <a:cs typeface="+mn-cs"/>
              </a:rPr>
              <a:t>prop</a:t>
            </a:r>
            <a:r>
              <a:rPr lang="en-US" sz="2400" dirty="0">
                <a:latin typeface="Gill Sans MT" charset="0"/>
                <a:cs typeface="+mn-cs"/>
              </a:rPr>
              <a:t> = max prop delay between 2 nodes in LAN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</a:t>
            </a:r>
            <a:r>
              <a:rPr lang="en-US" sz="2400" baseline="-25000" dirty="0">
                <a:latin typeface="Gill Sans MT" charset="0"/>
                <a:cs typeface="+mn-cs"/>
              </a:rPr>
              <a:t>trans</a:t>
            </a:r>
            <a:r>
              <a:rPr lang="en-US" sz="2400" dirty="0">
                <a:latin typeface="Gill Sans MT" charset="0"/>
                <a:cs typeface="+mn-cs"/>
              </a:rPr>
              <a:t> = time to transmit max-size frame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 marL="277813" indent="-277813">
              <a:defRPr/>
            </a:pPr>
            <a:r>
              <a:rPr lang="en-US" sz="2400" dirty="0">
                <a:latin typeface="Gill Sans MT" charset="0"/>
                <a:cs typeface="+mn-cs"/>
              </a:rPr>
              <a:t>efficiency goes to 1 </a:t>
            </a:r>
          </a:p>
          <a:p>
            <a:pPr marL="695325" lvl="1" indent="-238125">
              <a:defRPr/>
            </a:pPr>
            <a:r>
              <a:rPr lang="en-US" dirty="0">
                <a:latin typeface="Gill Sans MT" charset="0"/>
              </a:rPr>
              <a:t>as </a:t>
            </a:r>
            <a:r>
              <a:rPr lang="en-US" i="1" dirty="0">
                <a:latin typeface="Gill Sans MT" charset="0"/>
              </a:rPr>
              <a:t>t</a:t>
            </a:r>
            <a:r>
              <a:rPr lang="en-US" i="1" baseline="-25000" dirty="0">
                <a:latin typeface="Gill Sans MT" charset="0"/>
              </a:rPr>
              <a:t>prop</a:t>
            </a:r>
            <a:r>
              <a:rPr lang="en-US" dirty="0">
                <a:latin typeface="Gill Sans MT" charset="0"/>
              </a:rPr>
              <a:t> goes to 0</a:t>
            </a:r>
          </a:p>
          <a:p>
            <a:pPr marL="695325" lvl="1" indent="-238125">
              <a:defRPr/>
            </a:pPr>
            <a:r>
              <a:rPr lang="en-US" dirty="0">
                <a:latin typeface="Gill Sans MT" charset="0"/>
              </a:rPr>
              <a:t>as </a:t>
            </a:r>
            <a:r>
              <a:rPr lang="en-US" i="1" dirty="0">
                <a:latin typeface="Gill Sans MT" charset="0"/>
              </a:rPr>
              <a:t>t</a:t>
            </a:r>
            <a:r>
              <a:rPr lang="en-US" i="1" baseline="-25000" dirty="0">
                <a:latin typeface="Gill Sans MT" charset="0"/>
              </a:rPr>
              <a:t>trans</a:t>
            </a:r>
            <a:r>
              <a:rPr lang="en-US" dirty="0">
                <a:latin typeface="Gill Sans MT" charset="0"/>
              </a:rPr>
              <a:t> goes to infinity</a:t>
            </a:r>
          </a:p>
          <a:p>
            <a:pPr marL="277813" indent="-277813">
              <a:defRPr/>
            </a:pPr>
            <a:r>
              <a:rPr lang="en-US" sz="2400" dirty="0">
                <a:latin typeface="Gill Sans MT" charset="0"/>
                <a:cs typeface="+mn-cs"/>
              </a:rPr>
              <a:t>better performance than ALOHA: and simple, cheap, decentralized</a:t>
            </a:r>
            <a:r>
              <a:rPr lang="en-US" dirty="0">
                <a:latin typeface="Gill Sans MT" charset="0"/>
                <a:cs typeface="+mn-cs"/>
              </a:rPr>
              <a:t>!</a:t>
            </a:r>
          </a:p>
        </p:txBody>
      </p:sp>
      <p:graphicFrame>
        <p:nvGraphicFramePr>
          <p:cNvPr id="107525" name="Object 4"/>
          <p:cNvGraphicFramePr>
            <a:graphicFrameLocks noChangeAspect="1"/>
          </p:cNvGraphicFramePr>
          <p:nvPr/>
        </p:nvGraphicFramePr>
        <p:xfrm>
          <a:off x="2795588" y="2859088"/>
          <a:ext cx="357028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9" name="Equation" r:id="rId4" imgW="1422400" imgH="393700" progId="Equation.3">
                  <p:embed/>
                </p:oleObj>
              </mc:Choice>
              <mc:Fallback>
                <p:oleObj name="Equation" r:id="rId4" imgW="1422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2859088"/>
                        <a:ext cx="357028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526" name="Picture 22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0334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</a:t>
            </a: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protocols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channel partitioning MAC protocols: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share channel </a:t>
            </a:r>
            <a:r>
              <a:rPr lang="en-US" i="1" dirty="0">
                <a:latin typeface="Gill Sans MT" charset="0"/>
              </a:rPr>
              <a:t>efficiently</a:t>
            </a:r>
            <a:r>
              <a:rPr lang="en-US" dirty="0">
                <a:latin typeface="Gill Sans MT" charset="0"/>
              </a:rPr>
              <a:t> and </a:t>
            </a:r>
            <a:r>
              <a:rPr lang="en-US" i="1" dirty="0">
                <a:latin typeface="Gill Sans MT" charset="0"/>
              </a:rPr>
              <a:t>fairly</a:t>
            </a:r>
            <a:r>
              <a:rPr lang="en-US" dirty="0">
                <a:latin typeface="Gill Sans MT" charset="0"/>
              </a:rPr>
              <a:t> at high load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inefficient at low load: delay in channel access, 1/N bandwidth allocated even if only 1 active node! 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random access MAC protocols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efficient at low load: single node can fully utilize channel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high load: collision overhead</a:t>
            </a:r>
          </a:p>
          <a:p>
            <a:pPr>
              <a:buFont typeface="Wingdings" charset="0"/>
              <a:buNone/>
              <a:defRPr/>
            </a:pPr>
            <a:r>
              <a:rPr lang="ja-JP" altLang="en-US" dirty="0">
                <a:solidFill>
                  <a:srgbClr val="CC0000"/>
                </a:solidFill>
                <a:latin typeface="Gill Sans MT" charset="0"/>
                <a:cs typeface="+mn-cs"/>
              </a:rPr>
              <a:t>“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  <a:r>
              <a:rPr lang="ja-JP" altLang="en-US" dirty="0">
                <a:solidFill>
                  <a:srgbClr val="CC0000"/>
                </a:solidFill>
                <a:latin typeface="Gill Sans MT" charset="0"/>
                <a:cs typeface="+mn-cs"/>
              </a:rPr>
              <a:t>”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protocols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look for best of both worlds!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9" name="Group 55"/>
          <p:cNvGrpSpPr>
            <a:grpSpLocks/>
          </p:cNvGrpSpPr>
          <p:nvPr/>
        </p:nvGrpSpPr>
        <p:grpSpPr bwMode="auto">
          <a:xfrm>
            <a:off x="4398963" y="4154488"/>
            <a:ext cx="781050" cy="681037"/>
            <a:chOff x="-44" y="1473"/>
            <a:chExt cx="981" cy="1105"/>
          </a:xfrm>
        </p:grpSpPr>
        <p:pic>
          <p:nvPicPr>
            <p:cNvPr id="111652" name="Picture 5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3" name="Freeform 5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0" name="Group 58"/>
          <p:cNvGrpSpPr>
            <a:grpSpLocks/>
          </p:cNvGrpSpPr>
          <p:nvPr/>
        </p:nvGrpSpPr>
        <p:grpSpPr bwMode="auto">
          <a:xfrm>
            <a:off x="4691063" y="3549650"/>
            <a:ext cx="781050" cy="681038"/>
            <a:chOff x="-44" y="1473"/>
            <a:chExt cx="981" cy="1105"/>
          </a:xfrm>
        </p:grpSpPr>
        <p:pic>
          <p:nvPicPr>
            <p:cNvPr id="111650" name="Picture 5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1" name="Freeform 6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1" name="Group 61"/>
          <p:cNvGrpSpPr>
            <a:grpSpLocks/>
          </p:cNvGrpSpPr>
          <p:nvPr/>
        </p:nvGrpSpPr>
        <p:grpSpPr bwMode="auto">
          <a:xfrm>
            <a:off x="4972050" y="2935288"/>
            <a:ext cx="781050" cy="681037"/>
            <a:chOff x="-44" y="1473"/>
            <a:chExt cx="981" cy="1105"/>
          </a:xfrm>
        </p:grpSpPr>
        <p:pic>
          <p:nvPicPr>
            <p:cNvPr id="111648" name="Picture 6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9" name="Freeform 6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2" name="Group 64"/>
          <p:cNvGrpSpPr>
            <a:grpSpLocks/>
          </p:cNvGrpSpPr>
          <p:nvPr/>
        </p:nvGrpSpPr>
        <p:grpSpPr bwMode="auto">
          <a:xfrm>
            <a:off x="5273675" y="2354263"/>
            <a:ext cx="781050" cy="681037"/>
            <a:chOff x="-44" y="1473"/>
            <a:chExt cx="981" cy="1105"/>
          </a:xfrm>
        </p:grpSpPr>
        <p:pic>
          <p:nvPicPr>
            <p:cNvPr id="111646" name="Picture 6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7" name="Freeform 6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3" name="Group 67"/>
          <p:cNvGrpSpPr>
            <a:grpSpLocks/>
          </p:cNvGrpSpPr>
          <p:nvPr/>
        </p:nvGrpSpPr>
        <p:grpSpPr bwMode="auto">
          <a:xfrm flipH="1">
            <a:off x="6810375" y="2600325"/>
            <a:ext cx="781050" cy="681038"/>
            <a:chOff x="-44" y="1473"/>
            <a:chExt cx="981" cy="1105"/>
          </a:xfrm>
        </p:grpSpPr>
        <p:pic>
          <p:nvPicPr>
            <p:cNvPr id="111644" name="Picture 6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5" name="Freeform 6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48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485900"/>
            <a:ext cx="3460750" cy="506253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+mn-cs"/>
              </a:rPr>
              <a:t>polling:</a:t>
            </a:r>
            <a:r>
              <a:rPr lang="en-US" sz="3200" b="1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endParaRPr lang="en-US" sz="3200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master node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invites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slave nodes to transmit in turn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typically used with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dumb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slave devices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concerns: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polling overhead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latency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single point of failure (master)</a:t>
            </a:r>
          </a:p>
        </p:txBody>
      </p:sp>
      <p:sp>
        <p:nvSpPr>
          <p:cNvPr id="34826" name="Line 24"/>
          <p:cNvSpPr>
            <a:spLocks noChangeShapeType="1"/>
          </p:cNvSpPr>
          <p:nvPr/>
        </p:nvSpPr>
        <p:spPr bwMode="auto">
          <a:xfrm flipH="1">
            <a:off x="5286375" y="2717800"/>
            <a:ext cx="92710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7" name="Line 25"/>
          <p:cNvSpPr>
            <a:spLocks noChangeShapeType="1"/>
          </p:cNvSpPr>
          <p:nvPr/>
        </p:nvSpPr>
        <p:spPr bwMode="auto">
          <a:xfrm>
            <a:off x="5927725" y="27686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8" name="Line 31"/>
          <p:cNvSpPr>
            <a:spLocks noChangeShapeType="1"/>
          </p:cNvSpPr>
          <p:nvPr/>
        </p:nvSpPr>
        <p:spPr bwMode="auto">
          <a:xfrm>
            <a:off x="6076950" y="2982913"/>
            <a:ext cx="85883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9" name="Line 35"/>
          <p:cNvSpPr>
            <a:spLocks noChangeShapeType="1"/>
          </p:cNvSpPr>
          <p:nvPr/>
        </p:nvSpPr>
        <p:spPr bwMode="auto">
          <a:xfrm>
            <a:off x="5656263" y="32972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0" name="Line 37"/>
          <p:cNvSpPr>
            <a:spLocks noChangeShapeType="1"/>
          </p:cNvSpPr>
          <p:nvPr/>
        </p:nvSpPr>
        <p:spPr bwMode="auto">
          <a:xfrm>
            <a:off x="5384800" y="382587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1" name="Line 39"/>
          <p:cNvSpPr>
            <a:spLocks noChangeShapeType="1"/>
          </p:cNvSpPr>
          <p:nvPr/>
        </p:nvSpPr>
        <p:spPr bwMode="auto">
          <a:xfrm>
            <a:off x="5113338" y="4354513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2" name="Text Box 40"/>
          <p:cNvSpPr txBox="1">
            <a:spLocks noChangeArrowheads="1"/>
          </p:cNvSpPr>
          <p:nvPr/>
        </p:nvSpPr>
        <p:spPr bwMode="auto">
          <a:xfrm>
            <a:off x="6638925" y="3222625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master</a:t>
            </a:r>
          </a:p>
        </p:txBody>
      </p:sp>
      <p:sp>
        <p:nvSpPr>
          <p:cNvPr id="34833" name="Text Box 41"/>
          <p:cNvSpPr txBox="1">
            <a:spLocks noChangeArrowheads="1"/>
          </p:cNvSpPr>
          <p:nvPr/>
        </p:nvSpPr>
        <p:spPr bwMode="auto">
          <a:xfrm>
            <a:off x="4464050" y="4808538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slaves</a:t>
            </a:r>
          </a:p>
        </p:txBody>
      </p:sp>
      <p:grpSp>
        <p:nvGrpSpPr>
          <p:cNvPr id="184364" name="Group 44"/>
          <p:cNvGrpSpPr>
            <a:grpSpLocks/>
          </p:cNvGrpSpPr>
          <p:nvPr/>
        </p:nvGrpSpPr>
        <p:grpSpPr bwMode="auto">
          <a:xfrm>
            <a:off x="6823075" y="2636838"/>
            <a:ext cx="560388" cy="336550"/>
            <a:chOff x="4212" y="2864"/>
            <a:chExt cx="353" cy="212"/>
          </a:xfrm>
        </p:grpSpPr>
        <p:sp>
          <p:nvSpPr>
            <p:cNvPr id="34843" name="Rectangle 42"/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4" name="Text Box 43"/>
            <p:cNvSpPr txBox="1">
              <a:spLocks noChangeArrowheads="1"/>
            </p:cNvSpPr>
            <p:nvPr/>
          </p:nvSpPr>
          <p:spPr bwMode="auto">
            <a:xfrm>
              <a:off x="4227" y="2864"/>
              <a:ext cx="3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poll</a:t>
              </a:r>
            </a:p>
          </p:txBody>
        </p:sp>
      </p:grpSp>
      <p:grpSp>
        <p:nvGrpSpPr>
          <p:cNvPr id="184368" name="Group 48"/>
          <p:cNvGrpSpPr>
            <a:grpSpLocks/>
          </p:cNvGrpSpPr>
          <p:nvPr/>
        </p:nvGrpSpPr>
        <p:grpSpPr bwMode="auto">
          <a:xfrm>
            <a:off x="4872038" y="3559175"/>
            <a:ext cx="595312" cy="336550"/>
            <a:chOff x="4415" y="2364"/>
            <a:chExt cx="375" cy="212"/>
          </a:xfrm>
        </p:grpSpPr>
        <p:sp>
          <p:nvSpPr>
            <p:cNvPr id="34841" name="Rectangle 46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2" name="Text Box 47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data</a:t>
              </a:r>
            </a:p>
          </p:txBody>
        </p:sp>
      </p:grpSp>
      <p:grpSp>
        <p:nvGrpSpPr>
          <p:cNvPr id="184369" name="Group 49"/>
          <p:cNvGrpSpPr>
            <a:grpSpLocks/>
          </p:cNvGrpSpPr>
          <p:nvPr/>
        </p:nvGrpSpPr>
        <p:grpSpPr bwMode="auto">
          <a:xfrm>
            <a:off x="5378450" y="2441575"/>
            <a:ext cx="595313" cy="336550"/>
            <a:chOff x="4415" y="2364"/>
            <a:chExt cx="375" cy="212"/>
          </a:xfrm>
        </p:grpSpPr>
        <p:sp>
          <p:nvSpPr>
            <p:cNvPr id="34839" name="Rectangle 50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0" name="Text Box 51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data</a:t>
              </a:r>
            </a:p>
          </p:txBody>
        </p:sp>
      </p:grpSp>
      <p:pic>
        <p:nvPicPr>
          <p:cNvPr id="111636" name="Picture 5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8" name="Rectangle 54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MAC protocols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9254 -1.85185E-6 L -0.07882 -0.03495 L -0.1526 -0.03495 " pathEditMode="relative" ptsTypes="AAAA">
                                      <p:cBhvr>
                                        <p:cTn id="9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7119 -0.00162 L 0.0599 0.03171 L 0.15122 0.03009 " pathEditMode="relative" ptsTypes="AAAA">
                                      <p:cBhvr>
                                        <p:cTn id="18" dur="2000" fill="hold"/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8872 -1.85185E-6 L -0.14375 0.14167 L -0.21753 0.1416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L 0.07135 -0.00161 L 0.11754 -0.13171 L 0.21129 -0.13333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7" name="Group 21"/>
          <p:cNvGrpSpPr>
            <a:grpSpLocks/>
          </p:cNvGrpSpPr>
          <p:nvPr/>
        </p:nvGrpSpPr>
        <p:grpSpPr bwMode="auto">
          <a:xfrm>
            <a:off x="7229475" y="3667125"/>
            <a:ext cx="781050" cy="681038"/>
            <a:chOff x="-44" y="1473"/>
            <a:chExt cx="981" cy="1105"/>
          </a:xfrm>
        </p:grpSpPr>
        <p:pic>
          <p:nvPicPr>
            <p:cNvPr id="113685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6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68" name="Group 24"/>
          <p:cNvGrpSpPr>
            <a:grpSpLocks/>
          </p:cNvGrpSpPr>
          <p:nvPr/>
        </p:nvGrpSpPr>
        <p:grpSpPr bwMode="auto">
          <a:xfrm>
            <a:off x="4514850" y="3624263"/>
            <a:ext cx="781050" cy="681037"/>
            <a:chOff x="-44" y="1473"/>
            <a:chExt cx="981" cy="1105"/>
          </a:xfrm>
        </p:grpSpPr>
        <p:pic>
          <p:nvPicPr>
            <p:cNvPr id="113683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4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69" name="Group 27"/>
          <p:cNvGrpSpPr>
            <a:grpSpLocks/>
          </p:cNvGrpSpPr>
          <p:nvPr/>
        </p:nvGrpSpPr>
        <p:grpSpPr bwMode="auto">
          <a:xfrm>
            <a:off x="5832475" y="1960563"/>
            <a:ext cx="781050" cy="681037"/>
            <a:chOff x="-44" y="1473"/>
            <a:chExt cx="981" cy="1105"/>
          </a:xfrm>
        </p:grpSpPr>
        <p:pic>
          <p:nvPicPr>
            <p:cNvPr id="113681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2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70" name="Group 30"/>
          <p:cNvGrpSpPr>
            <a:grpSpLocks/>
          </p:cNvGrpSpPr>
          <p:nvPr/>
        </p:nvGrpSpPr>
        <p:grpSpPr bwMode="auto">
          <a:xfrm>
            <a:off x="5886450" y="5408613"/>
            <a:ext cx="781050" cy="681037"/>
            <a:chOff x="-44" y="1473"/>
            <a:chExt cx="981" cy="1105"/>
          </a:xfrm>
        </p:grpSpPr>
        <p:pic>
          <p:nvPicPr>
            <p:cNvPr id="113679" name="Picture 3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0" name="Freeform 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5848" name="Rectangle 4"/>
          <p:cNvSpPr>
            <a:spLocks noChangeArrowheads="1"/>
          </p:cNvSpPr>
          <p:nvPr/>
        </p:nvSpPr>
        <p:spPr bwMode="auto">
          <a:xfrm>
            <a:off x="600075" y="1376363"/>
            <a:ext cx="375443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token passing:</a:t>
            </a:r>
            <a:endParaRPr lang="en-US" sz="3200" b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control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+mn-cs"/>
              </a:rPr>
              <a:t>token</a:t>
            </a:r>
            <a:r>
              <a:rPr lang="en-US" sz="2400" b="1" i="0" dirty="0">
                <a:latin typeface="Gill Sans MT" charset="0"/>
                <a:cs typeface="+mn-cs"/>
              </a:rPr>
              <a:t> </a:t>
            </a:r>
            <a:r>
              <a:rPr lang="en-US" sz="2400" i="0" dirty="0">
                <a:latin typeface="Gill Sans MT" charset="0"/>
                <a:cs typeface="+mn-cs"/>
              </a:rPr>
              <a:t>passed from one node to next sequentially.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token message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concerns: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token overhead 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latency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single point of failure (token)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0" dirty="0">
                <a:latin typeface="Gill Sans MT" charset="0"/>
                <a:cs typeface="+mn-cs"/>
              </a:rPr>
              <a:t> </a:t>
            </a:r>
          </a:p>
        </p:txBody>
      </p:sp>
      <p:sp>
        <p:nvSpPr>
          <p:cNvPr id="35849" name="Oval 8"/>
          <p:cNvSpPr>
            <a:spLocks noChangeArrowheads="1"/>
          </p:cNvSpPr>
          <p:nvPr/>
        </p:nvSpPr>
        <p:spPr bwMode="auto">
          <a:xfrm>
            <a:off x="5360988" y="2617788"/>
            <a:ext cx="2046287" cy="2778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72780" name="Rectangle 12"/>
          <p:cNvSpPr>
            <a:spLocks noChangeArrowheads="1"/>
          </p:cNvSpPr>
          <p:nvPr/>
        </p:nvSpPr>
        <p:spPr bwMode="auto">
          <a:xfrm>
            <a:off x="6205538" y="1725613"/>
            <a:ext cx="274637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T</a:t>
            </a:r>
          </a:p>
        </p:txBody>
      </p:sp>
      <p:sp>
        <p:nvSpPr>
          <p:cNvPr id="672783" name="Rectangle 15"/>
          <p:cNvSpPr>
            <a:spLocks noChangeArrowheads="1"/>
          </p:cNvSpPr>
          <p:nvPr/>
        </p:nvSpPr>
        <p:spPr bwMode="auto">
          <a:xfrm>
            <a:off x="5949950" y="6008688"/>
            <a:ext cx="811213" cy="320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data</a:t>
            </a: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4341813" y="3079750"/>
            <a:ext cx="100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(nothing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to send)</a:t>
            </a:r>
          </a:p>
        </p:txBody>
      </p:sp>
      <p:sp>
        <p:nvSpPr>
          <p:cNvPr id="672785" name="Rectangle 17"/>
          <p:cNvSpPr>
            <a:spLocks noChangeArrowheads="1"/>
          </p:cNvSpPr>
          <p:nvPr/>
        </p:nvSpPr>
        <p:spPr bwMode="auto">
          <a:xfrm>
            <a:off x="4838700" y="3743325"/>
            <a:ext cx="274638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T</a:t>
            </a:r>
          </a:p>
        </p:txBody>
      </p:sp>
      <p:pic>
        <p:nvPicPr>
          <p:cNvPr id="113677" name="Picture 1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5" name="Rectangle 20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MAC protocols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3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3657 C 0.00694 0.06435 0.00121 0.09282 0.00139 0.10509 C 0.00156 0.11736 0.00659 0.10694 0.00017 0.10995 C -0.00625 0.11296 -0.02361 0.11273 -0.03733 0.12338 C -0.05105 0.13403 -0.06945 0.14444 -0.0823 0.17338 C -0.09514 0.20231 -0.1033 0.27847 -0.11476 0.29676 C -0.12622 0.31505 -0.14341 0.28611 -0.15105 0.283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354 -0.0044 0.02708 -0.0088 0.03506 0.00671 C 0.04305 0.02222 0.04236 0.06875 0.04756 0.09328 C 0.05277 0.11782 0.05538 0.13402 0.06631 0.15347 C 0.07725 0.17291 0.09982 0.19861 0.11371 0.20995 C 0.1276 0.22129 0.1434 0.20926 0.15 0.22176 C 0.15659 0.23426 0.1552 0.25949 0.15381 0.28495 " pathEditMode="relative" ptsTypes="aaaaaaA">
                                      <p:cBhvr>
                                        <p:cTn id="19" dur="2000" fill="hold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2431 C 0.01319 -0.0581 0.00763 -0.09167 0.01371 -0.10926 C 0.01979 -0.12685 0.04114 -0.11273 0.05503 -0.1294 C 0.06892 -0.14607 0.0875 -0.1794 0.09756 -0.20926 C 0.10763 -0.23912 0.11371 -0.27824 0.1151 -0.30926 C 0.11649 -0.34028 0.11371 -0.36783 0.10625 -0.39607 C 0.09878 -0.42431 0.08454 -0.45949 0.06996 -0.4794 C 0.05538 -0.49931 0.03142 -0.50996 0.01875 -0.51598 C 0.00607 -0.52199 0.0052 -0.51875 -0.00625 -0.51598 C -0.01771 -0.5132 -0.03698 -0.51135 -0.05 -0.49931 C -0.06303 -0.48727 -0.07605 -0.46343 -0.0849 -0.44422 C -0.09375 -0.425 -0.10018 -0.4044 -0.10365 -0.38426 C -0.10712 -0.36412 -0.10556 -0.34375 -0.10625 -0.32269 C -0.10695 -0.30162 -0.11025 -0.27801 -0.10747 -0.25764 C -0.10469 -0.23727 -0.09705 -0.21852 -0.08994 -0.20093 C -0.08282 -0.18334 -0.07553 -0.1669 -0.06494 -0.15255 C -0.05434 -0.1382 -0.03768 -0.12107 -0.02622 -0.11435 C -0.01476 -0.10764 -0.00174 -0.11806 0.00381 -0.11273 C 0.00937 -0.10741 0.00677 -0.09931 0.00746 -0.08264 C 0.00816 -0.06598 0.00781 -0.03935 0.00746 -0.01273 " pathEditMode="relative" rAng="0" ptsTypes="aaaaaaaaaaaaaaaaaaaA">
                                      <p:cBhvr>
                                        <p:cTn id="23" dur="20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0" grpId="0" animBg="1"/>
      <p:bldP spid="672780" grpId="1" animBg="1"/>
      <p:bldP spid="672783" grpId="0" animBg="1"/>
      <p:bldP spid="672783" grpId="1" animBg="1"/>
      <p:bldP spid="672784" grpId="0"/>
      <p:bldP spid="672785" grpId="0" animBg="1"/>
      <p:bldP spid="67278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44"/>
          <p:cNvSpPr>
            <a:spLocks noChangeArrowheads="1"/>
          </p:cNvSpPr>
          <p:nvPr/>
        </p:nvSpPr>
        <p:spPr bwMode="auto">
          <a:xfrm>
            <a:off x="1184275" y="2614613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5714" name="Text Box 45"/>
          <p:cNvSpPr txBox="1">
            <a:spLocks noChangeArrowheads="1"/>
          </p:cNvSpPr>
          <p:nvPr/>
        </p:nvSpPr>
        <p:spPr bwMode="auto">
          <a:xfrm>
            <a:off x="623888" y="2073275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cable headend</a:t>
            </a:r>
          </a:p>
        </p:txBody>
      </p:sp>
      <p:sp>
        <p:nvSpPr>
          <p:cNvPr id="22562" name="Text Box 126"/>
          <p:cNvSpPr txBox="1">
            <a:spLocks noChangeArrowheads="1"/>
          </p:cNvSpPr>
          <p:nvPr/>
        </p:nvSpPr>
        <p:spPr bwMode="auto">
          <a:xfrm>
            <a:off x="1049338" y="2584450"/>
            <a:ext cx="950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</a:rPr>
              <a:t>CMTS</a:t>
            </a:r>
          </a:p>
        </p:txBody>
      </p:sp>
      <p:sp>
        <p:nvSpPr>
          <p:cNvPr id="22563" name="AutoShape 127"/>
          <p:cNvSpPr>
            <a:spLocks noChangeArrowheads="1"/>
          </p:cNvSpPr>
          <p:nvPr/>
        </p:nvSpPr>
        <p:spPr bwMode="auto">
          <a:xfrm>
            <a:off x="1089025" y="23510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15717" name="Group 128"/>
          <p:cNvGrpSpPr>
            <a:grpSpLocks/>
          </p:cNvGrpSpPr>
          <p:nvPr/>
        </p:nvGrpSpPr>
        <p:grpSpPr bwMode="auto">
          <a:xfrm>
            <a:off x="481013" y="3727450"/>
            <a:ext cx="2000250" cy="811213"/>
            <a:chOff x="3240" y="1830"/>
            <a:chExt cx="1372" cy="723"/>
          </a:xfrm>
        </p:grpSpPr>
        <p:sp>
          <p:nvSpPr>
            <p:cNvPr id="115848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77" name="Line 130"/>
            <p:cNvSpPr>
              <a:spLocks noChangeShapeType="1"/>
            </p:cNvSpPr>
            <p:nvPr/>
          </p:nvSpPr>
          <p:spPr bwMode="auto">
            <a:xfrm flipV="1">
              <a:off x="3763" y="2054"/>
              <a:ext cx="108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78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79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0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1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2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15855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11588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8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8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88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91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92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17" name="Line 143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18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6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11587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80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83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84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09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10" name="Line 153"/>
              <p:cNvSpPr>
                <a:spLocks noChangeShapeType="1"/>
              </p:cNvSpPr>
              <p:nvPr/>
            </p:nvSpPr>
            <p:spPr bwMode="auto">
              <a:xfrm>
                <a:off x="4894" y="1161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7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115869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0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1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72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75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76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01" name="Line 161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02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8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11586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6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6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64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67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68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593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94" name="Line 171"/>
              <p:cNvSpPr>
                <a:spLocks noChangeShapeType="1"/>
              </p:cNvSpPr>
              <p:nvPr/>
            </p:nvSpPr>
            <p:spPr bwMode="auto">
              <a:xfrm>
                <a:off x="4893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2587" name="Line 172"/>
            <p:cNvSpPr>
              <a:spLocks noChangeShapeType="1"/>
            </p:cNvSpPr>
            <p:nvPr/>
          </p:nvSpPr>
          <p:spPr bwMode="auto">
            <a:xfrm>
              <a:off x="4423" y="2370"/>
              <a:ext cx="15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60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ISP</a:t>
              </a:r>
            </a:p>
          </p:txBody>
        </p:sp>
      </p:grpSp>
      <p:sp>
        <p:nvSpPr>
          <p:cNvPr id="115718" name="Freeform 174"/>
          <p:cNvSpPr>
            <a:spLocks/>
          </p:cNvSpPr>
          <p:nvPr/>
        </p:nvSpPr>
        <p:spPr bwMode="auto">
          <a:xfrm flipH="1">
            <a:off x="1563688" y="3040063"/>
            <a:ext cx="163512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74" name="Line 176"/>
          <p:cNvSpPr>
            <a:spLocks noChangeShapeType="1"/>
          </p:cNvSpPr>
          <p:nvPr/>
        </p:nvSpPr>
        <p:spPr bwMode="auto">
          <a:xfrm flipH="1" flipV="1">
            <a:off x="1903413" y="3163888"/>
            <a:ext cx="452437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575" name="Text Box 177"/>
          <p:cNvSpPr txBox="1">
            <a:spLocks noChangeArrowheads="1"/>
          </p:cNvSpPr>
          <p:nvPr/>
        </p:nvSpPr>
        <p:spPr bwMode="auto">
          <a:xfrm>
            <a:off x="1885950" y="3370263"/>
            <a:ext cx="17414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cable modem</a:t>
            </a:r>
          </a:p>
          <a:p>
            <a:pPr algn="r">
              <a:lnSpc>
                <a:spcPct val="85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termination system</a:t>
            </a:r>
          </a:p>
        </p:txBody>
      </p:sp>
      <p:sp>
        <p:nvSpPr>
          <p:cNvPr id="57382" name="Rectangle 3"/>
          <p:cNvSpPr>
            <a:spLocks noChangeArrowheads="1"/>
          </p:cNvSpPr>
          <p:nvPr/>
        </p:nvSpPr>
        <p:spPr bwMode="auto">
          <a:xfrm>
            <a:off x="569913" y="4814888"/>
            <a:ext cx="84010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</a:t>
            </a:r>
            <a:r>
              <a:rPr lang="en-US" sz="2400" i="0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40Mbps downstream (broadcast) channels</a:t>
            </a:r>
          </a:p>
          <a:p>
            <a:pPr marL="800100" lvl="1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single CMTS transmits into channels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</a:t>
            </a: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30 Mbps upstream channels</a:t>
            </a:r>
          </a:p>
          <a:p>
            <a:pPr marL="681038" lvl="1" indent="-223838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 access: </a:t>
            </a:r>
            <a:r>
              <a:rPr lang="en-US" sz="2400" dirty="0">
                <a:solidFill>
                  <a:srgbClr val="000000"/>
                </a:solidFill>
                <a:latin typeface="Gill Sans MT" charset="0"/>
              </a:rPr>
              <a:t>all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users contend for certain upstream channel time slots (others assigned)</a:t>
            </a:r>
            <a:endParaRPr lang="en-US" sz="2000" i="0" dirty="0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115722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i="0" dirty="0">
                <a:solidFill>
                  <a:srgbClr val="000099"/>
                </a:solidFill>
                <a:latin typeface="Gill Sans MT" charset="0"/>
              </a:rPr>
              <a:t>Cable access network</a:t>
            </a:r>
          </a:p>
        </p:txBody>
      </p:sp>
      <p:pic>
        <p:nvPicPr>
          <p:cNvPr id="115723" name="Picture 18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868363"/>
            <a:ext cx="46164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24" name="Group 2"/>
          <p:cNvGrpSpPr>
            <a:grpSpLocks/>
          </p:cNvGrpSpPr>
          <p:nvPr/>
        </p:nvGrpSpPr>
        <p:grpSpPr bwMode="auto">
          <a:xfrm>
            <a:off x="6440488" y="2089150"/>
            <a:ext cx="2268537" cy="1457325"/>
            <a:chOff x="419100" y="1239838"/>
            <a:chExt cx="2268538" cy="1456437"/>
          </a:xfrm>
        </p:grpSpPr>
        <p:sp>
          <p:nvSpPr>
            <p:cNvPr id="22532" name="Rectangle 9"/>
            <p:cNvSpPr>
              <a:spLocks noChangeArrowheads="1"/>
            </p:cNvSpPr>
            <p:nvPr/>
          </p:nvSpPr>
          <p:spPr bwMode="auto">
            <a:xfrm>
              <a:off x="657225" y="1650750"/>
              <a:ext cx="1793876" cy="92653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30" name="Line 7"/>
            <p:cNvSpPr>
              <a:spLocks noChangeShapeType="1"/>
            </p:cNvSpPr>
            <p:nvPr/>
          </p:nvSpPr>
          <p:spPr bwMode="auto">
            <a:xfrm flipV="1">
              <a:off x="958850" y="2201863"/>
              <a:ext cx="3651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15831" name="Text Box 39"/>
            <p:cNvSpPr txBox="1">
              <a:spLocks noChangeArrowheads="1"/>
            </p:cNvSpPr>
            <p:nvPr/>
          </p:nvSpPr>
          <p:spPr bwMode="auto">
            <a:xfrm>
              <a:off x="1237199" y="2264475"/>
              <a:ext cx="7747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cable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modem</a:t>
              </a:r>
            </a:p>
          </p:txBody>
        </p:sp>
        <p:sp>
          <p:nvSpPr>
            <p:cNvPr id="115832" name="Text Box 41"/>
            <p:cNvSpPr txBox="1">
              <a:spLocks noChangeArrowheads="1"/>
            </p:cNvSpPr>
            <p:nvPr/>
          </p:nvSpPr>
          <p:spPr bwMode="auto">
            <a:xfrm>
              <a:off x="608202" y="2331583"/>
              <a:ext cx="70643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splitter</a:t>
              </a:r>
            </a:p>
          </p:txBody>
        </p:sp>
        <p:grpSp>
          <p:nvGrpSpPr>
            <p:cNvPr id="115833" name="Group 13"/>
            <p:cNvGrpSpPr>
              <a:grpSpLocks/>
            </p:cNvGrpSpPr>
            <p:nvPr/>
          </p:nvGrpSpPr>
          <p:grpSpPr bwMode="auto">
            <a:xfrm>
              <a:off x="1304925" y="2078038"/>
              <a:ext cx="614363" cy="220662"/>
              <a:chOff x="322" y="890"/>
              <a:chExt cx="872" cy="339"/>
            </a:xfrm>
          </p:grpSpPr>
          <p:sp>
            <p:nvSpPr>
              <p:cNvPr id="22701" name="Rectangle 14"/>
              <p:cNvSpPr>
                <a:spLocks noChangeArrowheads="1"/>
              </p:cNvSpPr>
              <p:nvPr/>
            </p:nvSpPr>
            <p:spPr bwMode="auto">
              <a:xfrm>
                <a:off x="322" y="1004"/>
                <a:ext cx="872" cy="2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2" name="Rectangle 15"/>
              <p:cNvSpPr>
                <a:spLocks noChangeArrowheads="1"/>
              </p:cNvSpPr>
              <p:nvPr/>
            </p:nvSpPr>
            <p:spPr bwMode="auto">
              <a:xfrm>
                <a:off x="394" y="1072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3" name="Rectangle 16"/>
              <p:cNvSpPr>
                <a:spLocks noChangeArrowheads="1"/>
              </p:cNvSpPr>
              <p:nvPr/>
            </p:nvSpPr>
            <p:spPr bwMode="auto">
              <a:xfrm>
                <a:off x="466" y="1072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4" name="Rectangle 17"/>
              <p:cNvSpPr>
                <a:spLocks noChangeArrowheads="1"/>
              </p:cNvSpPr>
              <p:nvPr/>
            </p:nvSpPr>
            <p:spPr bwMode="auto"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5" name="Rectangle 18"/>
              <p:cNvSpPr>
                <a:spLocks noChangeArrowheads="1"/>
              </p:cNvSpPr>
              <p:nvPr/>
            </p:nvSpPr>
            <p:spPr bwMode="auto"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847" name="AutoShape 19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2537" name="AutoShape 21"/>
            <p:cNvSpPr>
              <a:spLocks noChangeArrowheads="1"/>
            </p:cNvSpPr>
            <p:nvPr/>
          </p:nvSpPr>
          <p:spPr bwMode="auto">
            <a:xfrm>
              <a:off x="419100" y="1239838"/>
              <a:ext cx="2268538" cy="468028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38" name="Rectangle 22"/>
            <p:cNvSpPr>
              <a:spLocks noChangeArrowheads="1"/>
            </p:cNvSpPr>
            <p:nvPr/>
          </p:nvSpPr>
          <p:spPr bwMode="auto">
            <a:xfrm>
              <a:off x="906462" y="2133056"/>
              <a:ext cx="166688" cy="14437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36" name="Freeform 23"/>
            <p:cNvSpPr>
              <a:spLocks/>
            </p:cNvSpPr>
            <p:nvPr/>
          </p:nvSpPr>
          <p:spPr bwMode="auto">
            <a:xfrm flipH="1">
              <a:off x="970845" y="1691922"/>
              <a:ext cx="479425" cy="434975"/>
            </a:xfrm>
            <a:custGeom>
              <a:avLst/>
              <a:gdLst>
                <a:gd name="T0" fmla="*/ 2147483647 w 381"/>
                <a:gd name="T1" fmla="*/ 2147483647 h 274"/>
                <a:gd name="T2" fmla="*/ 2147483647 w 381"/>
                <a:gd name="T3" fmla="*/ 2147483647 h 274"/>
                <a:gd name="T4" fmla="*/ 0 w 381"/>
                <a:gd name="T5" fmla="*/ 0 h 2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" h="274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40" name="Line 24"/>
            <p:cNvSpPr>
              <a:spLocks noChangeShapeType="1"/>
            </p:cNvSpPr>
            <p:nvPr/>
          </p:nvSpPr>
          <p:spPr bwMode="auto">
            <a:xfrm flipH="1">
              <a:off x="1917701" y="2215556"/>
              <a:ext cx="239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15838" name="Picture 25" descr="tv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844" y="1355725"/>
              <a:ext cx="755650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5839" name="Group 181"/>
            <p:cNvGrpSpPr>
              <a:grpSpLocks/>
            </p:cNvGrpSpPr>
            <p:nvPr/>
          </p:nvGrpSpPr>
          <p:grpSpPr bwMode="auto">
            <a:xfrm>
              <a:off x="1854097" y="1780738"/>
              <a:ext cx="609600" cy="609600"/>
              <a:chOff x="-44" y="1473"/>
              <a:chExt cx="981" cy="1105"/>
            </a:xfrm>
          </p:grpSpPr>
          <p:pic>
            <p:nvPicPr>
              <p:cNvPr id="115840" name="Picture 1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841" name="Freeform 1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15725" name="Group 8"/>
          <p:cNvGrpSpPr>
            <a:grpSpLocks/>
          </p:cNvGrpSpPr>
          <p:nvPr/>
        </p:nvGrpSpPr>
        <p:grpSpPr bwMode="auto">
          <a:xfrm>
            <a:off x="1998663" y="2298700"/>
            <a:ext cx="4938712" cy="1389063"/>
            <a:chOff x="4327270" y="1745934"/>
            <a:chExt cx="4938730" cy="1388847"/>
          </a:xfrm>
        </p:grpSpPr>
        <p:sp>
          <p:nvSpPr>
            <p:cNvPr id="22546" name="Line 94"/>
            <p:cNvSpPr>
              <a:spLocks noChangeShapeType="1"/>
            </p:cNvSpPr>
            <p:nvPr/>
          </p:nvSpPr>
          <p:spPr bwMode="auto">
            <a:xfrm>
              <a:off x="4327270" y="2504641"/>
              <a:ext cx="49387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15734" name="Group 7"/>
            <p:cNvGrpSpPr>
              <a:grpSpLocks/>
            </p:cNvGrpSpPr>
            <p:nvPr/>
          </p:nvGrpSpPr>
          <p:grpSpPr bwMode="auto">
            <a:xfrm flipH="1">
              <a:off x="5534163" y="1745934"/>
              <a:ext cx="2894013" cy="752475"/>
              <a:chOff x="5534163" y="1745934"/>
              <a:chExt cx="2894013" cy="752475"/>
            </a:xfrm>
          </p:grpSpPr>
          <p:grpSp>
            <p:nvGrpSpPr>
              <p:cNvPr id="115774" name="Group 26"/>
              <p:cNvGrpSpPr>
                <a:grpSpLocks/>
              </p:cNvGrpSpPr>
              <p:nvPr/>
            </p:nvGrpSpPr>
            <p:grpSpPr bwMode="auto">
              <a:xfrm>
                <a:off x="5534163" y="1752284"/>
                <a:ext cx="850900" cy="527050"/>
                <a:chOff x="-490" y="1664"/>
                <a:chExt cx="1429" cy="842"/>
              </a:xfrm>
            </p:grpSpPr>
            <p:sp>
              <p:nvSpPr>
                <p:cNvPr id="22685" name="AutoShape 27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814" name="Group 28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8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16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817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95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6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7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8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9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828" name="AutoShape 37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818" name="Picture 38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91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20" name="Freeform 40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93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822" name="Picture 42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5" name="Group 43"/>
              <p:cNvGrpSpPr>
                <a:grpSpLocks/>
              </p:cNvGrpSpPr>
              <p:nvPr/>
            </p:nvGrpSpPr>
            <p:grpSpPr bwMode="auto">
              <a:xfrm>
                <a:off x="6435863" y="1745934"/>
                <a:ext cx="850900" cy="527050"/>
                <a:chOff x="-490" y="1664"/>
                <a:chExt cx="1429" cy="842"/>
              </a:xfrm>
            </p:grpSpPr>
            <p:sp>
              <p:nvSpPr>
                <p:cNvPr id="22669" name="AutoShape 44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98" name="Group 45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71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00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801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79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0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1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2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3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812" name="AutoShape 54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802" name="Picture 55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75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04" name="Freeform 57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77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806" name="Picture 59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6" name="Group 95"/>
              <p:cNvGrpSpPr>
                <a:grpSpLocks/>
              </p:cNvGrpSpPr>
              <p:nvPr/>
            </p:nvGrpSpPr>
            <p:grpSpPr bwMode="auto">
              <a:xfrm>
                <a:off x="7577276" y="1753872"/>
                <a:ext cx="850900" cy="527050"/>
                <a:chOff x="-490" y="1664"/>
                <a:chExt cx="1429" cy="842"/>
              </a:xfrm>
            </p:grpSpPr>
            <p:sp>
              <p:nvSpPr>
                <p:cNvPr id="22621" name="AutoShape 96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82" name="Group 97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23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84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85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31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2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3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4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5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96" name="AutoShape 106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86" name="Picture 107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27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88" name="Freeform 109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29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90" name="Picture 111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2548" name="Text Box 112"/>
              <p:cNvSpPr txBox="1">
                <a:spLocks noChangeArrowheads="1"/>
              </p:cNvSpPr>
              <p:nvPr/>
            </p:nvSpPr>
            <p:spPr bwMode="auto">
              <a:xfrm>
                <a:off x="7188723" y="1823710"/>
                <a:ext cx="488952" cy="457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969696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22549" name="Line 113"/>
              <p:cNvSpPr>
                <a:spLocks noChangeShapeType="1"/>
              </p:cNvSpPr>
              <p:nvPr/>
            </p:nvSpPr>
            <p:spPr bwMode="auto">
              <a:xfrm flipH="1">
                <a:off x="6169544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50" name="Line 114"/>
              <p:cNvSpPr>
                <a:spLocks noChangeShapeType="1"/>
              </p:cNvSpPr>
              <p:nvPr/>
            </p:nvSpPr>
            <p:spPr bwMode="auto">
              <a:xfrm flipH="1">
                <a:off x="7074423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51" name="Line 115"/>
              <p:cNvSpPr>
                <a:spLocks noChangeShapeType="1"/>
              </p:cNvSpPr>
              <p:nvPr/>
            </p:nvSpPr>
            <p:spPr bwMode="auto">
              <a:xfrm flipH="1">
                <a:off x="8211077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735" name="Group 5"/>
            <p:cNvGrpSpPr>
              <a:grpSpLocks/>
            </p:cNvGrpSpPr>
            <p:nvPr/>
          </p:nvGrpSpPr>
          <p:grpSpPr bwMode="auto">
            <a:xfrm flipH="1">
              <a:off x="7298039" y="2490881"/>
              <a:ext cx="850900" cy="627063"/>
              <a:chOff x="6488251" y="2501584"/>
              <a:chExt cx="850900" cy="627063"/>
            </a:xfrm>
          </p:grpSpPr>
          <p:grpSp>
            <p:nvGrpSpPr>
              <p:cNvPr id="115756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22637" name="AutoShape 78"/>
                <p:cNvSpPr>
                  <a:spLocks noChangeArrowheads="1"/>
                </p:cNvSpPr>
                <p:nvPr/>
              </p:nvSpPr>
              <p:spPr bwMode="auto">
                <a:xfrm>
                  <a:off x="-489" y="1663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59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39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29" y="1922"/>
                    <a:ext cx="1120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61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62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47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998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4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2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49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2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5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9" y="1066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51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1066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73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63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43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1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65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45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1" y="2269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67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57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5736" name="Group 186"/>
            <p:cNvGrpSpPr>
              <a:grpSpLocks/>
            </p:cNvGrpSpPr>
            <p:nvPr/>
          </p:nvGrpSpPr>
          <p:grpSpPr bwMode="auto">
            <a:xfrm flipH="1">
              <a:off x="5984260" y="2507718"/>
              <a:ext cx="850900" cy="627063"/>
              <a:chOff x="6488251" y="2501584"/>
              <a:chExt cx="850900" cy="627063"/>
            </a:xfrm>
          </p:grpSpPr>
          <p:grpSp>
            <p:nvGrpSpPr>
              <p:cNvPr id="115738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190" name="AutoShape 78"/>
                <p:cNvSpPr>
                  <a:spLocks noChangeArrowheads="1"/>
                </p:cNvSpPr>
                <p:nvPr/>
              </p:nvSpPr>
              <p:spPr bwMode="auto">
                <a:xfrm>
                  <a:off x="-491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41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192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9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43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44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00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" y="1000"/>
                      <a:ext cx="853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1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2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3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4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55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45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9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47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8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9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49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39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06" name="Text Box 112"/>
            <p:cNvSpPr txBox="1">
              <a:spLocks noChangeArrowheads="1"/>
            </p:cNvSpPr>
            <p:nvPr/>
          </p:nvSpPr>
          <p:spPr bwMode="auto">
            <a:xfrm>
              <a:off x="6787904" y="2596702"/>
              <a:ext cx="488952" cy="457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969696"/>
                  </a:solidFill>
                  <a:latin typeface="Times New Roman" charset="0"/>
                </a:rPr>
                <a:t>…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563688" y="1239838"/>
            <a:ext cx="6373812" cy="938212"/>
            <a:chOff x="1987247" y="1333114"/>
            <a:chExt cx="5338532" cy="938762"/>
          </a:xfrm>
        </p:grpSpPr>
        <p:sp>
          <p:nvSpPr>
            <p:cNvPr id="22707" name="Text Box 6"/>
            <p:cNvSpPr txBox="1">
              <a:spLocks noChangeArrowheads="1"/>
            </p:cNvSpPr>
            <p:nvPr/>
          </p:nvSpPr>
          <p:spPr bwMode="auto">
            <a:xfrm>
              <a:off x="1987247" y="1333114"/>
              <a:ext cx="5338532" cy="517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Internet frames, TV channels, control 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downstream at different frequencies</a:t>
              </a:r>
            </a:p>
          </p:txBody>
        </p:sp>
        <p:sp>
          <p:nvSpPr>
            <p:cNvPr id="115732" name="Right Arrow 9"/>
            <p:cNvSpPr>
              <a:spLocks noChangeArrowheads="1"/>
            </p:cNvSpPr>
            <p:nvPr/>
          </p:nvSpPr>
          <p:spPr bwMode="auto">
            <a:xfrm>
              <a:off x="3457110" y="1787244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i="0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998788" y="3644900"/>
            <a:ext cx="5995987" cy="944563"/>
            <a:chOff x="2810374" y="3867998"/>
            <a:chExt cx="5997028" cy="944803"/>
          </a:xfrm>
        </p:grpSpPr>
        <p:sp>
          <p:nvSpPr>
            <p:cNvPr id="213" name="Text Box 6"/>
            <p:cNvSpPr txBox="1">
              <a:spLocks noChangeArrowheads="1"/>
            </p:cNvSpPr>
            <p:nvPr/>
          </p:nvSpPr>
          <p:spPr bwMode="auto">
            <a:xfrm>
              <a:off x="2810374" y="4295145"/>
              <a:ext cx="5997028" cy="51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upstream Internet frames, TV control, 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upstream at different frequencies in time slots</a:t>
              </a:r>
            </a:p>
          </p:txBody>
        </p:sp>
        <p:sp>
          <p:nvSpPr>
            <p:cNvPr id="115730" name="Right Arrow 213"/>
            <p:cNvSpPr>
              <a:spLocks noChangeArrowheads="1"/>
            </p:cNvSpPr>
            <p:nvPr/>
          </p:nvSpPr>
          <p:spPr bwMode="auto">
            <a:xfrm rot="10800000">
              <a:off x="4197454" y="3867998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i="0" dirty="0">
                <a:latin typeface="Arial" charset="0"/>
                <a:cs typeface="Arial" charset="0"/>
              </a:endParaRPr>
            </a:p>
          </p:txBody>
        </p:sp>
      </p:grpSp>
      <p:pic>
        <p:nvPicPr>
          <p:cNvPr id="21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2740025"/>
            <a:ext cx="2603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18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24" name="Rectangle 4"/>
          <p:cNvSpPr>
            <a:spLocks noChangeArrowheads="1"/>
          </p:cNvSpPr>
          <p:nvPr/>
        </p:nvSpPr>
        <p:spPr bwMode="auto">
          <a:xfrm>
            <a:off x="915988" y="4119563"/>
            <a:ext cx="78327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0" dirty="0">
                <a:solidFill>
                  <a:srgbClr val="CC0000"/>
                </a:solidFill>
                <a:latin typeface="Gill Sans MT" charset="0"/>
                <a:cs typeface="+mn-cs"/>
              </a:rPr>
              <a:t>DOCSIS: </a:t>
            </a:r>
            <a:r>
              <a:rPr lang="en-US" sz="2800" i="0" dirty="0">
                <a:latin typeface="Gill Sans MT" charset="0"/>
                <a:cs typeface="+mn-cs"/>
              </a:rPr>
              <a:t>data over cable service interface spec </a:t>
            </a:r>
            <a:endParaRPr lang="en-US" sz="2800" b="1" i="0" dirty="0">
              <a:latin typeface="Gill Sans MT" charset="0"/>
              <a:cs typeface="+mn-cs"/>
            </a:endParaRP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FDM over upstream, downstream frequency channels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TDM upstream: some slots assigned, some have contention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400" i="0" dirty="0">
                <a:latin typeface="Gill Sans MT" charset="0"/>
                <a:cs typeface="+mn-cs"/>
              </a:rPr>
              <a:t>downstream MAP frame: assigns upstream slots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400" i="0" dirty="0">
                <a:latin typeface="Gill Sans MT" charset="0"/>
                <a:cs typeface="+mn-cs"/>
              </a:rPr>
              <a:t>request for upstream slots (and data) transmitted random access (binary backoff) in selected slots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0" dirty="0">
                <a:latin typeface="Gill Sans MT" charset="0"/>
                <a:cs typeface="+mn-cs"/>
              </a:rPr>
              <a:t> </a:t>
            </a:r>
          </a:p>
        </p:txBody>
      </p:sp>
      <p:grpSp>
        <p:nvGrpSpPr>
          <p:cNvPr id="116740" name="Group 3"/>
          <p:cNvGrpSpPr>
            <a:grpSpLocks/>
          </p:cNvGrpSpPr>
          <p:nvPr/>
        </p:nvGrpSpPr>
        <p:grpSpPr bwMode="auto">
          <a:xfrm>
            <a:off x="636588" y="1304925"/>
            <a:ext cx="8008937" cy="2705100"/>
            <a:chOff x="871157" y="3598021"/>
            <a:chExt cx="8009425" cy="2705644"/>
          </a:xfrm>
        </p:grpSpPr>
        <p:sp>
          <p:nvSpPr>
            <p:cNvPr id="6" name="Rectangle 5"/>
            <p:cNvSpPr/>
            <p:nvPr/>
          </p:nvSpPr>
          <p:spPr>
            <a:xfrm>
              <a:off x="4227336" y="3679000"/>
              <a:ext cx="970021" cy="42553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6744" name="TextBox 6"/>
            <p:cNvSpPr txBox="1">
              <a:spLocks noChangeArrowheads="1"/>
            </p:cNvSpPr>
            <p:nvPr/>
          </p:nvSpPr>
          <p:spPr bwMode="auto">
            <a:xfrm>
              <a:off x="4154488" y="3716338"/>
              <a:ext cx="10364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lang="en-US" sz="1000" dirty="0">
                  <a:latin typeface="Arial" charset="0"/>
                  <a:cs typeface="Arial" charset="0"/>
                </a:rPr>
                <a:t>MAP frame for</a:t>
              </a:r>
            </a:p>
            <a:p>
              <a:pPr>
                <a:lnSpc>
                  <a:spcPts val="1200"/>
                </a:lnSpc>
              </a:pPr>
              <a:r>
                <a:rPr lang="en-US" sz="1000" dirty="0">
                  <a:latin typeface="Arial" charset="0"/>
                  <a:cs typeface="Arial" charset="0"/>
                </a:rPr>
                <a:t>Interval [t1, t2]</a:t>
              </a:r>
            </a:p>
          </p:txBody>
        </p:sp>
        <p:sp>
          <p:nvSpPr>
            <p:cNvPr id="116745" name="TextBox 28"/>
            <p:cNvSpPr txBox="1">
              <a:spLocks noChangeArrowheads="1"/>
            </p:cNvSpPr>
            <p:nvPr/>
          </p:nvSpPr>
          <p:spPr bwMode="auto">
            <a:xfrm>
              <a:off x="6127750" y="5278438"/>
              <a:ext cx="27528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Residences with cable modems</a:t>
              </a:r>
            </a:p>
          </p:txBody>
        </p:sp>
        <p:sp>
          <p:nvSpPr>
            <p:cNvPr id="30" name="Down Arrow 29"/>
            <p:cNvSpPr/>
            <p:nvPr/>
          </p:nvSpPr>
          <p:spPr>
            <a:xfrm rot="16200000">
              <a:off x="4257473" y="2472510"/>
              <a:ext cx="390604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1" name="Down Arrow 30"/>
            <p:cNvSpPr/>
            <p:nvPr/>
          </p:nvSpPr>
          <p:spPr>
            <a:xfrm rot="5400000">
              <a:off x="4198733" y="2898046"/>
              <a:ext cx="374725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6748" name="TextBox 31"/>
            <p:cNvSpPr txBox="1">
              <a:spLocks noChangeArrowheads="1"/>
            </p:cNvSpPr>
            <p:nvPr/>
          </p:nvSpPr>
          <p:spPr bwMode="auto">
            <a:xfrm>
              <a:off x="3505200" y="4124325"/>
              <a:ext cx="17452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Downstream channel i</a:t>
              </a:r>
            </a:p>
          </p:txBody>
        </p:sp>
        <p:sp>
          <p:nvSpPr>
            <p:cNvPr id="116749" name="TextBox 32"/>
            <p:cNvSpPr txBox="1">
              <a:spLocks noChangeArrowheads="1"/>
            </p:cNvSpPr>
            <p:nvPr/>
          </p:nvSpPr>
          <p:spPr bwMode="auto">
            <a:xfrm>
              <a:off x="3648075" y="4546600"/>
              <a:ext cx="15485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Upstream channel j</a:t>
              </a:r>
            </a:p>
          </p:txBody>
        </p:sp>
        <p:pic>
          <p:nvPicPr>
            <p:cNvPr id="3688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223" y="3796499"/>
              <a:ext cx="817612" cy="242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3060452" y="5238239"/>
              <a:ext cx="2756068" cy="47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119194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204924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285891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36685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44782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52879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60817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68914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77010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85107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393998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401936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10032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18129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426226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34323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424198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4505165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4584545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67821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76711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84808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492905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00843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508940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517036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25133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533230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1327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508527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2" name="TextBox 65"/>
            <p:cNvSpPr txBox="1">
              <a:spLocks noChangeArrowheads="1"/>
            </p:cNvSpPr>
            <p:nvPr/>
          </p:nvSpPr>
          <p:spPr bwMode="auto">
            <a:xfrm>
              <a:off x="2998788" y="5230813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t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16783" name="TextBox 66"/>
            <p:cNvSpPr txBox="1">
              <a:spLocks noChangeArrowheads="1"/>
            </p:cNvSpPr>
            <p:nvPr/>
          </p:nvSpPr>
          <p:spPr bwMode="auto">
            <a:xfrm>
              <a:off x="5389563" y="5246688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t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2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3111255" y="5322393"/>
              <a:ext cx="577885" cy="3176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679615" y="5328744"/>
              <a:ext cx="1870189" cy="158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400198" y="5376379"/>
              <a:ext cx="4763" cy="512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573433" y="5384318"/>
              <a:ext cx="6350" cy="5144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8" name="TextBox 71"/>
            <p:cNvSpPr txBox="1">
              <a:spLocks noChangeArrowheads="1"/>
            </p:cNvSpPr>
            <p:nvPr/>
          </p:nvSpPr>
          <p:spPr bwMode="auto">
            <a:xfrm>
              <a:off x="4476750" y="5842000"/>
              <a:ext cx="32080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Assigned minislots containing cable modem</a:t>
              </a:r>
            </a:p>
            <a:p>
              <a:r>
                <a:rPr lang="en-US" sz="1200" dirty="0">
                  <a:latin typeface="Arial" charset="0"/>
                  <a:cs typeface="Arial" charset="0"/>
                </a:rPr>
                <a:t>upstream data frames</a:t>
              </a:r>
            </a:p>
          </p:txBody>
        </p:sp>
        <p:sp>
          <p:nvSpPr>
            <p:cNvPr id="116789" name="TextBox 72"/>
            <p:cNvSpPr txBox="1">
              <a:spLocks noChangeArrowheads="1"/>
            </p:cNvSpPr>
            <p:nvPr/>
          </p:nvSpPr>
          <p:spPr bwMode="auto">
            <a:xfrm>
              <a:off x="2579688" y="5840413"/>
              <a:ext cx="18904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Minislots containing </a:t>
              </a:r>
            </a:p>
            <a:p>
              <a:r>
                <a:rPr lang="en-US" sz="1200" dirty="0">
                  <a:latin typeface="Arial" charset="0"/>
                  <a:cs typeface="Arial" charset="0"/>
                </a:rPr>
                <a:t>minislots request frames</a:t>
              </a:r>
            </a:p>
          </p:txBody>
        </p:sp>
        <p:sp>
          <p:nvSpPr>
            <p:cNvPr id="116790" name="Rectangle 44"/>
            <p:cNvSpPr>
              <a:spLocks noChangeArrowheads="1"/>
            </p:cNvSpPr>
            <p:nvPr/>
          </p:nvSpPr>
          <p:spPr bwMode="auto">
            <a:xfrm>
              <a:off x="1431405" y="4202429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6791" name="Text Box 45"/>
            <p:cNvSpPr txBox="1">
              <a:spLocks noChangeArrowheads="1"/>
            </p:cNvSpPr>
            <p:nvPr/>
          </p:nvSpPr>
          <p:spPr bwMode="auto">
            <a:xfrm>
              <a:off x="871157" y="3661398"/>
              <a:ext cx="1925637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</a:rPr>
                <a:t>cable headend</a:t>
              </a:r>
            </a:p>
          </p:txBody>
        </p:sp>
        <p:sp>
          <p:nvSpPr>
            <p:cNvPr id="77" name="Text Box 126"/>
            <p:cNvSpPr txBox="1">
              <a:spLocks noChangeArrowheads="1"/>
            </p:cNvSpPr>
            <p:nvPr/>
          </p:nvSpPr>
          <p:spPr bwMode="auto">
            <a:xfrm>
              <a:off x="1296633" y="4171224"/>
              <a:ext cx="950970" cy="336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i="0" dirty="0" smtClean="0">
                  <a:solidFill>
                    <a:srgbClr val="000000"/>
                  </a:solidFill>
                </a:rPr>
                <a:t>CMTS</a:t>
              </a:r>
            </a:p>
          </p:txBody>
        </p:sp>
        <p:sp>
          <p:nvSpPr>
            <p:cNvPr id="78" name="AutoShape 127"/>
            <p:cNvSpPr>
              <a:spLocks noChangeArrowheads="1"/>
            </p:cNvSpPr>
            <p:nvPr/>
          </p:nvSpPr>
          <p:spPr bwMode="auto">
            <a:xfrm>
              <a:off x="1336322" y="3939403"/>
              <a:ext cx="1206574" cy="26199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7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949" y="4326831"/>
              <a:ext cx="258778" cy="520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6795" name="Group 77"/>
            <p:cNvGrpSpPr>
              <a:grpSpLocks/>
            </p:cNvGrpSpPr>
            <p:nvPr/>
          </p:nvGrpSpPr>
          <p:grpSpPr bwMode="auto">
            <a:xfrm flipH="1">
              <a:off x="6302761" y="3598021"/>
              <a:ext cx="1034814" cy="625180"/>
              <a:chOff x="-490" y="1664"/>
              <a:chExt cx="1429" cy="842"/>
            </a:xfrm>
          </p:grpSpPr>
          <p:sp>
            <p:nvSpPr>
              <p:cNvPr id="106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48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08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6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50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51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16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40" y="1000"/>
                    <a:ext cx="850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7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09" y="1073"/>
                    <a:ext cx="40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8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9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20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62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52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" name="Rectangle 90"/>
                <p:cNvSpPr>
                  <a:spLocks noChangeArrowheads="1"/>
                </p:cNvSpPr>
                <p:nvPr/>
              </p:nvSpPr>
              <p:spPr bwMode="auto">
                <a:xfrm>
                  <a:off x="530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54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4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56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6" name="Group 77"/>
            <p:cNvGrpSpPr>
              <a:grpSpLocks/>
            </p:cNvGrpSpPr>
            <p:nvPr/>
          </p:nvGrpSpPr>
          <p:grpSpPr bwMode="auto">
            <a:xfrm flipH="1">
              <a:off x="7513460" y="3950311"/>
              <a:ext cx="1034814" cy="625180"/>
              <a:chOff x="-490" y="1664"/>
              <a:chExt cx="1429" cy="842"/>
            </a:xfrm>
          </p:grpSpPr>
          <p:sp>
            <p:nvSpPr>
              <p:cNvPr id="178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32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80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3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35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88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1001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4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5" y="1069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1069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46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36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4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38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6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2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40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7" name="Group 77"/>
            <p:cNvGrpSpPr>
              <a:grpSpLocks/>
            </p:cNvGrpSpPr>
            <p:nvPr/>
          </p:nvGrpSpPr>
          <p:grpSpPr bwMode="auto">
            <a:xfrm flipH="1">
              <a:off x="7313560" y="4655807"/>
              <a:ext cx="1034814" cy="625180"/>
              <a:chOff x="-490" y="1664"/>
              <a:chExt cx="1429" cy="842"/>
            </a:xfrm>
          </p:grpSpPr>
          <p:sp>
            <p:nvSpPr>
              <p:cNvPr id="213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16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15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2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18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19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3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999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2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2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6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7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7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7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30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20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9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2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22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1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24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8" name="Group 77"/>
            <p:cNvGrpSpPr>
              <a:grpSpLocks/>
            </p:cNvGrpSpPr>
            <p:nvPr/>
          </p:nvGrpSpPr>
          <p:grpSpPr bwMode="auto">
            <a:xfrm flipH="1">
              <a:off x="6254794" y="4337877"/>
              <a:ext cx="1034814" cy="625180"/>
              <a:chOff x="-490" y="1664"/>
              <a:chExt cx="1429" cy="842"/>
            </a:xfrm>
          </p:grpSpPr>
          <p:sp>
            <p:nvSpPr>
              <p:cNvPr id="230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00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32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0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03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40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4" y="1000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1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3" y="1073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2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7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3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4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14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04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6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06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8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08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16741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i="0" dirty="0">
                <a:solidFill>
                  <a:srgbClr val="000099"/>
                </a:solidFill>
                <a:latin typeface="Gill Sans MT" charset="0"/>
              </a:rPr>
              <a:t>Cable access network</a:t>
            </a:r>
          </a:p>
        </p:txBody>
      </p:sp>
      <p:pic>
        <p:nvPicPr>
          <p:cNvPr id="116742" name="Picture 180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868363"/>
            <a:ext cx="46164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1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66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8683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200025"/>
            <a:ext cx="6308725" cy="8763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layer: introduction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2275" y="1330325"/>
            <a:ext cx="4267200" cy="3802063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terminology: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hosts and routers: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nodes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channels that connect adjacent nodes along communication path: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wired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wireless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LANs</a:t>
            </a:r>
            <a:endParaRPr lang="en-US" b="1" dirty="0">
              <a:solidFill>
                <a:srgbClr val="FF0000"/>
              </a:solidFill>
              <a:latin typeface="Gill Sans MT" charset="0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layer-2 packet: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frame,</a:t>
            </a:r>
            <a:r>
              <a:rPr lang="en-US" sz="2400" b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encapsulates datagram</a:t>
            </a:r>
          </a:p>
          <a:p>
            <a:pPr>
              <a:buFont typeface="Wingdings" charset="0"/>
              <a:buNone/>
              <a:defRPr/>
            </a:pP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103" name="Text Box 467"/>
          <p:cNvSpPr txBox="1">
            <a:spLocks noChangeArrowheads="1"/>
          </p:cNvSpPr>
          <p:nvPr/>
        </p:nvSpPr>
        <p:spPr bwMode="auto">
          <a:xfrm>
            <a:off x="396875" y="5299075"/>
            <a:ext cx="4881563" cy="1044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data-link layer</a:t>
            </a:r>
            <a:r>
              <a:rPr lang="en-US" sz="2400" i="0" dirty="0" smtClean="0">
                <a:latin typeface="Gill Sans MT" charset="0"/>
                <a:cs typeface="+mn-cs"/>
              </a:rPr>
              <a:t> has responsibility of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transferring datagram from one node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to 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physically adjacent</a:t>
            </a:r>
            <a:r>
              <a:rPr lang="en-US" sz="2400" i="0" dirty="0" smtClean="0">
                <a:latin typeface="Gill Sans MT" charset="0"/>
                <a:cs typeface="+mn-cs"/>
              </a:rPr>
              <a:t> node over a link</a:t>
            </a:r>
            <a:endParaRPr lang="en-US" i="0" dirty="0" smtClean="0">
              <a:latin typeface="Gill Sans MT" charset="0"/>
              <a:cs typeface="+mn-cs"/>
            </a:endParaRPr>
          </a:p>
        </p:txBody>
      </p:sp>
      <p:sp>
        <p:nvSpPr>
          <p:cNvPr id="4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4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537" name="Freeform 415"/>
          <p:cNvSpPr>
            <a:spLocks/>
          </p:cNvSpPr>
          <p:nvPr/>
        </p:nvSpPr>
        <p:spPr bwMode="auto">
          <a:xfrm>
            <a:off x="7004050" y="352742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8" name="Freeform 416"/>
          <p:cNvSpPr>
            <a:spLocks/>
          </p:cNvSpPr>
          <p:nvPr/>
        </p:nvSpPr>
        <p:spPr bwMode="auto">
          <a:xfrm>
            <a:off x="7023100" y="2017139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9" name="Freeform 417"/>
          <p:cNvSpPr>
            <a:spLocks/>
          </p:cNvSpPr>
          <p:nvPr/>
        </p:nvSpPr>
        <p:spPr bwMode="auto">
          <a:xfrm>
            <a:off x="5202238" y="1709738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40" name="Group 418"/>
          <p:cNvGrpSpPr>
            <a:grpSpLocks/>
          </p:cNvGrpSpPr>
          <p:nvPr/>
        </p:nvGrpSpPr>
        <p:grpSpPr bwMode="auto">
          <a:xfrm>
            <a:off x="5278438" y="2974975"/>
            <a:ext cx="1458912" cy="933450"/>
            <a:chOff x="2889" y="1631"/>
            <a:chExt cx="980" cy="743"/>
          </a:xfrm>
        </p:grpSpPr>
        <p:sp>
          <p:nvSpPr>
            <p:cNvPr id="889" name="Rectangle 41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0" name="AutoShape 42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CCFF"/>
                </a:solidFill>
              </a:endParaRPr>
            </a:p>
          </p:txBody>
        </p:sp>
      </p:grpSp>
      <p:sp>
        <p:nvSpPr>
          <p:cNvPr id="541" name="Line 421"/>
          <p:cNvSpPr>
            <a:spLocks noChangeShapeType="1"/>
          </p:cNvSpPr>
          <p:nvPr/>
        </p:nvSpPr>
        <p:spPr bwMode="auto">
          <a:xfrm>
            <a:off x="7396163" y="3813175"/>
            <a:ext cx="163512" cy="1206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2" name="Line 422"/>
          <p:cNvSpPr>
            <a:spLocks noChangeShapeType="1"/>
          </p:cNvSpPr>
          <p:nvPr/>
        </p:nvSpPr>
        <p:spPr bwMode="auto">
          <a:xfrm>
            <a:off x="7493000" y="3733800"/>
            <a:ext cx="2794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3" name="Line 423"/>
          <p:cNvSpPr>
            <a:spLocks noChangeShapeType="1"/>
          </p:cNvSpPr>
          <p:nvPr/>
        </p:nvSpPr>
        <p:spPr bwMode="auto">
          <a:xfrm flipV="1">
            <a:off x="7729538" y="3819525"/>
            <a:ext cx="134937" cy="1047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4" name="Line 424"/>
          <p:cNvSpPr>
            <a:spLocks noChangeShapeType="1"/>
          </p:cNvSpPr>
          <p:nvPr/>
        </p:nvSpPr>
        <p:spPr bwMode="auto">
          <a:xfrm>
            <a:off x="6427788" y="3740150"/>
            <a:ext cx="6794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5" name="Line 425"/>
          <p:cNvSpPr>
            <a:spLocks noChangeShapeType="1"/>
          </p:cNvSpPr>
          <p:nvPr/>
        </p:nvSpPr>
        <p:spPr bwMode="auto">
          <a:xfrm>
            <a:off x="6723063" y="2587625"/>
            <a:ext cx="509587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6" name="Freeform 427"/>
          <p:cNvSpPr>
            <a:spLocks/>
          </p:cNvSpPr>
          <p:nvPr/>
        </p:nvSpPr>
        <p:spPr bwMode="auto">
          <a:xfrm>
            <a:off x="5497513" y="4378325"/>
            <a:ext cx="3079750" cy="1665288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7" name="Line 428"/>
          <p:cNvSpPr>
            <a:spLocks noChangeShapeType="1"/>
          </p:cNvSpPr>
          <p:nvPr/>
        </p:nvSpPr>
        <p:spPr bwMode="auto">
          <a:xfrm rot="16200000">
            <a:off x="7845425" y="5159376"/>
            <a:ext cx="523875" cy="1397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8" name="Line 429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9" name="Line 430"/>
          <p:cNvSpPr>
            <a:spLocks noChangeShapeType="1"/>
          </p:cNvSpPr>
          <p:nvPr/>
        </p:nvSpPr>
        <p:spPr bwMode="auto">
          <a:xfrm rot="16200000" flipH="1">
            <a:off x="8207749" y="5085976"/>
            <a:ext cx="8249" cy="18362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0" name="Line 431"/>
          <p:cNvSpPr>
            <a:spLocks noChangeShapeType="1"/>
          </p:cNvSpPr>
          <p:nvPr/>
        </p:nvSpPr>
        <p:spPr bwMode="auto">
          <a:xfrm>
            <a:off x="7358063" y="4697413"/>
            <a:ext cx="390525" cy="1841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1" name="Line 432"/>
          <p:cNvSpPr>
            <a:spLocks noChangeShapeType="1"/>
          </p:cNvSpPr>
          <p:nvPr/>
        </p:nvSpPr>
        <p:spPr bwMode="auto">
          <a:xfrm flipV="1">
            <a:off x="6737350" y="4684713"/>
            <a:ext cx="322263" cy="19843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2" name="Line 433"/>
          <p:cNvSpPr>
            <a:spLocks noChangeShapeType="1"/>
          </p:cNvSpPr>
          <p:nvPr/>
        </p:nvSpPr>
        <p:spPr bwMode="auto">
          <a:xfrm flipV="1">
            <a:off x="6780213" y="4976813"/>
            <a:ext cx="9715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" name="Line 435"/>
          <p:cNvSpPr>
            <a:spLocks noChangeShapeType="1"/>
          </p:cNvSpPr>
          <p:nvPr/>
        </p:nvSpPr>
        <p:spPr bwMode="auto">
          <a:xfrm>
            <a:off x="6100763" y="4773613"/>
            <a:ext cx="263525" cy="857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4" name="Line 436"/>
          <p:cNvSpPr>
            <a:spLocks noChangeShapeType="1"/>
          </p:cNvSpPr>
          <p:nvPr/>
        </p:nvSpPr>
        <p:spPr bwMode="auto">
          <a:xfrm flipV="1">
            <a:off x="5841999" y="4952398"/>
            <a:ext cx="548981" cy="15776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5" name="Line 439"/>
          <p:cNvSpPr>
            <a:spLocks noChangeShapeType="1"/>
          </p:cNvSpPr>
          <p:nvPr/>
        </p:nvSpPr>
        <p:spPr bwMode="auto">
          <a:xfrm flipH="1">
            <a:off x="6278768" y="5070474"/>
            <a:ext cx="131556" cy="24404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6" name="Line 440"/>
          <p:cNvSpPr>
            <a:spLocks noChangeShapeType="1"/>
          </p:cNvSpPr>
          <p:nvPr/>
        </p:nvSpPr>
        <p:spPr bwMode="auto">
          <a:xfrm flipH="1" flipV="1">
            <a:off x="6595002" y="5008500"/>
            <a:ext cx="67735" cy="261999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7" name="Line 441"/>
          <p:cNvSpPr>
            <a:spLocks noChangeShapeType="1"/>
          </p:cNvSpPr>
          <p:nvPr/>
        </p:nvSpPr>
        <p:spPr bwMode="auto">
          <a:xfrm>
            <a:off x="6691914" y="5003401"/>
            <a:ext cx="555024" cy="31948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8" name="Line 443"/>
          <p:cNvSpPr>
            <a:spLocks noChangeShapeType="1"/>
          </p:cNvSpPr>
          <p:nvPr/>
        </p:nvSpPr>
        <p:spPr bwMode="auto">
          <a:xfrm>
            <a:off x="6281738" y="3522663"/>
            <a:ext cx="0" cy="1317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9" name="Line 444"/>
          <p:cNvSpPr>
            <a:spLocks noChangeShapeType="1"/>
          </p:cNvSpPr>
          <p:nvPr/>
        </p:nvSpPr>
        <p:spPr bwMode="auto">
          <a:xfrm flipV="1">
            <a:off x="7577138" y="2492375"/>
            <a:ext cx="123825" cy="873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0" name="Line 445"/>
          <p:cNvSpPr>
            <a:spLocks noChangeShapeType="1"/>
          </p:cNvSpPr>
          <p:nvPr/>
        </p:nvSpPr>
        <p:spPr bwMode="auto">
          <a:xfrm>
            <a:off x="7405688" y="2675613"/>
            <a:ext cx="0" cy="825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1" name="Line 446"/>
          <p:cNvSpPr>
            <a:spLocks noChangeShapeType="1"/>
          </p:cNvSpPr>
          <p:nvPr/>
        </p:nvSpPr>
        <p:spPr bwMode="auto">
          <a:xfrm flipV="1">
            <a:off x="7577138" y="2562225"/>
            <a:ext cx="263525" cy="2889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2" name="Line 447"/>
          <p:cNvSpPr>
            <a:spLocks noChangeShapeType="1"/>
          </p:cNvSpPr>
          <p:nvPr/>
        </p:nvSpPr>
        <p:spPr bwMode="auto">
          <a:xfrm>
            <a:off x="7942263" y="2560638"/>
            <a:ext cx="0" cy="196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3" name="Line 448"/>
          <p:cNvSpPr>
            <a:spLocks noChangeShapeType="1"/>
          </p:cNvSpPr>
          <p:nvPr/>
        </p:nvSpPr>
        <p:spPr bwMode="auto">
          <a:xfrm>
            <a:off x="7596188" y="2867025"/>
            <a:ext cx="188912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4" name="Line 449"/>
          <p:cNvSpPr>
            <a:spLocks noChangeShapeType="1"/>
          </p:cNvSpPr>
          <p:nvPr/>
        </p:nvSpPr>
        <p:spPr bwMode="auto">
          <a:xfrm flipV="1">
            <a:off x="5891213" y="3733800"/>
            <a:ext cx="168275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5" name="Line 450"/>
          <p:cNvSpPr>
            <a:spLocks noChangeShapeType="1"/>
          </p:cNvSpPr>
          <p:nvPr/>
        </p:nvSpPr>
        <p:spPr bwMode="auto">
          <a:xfrm>
            <a:off x="8150225" y="2857500"/>
            <a:ext cx="1778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6" name="Line 451"/>
          <p:cNvSpPr>
            <a:spLocks noChangeShapeType="1"/>
          </p:cNvSpPr>
          <p:nvPr/>
        </p:nvSpPr>
        <p:spPr bwMode="auto">
          <a:xfrm flipH="1">
            <a:off x="7296150" y="2933700"/>
            <a:ext cx="98425" cy="704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7" name="Line 452"/>
          <p:cNvSpPr>
            <a:spLocks noChangeShapeType="1"/>
          </p:cNvSpPr>
          <p:nvPr/>
        </p:nvSpPr>
        <p:spPr bwMode="auto">
          <a:xfrm flipH="1">
            <a:off x="7888288" y="2933700"/>
            <a:ext cx="111125" cy="7270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8" name="Line 541"/>
          <p:cNvSpPr>
            <a:spLocks noChangeShapeType="1"/>
          </p:cNvSpPr>
          <p:nvPr/>
        </p:nvSpPr>
        <p:spPr bwMode="auto">
          <a:xfrm flipV="1">
            <a:off x="7272338" y="4075113"/>
            <a:ext cx="227012" cy="4365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69" name="Group 590"/>
          <p:cNvGrpSpPr>
            <a:grpSpLocks/>
          </p:cNvGrpSpPr>
          <p:nvPr/>
        </p:nvGrpSpPr>
        <p:grpSpPr bwMode="auto">
          <a:xfrm flipH="1">
            <a:off x="5775325" y="4533900"/>
            <a:ext cx="414337" cy="373063"/>
            <a:chOff x="2839" y="3501"/>
            <a:chExt cx="755" cy="803"/>
          </a:xfrm>
        </p:grpSpPr>
        <p:pic>
          <p:nvPicPr>
            <p:cNvPr id="887" name="Picture 59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8" name="Freeform 59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0" name="Group 593"/>
          <p:cNvGrpSpPr>
            <a:grpSpLocks/>
          </p:cNvGrpSpPr>
          <p:nvPr/>
        </p:nvGrpSpPr>
        <p:grpSpPr bwMode="auto">
          <a:xfrm flipH="1">
            <a:off x="5457825" y="4954588"/>
            <a:ext cx="482600" cy="406400"/>
            <a:chOff x="2839" y="3501"/>
            <a:chExt cx="755" cy="803"/>
          </a:xfrm>
        </p:grpSpPr>
        <p:pic>
          <p:nvPicPr>
            <p:cNvPr id="885" name="Picture 594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6" name="Freeform 59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1" name="Group 596"/>
          <p:cNvGrpSpPr>
            <a:grpSpLocks/>
          </p:cNvGrpSpPr>
          <p:nvPr/>
        </p:nvGrpSpPr>
        <p:grpSpPr bwMode="auto">
          <a:xfrm flipH="1">
            <a:off x="5935663" y="5256213"/>
            <a:ext cx="427037" cy="349250"/>
            <a:chOff x="2839" y="3501"/>
            <a:chExt cx="755" cy="803"/>
          </a:xfrm>
        </p:grpSpPr>
        <p:pic>
          <p:nvPicPr>
            <p:cNvPr id="883" name="Picture 597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4" name="Freeform 59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2" name="Group 599"/>
          <p:cNvGrpSpPr>
            <a:grpSpLocks/>
          </p:cNvGrpSpPr>
          <p:nvPr/>
        </p:nvGrpSpPr>
        <p:grpSpPr bwMode="auto">
          <a:xfrm>
            <a:off x="6550025" y="5238750"/>
            <a:ext cx="427037" cy="350838"/>
            <a:chOff x="2839" y="3501"/>
            <a:chExt cx="755" cy="803"/>
          </a:xfrm>
        </p:grpSpPr>
        <p:pic>
          <p:nvPicPr>
            <p:cNvPr id="881" name="Picture 60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2" name="Freeform 6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573" name="Picture 603" descr="car_icon_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15" y="1803458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4" name="Group 652"/>
          <p:cNvGrpSpPr>
            <a:grpSpLocks/>
          </p:cNvGrpSpPr>
          <p:nvPr/>
        </p:nvGrpSpPr>
        <p:grpSpPr bwMode="auto">
          <a:xfrm>
            <a:off x="5613400" y="1546225"/>
            <a:ext cx="415925" cy="385763"/>
            <a:chOff x="2751" y="1851"/>
            <a:chExt cx="462" cy="478"/>
          </a:xfrm>
        </p:grpSpPr>
        <p:pic>
          <p:nvPicPr>
            <p:cNvPr id="879" name="Picture 653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" name="Picture 654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9" name="Line 693"/>
          <p:cNvSpPr>
            <a:spLocks noChangeShapeType="1"/>
          </p:cNvSpPr>
          <p:nvPr/>
        </p:nvSpPr>
        <p:spPr bwMode="auto">
          <a:xfrm>
            <a:off x="8345488" y="2855912"/>
            <a:ext cx="305034" cy="259"/>
          </a:xfrm>
          <a:prstGeom prst="line">
            <a:avLst/>
          </a:prstGeom>
          <a:noFill/>
          <a:ln w="25400">
            <a:solidFill>
              <a:srgbClr val="CC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88" name="Group 776"/>
          <p:cNvGrpSpPr>
            <a:grpSpLocks/>
          </p:cNvGrpSpPr>
          <p:nvPr/>
        </p:nvGrpSpPr>
        <p:grpSpPr bwMode="auto">
          <a:xfrm>
            <a:off x="5611813" y="3500438"/>
            <a:ext cx="506412" cy="352425"/>
            <a:chOff x="2967" y="478"/>
            <a:chExt cx="788" cy="625"/>
          </a:xfrm>
        </p:grpSpPr>
        <p:pic>
          <p:nvPicPr>
            <p:cNvPr id="781" name="Picture 777" descr="access_point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2" name="Picture 778" descr="antenna_radiation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9" name="Group 779"/>
          <p:cNvGrpSpPr>
            <a:grpSpLocks/>
          </p:cNvGrpSpPr>
          <p:nvPr/>
        </p:nvGrpSpPr>
        <p:grpSpPr bwMode="auto">
          <a:xfrm>
            <a:off x="7132638" y="5003800"/>
            <a:ext cx="563562" cy="420688"/>
            <a:chOff x="2967" y="478"/>
            <a:chExt cx="788" cy="625"/>
          </a:xfrm>
        </p:grpSpPr>
        <p:pic>
          <p:nvPicPr>
            <p:cNvPr id="779" name="Picture 780" descr="access_point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0" name="Picture 781" descr="antenna_radiation_stylize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0" name="Group 523"/>
          <p:cNvGrpSpPr>
            <a:grpSpLocks/>
          </p:cNvGrpSpPr>
          <p:nvPr/>
        </p:nvGrpSpPr>
        <p:grpSpPr bwMode="auto">
          <a:xfrm>
            <a:off x="5890114" y="1844675"/>
            <a:ext cx="457200" cy="733152"/>
            <a:chOff x="6061075" y="1844675"/>
            <a:chExt cx="457200" cy="733152"/>
          </a:xfrm>
        </p:grpSpPr>
        <p:sp>
          <p:nvSpPr>
            <p:cNvPr id="759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227964" cy="174352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60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76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76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6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91" name="Group 950"/>
          <p:cNvGrpSpPr>
            <a:grpSpLocks/>
          </p:cNvGrpSpPr>
          <p:nvPr/>
        </p:nvGrpSpPr>
        <p:grpSpPr bwMode="auto">
          <a:xfrm>
            <a:off x="8240713" y="5002213"/>
            <a:ext cx="227012" cy="481013"/>
            <a:chOff x="4140" y="429"/>
            <a:chExt cx="1425" cy="2396"/>
          </a:xfrm>
        </p:grpSpPr>
        <p:sp>
          <p:nvSpPr>
            <p:cNvPr id="727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9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0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1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2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57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8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3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4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55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6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5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6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7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53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4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8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39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51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2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40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1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2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3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4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5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6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8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49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0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92" name="Group 983"/>
          <p:cNvGrpSpPr>
            <a:grpSpLocks/>
          </p:cNvGrpSpPr>
          <p:nvPr/>
        </p:nvGrpSpPr>
        <p:grpSpPr bwMode="auto">
          <a:xfrm>
            <a:off x="7924800" y="5303838"/>
            <a:ext cx="227012" cy="481013"/>
            <a:chOff x="4140" y="429"/>
            <a:chExt cx="1425" cy="2396"/>
          </a:xfrm>
        </p:grpSpPr>
        <p:sp>
          <p:nvSpPr>
            <p:cNvPr id="695" name="Freeform 98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" name="Rectangle 985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7" name="Freeform 98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8" name="Freeform 98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9" name="Rectangle 988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0" name="Group 98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5" name="AutoShape 99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6" name="AutoShape 991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1" name="Rectangle 992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2" name="Group 99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3" name="AutoShape 994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4" name="AutoShape 995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3" name="Rectangle 996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4" name="Rectangle 997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5" name="Group 99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1" name="AutoShape 999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2" name="AutoShape 100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6" name="Freeform 100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07" name="Group 100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19" name="AutoShape 1003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0" name="AutoShape 1004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8" name="Rectangle 1005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9" name="Freeform 100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0" name="Freeform 100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1" name="Oval 1008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2" name="Freeform 100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3" name="AutoShape 1010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4" name="AutoShape 1011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5" name="Oval 1012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6" name="Oval 1013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17" name="Oval 1014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8" name="Rectangle 1015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593" name="Picture 1017" descr="antenna_stylize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2043113"/>
            <a:ext cx="530702" cy="22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" name="Picture 1018" descr="laptop_keyboa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327957" y="2291590"/>
            <a:ext cx="437221" cy="1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5" name="Freeform 1019"/>
          <p:cNvSpPr>
            <a:spLocks/>
          </p:cNvSpPr>
          <p:nvPr/>
        </p:nvSpPr>
        <p:spPr bwMode="auto">
          <a:xfrm>
            <a:off x="5472854" y="2136804"/>
            <a:ext cx="351919" cy="208167"/>
          </a:xfrm>
          <a:custGeom>
            <a:avLst/>
            <a:gdLst>
              <a:gd name="T0" fmla="*/ 6573757 w 2982"/>
              <a:gd name="T1" fmla="*/ 0 h 2442"/>
              <a:gd name="T2" fmla="*/ 0 w 2982"/>
              <a:gd name="T3" fmla="*/ 2477886 h 2442"/>
              <a:gd name="T4" fmla="*/ 26294911 w 2982"/>
              <a:gd name="T5" fmla="*/ 3095568 h 2442"/>
              <a:gd name="T6" fmla="*/ 32868668 w 2982"/>
              <a:gd name="T7" fmla="*/ 617681 h 2442"/>
              <a:gd name="T8" fmla="*/ 657375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96" name="Picture 1020" descr="scree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87" y="2142158"/>
            <a:ext cx="319785" cy="18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7" name="Freeform 1021"/>
          <p:cNvSpPr>
            <a:spLocks/>
          </p:cNvSpPr>
          <p:nvPr/>
        </p:nvSpPr>
        <p:spPr bwMode="auto">
          <a:xfrm>
            <a:off x="5536928" y="2130663"/>
            <a:ext cx="298167" cy="38736"/>
          </a:xfrm>
          <a:custGeom>
            <a:avLst/>
            <a:gdLst>
              <a:gd name="T0" fmla="*/ 1641570 w 2528"/>
              <a:gd name="T1" fmla="*/ 0 h 455"/>
              <a:gd name="T2" fmla="*/ 27891942 w 2528"/>
              <a:gd name="T3" fmla="*/ 616030 h 455"/>
              <a:gd name="T4" fmla="*/ 26250491 w 2528"/>
              <a:gd name="T5" fmla="*/ 616030 h 455"/>
              <a:gd name="T6" fmla="*/ 0 w 2528"/>
              <a:gd name="T7" fmla="*/ 616030 h 455"/>
              <a:gd name="T8" fmla="*/ 1641570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8" name="Freeform 1022"/>
          <p:cNvSpPr>
            <a:spLocks/>
          </p:cNvSpPr>
          <p:nvPr/>
        </p:nvSpPr>
        <p:spPr bwMode="auto">
          <a:xfrm>
            <a:off x="5469738" y="2130348"/>
            <a:ext cx="82770" cy="161243"/>
          </a:xfrm>
          <a:custGeom>
            <a:avLst/>
            <a:gdLst>
              <a:gd name="T0" fmla="*/ 6561704 w 702"/>
              <a:gd name="T1" fmla="*/ 0 h 1893"/>
              <a:gd name="T2" fmla="*/ 0 w 702"/>
              <a:gd name="T3" fmla="*/ 2474096 h 1893"/>
              <a:gd name="T4" fmla="*/ 1640426 w 702"/>
              <a:gd name="T5" fmla="*/ 2474096 h 1893"/>
              <a:gd name="T6" fmla="*/ 8202130 w 702"/>
              <a:gd name="T7" fmla="*/ 616693 h 1893"/>
              <a:gd name="T8" fmla="*/ 6561704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9" name="Freeform 1023"/>
          <p:cNvSpPr>
            <a:spLocks/>
          </p:cNvSpPr>
          <p:nvPr/>
        </p:nvSpPr>
        <p:spPr bwMode="auto">
          <a:xfrm>
            <a:off x="5743755" y="2159164"/>
            <a:ext cx="89197" cy="186122"/>
          </a:xfrm>
          <a:custGeom>
            <a:avLst/>
            <a:gdLst>
              <a:gd name="T0" fmla="*/ 8213085 w 756"/>
              <a:gd name="T1" fmla="*/ 0 h 2184"/>
              <a:gd name="T2" fmla="*/ 1642593 w 756"/>
              <a:gd name="T3" fmla="*/ 3093852 h 2184"/>
              <a:gd name="T4" fmla="*/ 0 w 756"/>
              <a:gd name="T5" fmla="*/ 3093852 h 2184"/>
              <a:gd name="T6" fmla="*/ 6570492 w 756"/>
              <a:gd name="T7" fmla="*/ 617339 h 2184"/>
              <a:gd name="T8" fmla="*/ 8213085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0" name="Freeform 1024"/>
          <p:cNvSpPr>
            <a:spLocks/>
          </p:cNvSpPr>
          <p:nvPr/>
        </p:nvSpPr>
        <p:spPr bwMode="auto">
          <a:xfrm>
            <a:off x="5468764" y="2283402"/>
            <a:ext cx="327185" cy="62828"/>
          </a:xfrm>
          <a:custGeom>
            <a:avLst/>
            <a:gdLst>
              <a:gd name="T0" fmla="*/ 1642768 w 2773"/>
              <a:gd name="T1" fmla="*/ 0 h 738"/>
              <a:gd name="T2" fmla="*/ 0 w 2773"/>
              <a:gd name="T3" fmla="*/ 616021 h 738"/>
              <a:gd name="T4" fmla="*/ 26283822 w 2773"/>
              <a:gd name="T5" fmla="*/ 1232127 h 738"/>
              <a:gd name="T6" fmla="*/ 26283822 w 2773"/>
              <a:gd name="T7" fmla="*/ 616021 h 738"/>
              <a:gd name="T8" fmla="*/ 1642768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1" name="Freeform 1025"/>
          <p:cNvSpPr>
            <a:spLocks/>
          </p:cNvSpPr>
          <p:nvPr/>
        </p:nvSpPr>
        <p:spPr bwMode="auto">
          <a:xfrm>
            <a:off x="5753688" y="2160738"/>
            <a:ext cx="83549" cy="186909"/>
          </a:xfrm>
          <a:custGeom>
            <a:avLst/>
            <a:gdLst>
              <a:gd name="T0" fmla="*/ 27077483 w 637"/>
              <a:gd name="T1" fmla="*/ 0 h 1659"/>
              <a:gd name="T2" fmla="*/ 27077483 w 637"/>
              <a:gd name="T3" fmla="*/ 0 h 1659"/>
              <a:gd name="T4" fmla="*/ 2253593 w 637"/>
              <a:gd name="T5" fmla="*/ 84370993 h 1659"/>
              <a:gd name="T6" fmla="*/ 0 w 637"/>
              <a:gd name="T7" fmla="*/ 81515082 h 1659"/>
              <a:gd name="T8" fmla="*/ 27077483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2" name="Freeform 1026"/>
          <p:cNvSpPr>
            <a:spLocks/>
          </p:cNvSpPr>
          <p:nvPr/>
        </p:nvSpPr>
        <p:spPr bwMode="auto">
          <a:xfrm>
            <a:off x="5469153" y="2291748"/>
            <a:ext cx="290961" cy="62041"/>
          </a:xfrm>
          <a:custGeom>
            <a:avLst/>
            <a:gdLst>
              <a:gd name="T0" fmla="*/ 0 w 2216"/>
              <a:gd name="T1" fmla="*/ 0 h 550"/>
              <a:gd name="T2" fmla="*/ 2258362 w 2216"/>
              <a:gd name="T3" fmla="*/ 2875657 h 550"/>
              <a:gd name="T4" fmla="*/ 95077021 w 2216"/>
              <a:gd name="T5" fmla="*/ 28705919 h 550"/>
              <a:gd name="T6" fmla="*/ 95077021 w 2216"/>
              <a:gd name="T7" fmla="*/ 24405125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03" name="Group 1027"/>
          <p:cNvGrpSpPr>
            <a:grpSpLocks/>
          </p:cNvGrpSpPr>
          <p:nvPr/>
        </p:nvGrpSpPr>
        <p:grpSpPr bwMode="auto">
          <a:xfrm>
            <a:off x="5464285" y="2358040"/>
            <a:ext cx="98740" cy="36846"/>
            <a:chOff x="1740" y="2642"/>
            <a:chExt cx="752" cy="327"/>
          </a:xfrm>
        </p:grpSpPr>
        <p:sp>
          <p:nvSpPr>
            <p:cNvPr id="689" name="Freeform 1028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0" name="Freeform 1029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1" name="Freeform 1030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2" name="Freeform 1031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3" name="Freeform 1032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4" name="Freeform 1033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04" name="Freeform 1034"/>
          <p:cNvSpPr>
            <a:spLocks/>
          </p:cNvSpPr>
          <p:nvPr/>
        </p:nvSpPr>
        <p:spPr bwMode="auto">
          <a:xfrm>
            <a:off x="5633330" y="2363551"/>
            <a:ext cx="119578" cy="80936"/>
          </a:xfrm>
          <a:custGeom>
            <a:avLst/>
            <a:gdLst>
              <a:gd name="T0" fmla="*/ 1765285 w 990"/>
              <a:gd name="T1" fmla="*/ 10672924 h 792"/>
              <a:gd name="T2" fmla="*/ 15858459 w 990"/>
              <a:gd name="T3" fmla="*/ 0 h 792"/>
              <a:gd name="T4" fmla="*/ 15858459 w 990"/>
              <a:gd name="T5" fmla="*/ 1065249 h 792"/>
              <a:gd name="T6" fmla="*/ 0 w 990"/>
              <a:gd name="T7" fmla="*/ 10672924 h 792"/>
              <a:gd name="T8" fmla="*/ 1765285 w 990"/>
              <a:gd name="T9" fmla="*/ 10672924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5" name="Freeform 1035"/>
          <p:cNvSpPr>
            <a:spLocks/>
          </p:cNvSpPr>
          <p:nvPr/>
        </p:nvSpPr>
        <p:spPr bwMode="auto">
          <a:xfrm>
            <a:off x="5328152" y="2370007"/>
            <a:ext cx="305957" cy="73850"/>
          </a:xfrm>
          <a:custGeom>
            <a:avLst/>
            <a:gdLst>
              <a:gd name="T0" fmla="*/ 1766745 w 2532"/>
              <a:gd name="T1" fmla="*/ 0 h 723"/>
              <a:gd name="T2" fmla="*/ 1766745 w 2532"/>
              <a:gd name="T3" fmla="*/ 0 h 723"/>
              <a:gd name="T4" fmla="*/ 38810380 w 2532"/>
              <a:gd name="T5" fmla="*/ 9588243 h 723"/>
              <a:gd name="T6" fmla="*/ 38810380 w 2532"/>
              <a:gd name="T7" fmla="*/ 10652479 h 723"/>
              <a:gd name="T8" fmla="*/ 0 w 2532"/>
              <a:gd name="T9" fmla="*/ 1064237 h 723"/>
              <a:gd name="T10" fmla="*/ 176674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6" name="Freeform 1036"/>
          <p:cNvSpPr>
            <a:spLocks/>
          </p:cNvSpPr>
          <p:nvPr/>
        </p:nvSpPr>
        <p:spPr bwMode="auto">
          <a:xfrm>
            <a:off x="5328347" y="2356465"/>
            <a:ext cx="3311" cy="14959"/>
          </a:xfrm>
          <a:custGeom>
            <a:avLst/>
            <a:gdLst>
              <a:gd name="T0" fmla="*/ 2059569 w 26"/>
              <a:gd name="T1" fmla="*/ 1056289 h 147"/>
              <a:gd name="T2" fmla="*/ 2059569 w 26"/>
              <a:gd name="T3" fmla="*/ 2112475 h 147"/>
              <a:gd name="T4" fmla="*/ 0 w 26"/>
              <a:gd name="T5" fmla="*/ 2112475 h 147"/>
              <a:gd name="T6" fmla="*/ 2059569 w 26"/>
              <a:gd name="T7" fmla="*/ 0 h 147"/>
              <a:gd name="T8" fmla="*/ 2059569 w 26"/>
              <a:gd name="T9" fmla="*/ 1056289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7" name="Freeform 1037"/>
          <p:cNvSpPr>
            <a:spLocks/>
          </p:cNvSpPr>
          <p:nvPr/>
        </p:nvSpPr>
        <p:spPr bwMode="auto">
          <a:xfrm>
            <a:off x="5328542" y="2295527"/>
            <a:ext cx="142170" cy="61883"/>
          </a:xfrm>
          <a:custGeom>
            <a:avLst/>
            <a:gdLst>
              <a:gd name="T0" fmla="*/ 17669579 w 1176"/>
              <a:gd name="T1" fmla="*/ 0 h 606"/>
              <a:gd name="T2" fmla="*/ 0 w 1176"/>
              <a:gd name="T3" fmla="*/ 8519635 h 606"/>
              <a:gd name="T4" fmla="*/ 1768421 w 1176"/>
              <a:gd name="T5" fmla="*/ 8519635 h 606"/>
              <a:gd name="T6" fmla="*/ 17669579 w 1176"/>
              <a:gd name="T7" fmla="*/ 1063652 h 606"/>
              <a:gd name="T8" fmla="*/ 17669579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8" name="Freeform 1038"/>
          <p:cNvSpPr>
            <a:spLocks/>
          </p:cNvSpPr>
          <p:nvPr/>
        </p:nvSpPr>
        <p:spPr bwMode="auto">
          <a:xfrm>
            <a:off x="5338085" y="2359615"/>
            <a:ext cx="290182" cy="71016"/>
          </a:xfrm>
          <a:custGeom>
            <a:avLst/>
            <a:gdLst>
              <a:gd name="T0" fmla="*/ 1510505 w 2532"/>
              <a:gd name="T1" fmla="*/ 0 h 723"/>
              <a:gd name="T2" fmla="*/ 1510505 w 2532"/>
              <a:gd name="T3" fmla="*/ 0 h 723"/>
              <a:gd name="T4" fmla="*/ 18059933 w 2532"/>
              <a:gd name="T5" fmla="*/ 5682655 h 723"/>
              <a:gd name="T6" fmla="*/ 18059933 w 2532"/>
              <a:gd name="T7" fmla="*/ 5682655 h 723"/>
              <a:gd name="T8" fmla="*/ 0 w 2532"/>
              <a:gd name="T9" fmla="*/ 945505 h 723"/>
              <a:gd name="T10" fmla="*/ 151050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9" name="Freeform 1039"/>
          <p:cNvSpPr>
            <a:spLocks/>
          </p:cNvSpPr>
          <p:nvPr/>
        </p:nvSpPr>
        <p:spPr bwMode="auto">
          <a:xfrm flipV="1">
            <a:off x="5627877" y="2354576"/>
            <a:ext cx="118410" cy="73535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9465267 h 723"/>
              <a:gd name="T6" fmla="*/ 0 w 2532"/>
              <a:gd name="T7" fmla="*/ 9465267 h 723"/>
              <a:gd name="T8" fmla="*/ 0 w 2532"/>
              <a:gd name="T9" fmla="*/ 1055120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10" name="Group 1064"/>
          <p:cNvGrpSpPr>
            <a:grpSpLocks/>
          </p:cNvGrpSpPr>
          <p:nvPr/>
        </p:nvGrpSpPr>
        <p:grpSpPr bwMode="auto">
          <a:xfrm>
            <a:off x="6872288" y="5486400"/>
            <a:ext cx="474662" cy="407988"/>
            <a:chOff x="877" y="1008"/>
            <a:chExt cx="2747" cy="2591"/>
          </a:xfrm>
        </p:grpSpPr>
        <p:pic>
          <p:nvPicPr>
            <p:cNvPr id="666" name="Picture 1065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" name="Picture 1066" descr="laptop_keyboard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" name="Freeform 10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69" name="Picture 1068" descr="screen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" name="Freeform 10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1" name="Freeform 10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2" name="Freeform 10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3" name="Freeform 10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4" name="Freeform 10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5" name="Freeform 10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76" name="Group 10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83" name="Freeform 10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4" name="Freeform 10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5" name="Freeform 10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6" name="Freeform 10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7" name="Freeform 10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8" name="Freeform 10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77" name="Freeform 10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8" name="Freeform 10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9" name="Freeform 10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0" name="Freeform 10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1" name="Freeform 10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2" name="Freeform 10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11" name="Picture 1115" descr="antenna_stylized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21" y="3105640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2" name="Picture 1116" descr="laptop_keyboard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513878" y="3291709"/>
            <a:ext cx="286699" cy="11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3" name="Freeform 1117"/>
          <p:cNvSpPr>
            <a:spLocks/>
          </p:cNvSpPr>
          <p:nvPr/>
        </p:nvSpPr>
        <p:spPr bwMode="auto">
          <a:xfrm>
            <a:off x="5608891" y="3175799"/>
            <a:ext cx="230764" cy="155883"/>
          </a:xfrm>
          <a:custGeom>
            <a:avLst/>
            <a:gdLst>
              <a:gd name="T0" fmla="*/ 1856482 w 2982"/>
              <a:gd name="T1" fmla="*/ 0 h 2442"/>
              <a:gd name="T2" fmla="*/ 0 w 2982"/>
              <a:gd name="T3" fmla="*/ 1039092 h 2442"/>
              <a:gd name="T4" fmla="*/ 7413777 w 2982"/>
              <a:gd name="T5" fmla="*/ 1299855 h 2442"/>
              <a:gd name="T6" fmla="*/ 9270259 w 2982"/>
              <a:gd name="T7" fmla="*/ 260763 h 2442"/>
              <a:gd name="T8" fmla="*/ 1856482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14" name="Picture 1118" descr="screen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57" y="3179808"/>
            <a:ext cx="209692" cy="1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" name="Freeform 1119"/>
          <p:cNvSpPr>
            <a:spLocks/>
          </p:cNvSpPr>
          <p:nvPr/>
        </p:nvSpPr>
        <p:spPr bwMode="auto">
          <a:xfrm>
            <a:off x="5650906" y="3171201"/>
            <a:ext cx="195517" cy="29007"/>
          </a:xfrm>
          <a:custGeom>
            <a:avLst/>
            <a:gdLst>
              <a:gd name="T0" fmla="*/ 460563 w 2528"/>
              <a:gd name="T1" fmla="*/ 0 h 455"/>
              <a:gd name="T2" fmla="*/ 7865770 w 2528"/>
              <a:gd name="T3" fmla="*/ 260107 h 455"/>
              <a:gd name="T4" fmla="*/ 7399174 w 2528"/>
              <a:gd name="T5" fmla="*/ 260107 h 455"/>
              <a:gd name="T6" fmla="*/ 0 w 2528"/>
              <a:gd name="T7" fmla="*/ 260107 h 455"/>
              <a:gd name="T8" fmla="*/ 460563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" name="Freeform 1120"/>
          <p:cNvSpPr>
            <a:spLocks/>
          </p:cNvSpPr>
          <p:nvPr/>
        </p:nvSpPr>
        <p:spPr bwMode="auto">
          <a:xfrm>
            <a:off x="5606848" y="3170965"/>
            <a:ext cx="54275" cy="120745"/>
          </a:xfrm>
          <a:custGeom>
            <a:avLst/>
            <a:gdLst>
              <a:gd name="T0" fmla="*/ 1847051 w 702"/>
              <a:gd name="T1" fmla="*/ 0 h 1893"/>
              <a:gd name="T2" fmla="*/ 0 w 702"/>
              <a:gd name="T3" fmla="*/ 1037463 h 1893"/>
              <a:gd name="T4" fmla="*/ 460255 w 702"/>
              <a:gd name="T5" fmla="*/ 1037463 h 1893"/>
              <a:gd name="T6" fmla="*/ 2313337 w 702"/>
              <a:gd name="T7" fmla="*/ 260370 h 1893"/>
              <a:gd name="T8" fmla="*/ 1847051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7" name="Freeform 1121"/>
          <p:cNvSpPr>
            <a:spLocks/>
          </p:cNvSpPr>
          <p:nvPr/>
        </p:nvSpPr>
        <p:spPr bwMode="auto">
          <a:xfrm>
            <a:off x="5786529" y="3192543"/>
            <a:ext cx="58489" cy="139375"/>
          </a:xfrm>
          <a:custGeom>
            <a:avLst/>
            <a:gdLst>
              <a:gd name="T0" fmla="*/ 2316427 w 756"/>
              <a:gd name="T1" fmla="*/ 0 h 2184"/>
              <a:gd name="T2" fmla="*/ 460872 w 756"/>
              <a:gd name="T3" fmla="*/ 1299110 h 2184"/>
              <a:gd name="T4" fmla="*/ 0 w 756"/>
              <a:gd name="T5" fmla="*/ 1299110 h 2184"/>
              <a:gd name="T6" fmla="*/ 1849521 w 756"/>
              <a:gd name="T7" fmla="*/ 260626 h 2184"/>
              <a:gd name="T8" fmla="*/ 231642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8" name="Freeform 1122"/>
          <p:cNvSpPr>
            <a:spLocks/>
          </p:cNvSpPr>
          <p:nvPr/>
        </p:nvSpPr>
        <p:spPr bwMode="auto">
          <a:xfrm>
            <a:off x="5606209" y="3285578"/>
            <a:ext cx="214545" cy="47048"/>
          </a:xfrm>
          <a:custGeom>
            <a:avLst/>
            <a:gdLst>
              <a:gd name="T0" fmla="*/ 460889 w 2773"/>
              <a:gd name="T1" fmla="*/ 0 h 738"/>
              <a:gd name="T2" fmla="*/ 0 w 2773"/>
              <a:gd name="T3" fmla="*/ 260103 h 738"/>
              <a:gd name="T4" fmla="*/ 7410661 w 2773"/>
              <a:gd name="T5" fmla="*/ 520206 h 738"/>
              <a:gd name="T6" fmla="*/ 7410661 w 2773"/>
              <a:gd name="T7" fmla="*/ 260103 h 738"/>
              <a:gd name="T8" fmla="*/ 460889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9" name="Freeform 1123"/>
          <p:cNvSpPr>
            <a:spLocks/>
          </p:cNvSpPr>
          <p:nvPr/>
        </p:nvSpPr>
        <p:spPr bwMode="auto">
          <a:xfrm>
            <a:off x="5793042" y="3193722"/>
            <a:ext cx="54786" cy="139965"/>
          </a:xfrm>
          <a:custGeom>
            <a:avLst/>
            <a:gdLst>
              <a:gd name="T0" fmla="*/ 7633745 w 637"/>
              <a:gd name="T1" fmla="*/ 0 h 1659"/>
              <a:gd name="T2" fmla="*/ 7633745 w 637"/>
              <a:gd name="T3" fmla="*/ 0 h 1659"/>
              <a:gd name="T4" fmla="*/ 636188 w 637"/>
              <a:gd name="T5" fmla="*/ 35432406 h 1659"/>
              <a:gd name="T6" fmla="*/ 0 w 637"/>
              <a:gd name="T7" fmla="*/ 34229500 h 1659"/>
              <a:gd name="T8" fmla="*/ 7633745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0" name="Freeform 1124"/>
          <p:cNvSpPr>
            <a:spLocks/>
          </p:cNvSpPr>
          <p:nvPr/>
        </p:nvSpPr>
        <p:spPr bwMode="auto">
          <a:xfrm>
            <a:off x="5606465" y="3291827"/>
            <a:ext cx="190792" cy="46458"/>
          </a:xfrm>
          <a:custGeom>
            <a:avLst/>
            <a:gdLst>
              <a:gd name="T0" fmla="*/ 0 w 2216"/>
              <a:gd name="T1" fmla="*/ 0 h 550"/>
              <a:gd name="T2" fmla="*/ 637466 w 2216"/>
              <a:gd name="T3" fmla="*/ 1205796 h 550"/>
              <a:gd name="T4" fmla="*/ 26804554 w 2216"/>
              <a:gd name="T5" fmla="*/ 12051036 h 550"/>
              <a:gd name="T6" fmla="*/ 26804554 w 2216"/>
              <a:gd name="T7" fmla="*/ 10245932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1" name="Group 1125"/>
          <p:cNvGrpSpPr>
            <a:grpSpLocks/>
          </p:cNvGrpSpPr>
          <p:nvPr/>
        </p:nvGrpSpPr>
        <p:grpSpPr bwMode="auto">
          <a:xfrm>
            <a:off x="5603272" y="3341469"/>
            <a:ext cx="64747" cy="27592"/>
            <a:chOff x="1740" y="2642"/>
            <a:chExt cx="752" cy="327"/>
          </a:xfrm>
        </p:grpSpPr>
        <p:sp>
          <p:nvSpPr>
            <p:cNvPr id="660" name="Freeform 1126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1" name="Freeform 1127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2" name="Freeform 1128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3" name="Freeform 1129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" name="Freeform 1130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" name="Freeform 1131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22" name="Freeform 1132"/>
          <p:cNvSpPr>
            <a:spLocks/>
          </p:cNvSpPr>
          <p:nvPr/>
        </p:nvSpPr>
        <p:spPr bwMode="auto">
          <a:xfrm>
            <a:off x="5714120" y="3345596"/>
            <a:ext cx="78411" cy="60608"/>
          </a:xfrm>
          <a:custGeom>
            <a:avLst/>
            <a:gdLst>
              <a:gd name="T0" fmla="*/ 495573 w 990"/>
              <a:gd name="T1" fmla="*/ 4479941 h 792"/>
              <a:gd name="T2" fmla="*/ 4472754 w 990"/>
              <a:gd name="T3" fmla="*/ 0 h 792"/>
              <a:gd name="T4" fmla="*/ 4472754 w 990"/>
              <a:gd name="T5" fmla="*/ 450887 h 792"/>
              <a:gd name="T6" fmla="*/ 0 w 990"/>
              <a:gd name="T7" fmla="*/ 4479941 h 792"/>
              <a:gd name="T8" fmla="*/ 495573 w 990"/>
              <a:gd name="T9" fmla="*/ 4479941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3" name="Freeform 1133"/>
          <p:cNvSpPr>
            <a:spLocks/>
          </p:cNvSpPr>
          <p:nvPr/>
        </p:nvSpPr>
        <p:spPr bwMode="auto">
          <a:xfrm>
            <a:off x="5514006" y="3350431"/>
            <a:ext cx="200625" cy="55302"/>
          </a:xfrm>
          <a:custGeom>
            <a:avLst/>
            <a:gdLst>
              <a:gd name="T0" fmla="*/ 496016 w 2532"/>
              <a:gd name="T1" fmla="*/ 0 h 723"/>
              <a:gd name="T2" fmla="*/ 496016 w 2532"/>
              <a:gd name="T3" fmla="*/ 0 h 723"/>
              <a:gd name="T4" fmla="*/ 10943095 w 2532"/>
              <a:gd name="T5" fmla="*/ 4025267 h 723"/>
              <a:gd name="T6" fmla="*/ 10943095 w 2532"/>
              <a:gd name="T7" fmla="*/ 4475790 h 723"/>
              <a:gd name="T8" fmla="*/ 0 w 2532"/>
              <a:gd name="T9" fmla="*/ 444634 h 723"/>
              <a:gd name="T10" fmla="*/ 496016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" name="Freeform 1134"/>
          <p:cNvSpPr>
            <a:spLocks/>
          </p:cNvSpPr>
          <p:nvPr/>
        </p:nvSpPr>
        <p:spPr bwMode="auto">
          <a:xfrm>
            <a:off x="5514134" y="3340290"/>
            <a:ext cx="2171" cy="11202"/>
          </a:xfrm>
          <a:custGeom>
            <a:avLst/>
            <a:gdLst>
              <a:gd name="T0" fmla="*/ 585669 w 26"/>
              <a:gd name="T1" fmla="*/ 441374 h 147"/>
              <a:gd name="T2" fmla="*/ 585669 w 26"/>
              <a:gd name="T3" fmla="*/ 882672 h 147"/>
              <a:gd name="T4" fmla="*/ 0 w 26"/>
              <a:gd name="T5" fmla="*/ 882672 h 147"/>
              <a:gd name="T6" fmla="*/ 585669 w 26"/>
              <a:gd name="T7" fmla="*/ 0 h 147"/>
              <a:gd name="T8" fmla="*/ 585669 w 26"/>
              <a:gd name="T9" fmla="*/ 441374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5" name="Freeform 1135"/>
          <p:cNvSpPr>
            <a:spLocks/>
          </p:cNvSpPr>
          <p:nvPr/>
        </p:nvSpPr>
        <p:spPr bwMode="auto">
          <a:xfrm>
            <a:off x="5514261" y="3294657"/>
            <a:ext cx="93225" cy="46340"/>
          </a:xfrm>
          <a:custGeom>
            <a:avLst/>
            <a:gdLst>
              <a:gd name="T0" fmla="*/ 4983336 w 1176"/>
              <a:gd name="T1" fmla="*/ 0 h 606"/>
              <a:gd name="T2" fmla="*/ 0 w 1176"/>
              <a:gd name="T3" fmla="*/ 3578656 h 606"/>
              <a:gd name="T4" fmla="*/ 496487 w 1176"/>
              <a:gd name="T5" fmla="*/ 3578656 h 606"/>
              <a:gd name="T6" fmla="*/ 4983336 w 1176"/>
              <a:gd name="T7" fmla="*/ 444436 h 606"/>
              <a:gd name="T8" fmla="*/ 4983336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6" name="Freeform 1136"/>
          <p:cNvSpPr>
            <a:spLocks/>
          </p:cNvSpPr>
          <p:nvPr/>
        </p:nvSpPr>
        <p:spPr bwMode="auto">
          <a:xfrm>
            <a:off x="5520519" y="3342649"/>
            <a:ext cx="190281" cy="53180"/>
          </a:xfrm>
          <a:custGeom>
            <a:avLst/>
            <a:gdLst>
              <a:gd name="T0" fmla="*/ 423548 w 2532"/>
              <a:gd name="T1" fmla="*/ 0 h 723"/>
              <a:gd name="T2" fmla="*/ 423548 w 2532"/>
              <a:gd name="T3" fmla="*/ 0 h 723"/>
              <a:gd name="T4" fmla="*/ 5094150 w 2532"/>
              <a:gd name="T5" fmla="*/ 2385965 h 723"/>
              <a:gd name="T6" fmla="*/ 5094150 w 2532"/>
              <a:gd name="T7" fmla="*/ 2385965 h 723"/>
              <a:gd name="T8" fmla="*/ 0 w 2532"/>
              <a:gd name="T9" fmla="*/ 400358 h 723"/>
              <a:gd name="T10" fmla="*/ 423548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7" name="Freeform 1137"/>
          <p:cNvSpPr>
            <a:spLocks/>
          </p:cNvSpPr>
          <p:nvPr/>
        </p:nvSpPr>
        <p:spPr bwMode="auto">
          <a:xfrm flipV="1">
            <a:off x="5710545" y="3338875"/>
            <a:ext cx="77645" cy="55066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3973587 h 723"/>
              <a:gd name="T6" fmla="*/ 0 w 2532"/>
              <a:gd name="T7" fmla="*/ 3973587 h 723"/>
              <a:gd name="T8" fmla="*/ 0 w 2532"/>
              <a:gd name="T9" fmla="*/ 440833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8" name="Group 1139"/>
          <p:cNvGrpSpPr>
            <a:grpSpLocks/>
          </p:cNvGrpSpPr>
          <p:nvPr/>
        </p:nvGrpSpPr>
        <p:grpSpPr bwMode="auto">
          <a:xfrm flipH="1">
            <a:off x="5995499" y="3253643"/>
            <a:ext cx="359261" cy="342045"/>
            <a:chOff x="2839" y="3501"/>
            <a:chExt cx="755" cy="803"/>
          </a:xfrm>
        </p:grpSpPr>
        <p:pic>
          <p:nvPicPr>
            <p:cNvPr id="658" name="Picture 114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9" name="Freeform 114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629" name="Group 1142"/>
          <p:cNvGrpSpPr>
            <a:grpSpLocks/>
          </p:cNvGrpSpPr>
          <p:nvPr/>
        </p:nvGrpSpPr>
        <p:grpSpPr bwMode="auto">
          <a:xfrm>
            <a:off x="7307263" y="5422900"/>
            <a:ext cx="474662" cy="407988"/>
            <a:chOff x="877" y="1008"/>
            <a:chExt cx="2747" cy="2591"/>
          </a:xfrm>
        </p:grpSpPr>
        <p:pic>
          <p:nvPicPr>
            <p:cNvPr id="635" name="Picture 1143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1144" descr="laptop_keyboard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7" name="Freeform 1145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38" name="Picture 1146" descr="screen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9" name="Freeform 1147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0" name="Freeform 1148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1" name="Freeform 1149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2" name="Freeform 1150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3" name="Freeform 1151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" name="Freeform 1152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45" name="Group 1153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52" name="Freeform 115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3" name="Freeform 115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4" name="Freeform 115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5" name="Freeform 115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6" name="Freeform 115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7" name="Freeform 115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46" name="Freeform 1160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" name="Freeform 1161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" name="Freeform 1162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" name="Freeform 1163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0" name="Freeform 1164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1" name="Freeform 1165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30" name="Picture 568" descr="light2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4843" y="2078789"/>
            <a:ext cx="92772" cy="40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" name="Picture 1017" descr="antenna_stylize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57" y="2006227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2" name="Picture 1017" descr="antenna_stylize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95" y="1745624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3" name="Picture 571" descr="fridge2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02" y="3071517"/>
            <a:ext cx="189578" cy="33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" name="Picture 1115" descr="antenna_stylized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38" y="3011924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8" name="Group 850"/>
          <p:cNvGrpSpPr>
            <a:grpSpLocks/>
          </p:cNvGrpSpPr>
          <p:nvPr/>
        </p:nvGrpSpPr>
        <p:grpSpPr bwMode="auto">
          <a:xfrm>
            <a:off x="5607471" y="1538038"/>
            <a:ext cx="448245" cy="96676"/>
            <a:chOff x="2199" y="955"/>
            <a:chExt cx="2547" cy="506"/>
          </a:xfrm>
        </p:grpSpPr>
        <p:sp>
          <p:nvSpPr>
            <p:cNvPr id="53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59" name="Group 850"/>
          <p:cNvGrpSpPr>
            <a:grpSpLocks/>
          </p:cNvGrpSpPr>
          <p:nvPr/>
        </p:nvGrpSpPr>
        <p:grpSpPr bwMode="auto">
          <a:xfrm>
            <a:off x="5276468" y="2033201"/>
            <a:ext cx="448245" cy="96676"/>
            <a:chOff x="2199" y="955"/>
            <a:chExt cx="2547" cy="506"/>
          </a:xfrm>
        </p:grpSpPr>
        <p:sp>
          <p:nvSpPr>
            <p:cNvPr id="52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0" name="Group 850"/>
          <p:cNvGrpSpPr>
            <a:grpSpLocks/>
          </p:cNvGrpSpPr>
          <p:nvPr/>
        </p:nvGrpSpPr>
        <p:grpSpPr bwMode="auto">
          <a:xfrm>
            <a:off x="6495173" y="2008238"/>
            <a:ext cx="427847" cy="76292"/>
            <a:chOff x="2199" y="955"/>
            <a:chExt cx="2547" cy="506"/>
          </a:xfrm>
        </p:grpSpPr>
        <p:sp>
          <p:nvSpPr>
            <p:cNvPr id="51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1" name="Group 850"/>
          <p:cNvGrpSpPr>
            <a:grpSpLocks/>
          </p:cNvGrpSpPr>
          <p:nvPr/>
        </p:nvGrpSpPr>
        <p:grpSpPr bwMode="auto">
          <a:xfrm>
            <a:off x="6558106" y="1745978"/>
            <a:ext cx="427847" cy="76292"/>
            <a:chOff x="2199" y="955"/>
            <a:chExt cx="2547" cy="506"/>
          </a:xfrm>
        </p:grpSpPr>
        <p:sp>
          <p:nvSpPr>
            <p:cNvPr id="51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2" name="Group 850"/>
          <p:cNvGrpSpPr>
            <a:grpSpLocks/>
          </p:cNvGrpSpPr>
          <p:nvPr/>
        </p:nvGrpSpPr>
        <p:grpSpPr bwMode="auto">
          <a:xfrm>
            <a:off x="5756886" y="2979399"/>
            <a:ext cx="375111" cy="76292"/>
            <a:chOff x="2199" y="955"/>
            <a:chExt cx="2547" cy="506"/>
          </a:xfrm>
        </p:grpSpPr>
        <p:sp>
          <p:nvSpPr>
            <p:cNvPr id="50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3" name="Group 850"/>
          <p:cNvGrpSpPr>
            <a:grpSpLocks/>
          </p:cNvGrpSpPr>
          <p:nvPr/>
        </p:nvGrpSpPr>
        <p:grpSpPr bwMode="auto">
          <a:xfrm>
            <a:off x="5458054" y="3093653"/>
            <a:ext cx="373704" cy="70494"/>
            <a:chOff x="2199" y="955"/>
            <a:chExt cx="2547" cy="506"/>
          </a:xfrm>
        </p:grpSpPr>
        <p:sp>
          <p:nvSpPr>
            <p:cNvPr id="50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4" name="Group 850"/>
          <p:cNvGrpSpPr>
            <a:grpSpLocks/>
          </p:cNvGrpSpPr>
          <p:nvPr/>
        </p:nvGrpSpPr>
        <p:grpSpPr bwMode="auto">
          <a:xfrm>
            <a:off x="5616258" y="3506728"/>
            <a:ext cx="496588" cy="96676"/>
            <a:chOff x="2199" y="955"/>
            <a:chExt cx="2547" cy="506"/>
          </a:xfrm>
        </p:grpSpPr>
        <p:sp>
          <p:nvSpPr>
            <p:cNvPr id="49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5" name="Group 850"/>
          <p:cNvGrpSpPr>
            <a:grpSpLocks/>
          </p:cNvGrpSpPr>
          <p:nvPr/>
        </p:nvGrpSpPr>
        <p:grpSpPr bwMode="auto">
          <a:xfrm>
            <a:off x="7154356" y="5005218"/>
            <a:ext cx="536140" cy="131828"/>
            <a:chOff x="2199" y="955"/>
            <a:chExt cx="2547" cy="506"/>
          </a:xfrm>
        </p:grpSpPr>
        <p:sp>
          <p:nvSpPr>
            <p:cNvPr id="48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6" name="Group 850"/>
          <p:cNvGrpSpPr>
            <a:grpSpLocks/>
          </p:cNvGrpSpPr>
          <p:nvPr/>
        </p:nvGrpSpPr>
        <p:grpSpPr bwMode="auto">
          <a:xfrm>
            <a:off x="7299376" y="5413893"/>
            <a:ext cx="408699" cy="92283"/>
            <a:chOff x="2199" y="955"/>
            <a:chExt cx="2547" cy="506"/>
          </a:xfrm>
        </p:grpSpPr>
        <p:sp>
          <p:nvSpPr>
            <p:cNvPr id="48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7" name="Group 850"/>
          <p:cNvGrpSpPr>
            <a:grpSpLocks/>
          </p:cNvGrpSpPr>
          <p:nvPr/>
        </p:nvGrpSpPr>
        <p:grpSpPr bwMode="auto">
          <a:xfrm>
            <a:off x="6881891" y="5484200"/>
            <a:ext cx="408699" cy="92283"/>
            <a:chOff x="2199" y="955"/>
            <a:chExt cx="2547" cy="506"/>
          </a:xfrm>
        </p:grpSpPr>
        <p:sp>
          <p:nvSpPr>
            <p:cNvPr id="47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8" name="Group 817"/>
          <p:cNvGrpSpPr>
            <a:grpSpLocks/>
          </p:cNvGrpSpPr>
          <p:nvPr/>
        </p:nvGrpSpPr>
        <p:grpSpPr bwMode="auto">
          <a:xfrm>
            <a:off x="5865009" y="1738313"/>
            <a:ext cx="517525" cy="508000"/>
            <a:chOff x="2920" y="1424"/>
            <a:chExt cx="326" cy="320"/>
          </a:xfrm>
        </p:grpSpPr>
        <p:sp>
          <p:nvSpPr>
            <p:cNvPr id="469" name="Oval 818"/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470" name="Group 819"/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472" name="Oval 820"/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3" name="Oval 821"/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4" name="Oval 822"/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5" name="Oval 823"/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6" name="Freeform 824"/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71" name="Freeform 825"/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66CCFF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91" name="Group 347"/>
          <p:cNvGrpSpPr>
            <a:grpSpLocks/>
          </p:cNvGrpSpPr>
          <p:nvPr/>
        </p:nvGrpSpPr>
        <p:grpSpPr bwMode="auto">
          <a:xfrm>
            <a:off x="6326174" y="2477052"/>
            <a:ext cx="416744" cy="205711"/>
            <a:chOff x="1871277" y="1576300"/>
            <a:chExt cx="1128371" cy="437861"/>
          </a:xfrm>
        </p:grpSpPr>
        <p:sp>
          <p:nvSpPr>
            <p:cNvPr id="892" name="Oval 8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3" name="Rectangle 8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4" name="Oval 8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5" name="Freeform 8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6" name="Freeform 8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7" name="Freeform 8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8" name="Freeform 8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899" name="Straight Connector 898"/>
            <p:cNvCxnSpPr>
              <a:endCxn id="8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Straight Connector 8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1" name="Group 347"/>
          <p:cNvGrpSpPr>
            <a:grpSpLocks/>
          </p:cNvGrpSpPr>
          <p:nvPr/>
        </p:nvGrpSpPr>
        <p:grpSpPr bwMode="auto">
          <a:xfrm>
            <a:off x="7177349" y="2476441"/>
            <a:ext cx="416744" cy="205711"/>
            <a:chOff x="1871277" y="1576300"/>
            <a:chExt cx="1128371" cy="437861"/>
          </a:xfrm>
        </p:grpSpPr>
        <p:sp>
          <p:nvSpPr>
            <p:cNvPr id="902" name="Oval 9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3" name="Rectangle 9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4" name="Oval 9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5" name="Freeform 9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6" name="Freeform 9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7" name="Freeform 9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8" name="Freeform 9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09" name="Straight Connector 908"/>
            <p:cNvCxnSpPr>
              <a:endCxn id="9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Straight Connector 9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1" name="Group 347"/>
          <p:cNvGrpSpPr>
            <a:grpSpLocks/>
          </p:cNvGrpSpPr>
          <p:nvPr/>
        </p:nvGrpSpPr>
        <p:grpSpPr bwMode="auto">
          <a:xfrm>
            <a:off x="7686788" y="2399327"/>
            <a:ext cx="416744" cy="205711"/>
            <a:chOff x="1871277" y="1576300"/>
            <a:chExt cx="1128371" cy="437861"/>
          </a:xfrm>
        </p:grpSpPr>
        <p:sp>
          <p:nvSpPr>
            <p:cNvPr id="912" name="Oval 91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3" name="Rectangle 91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4" name="Oval 91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5" name="Freeform 91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6" name="Freeform 91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7" name="Freeform 91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8" name="Freeform 91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19" name="Straight Connector 918"/>
            <p:cNvCxnSpPr>
              <a:endCxn id="91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Straight Connector 91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1" name="Group 347"/>
          <p:cNvGrpSpPr>
            <a:grpSpLocks/>
          </p:cNvGrpSpPr>
          <p:nvPr/>
        </p:nvGrpSpPr>
        <p:grpSpPr bwMode="auto">
          <a:xfrm>
            <a:off x="7752480" y="2760839"/>
            <a:ext cx="416744" cy="205711"/>
            <a:chOff x="1871277" y="1576300"/>
            <a:chExt cx="1128371" cy="437861"/>
          </a:xfrm>
        </p:grpSpPr>
        <p:sp>
          <p:nvSpPr>
            <p:cNvPr id="922" name="Oval 92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3" name="Rectangle 92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4" name="Oval 92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5" name="Freeform 92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6" name="Freeform 92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7" name="Freeform 9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8" name="Freeform 9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29" name="Straight Connector 928"/>
            <p:cNvCxnSpPr>
              <a:endCxn id="92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0" name="Straight Connector 9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1" name="Group 347"/>
          <p:cNvGrpSpPr>
            <a:grpSpLocks/>
          </p:cNvGrpSpPr>
          <p:nvPr/>
        </p:nvGrpSpPr>
        <p:grpSpPr bwMode="auto">
          <a:xfrm>
            <a:off x="7201005" y="2760229"/>
            <a:ext cx="416744" cy="205711"/>
            <a:chOff x="1871277" y="1576300"/>
            <a:chExt cx="1128371" cy="437861"/>
          </a:xfrm>
        </p:grpSpPr>
        <p:sp>
          <p:nvSpPr>
            <p:cNvPr id="932" name="Oval 9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3" name="Rectangle 9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4" name="Oval 9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5" name="Freeform 9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6" name="Freeform 9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7" name="Freeform 9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8" name="Freeform 9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39" name="Straight Connector 938"/>
            <p:cNvCxnSpPr>
              <a:endCxn id="9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Straight Connector 9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1" name="Group 347"/>
          <p:cNvGrpSpPr>
            <a:grpSpLocks/>
          </p:cNvGrpSpPr>
          <p:nvPr/>
        </p:nvGrpSpPr>
        <p:grpSpPr bwMode="auto">
          <a:xfrm>
            <a:off x="7083692" y="3627282"/>
            <a:ext cx="416744" cy="205711"/>
            <a:chOff x="1871277" y="1576300"/>
            <a:chExt cx="1128371" cy="437861"/>
          </a:xfrm>
        </p:grpSpPr>
        <p:sp>
          <p:nvSpPr>
            <p:cNvPr id="942" name="Oval 94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3" name="Rectangle 94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4" name="Oval 94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5" name="Freeform 94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6" name="Freeform 94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7" name="Freeform 94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8" name="Freeform 94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49" name="Straight Connector 948"/>
            <p:cNvCxnSpPr>
              <a:endCxn id="94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Straight Connector 94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1" name="Group 347"/>
          <p:cNvGrpSpPr>
            <a:grpSpLocks/>
          </p:cNvGrpSpPr>
          <p:nvPr/>
        </p:nvGrpSpPr>
        <p:grpSpPr bwMode="auto">
          <a:xfrm>
            <a:off x="7424812" y="3896990"/>
            <a:ext cx="416744" cy="205711"/>
            <a:chOff x="1871277" y="1576300"/>
            <a:chExt cx="1128371" cy="437861"/>
          </a:xfrm>
        </p:grpSpPr>
        <p:sp>
          <p:nvSpPr>
            <p:cNvPr id="952" name="Oval 95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3" name="Rectangle 95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4" name="Oval 95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5" name="Freeform 95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6" name="Freeform 95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7" name="Freeform 95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8" name="Freeform 95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59" name="Straight Connector 958"/>
            <p:cNvCxnSpPr>
              <a:endCxn id="95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Straight Connector 95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1" name="Group 347"/>
          <p:cNvGrpSpPr>
            <a:grpSpLocks/>
          </p:cNvGrpSpPr>
          <p:nvPr/>
        </p:nvGrpSpPr>
        <p:grpSpPr bwMode="auto">
          <a:xfrm>
            <a:off x="7740429" y="3636266"/>
            <a:ext cx="416744" cy="205711"/>
            <a:chOff x="1871277" y="1576300"/>
            <a:chExt cx="1128371" cy="437861"/>
          </a:xfrm>
        </p:grpSpPr>
        <p:sp>
          <p:nvSpPr>
            <p:cNvPr id="962" name="Oval 96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3" name="Rectangle 96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4" name="Oval 96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5" name="Freeform 96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6" name="Freeform 96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7" name="Freeform 96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8" name="Freeform 96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69" name="Straight Connector 968"/>
            <p:cNvCxnSpPr>
              <a:endCxn id="96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Straight Connector 96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1" name="Group 347"/>
          <p:cNvGrpSpPr>
            <a:grpSpLocks/>
          </p:cNvGrpSpPr>
          <p:nvPr/>
        </p:nvGrpSpPr>
        <p:grpSpPr bwMode="auto">
          <a:xfrm>
            <a:off x="6056633" y="3656920"/>
            <a:ext cx="375153" cy="169148"/>
            <a:chOff x="1871277" y="1576300"/>
            <a:chExt cx="1128371" cy="437861"/>
          </a:xfrm>
        </p:grpSpPr>
        <p:sp>
          <p:nvSpPr>
            <p:cNvPr id="972" name="Oval 9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3" name="Rectangle 9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4" name="Oval 9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5" name="Freeform 9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6" name="Freeform 9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7" name="Freeform 9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8" name="Freeform 9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79" name="Straight Connector 978"/>
            <p:cNvCxnSpPr>
              <a:endCxn id="9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Straight Connector 9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1" name="Group 347"/>
          <p:cNvGrpSpPr>
            <a:grpSpLocks/>
          </p:cNvGrpSpPr>
          <p:nvPr/>
        </p:nvGrpSpPr>
        <p:grpSpPr bwMode="auto">
          <a:xfrm>
            <a:off x="6970247" y="4493117"/>
            <a:ext cx="522452" cy="260369"/>
            <a:chOff x="1871277" y="1576300"/>
            <a:chExt cx="1128371" cy="437861"/>
          </a:xfrm>
        </p:grpSpPr>
        <p:sp>
          <p:nvSpPr>
            <p:cNvPr id="982" name="Oval 98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3" name="Rectangle 98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4" name="Oval 98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5" name="Freeform 98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6" name="Freeform 98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7" name="Freeform 98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8" name="Freeform 98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89" name="Straight Connector 988"/>
            <p:cNvCxnSpPr>
              <a:endCxn id="98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Straight Connector 98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1" name="Group 347"/>
          <p:cNvGrpSpPr>
            <a:grpSpLocks/>
          </p:cNvGrpSpPr>
          <p:nvPr/>
        </p:nvGrpSpPr>
        <p:grpSpPr bwMode="auto">
          <a:xfrm>
            <a:off x="6260655" y="4818927"/>
            <a:ext cx="522452" cy="260369"/>
            <a:chOff x="1871277" y="1576300"/>
            <a:chExt cx="1128371" cy="437861"/>
          </a:xfrm>
        </p:grpSpPr>
        <p:sp>
          <p:nvSpPr>
            <p:cNvPr id="992" name="Oval 9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3" name="Rectangle 9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4" name="Oval 9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5" name="Freeform 9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6" name="Freeform 9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7" name="Freeform 9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8" name="Freeform 9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99" name="Straight Connector 998"/>
            <p:cNvCxnSpPr>
              <a:endCxn id="9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Straight Connector 9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1" name="Group 347"/>
          <p:cNvGrpSpPr>
            <a:grpSpLocks/>
          </p:cNvGrpSpPr>
          <p:nvPr/>
        </p:nvGrpSpPr>
        <p:grpSpPr bwMode="auto">
          <a:xfrm>
            <a:off x="7693291" y="4813217"/>
            <a:ext cx="522452" cy="260369"/>
            <a:chOff x="1871277" y="1576300"/>
            <a:chExt cx="1128371" cy="437861"/>
          </a:xfrm>
        </p:grpSpPr>
        <p:sp>
          <p:nvSpPr>
            <p:cNvPr id="1002" name="Oval 10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3" name="Rectangle 10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4" name="Oval 10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5" name="Freeform 10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6" name="Freeform 10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7" name="Freeform 10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8" name="Freeform 10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09" name="Straight Connector 1008"/>
            <p:cNvCxnSpPr>
              <a:endCxn id="10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98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02711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 Summary of </a:t>
            </a: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protocols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06963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partitioning,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by time, frequency or code</a:t>
            </a:r>
          </a:p>
          <a:p>
            <a:pPr marL="690563" lvl="1" indent="-233363">
              <a:defRPr/>
            </a:pPr>
            <a:r>
              <a:rPr lang="en-US" sz="2000" dirty="0">
                <a:latin typeface="Gill Sans MT" charset="0"/>
              </a:rPr>
              <a:t>Time Division, Frequency Division</a:t>
            </a:r>
          </a:p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 </a:t>
            </a:r>
            <a:r>
              <a:rPr lang="en-US" sz="2400" dirty="0">
                <a:latin typeface="Gill Sans MT" charset="0"/>
                <a:cs typeface="+mn-cs"/>
              </a:rPr>
              <a:t>(dynamic), 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ALOHA, S-ALOHA, CSMA, CSMA/CD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carrier sensing: easy in some technologies (wire), hard in others (wireless)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CSMA/CD used in Ethernet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CSMA/CA used in 802.11</a:t>
            </a:r>
          </a:p>
          <a:p>
            <a:pPr marL="231775" indent="-231775">
              <a:tabLst>
                <a:tab pos="279400" algn="l"/>
              </a:tabLst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polling from central site, token passing</a:t>
            </a:r>
          </a:p>
          <a:p>
            <a:pPr marL="690563" lvl="1" indent="-233363">
              <a:defRPr/>
            </a:pPr>
            <a:r>
              <a:rPr lang="en-US" dirty="0" smtClean="0">
                <a:latin typeface="Gill Sans MT" charset="0"/>
              </a:rPr>
              <a:t>Bluetooth</a:t>
            </a:r>
            <a:r>
              <a:rPr lang="en-US" dirty="0">
                <a:latin typeface="Gill Sans MT" charset="0"/>
              </a:rPr>
              <a:t>, FDDI, 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token ring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addresses and </a:t>
            </a:r>
            <a:r>
              <a:rPr lang="en-US" sz="4000" dirty="0">
                <a:latin typeface="Gill Sans MT" charset="0"/>
                <a:cs typeface="+mj-cs"/>
              </a:rPr>
              <a:t>ARP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32-bit IP address: </a:t>
            </a:r>
          </a:p>
          <a:p>
            <a:pPr lvl="1">
              <a:defRPr/>
            </a:pPr>
            <a:r>
              <a:rPr lang="en-US" i="1" dirty="0">
                <a:latin typeface="Gill Sans MT" charset="0"/>
              </a:rPr>
              <a:t>network-layer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address for interface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</a:t>
            </a:r>
            <a:r>
              <a:rPr lang="en-US" dirty="0" smtClean="0">
                <a:latin typeface="Gill Sans MT" charset="0"/>
              </a:rPr>
              <a:t>sed for layer 3 (network layer) forwarding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(or LAN or physical or Ethernet) address:</a:t>
            </a:r>
            <a:r>
              <a:rPr lang="en-US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function:</a:t>
            </a:r>
            <a:r>
              <a:rPr lang="en-US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used ‘locally” to get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frame from one interface to another physically-connected interface (same network, in IP-addressing sense)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48 bit MAC address (for most LANs) burned in NIC ROM, also sometimes software settable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e.g.: 1A-2F-BB-76-09-AD</a:t>
            </a:r>
          </a:p>
          <a:p>
            <a:pPr lvl="1">
              <a:lnSpc>
                <a:spcPct val="90000"/>
              </a:lnSpc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21861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287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812141" y="5591175"/>
            <a:ext cx="37446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hexadecimal (base 16) notation</a:t>
            </a:r>
          </a:p>
          <a:p>
            <a:pPr algn="ctr">
              <a:defRPr/>
            </a:pP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(each </a:t>
            </a:r>
            <a:r>
              <a:rPr lang="ja-JP" alt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“</a:t>
            </a: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numeral</a:t>
            </a:r>
            <a:r>
              <a:rPr lang="ja-JP" alt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”</a:t>
            </a: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 represents 4 bits)</a:t>
            </a: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 flipV="1">
            <a:off x="2116138" y="5326063"/>
            <a:ext cx="188912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and ARP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585788" y="1309688"/>
            <a:ext cx="6899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 smtClean="0">
                <a:latin typeface="Gill Sans MT" charset="0"/>
                <a:cs typeface="+mn-cs"/>
              </a:rPr>
              <a:t>each adapter on LAN has unique </a:t>
            </a: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LAN</a:t>
            </a:r>
            <a:r>
              <a:rPr lang="en-US" sz="2800" i="0" dirty="0" smtClean="0">
                <a:latin typeface="Gill Sans MT" charset="0"/>
                <a:cs typeface="+mn-cs"/>
              </a:rPr>
              <a:t> address</a:t>
            </a:r>
          </a:p>
        </p:txBody>
      </p:sp>
      <p:sp>
        <p:nvSpPr>
          <p:cNvPr id="40966" name="Text Box 18"/>
          <p:cNvSpPr txBox="1">
            <a:spLocks noChangeArrowheads="1"/>
          </p:cNvSpPr>
          <p:nvPr/>
        </p:nvSpPr>
        <p:spPr bwMode="auto">
          <a:xfrm>
            <a:off x="6918325" y="3890963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adapter</a:t>
            </a:r>
          </a:p>
        </p:txBody>
      </p:sp>
      <p:sp>
        <p:nvSpPr>
          <p:cNvPr id="123910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68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9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0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1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2" name="Text Box 24"/>
          <p:cNvSpPr txBox="1">
            <a:spLocks noChangeArrowheads="1"/>
          </p:cNvSpPr>
          <p:nvPr/>
        </p:nvSpPr>
        <p:spPr bwMode="auto">
          <a:xfrm>
            <a:off x="3630613" y="2513013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0973" name="Line 25"/>
          <p:cNvSpPr>
            <a:spLocks noChangeShapeType="1"/>
          </p:cNvSpPr>
          <p:nvPr/>
        </p:nvSpPr>
        <p:spPr bwMode="auto">
          <a:xfrm flipH="1" flipV="1">
            <a:off x="3449638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4" name="Line 26"/>
          <p:cNvSpPr>
            <a:spLocks noChangeShapeType="1"/>
          </p:cNvSpPr>
          <p:nvPr/>
        </p:nvSpPr>
        <p:spPr bwMode="auto">
          <a:xfrm flipV="1">
            <a:off x="4999038" y="428942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5" name="Text Box 27"/>
          <p:cNvSpPr txBox="1">
            <a:spLocks noChangeArrowheads="1"/>
          </p:cNvSpPr>
          <p:nvPr/>
        </p:nvSpPr>
        <p:spPr bwMode="auto">
          <a:xfrm>
            <a:off x="4479925" y="4662488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0976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7" name="Text Box 29"/>
          <p:cNvSpPr txBox="1">
            <a:spLocks noChangeArrowheads="1"/>
          </p:cNvSpPr>
          <p:nvPr/>
        </p:nvSpPr>
        <p:spPr bwMode="auto">
          <a:xfrm>
            <a:off x="3797300" y="5551488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0978" name="Line 30"/>
          <p:cNvSpPr>
            <a:spLocks noChangeShapeType="1"/>
          </p:cNvSpPr>
          <p:nvPr/>
        </p:nvSpPr>
        <p:spPr bwMode="auto">
          <a:xfrm flipV="1">
            <a:off x="1236663" y="4095750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9" name="Text Box 31"/>
          <p:cNvSpPr txBox="1">
            <a:spLocks noChangeArrowheads="1"/>
          </p:cNvSpPr>
          <p:nvPr/>
        </p:nvSpPr>
        <p:spPr bwMode="auto">
          <a:xfrm>
            <a:off x="319088" y="4470400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0980" name="Text Box 32"/>
          <p:cNvSpPr txBox="1">
            <a:spLocks noChangeArrowheads="1"/>
          </p:cNvSpPr>
          <p:nvPr/>
        </p:nvSpPr>
        <p:spPr bwMode="auto">
          <a:xfrm>
            <a:off x="2636838" y="3621088"/>
            <a:ext cx="1085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   LAN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(wired or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wireless)</a:t>
            </a:r>
          </a:p>
        </p:txBody>
      </p:sp>
      <p:sp>
        <p:nvSpPr>
          <p:cNvPr id="526373" name="Rectangle 37"/>
          <p:cNvSpPr>
            <a:spLocks noChangeArrowheads="1"/>
          </p:cNvSpPr>
          <p:nvPr/>
        </p:nvSpPr>
        <p:spPr bwMode="auto">
          <a:xfrm>
            <a:off x="6727825" y="3941763"/>
            <a:ext cx="160338" cy="2555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3925" name="Group 51"/>
          <p:cNvGrpSpPr>
            <a:grpSpLocks/>
          </p:cNvGrpSpPr>
          <p:nvPr/>
        </p:nvGrpSpPr>
        <p:grpSpPr bwMode="auto">
          <a:xfrm>
            <a:off x="423863" y="3562350"/>
            <a:ext cx="922337" cy="658813"/>
            <a:chOff x="267" y="2244"/>
            <a:chExt cx="581" cy="415"/>
          </a:xfrm>
        </p:grpSpPr>
        <p:sp>
          <p:nvSpPr>
            <p:cNvPr id="526372" name="Rectangle 36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43" name="Group 38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3944" name="Picture 3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5" name="Freeform 4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6" name="Group 50"/>
          <p:cNvGrpSpPr>
            <a:grpSpLocks/>
          </p:cNvGrpSpPr>
          <p:nvPr/>
        </p:nvGrpSpPr>
        <p:grpSpPr bwMode="auto">
          <a:xfrm>
            <a:off x="2744788" y="5559425"/>
            <a:ext cx="812800" cy="833438"/>
            <a:chOff x="1729" y="3502"/>
            <a:chExt cx="512" cy="525"/>
          </a:xfrm>
        </p:grpSpPr>
        <p:sp>
          <p:nvSpPr>
            <p:cNvPr id="526370" name="Rectangle 34"/>
            <p:cNvSpPr>
              <a:spLocks noChangeArrowheads="1"/>
            </p:cNvSpPr>
            <p:nvPr/>
          </p:nvSpPr>
          <p:spPr bwMode="auto">
            <a:xfrm>
              <a:off x="2021" y="3502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9" name="Group 41"/>
            <p:cNvGrpSpPr>
              <a:grpSpLocks/>
            </p:cNvGrpSpPr>
            <p:nvPr/>
          </p:nvGrpSpPr>
          <p:grpSpPr bwMode="auto">
            <a:xfrm>
              <a:off x="1729" y="3612"/>
              <a:ext cx="512" cy="415"/>
              <a:chOff x="-44" y="1473"/>
              <a:chExt cx="981" cy="1105"/>
            </a:xfrm>
          </p:grpSpPr>
          <p:pic>
            <p:nvPicPr>
              <p:cNvPr id="123940" name="Picture 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1" name="Freeform 4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7" name="Group 52"/>
          <p:cNvGrpSpPr>
            <a:grpSpLocks/>
          </p:cNvGrpSpPr>
          <p:nvPr/>
        </p:nvGrpSpPr>
        <p:grpSpPr bwMode="auto">
          <a:xfrm>
            <a:off x="2770188" y="2025650"/>
            <a:ext cx="812800" cy="776288"/>
            <a:chOff x="1745" y="1276"/>
            <a:chExt cx="512" cy="489"/>
          </a:xfrm>
        </p:grpSpPr>
        <p:sp>
          <p:nvSpPr>
            <p:cNvPr id="526350" name="Rectangle 14"/>
            <p:cNvSpPr>
              <a:spLocks noChangeArrowheads="1"/>
            </p:cNvSpPr>
            <p:nvPr/>
          </p:nvSpPr>
          <p:spPr bwMode="auto">
            <a:xfrm>
              <a:off x="2039" y="160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5" name="Group 4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393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8" name="Group 53"/>
          <p:cNvGrpSpPr>
            <a:grpSpLocks/>
          </p:cNvGrpSpPr>
          <p:nvPr/>
        </p:nvGrpSpPr>
        <p:grpSpPr bwMode="auto">
          <a:xfrm>
            <a:off x="4868863" y="3836988"/>
            <a:ext cx="812800" cy="658812"/>
            <a:chOff x="3067" y="2417"/>
            <a:chExt cx="512" cy="415"/>
          </a:xfrm>
        </p:grpSpPr>
        <p:sp>
          <p:nvSpPr>
            <p:cNvPr id="526371" name="Rectangle 35"/>
            <p:cNvSpPr>
              <a:spLocks noChangeArrowheads="1"/>
            </p:cNvSpPr>
            <p:nvPr/>
          </p:nvSpPr>
          <p:spPr bwMode="auto">
            <a:xfrm rot="-5400000">
              <a:off x="3162" y="251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1" name="Group 47"/>
            <p:cNvGrpSpPr>
              <a:grpSpLocks/>
            </p:cNvGrpSpPr>
            <p:nvPr/>
          </p:nvGrpSpPr>
          <p:grpSpPr bwMode="auto">
            <a:xfrm>
              <a:off x="3067" y="2417"/>
              <a:ext cx="512" cy="415"/>
              <a:chOff x="-44" y="1473"/>
              <a:chExt cx="981" cy="1105"/>
            </a:xfrm>
          </p:grpSpPr>
          <p:pic>
            <p:nvPicPr>
              <p:cNvPr id="123932" name="Picture 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3" name="Freeform 4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23929" name="Picture 20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5322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94687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(more)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address allocation administered by IEEE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manufacturer buys portion of MAC address space (to assure uniqueness)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analogy: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MAC address: like Social Security Number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 address: like postal address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MAC flat address 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latin typeface="Gill Sans MT" charset="0"/>
                <a:cs typeface="+mn-cs"/>
              </a:rPr>
              <a:t> portability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can move LAN card from one LAN to another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IP hierarchical address </a:t>
            </a:r>
            <a:r>
              <a:rPr lang="en-US" i="1" dirty="0">
                <a:latin typeface="Gill Sans MT" charset="0"/>
                <a:cs typeface="+mn-cs"/>
              </a:rPr>
              <a:t>not</a:t>
            </a:r>
            <a:r>
              <a:rPr lang="en-US" dirty="0">
                <a:latin typeface="Gill Sans MT" charset="0"/>
                <a:cs typeface="+mn-cs"/>
              </a:rPr>
              <a:t> portable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 address depends on IP subnet to which node is attached</a:t>
            </a:r>
          </a:p>
          <a:p>
            <a:pPr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4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9191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ARP: address resolution protocol</a:t>
            </a:r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86325" y="2119313"/>
            <a:ext cx="3990975" cy="388143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ARP table: </a:t>
            </a:r>
            <a:r>
              <a:rPr lang="en-US" sz="2400" dirty="0" smtClean="0">
                <a:latin typeface="Gill Sans MT" charset="0"/>
                <a:cs typeface="+mn-cs"/>
              </a:rPr>
              <a:t>each </a:t>
            </a:r>
            <a:r>
              <a:rPr lang="en-US" sz="2400" dirty="0">
                <a:latin typeface="Gill Sans MT" charset="0"/>
                <a:cs typeface="+mn-cs"/>
              </a:rPr>
              <a:t>IP node (host, router) on LAN has </a:t>
            </a:r>
            <a:r>
              <a:rPr lang="en-US" sz="2400" dirty="0" smtClean="0">
                <a:latin typeface="Gill Sans MT" charset="0"/>
                <a:cs typeface="+mn-cs"/>
              </a:rPr>
              <a:t>table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IP/MAC address mappings for some LAN nodes:</a:t>
            </a:r>
          </a:p>
          <a:p>
            <a:pPr>
              <a:buFont typeface="Wingdings" charset="0"/>
              <a:buNone/>
              <a:defRPr/>
            </a:pPr>
            <a:r>
              <a:rPr lang="en-US" sz="1800" dirty="0">
                <a:latin typeface="Gill Sans MT" charset="0"/>
                <a:cs typeface="+mn-cs"/>
              </a:rPr>
              <a:t>          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cs typeface="+mn-cs"/>
              </a:rPr>
              <a:t>&lt; IP address; MAC address; TTL&gt;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TTL (Time To Live): time after which address mapping will be forgotten (typically 20 min)</a:t>
            </a:r>
          </a:p>
        </p:txBody>
      </p:sp>
      <p:grpSp>
        <p:nvGrpSpPr>
          <p:cNvPr id="128006" name="Group 41"/>
          <p:cNvGrpSpPr>
            <a:grpSpLocks/>
          </p:cNvGrpSpPr>
          <p:nvPr/>
        </p:nvGrpSpPr>
        <p:grpSpPr bwMode="auto">
          <a:xfrm>
            <a:off x="406400" y="1298575"/>
            <a:ext cx="4146550" cy="1277938"/>
            <a:chOff x="145" y="937"/>
            <a:chExt cx="2612" cy="805"/>
          </a:xfrm>
        </p:grpSpPr>
        <p:sp>
          <p:nvSpPr>
            <p:cNvPr id="43056" name="Text Box 6"/>
            <p:cNvSpPr txBox="1">
              <a:spLocks noChangeArrowheads="1"/>
            </p:cNvSpPr>
            <p:nvPr/>
          </p:nvSpPr>
          <p:spPr bwMode="auto">
            <a:xfrm>
              <a:off x="232" y="947"/>
              <a:ext cx="252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 smtClean="0">
                  <a:solidFill>
                    <a:srgbClr val="CC0000"/>
                  </a:solidFill>
                  <a:latin typeface="Arial" charset="0"/>
                  <a:cs typeface="+mn-cs"/>
                </a:rPr>
                <a:t>Question:</a:t>
              </a:r>
              <a:r>
                <a:rPr lang="en-US" sz="2400" i="0" dirty="0" smtClean="0">
                  <a:latin typeface="Arial" charset="0"/>
                  <a:cs typeface="+mn-cs"/>
                </a:rPr>
                <a:t> how to determine</a:t>
              </a:r>
            </a:p>
            <a:p>
              <a:pPr>
                <a:defRPr/>
              </a:pPr>
              <a:r>
                <a:rPr lang="en-US" sz="2400" i="0" dirty="0" smtClean="0">
                  <a:latin typeface="Arial" charset="0"/>
                  <a:cs typeface="+mn-cs"/>
                </a:rPr>
                <a:t>interface’s MAC address, knowing its IP address?</a:t>
              </a:r>
            </a:p>
          </p:txBody>
        </p:sp>
        <p:sp>
          <p:nvSpPr>
            <p:cNvPr id="43057" name="Rectangle 7"/>
            <p:cNvSpPr>
              <a:spLocks noChangeArrowheads="1"/>
            </p:cNvSpPr>
            <p:nvPr/>
          </p:nvSpPr>
          <p:spPr bwMode="auto">
            <a:xfrm>
              <a:off x="145" y="937"/>
              <a:ext cx="2609" cy="805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8007" name="Freeform 10"/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7" name="Line 18"/>
          <p:cNvSpPr>
            <a:spLocks noChangeShapeType="1"/>
          </p:cNvSpPr>
          <p:nvPr/>
        </p:nvSpPr>
        <p:spPr bwMode="auto">
          <a:xfrm>
            <a:off x="1357313" y="4449763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8" name="Line 19"/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9" name="Line 20"/>
          <p:cNvSpPr>
            <a:spLocks noChangeShapeType="1"/>
          </p:cNvSpPr>
          <p:nvPr/>
        </p:nvSpPr>
        <p:spPr bwMode="auto">
          <a:xfrm flipH="1">
            <a:off x="3176588" y="4575175"/>
            <a:ext cx="447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0" name="Line 21"/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1" name="Text Box 22"/>
          <p:cNvSpPr txBox="1">
            <a:spLocks noChangeArrowheads="1"/>
          </p:cNvSpPr>
          <p:nvPr/>
        </p:nvSpPr>
        <p:spPr bwMode="auto">
          <a:xfrm>
            <a:off x="2806700" y="3386138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3022" name="Line 23"/>
          <p:cNvSpPr>
            <a:spLocks noChangeShapeType="1"/>
          </p:cNvSpPr>
          <p:nvPr/>
        </p:nvSpPr>
        <p:spPr bwMode="auto">
          <a:xfrm flipH="1" flipV="1">
            <a:off x="2678113" y="3538538"/>
            <a:ext cx="20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3" name="Line 24"/>
          <p:cNvSpPr>
            <a:spLocks noChangeShapeType="1"/>
          </p:cNvSpPr>
          <p:nvPr/>
        </p:nvSpPr>
        <p:spPr bwMode="auto">
          <a:xfrm flipV="1">
            <a:off x="3633788" y="465137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4" name="Text Box 25"/>
          <p:cNvSpPr txBox="1">
            <a:spLocks noChangeArrowheads="1"/>
          </p:cNvSpPr>
          <p:nvPr/>
        </p:nvSpPr>
        <p:spPr bwMode="auto">
          <a:xfrm>
            <a:off x="3187700" y="4953000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3025" name="Line 26"/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6" name="Text Box 27"/>
          <p:cNvSpPr txBox="1">
            <a:spLocks noChangeArrowheads="1"/>
          </p:cNvSpPr>
          <p:nvPr/>
        </p:nvSpPr>
        <p:spPr bwMode="auto">
          <a:xfrm>
            <a:off x="2816225" y="5578475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3027" name="Line 28"/>
          <p:cNvSpPr>
            <a:spLocks noChangeShapeType="1"/>
          </p:cNvSpPr>
          <p:nvPr/>
        </p:nvSpPr>
        <p:spPr bwMode="auto">
          <a:xfrm flipV="1">
            <a:off x="1320800" y="4552950"/>
            <a:ext cx="0" cy="33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8" name="Text Box 29"/>
          <p:cNvSpPr txBox="1">
            <a:spLocks noChangeArrowheads="1"/>
          </p:cNvSpPr>
          <p:nvPr/>
        </p:nvSpPr>
        <p:spPr bwMode="auto">
          <a:xfrm>
            <a:off x="166688" y="4811713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3029" name="Text Box 30"/>
          <p:cNvSpPr txBox="1">
            <a:spLocks noChangeArrowheads="1"/>
          </p:cNvSpPr>
          <p:nvPr/>
        </p:nvSpPr>
        <p:spPr bwMode="auto">
          <a:xfrm>
            <a:off x="2012950" y="443071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   LAN</a:t>
            </a:r>
          </a:p>
        </p:txBody>
      </p:sp>
      <p:sp>
        <p:nvSpPr>
          <p:cNvPr id="43030" name="Text Box 31"/>
          <p:cNvSpPr txBox="1">
            <a:spLocks noChangeArrowheads="1"/>
          </p:cNvSpPr>
          <p:nvPr/>
        </p:nvSpPr>
        <p:spPr bwMode="auto">
          <a:xfrm>
            <a:off x="363538" y="366553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137.196.7.23</a:t>
            </a:r>
          </a:p>
        </p:txBody>
      </p:sp>
      <p:sp>
        <p:nvSpPr>
          <p:cNvPr id="43031" name="Line 32"/>
          <p:cNvSpPr>
            <a:spLocks noChangeShapeType="1"/>
          </p:cNvSpPr>
          <p:nvPr/>
        </p:nvSpPr>
        <p:spPr bwMode="auto">
          <a:xfrm>
            <a:off x="1009650" y="392112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2" name="Text Box 33"/>
          <p:cNvSpPr txBox="1">
            <a:spLocks noChangeArrowheads="1"/>
          </p:cNvSpPr>
          <p:nvPr/>
        </p:nvSpPr>
        <p:spPr bwMode="auto">
          <a:xfrm>
            <a:off x="2944813" y="298767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137.196.7.78</a:t>
            </a:r>
          </a:p>
        </p:txBody>
      </p:sp>
      <p:sp>
        <p:nvSpPr>
          <p:cNvPr id="43033" name="Line 34"/>
          <p:cNvSpPr>
            <a:spLocks noChangeShapeType="1"/>
          </p:cNvSpPr>
          <p:nvPr/>
        </p:nvSpPr>
        <p:spPr bwMode="auto">
          <a:xfrm flipH="1" flipV="1">
            <a:off x="2774950" y="3125788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4" name="Line 35"/>
          <p:cNvSpPr>
            <a:spLocks noChangeShapeType="1"/>
          </p:cNvSpPr>
          <p:nvPr/>
        </p:nvSpPr>
        <p:spPr bwMode="auto">
          <a:xfrm>
            <a:off x="3954463" y="4121150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5" name="Text Box 36"/>
          <p:cNvSpPr txBox="1">
            <a:spLocks noChangeArrowheads="1"/>
          </p:cNvSpPr>
          <p:nvPr/>
        </p:nvSpPr>
        <p:spPr bwMode="auto">
          <a:xfrm>
            <a:off x="3344863" y="388778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43036" name="Line 38"/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7" name="Text Box 39"/>
          <p:cNvSpPr txBox="1">
            <a:spLocks noChangeArrowheads="1"/>
          </p:cNvSpPr>
          <p:nvPr/>
        </p:nvSpPr>
        <p:spPr bwMode="auto">
          <a:xfrm>
            <a:off x="955675" y="584835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137.196.7.88</a:t>
            </a:r>
          </a:p>
        </p:txBody>
      </p:sp>
      <p:sp>
        <p:nvSpPr>
          <p:cNvPr id="399403" name="Rectangle 43"/>
          <p:cNvSpPr>
            <a:spLocks noChangeArrowheads="1"/>
          </p:cNvSpPr>
          <p:nvPr/>
        </p:nvSpPr>
        <p:spPr bwMode="auto">
          <a:xfrm rot="-5400000">
            <a:off x="3659982" y="4482306"/>
            <a:ext cx="127000" cy="1952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0" name="Group 44"/>
          <p:cNvGrpSpPr>
            <a:grpSpLocks/>
          </p:cNvGrpSpPr>
          <p:nvPr/>
        </p:nvGrpSpPr>
        <p:grpSpPr bwMode="auto">
          <a:xfrm>
            <a:off x="3562350" y="4357688"/>
            <a:ext cx="598488" cy="520700"/>
            <a:chOff x="-44" y="1473"/>
            <a:chExt cx="981" cy="1105"/>
          </a:xfrm>
        </p:grpSpPr>
        <p:pic>
          <p:nvPicPr>
            <p:cNvPr id="1280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8031" name="Group 47"/>
          <p:cNvGrpSpPr>
            <a:grpSpLocks/>
          </p:cNvGrpSpPr>
          <p:nvPr/>
        </p:nvGrpSpPr>
        <p:grpSpPr bwMode="auto">
          <a:xfrm>
            <a:off x="657225" y="4160838"/>
            <a:ext cx="709613" cy="520700"/>
            <a:chOff x="267" y="2244"/>
            <a:chExt cx="581" cy="415"/>
          </a:xfrm>
        </p:grpSpPr>
        <p:sp>
          <p:nvSpPr>
            <p:cNvPr id="399408" name="Rectangle 48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42" name="Group 49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8043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4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8032" name="Group 52"/>
          <p:cNvGrpSpPr>
            <a:grpSpLocks/>
          </p:cNvGrpSpPr>
          <p:nvPr/>
        </p:nvGrpSpPr>
        <p:grpSpPr bwMode="auto">
          <a:xfrm>
            <a:off x="2157413" y="3048000"/>
            <a:ext cx="631825" cy="554038"/>
            <a:chOff x="1745" y="1276"/>
            <a:chExt cx="512" cy="489"/>
          </a:xfrm>
        </p:grpSpPr>
        <p:sp>
          <p:nvSpPr>
            <p:cNvPr id="399413" name="Rectangle 53"/>
            <p:cNvSpPr>
              <a:spLocks noChangeArrowheads="1"/>
            </p:cNvSpPr>
            <p:nvPr/>
          </p:nvSpPr>
          <p:spPr bwMode="auto">
            <a:xfrm>
              <a:off x="2040" y="1604"/>
              <a:ext cx="100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38" name="Group 5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8039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0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399418" name="Rectangle 58"/>
          <p:cNvSpPr>
            <a:spLocks noChangeArrowheads="1"/>
          </p:cNvSpPr>
          <p:nvPr/>
        </p:nvSpPr>
        <p:spPr bwMode="auto">
          <a:xfrm>
            <a:off x="2501900" y="5645150"/>
            <a:ext cx="123825" cy="1825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4" name="Group 59"/>
          <p:cNvGrpSpPr>
            <a:grpSpLocks/>
          </p:cNvGrpSpPr>
          <p:nvPr/>
        </p:nvGrpSpPr>
        <p:grpSpPr bwMode="auto">
          <a:xfrm>
            <a:off x="2166938" y="5784850"/>
            <a:ext cx="584200" cy="469900"/>
            <a:chOff x="-44" y="1473"/>
            <a:chExt cx="981" cy="1105"/>
          </a:xfrm>
        </p:grpSpPr>
        <p:pic>
          <p:nvPicPr>
            <p:cNvPr id="128035" name="Picture 6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36" name="Freeform 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7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6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ARP protocol: same LAN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277938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wants to send datagram to B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B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not in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ARP table.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broadcasts</a:t>
            </a:r>
            <a:r>
              <a:rPr lang="en-US" sz="2400" dirty="0">
                <a:latin typeface="Gill Sans MT" charset="0"/>
                <a:cs typeface="+mn-cs"/>
              </a:rPr>
              <a:t> ARP query packet, containing B's IP address </a:t>
            </a:r>
          </a:p>
          <a:p>
            <a:pPr marL="681038" lvl="1" indent="-223838">
              <a:defRPr/>
            </a:pPr>
            <a:r>
              <a:rPr lang="en-US" sz="2000" dirty="0" smtClean="0">
                <a:latin typeface="Gill Sans MT" charset="0"/>
              </a:rPr>
              <a:t>destination </a:t>
            </a:r>
            <a:r>
              <a:rPr lang="en-US" sz="2000" dirty="0">
                <a:latin typeface="Gill Sans MT" charset="0"/>
              </a:rPr>
              <a:t>MAC address = FF-FF-FF-FF-FF-FF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all </a:t>
            </a:r>
            <a:r>
              <a:rPr lang="en-US" sz="2000" dirty="0" smtClean="0">
                <a:latin typeface="Gill Sans MT" charset="0"/>
              </a:rPr>
              <a:t>nodes on </a:t>
            </a:r>
            <a:r>
              <a:rPr lang="en-US" sz="2000" dirty="0">
                <a:latin typeface="Gill Sans MT" charset="0"/>
              </a:rPr>
              <a:t>LAN receive ARP query 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B receives ARP packet, replies to A with its (B's) MAC address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 sent to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(unicast)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5863" y="1878013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caches (saves) IP-to-MAC address pair in its ARP table until information becomes old (times out)</a:t>
            </a:r>
            <a:r>
              <a:rPr lang="en-US" sz="2000" dirty="0">
                <a:latin typeface="Gill Sans MT" charset="0"/>
                <a:cs typeface="+mn-cs"/>
              </a:rPr>
              <a:t> 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soft state: information that times out (goes away) unless refreshed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ARP is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plug-and-play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: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nodes create their ARP tables </a:t>
            </a:r>
            <a:r>
              <a:rPr lang="en-US" sz="2000" i="1" dirty="0">
                <a:latin typeface="Gill Sans MT" charset="0"/>
              </a:rPr>
              <a:t>without intervention from net administrator</a:t>
            </a:r>
          </a:p>
        </p:txBody>
      </p:sp>
      <p:pic>
        <p:nvPicPr>
          <p:cNvPr id="130054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8763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2425" y="1057275"/>
            <a:ext cx="8675688" cy="1081088"/>
          </a:xfrm>
        </p:spPr>
        <p:txBody>
          <a:bodyPr/>
          <a:lstStyle/>
          <a:p>
            <a:pPr marL="111125" indent="-111125"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walkthrough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: send datagram from A to B via R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focus </a:t>
            </a:r>
            <a:r>
              <a:rPr lang="en-US" dirty="0"/>
              <a:t>on addressing </a:t>
            </a:r>
            <a:r>
              <a:rPr lang="en-US" dirty="0" smtClean="0"/>
              <a:t>– </a:t>
            </a:r>
            <a:r>
              <a:rPr lang="en-US" dirty="0"/>
              <a:t>at </a:t>
            </a:r>
            <a:r>
              <a:rPr lang="en-US" dirty="0" smtClean="0"/>
              <a:t>IP </a:t>
            </a:r>
            <a:r>
              <a:rPr lang="en-US" dirty="0"/>
              <a:t>(datagram) and MAC layer (frame)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B</a:t>
            </a:r>
            <a:r>
              <a:rPr lang="ja-JP" altLang="en-US" dirty="0"/>
              <a:t>’</a:t>
            </a:r>
            <a:r>
              <a:rPr lang="en-US" dirty="0"/>
              <a:t>s IP address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IP address of first hop router, R (how?</a:t>
            </a:r>
            <a:r>
              <a:rPr lang="en-US" dirty="0" smtClean="0"/>
              <a:t>)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R</a:t>
            </a:r>
            <a:r>
              <a:rPr lang="ja-JP" altLang="en-US" dirty="0"/>
              <a:t>’</a:t>
            </a:r>
            <a:r>
              <a:rPr lang="en-US" dirty="0"/>
              <a:t>s MAC address (how?)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2101" name="Group 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2103" name="Group 99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216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6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0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04" name="Group 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6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5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6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710660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6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506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210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511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511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507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507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507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507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211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507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07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508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212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511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511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508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508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508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9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213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10732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2132" name="Group 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215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5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5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3" name="Group 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77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4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214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214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214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214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510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510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9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4" name="Group 9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9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3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3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3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132102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7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5" name="Group 9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4183" name="Group 95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424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4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6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184" name="Group 96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1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3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4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8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123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6124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418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6173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6174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6126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6127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6128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6129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419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31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2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3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4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5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6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7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6139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420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6171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6172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6141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2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3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6144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6145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6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421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4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4212" name="Group 12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423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3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3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44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3" name="Group 125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2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2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422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422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422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422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6163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6164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34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4" name="Group 126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2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1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1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1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2857" name="AutoShape 153"/>
          <p:cNvSpPr>
            <a:spLocks noChangeArrowheads="1"/>
          </p:cNvSpPr>
          <p:nvPr/>
        </p:nvSpPr>
        <p:spPr bwMode="auto">
          <a:xfrm>
            <a:off x="2387600" y="308610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2834" name="Group 130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4176" name="Freeform 65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14" name="Rectangle 67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5" name="Text Box 68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6116" name="Line 6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7" name="Line 7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8" name="Line 7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9" name="Line 72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2855" name="Group 151"/>
          <p:cNvGrpSpPr>
            <a:grpSpLocks/>
          </p:cNvGrpSpPr>
          <p:nvPr/>
        </p:nvGrpSpPr>
        <p:grpSpPr bwMode="auto">
          <a:xfrm>
            <a:off x="1893888" y="2643188"/>
            <a:ext cx="2011362" cy="760412"/>
            <a:chOff x="1197" y="1665"/>
            <a:chExt cx="1267" cy="479"/>
          </a:xfrm>
        </p:grpSpPr>
        <p:grpSp>
          <p:nvGrpSpPr>
            <p:cNvPr id="134171" name="Group 150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6110" name="Rectangle 123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1" name="Line 124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2" name="Line 125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109" name="Text Box 126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2845" name="Group 141"/>
          <p:cNvGrpSpPr>
            <a:grpSpLocks/>
          </p:cNvGrpSpPr>
          <p:nvPr/>
        </p:nvGrpSpPr>
        <p:grpSpPr bwMode="auto">
          <a:xfrm>
            <a:off x="2027238" y="2903538"/>
            <a:ext cx="146050" cy="385762"/>
            <a:chOff x="1272" y="1762"/>
            <a:chExt cx="92" cy="243"/>
          </a:xfrm>
        </p:grpSpPr>
        <p:sp>
          <p:nvSpPr>
            <p:cNvPr id="46106" name="Line 127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07" name="Line 128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2847" name="Rectangle 143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A creates IP datagram with IP source A, destination B </a:t>
            </a:r>
          </a:p>
        </p:txBody>
      </p:sp>
      <p:sp>
        <p:nvSpPr>
          <p:cNvPr id="712848" name="Rectangle 144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A creates link-layer frame with R's MAC address as </a:t>
            </a:r>
            <a:r>
              <a:rPr lang="en-US" sz="2000" i="0" dirty="0" smtClean="0">
                <a:latin typeface="Gill Sans MT" charset="0"/>
                <a:cs typeface="+mn-cs"/>
              </a:rPr>
              <a:t>destination address, </a:t>
            </a:r>
            <a:r>
              <a:rPr lang="en-US" sz="2000" i="0" dirty="0">
                <a:latin typeface="Gill Sans MT" charset="0"/>
                <a:cs typeface="+mn-cs"/>
              </a:rPr>
              <a:t>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12856" name="Group 152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6094" name="Text Box 135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E6-E9-00-17-BB-4B</a:t>
              </a:r>
            </a:p>
          </p:txBody>
        </p:sp>
        <p:grpSp>
          <p:nvGrpSpPr>
            <p:cNvPr id="134158" name="Group 14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6100" name="Rectangle 138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1" name="Rectangle 13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2" name="Line 13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3" name="Line 13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4" name="Line 139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5" name="Line 140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096" name="Line 146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7" name="Line 147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8" name="Line 148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9" name="Line 149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4156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10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7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1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857" grpId="0" animBg="1"/>
      <p:bldP spid="712847" grpId="0"/>
      <p:bldP spid="71284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3" name="Group 163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6236" name="Group 164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6295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97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8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25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37" name="Group 165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22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92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93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4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67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15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715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6241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720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720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715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715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715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715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6246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6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716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6256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720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720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717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717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717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6263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93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6265" name="Group 19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628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8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8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1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6" name="Group 194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201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73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6275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7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6278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6281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6282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719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719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203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7" name="Group 195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9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6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7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7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710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4811" name="Group 59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6229" name="Freeform 60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43" name="Rectangle 61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4" name="Text Box 62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45" name="Line 63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6" name="Line 64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7" name="Line 65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8" name="Line 66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7111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frame sent from A to R</a:t>
            </a:r>
          </a:p>
        </p:txBody>
      </p:sp>
      <p:grpSp>
        <p:nvGrpSpPr>
          <p:cNvPr id="714820" name="Group 68"/>
          <p:cNvGrpSpPr>
            <a:grpSpLocks/>
          </p:cNvGrpSpPr>
          <p:nvPr/>
        </p:nvGrpSpPr>
        <p:grpSpPr bwMode="auto">
          <a:xfrm>
            <a:off x="2713038" y="3265488"/>
            <a:ext cx="1096962" cy="244475"/>
            <a:chOff x="1231" y="1990"/>
            <a:chExt cx="691" cy="154"/>
          </a:xfrm>
        </p:grpSpPr>
        <p:sp>
          <p:nvSpPr>
            <p:cNvPr id="47139" name="Rectangle 69"/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0" name="Line 70"/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1" name="Line 71"/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4852" name="Group 100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6221" name="Freeform 93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35" name="Rectangle 94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6" name="Text Box 95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37" name="Line 98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8" name="Line 99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4853" name="Rectangle 101"/>
          <p:cNvSpPr>
            <a:spLocks noChangeArrowheads="1"/>
          </p:cNvSpPr>
          <p:nvPr/>
        </p:nvSpPr>
        <p:spPr bwMode="auto">
          <a:xfrm>
            <a:off x="709613" y="14398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frame received at R, datagram removed, passed up to IP</a:t>
            </a:r>
          </a:p>
        </p:txBody>
      </p:sp>
      <p:grpSp>
        <p:nvGrpSpPr>
          <p:cNvPr id="714883" name="Group 131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7121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MAC dest: E6-E9-00-17-BB-4B</a:t>
              </a:r>
            </a:p>
          </p:txBody>
        </p:sp>
        <p:grpSp>
          <p:nvGrpSpPr>
            <p:cNvPr id="136209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7128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29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0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1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2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3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7123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4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5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6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7" name="Text Box 130"/>
            <p:cNvSpPr txBox="1">
              <a:spLocks noChangeArrowheads="1"/>
            </p:cNvSpPr>
            <p:nvPr/>
          </p:nvSpPr>
          <p:spPr bwMode="auto">
            <a:xfrm>
              <a:off x="1193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4898" name="Group 146"/>
          <p:cNvGrpSpPr>
            <a:grpSpLocks/>
          </p:cNvGrpSpPr>
          <p:nvPr/>
        </p:nvGrpSpPr>
        <p:grpSpPr bwMode="auto">
          <a:xfrm>
            <a:off x="2667000" y="2435225"/>
            <a:ext cx="2011363" cy="979488"/>
            <a:chOff x="4493" y="1480"/>
            <a:chExt cx="1267" cy="617"/>
          </a:xfrm>
        </p:grpSpPr>
        <p:sp>
          <p:nvSpPr>
            <p:cNvPr id="47118" name="Line 143"/>
            <p:cNvSpPr>
              <a:spLocks noChangeShapeType="1"/>
            </p:cNvSpPr>
            <p:nvPr/>
          </p:nvSpPr>
          <p:spPr bwMode="auto">
            <a:xfrm flipH="1" flipV="1">
              <a:off x="4576" y="1627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19" name="Line 144"/>
            <p:cNvSpPr>
              <a:spLocks noChangeShapeType="1"/>
            </p:cNvSpPr>
            <p:nvPr/>
          </p:nvSpPr>
          <p:spPr bwMode="auto">
            <a:xfrm>
              <a:off x="4668" y="1739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0" name="Text Box 145"/>
            <p:cNvSpPr txBox="1">
              <a:spLocks noChangeArrowheads="1"/>
            </p:cNvSpPr>
            <p:nvPr/>
          </p:nvSpPr>
          <p:spPr bwMode="auto">
            <a:xfrm>
              <a:off x="4493" y="1480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pic>
        <p:nvPicPr>
          <p:cNvPr id="136204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10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13334 L 0.04045 0.16297 L 0.08629 0.16297 L 0.08524 0.0148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14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14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8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255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244475"/>
            <a:ext cx="7772400" cy="8985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layer: context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2263" y="1547813"/>
            <a:ext cx="4151312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datagram transferred by different link protocols over different links: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Ethernet on first link, frame relay on intermediate links, 802.11 on last link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each  link protocol provides different services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may or may not provide rdt over link</a:t>
            </a:r>
          </a:p>
        </p:txBody>
      </p:sp>
      <p:sp>
        <p:nvSpPr>
          <p:cNvPr id="51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18038" y="1479550"/>
            <a:ext cx="4187825" cy="4648200"/>
          </a:xfrm>
          <a:solidFill>
            <a:schemeClr val="bg1"/>
          </a:solidFill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transportation analogy: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trip from Princeton to Lausanne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limo: Princeton to JFK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plane: JFK to Geneva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train: Geneva to Lausanne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tourist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datagram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transport segment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communication link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transportation mode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link layer protocol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travel agent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routing algorithm</a:t>
            </a:r>
          </a:p>
          <a:p>
            <a:pPr lvl="1">
              <a:defRPr/>
            </a:pPr>
            <a:endParaRPr lang="en-US" sz="20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1" name="Group 100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8285" name="Group 101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8344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4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286" name="Group 10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4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4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4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17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817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8290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822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822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818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818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818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818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8295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8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0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819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8305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822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822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819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819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819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20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8312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0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8314" name="Group 130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833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3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3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5" name="Group 13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8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22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8324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6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8327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8330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8331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821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821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0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6" name="Group 132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8850" name="AutoShape 2"/>
          <p:cNvSpPr>
            <a:spLocks noChangeArrowheads="1"/>
          </p:cNvSpPr>
          <p:nvPr/>
        </p:nvSpPr>
        <p:spPr bwMode="auto">
          <a:xfrm>
            <a:off x="5710238" y="3144838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8246" name="Group 67"/>
          <p:cNvGrpSpPr>
            <a:grpSpLocks/>
          </p:cNvGrpSpPr>
          <p:nvPr/>
        </p:nvGrpSpPr>
        <p:grpSpPr bwMode="auto">
          <a:xfrm>
            <a:off x="5216525" y="2701925"/>
            <a:ext cx="2011363" cy="760413"/>
            <a:chOff x="1197" y="1665"/>
            <a:chExt cx="1267" cy="479"/>
          </a:xfrm>
        </p:grpSpPr>
        <p:grpSp>
          <p:nvGrpSpPr>
            <p:cNvPr id="138280" name="Group 68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8171" name="Rectangle 69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2" name="Line 70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3" name="Line 71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70" name="Text Box 72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8921" name="Group 73"/>
          <p:cNvGrpSpPr>
            <a:grpSpLocks/>
          </p:cNvGrpSpPr>
          <p:nvPr/>
        </p:nvGrpSpPr>
        <p:grpSpPr bwMode="auto">
          <a:xfrm>
            <a:off x="5340350" y="2952750"/>
            <a:ext cx="146050" cy="385763"/>
            <a:chOff x="1272" y="1762"/>
            <a:chExt cx="92" cy="243"/>
          </a:xfrm>
        </p:grpSpPr>
        <p:sp>
          <p:nvSpPr>
            <p:cNvPr id="48167" name="Line 74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8" name="Line 75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8924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18925" name="Rectangle 77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</a:t>
            </a:r>
            <a:r>
              <a:rPr lang="en-US" sz="2000" i="0" dirty="0" smtClean="0">
                <a:latin typeface="Gill Sans MT" charset="0"/>
                <a:cs typeface="+mn-cs"/>
              </a:rPr>
              <a:t>destination address, </a:t>
            </a:r>
            <a:r>
              <a:rPr lang="en-US" sz="2000" i="0" dirty="0">
                <a:latin typeface="Gill Sans MT" charset="0"/>
                <a:cs typeface="+mn-cs"/>
              </a:rPr>
              <a:t>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18926" name="Group 78"/>
          <p:cNvGrpSpPr>
            <a:grpSpLocks/>
          </p:cNvGrpSpPr>
          <p:nvPr/>
        </p:nvGrpSpPr>
        <p:grpSpPr bwMode="auto">
          <a:xfrm>
            <a:off x="4791075" y="2293938"/>
            <a:ext cx="2428876" cy="1519237"/>
            <a:chOff x="931" y="1414"/>
            <a:chExt cx="1530" cy="957"/>
          </a:xfrm>
        </p:grpSpPr>
        <p:sp>
          <p:nvSpPr>
            <p:cNvPr id="48155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 smtClean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38267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8161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2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3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4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5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6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57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8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9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0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1" name="Group 91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8261" name="Freeform 92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51" name="Rectangle 93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2" name="Text Box 94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53" name="Line 95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4" name="Line 96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2" name="Group 113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38254" name="Freeform 106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44" name="Rectangle 107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5" name="Text Box 108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46" name="Line 10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7" name="Line 11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8" name="Line 11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9" name="Line 112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8253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1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7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1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1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0" grpId="0" animBg="1"/>
      <p:bldP spid="718924" grpId="0"/>
      <p:bldP spid="7189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89" name="Group 101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40334" name="Group 102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4039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9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35" name="Group 103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90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91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2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5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20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920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40339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925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925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920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920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920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920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40344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21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1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921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54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925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925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922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922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922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40361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1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40363" name="Group 131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40381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8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8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1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4" name="Group 132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9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71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40373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5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40376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40379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0380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924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24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5" name="Group 13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67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68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69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915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720966" name="Rectangle 7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20967" name="Rectangle 71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</a:t>
            </a:r>
            <a:r>
              <a:rPr lang="en-US" sz="2000" i="0" dirty="0" smtClean="0">
                <a:latin typeface="Gill Sans MT" charset="0"/>
                <a:cs typeface="+mn-cs"/>
              </a:rPr>
              <a:t>destination address, </a:t>
            </a:r>
            <a:r>
              <a:rPr lang="en-US" sz="2000" i="0" dirty="0">
                <a:latin typeface="Gill Sans MT" charset="0"/>
                <a:cs typeface="+mn-cs"/>
              </a:rPr>
              <a:t>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20995" name="Group 99"/>
          <p:cNvGrpSpPr>
            <a:grpSpLocks/>
          </p:cNvGrpSpPr>
          <p:nvPr/>
        </p:nvGrpSpPr>
        <p:grpSpPr bwMode="auto">
          <a:xfrm>
            <a:off x="4791075" y="2293938"/>
            <a:ext cx="2436813" cy="1643062"/>
            <a:chOff x="3018" y="1445"/>
            <a:chExt cx="1535" cy="1035"/>
          </a:xfrm>
        </p:grpSpPr>
        <p:sp>
          <p:nvSpPr>
            <p:cNvPr id="49176" name="AutoShape 2"/>
            <p:cNvSpPr>
              <a:spLocks noChangeArrowheads="1"/>
            </p:cNvSpPr>
            <p:nvPr/>
          </p:nvSpPr>
          <p:spPr bwMode="auto">
            <a:xfrm>
              <a:off x="3597" y="1981"/>
              <a:ext cx="198" cy="499"/>
            </a:xfrm>
            <a:prstGeom prst="downArrow">
              <a:avLst>
                <a:gd name="adj1" fmla="val 50000"/>
                <a:gd name="adj2" fmla="val 6300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12" name="Group 61"/>
            <p:cNvGrpSpPr>
              <a:grpSpLocks/>
            </p:cNvGrpSpPr>
            <p:nvPr/>
          </p:nvGrpSpPr>
          <p:grpSpPr bwMode="auto">
            <a:xfrm>
              <a:off x="3286" y="1702"/>
              <a:ext cx="1267" cy="479"/>
              <a:chOff x="1197" y="1665"/>
              <a:chExt cx="1267" cy="479"/>
            </a:xfrm>
          </p:grpSpPr>
          <p:grpSp>
            <p:nvGrpSpPr>
              <p:cNvPr id="140329" name="Group 62"/>
              <p:cNvGrpSpPr>
                <a:grpSpLocks/>
              </p:cNvGrpSpPr>
              <p:nvPr/>
            </p:nvGrpSpPr>
            <p:grpSpPr bwMode="auto">
              <a:xfrm>
                <a:off x="1231" y="1990"/>
                <a:ext cx="691" cy="154"/>
                <a:chOff x="1231" y="1990"/>
                <a:chExt cx="691" cy="154"/>
              </a:xfrm>
            </p:grpSpPr>
            <p:sp>
              <p:nvSpPr>
                <p:cNvPr id="49196" name="Rectangle 63"/>
                <p:cNvSpPr>
                  <a:spLocks noChangeArrowheads="1"/>
                </p:cNvSpPr>
                <p:nvPr/>
              </p:nvSpPr>
              <p:spPr bwMode="auto">
                <a:xfrm>
                  <a:off x="1231" y="1991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7" name="Line 64"/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8" name="Line 65"/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95" name="Text Box 66"/>
              <p:cNvSpPr txBox="1">
                <a:spLocks noChangeArrowheads="1"/>
              </p:cNvSpPr>
              <p:nvPr/>
            </p:nvSpPr>
            <p:spPr bwMode="auto">
              <a:xfrm>
                <a:off x="1197" y="1665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IP src: 111.111.111.111</a:t>
                </a:r>
              </a:p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   IP dest: 222.222.222.222</a:t>
                </a:r>
              </a:p>
            </p:txBody>
          </p:sp>
        </p:grpSp>
        <p:grpSp>
          <p:nvGrpSpPr>
            <p:cNvPr id="140313" name="Group 67"/>
            <p:cNvGrpSpPr>
              <a:grpSpLocks/>
            </p:cNvGrpSpPr>
            <p:nvPr/>
          </p:nvGrpSpPr>
          <p:grpSpPr bwMode="auto">
            <a:xfrm>
              <a:off x="3364" y="1860"/>
              <a:ext cx="92" cy="243"/>
              <a:chOff x="1272" y="1762"/>
              <a:chExt cx="92" cy="243"/>
            </a:xfrm>
          </p:grpSpPr>
          <p:sp>
            <p:nvSpPr>
              <p:cNvPr id="49192" name="Line 68"/>
              <p:cNvSpPr>
                <a:spLocks noChangeShapeType="1"/>
              </p:cNvSpPr>
              <p:nvPr/>
            </p:nvSpPr>
            <p:spPr bwMode="auto">
              <a:xfrm>
                <a:off x="1272" y="1762"/>
                <a:ext cx="0" cy="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93" name="Line 69"/>
              <p:cNvSpPr>
                <a:spLocks noChangeShapeType="1"/>
              </p:cNvSpPr>
              <p:nvPr/>
            </p:nvSpPr>
            <p:spPr bwMode="auto">
              <a:xfrm>
                <a:off x="1364" y="1878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40314" name="Group 72"/>
            <p:cNvGrpSpPr>
              <a:grpSpLocks/>
            </p:cNvGrpSpPr>
            <p:nvPr/>
          </p:nvGrpSpPr>
          <p:grpSpPr bwMode="auto">
            <a:xfrm>
              <a:off x="3018" y="1445"/>
              <a:ext cx="1530" cy="957"/>
              <a:chOff x="931" y="1414"/>
              <a:chExt cx="1530" cy="957"/>
            </a:xfrm>
          </p:grpSpPr>
          <p:sp>
            <p:nvSpPr>
              <p:cNvPr id="49180" name="Text Box 73"/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30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MAC src: </a:t>
                </a:r>
                <a:r>
                  <a:rPr lang="en-US" sz="1200" i="0" dirty="0" smtClean="0">
                    <a:solidFill>
                      <a:srgbClr val="FF0000"/>
                    </a:solidFill>
                    <a:latin typeface="Arial" charset="0"/>
                    <a:cs typeface="+mn-cs"/>
                  </a:rPr>
                  <a:t>1A-23-F9-CD-06-9B</a:t>
                </a:r>
              </a:p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  MAC dest: </a:t>
                </a:r>
                <a:r>
                  <a:rPr lang="en-US" sz="1200" i="0" dirty="0" smtClean="0">
                    <a:solidFill>
                      <a:srgbClr val="FF0000"/>
                    </a:solidFill>
                    <a:latin typeface="Arial" charset="0"/>
                    <a:cs typeface="+mn-cs"/>
                  </a:rPr>
                  <a:t>49-BD-D2-C7-56-2A</a:t>
                </a:r>
              </a:p>
              <a:p>
                <a:pPr>
                  <a:defRPr/>
                </a:pPr>
                <a:endPara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endParaRPr>
              </a:p>
            </p:txBody>
          </p:sp>
          <p:grpSp>
            <p:nvGrpSpPr>
              <p:cNvPr id="140316" name="Group 74"/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49186" name="Rectangle 75"/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7" name="Rectangle 76"/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8" name="Line 77"/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9" name="Line 78"/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0" name="Line 79"/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1" name="Line 80"/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82" name="Line 81"/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3" name="Line 82"/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4" name="Line 83"/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5" name="Line 84"/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40296" name="Group 85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40306" name="Freeform 86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72" name="Rectangle 87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3" name="Text Box 88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74" name="Line 89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5" name="Line 90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0987" name="Group 91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40299" name="Freeform 92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65" name="Rectangle 93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6" name="Text Box 94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67" name="Line 95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8" name="Line 96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9" name="Line 97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0" name="Line 98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0298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2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94444E-6 0.19838 L 0.11007 0.1199 L 0.11007 -0.0356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20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66" grpId="0"/>
      <p:bldP spid="72096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7" name="Group 95"/>
          <p:cNvGrpSpPr>
            <a:grpSpLocks/>
          </p:cNvGrpSpPr>
          <p:nvPr/>
        </p:nvGrpSpPr>
        <p:grpSpPr bwMode="auto">
          <a:xfrm>
            <a:off x="6962095" y="5191351"/>
            <a:ext cx="711200" cy="600075"/>
            <a:chOff x="7179310" y="4033520"/>
            <a:chExt cx="1009650" cy="855028"/>
          </a:xfrm>
        </p:grpSpPr>
        <p:grpSp>
          <p:nvGrpSpPr>
            <p:cNvPr id="142433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3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56" name="Rectangle 43"/>
            <p:cNvSpPr>
              <a:spLocks noChangeArrowheads="1"/>
            </p:cNvSpPr>
            <p:nvPr/>
          </p:nvSpPr>
          <p:spPr bwMode="auto">
            <a:xfrm rot="16200000">
              <a:off x="7439378" y="4308711"/>
              <a:ext cx="126671" cy="19607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38" name="Group 96"/>
          <p:cNvGrpSpPr>
            <a:grpSpLocks/>
          </p:cNvGrpSpPr>
          <p:nvPr/>
        </p:nvGrpSpPr>
        <p:grpSpPr bwMode="auto">
          <a:xfrm>
            <a:off x="1028020" y="3799113"/>
            <a:ext cx="1027112" cy="762000"/>
            <a:chOff x="1046480" y="3962400"/>
            <a:chExt cx="1026163" cy="761428"/>
          </a:xfrm>
        </p:grpSpPr>
        <p:sp>
          <p:nvSpPr>
            <p:cNvPr id="151" name="Rectangle 48"/>
            <p:cNvSpPr>
              <a:spLocks noChangeArrowheads="1"/>
            </p:cNvSpPr>
            <p:nvPr/>
          </p:nvSpPr>
          <p:spPr bwMode="auto">
            <a:xfrm rot="16200000">
              <a:off x="1893411" y="4300306"/>
              <a:ext cx="111042" cy="24742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30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31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2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4206195" y="4218213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</a:t>
            </a:r>
            <a:endParaRPr lang="en-US" i="0" dirty="0">
              <a:latin typeface="+mn-lt"/>
              <a:ea typeface="+mn-ea"/>
              <a:cs typeface="+mn-cs"/>
            </a:endParaRPr>
          </a:p>
        </p:txBody>
      </p:sp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3850595" y="5215163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1A-23-F9-CD-06-9B</a:t>
            </a:r>
          </a:p>
        </p:txBody>
      </p:sp>
      <p:sp>
        <p:nvSpPr>
          <p:cNvPr id="50182" name="Text Box 22"/>
          <p:cNvSpPr txBox="1">
            <a:spLocks noChangeArrowheads="1"/>
          </p:cNvSpPr>
          <p:nvPr/>
        </p:nvSpPr>
        <p:spPr bwMode="auto">
          <a:xfrm>
            <a:off x="3998232" y="5042126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222.222.222.220</a:t>
            </a:r>
          </a:p>
        </p:txBody>
      </p:sp>
      <p:grpSp>
        <p:nvGrpSpPr>
          <p:cNvPr id="142342" name="Group 23"/>
          <p:cNvGrpSpPr>
            <a:grpSpLocks/>
          </p:cNvGrpSpPr>
          <p:nvPr/>
        </p:nvGrpSpPr>
        <p:grpSpPr bwMode="auto">
          <a:xfrm>
            <a:off x="3026682" y="5631088"/>
            <a:ext cx="1541463" cy="449263"/>
            <a:chOff x="1934" y="2405"/>
            <a:chExt cx="971" cy="283"/>
          </a:xfrm>
        </p:grpSpPr>
        <p:sp>
          <p:nvSpPr>
            <p:cNvPr id="50268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111.111.111.110</a:t>
              </a:r>
            </a:p>
          </p:txBody>
        </p:sp>
        <p:sp>
          <p:nvSpPr>
            <p:cNvPr id="50269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E6-E9-00-17-BB-4B</a:t>
              </a:r>
            </a:p>
          </p:txBody>
        </p:sp>
      </p:grpSp>
      <p:sp>
        <p:nvSpPr>
          <p:cNvPr id="50184" name="Text Box 26"/>
          <p:cNvSpPr txBox="1">
            <a:spLocks noChangeArrowheads="1"/>
          </p:cNvSpPr>
          <p:nvPr/>
        </p:nvSpPr>
        <p:spPr bwMode="auto">
          <a:xfrm>
            <a:off x="934357" y="5873976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CC-49-DE-D0-AB-7D</a:t>
            </a:r>
          </a:p>
        </p:txBody>
      </p:sp>
      <p:sp>
        <p:nvSpPr>
          <p:cNvPr id="50185" name="Text Box 27"/>
          <p:cNvSpPr txBox="1">
            <a:spLocks noChangeArrowheads="1"/>
          </p:cNvSpPr>
          <p:nvPr/>
        </p:nvSpPr>
        <p:spPr bwMode="auto">
          <a:xfrm>
            <a:off x="924832" y="5691413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111.111.111.112</a:t>
            </a:r>
          </a:p>
        </p:txBody>
      </p:sp>
      <p:sp>
        <p:nvSpPr>
          <p:cNvPr id="50186" name="Text Box 30"/>
          <p:cNvSpPr txBox="1">
            <a:spLocks noChangeArrowheads="1"/>
          </p:cNvSpPr>
          <p:nvPr/>
        </p:nvSpPr>
        <p:spPr bwMode="auto">
          <a:xfrm>
            <a:off x="691470" y="4578576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111.111.111.111</a:t>
            </a:r>
          </a:p>
        </p:txBody>
      </p:sp>
      <p:sp>
        <p:nvSpPr>
          <p:cNvPr id="50187" name="Text Box 33"/>
          <p:cNvSpPr txBox="1">
            <a:spLocks noChangeArrowheads="1"/>
          </p:cNvSpPr>
          <p:nvPr/>
        </p:nvSpPr>
        <p:spPr bwMode="auto">
          <a:xfrm>
            <a:off x="712107" y="4764313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74-29-9C-E8-FF-55</a:t>
            </a:r>
          </a:p>
        </p:txBody>
      </p:sp>
      <p:sp>
        <p:nvSpPr>
          <p:cNvPr id="142347" name="Freeform 39"/>
          <p:cNvSpPr>
            <a:spLocks/>
          </p:cNvSpPr>
          <p:nvPr/>
        </p:nvSpPr>
        <p:spPr bwMode="auto">
          <a:xfrm>
            <a:off x="2347232" y="4273776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0189" name="Line 40"/>
          <p:cNvSpPr>
            <a:spLocks noChangeShapeType="1"/>
          </p:cNvSpPr>
          <p:nvPr/>
        </p:nvSpPr>
        <p:spPr bwMode="auto">
          <a:xfrm>
            <a:off x="2044020" y="4253138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0" name="Line 41"/>
          <p:cNvSpPr>
            <a:spLocks noChangeShapeType="1"/>
          </p:cNvSpPr>
          <p:nvPr/>
        </p:nvSpPr>
        <p:spPr bwMode="auto">
          <a:xfrm flipV="1">
            <a:off x="2167845" y="5197701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1" name="Line 42"/>
          <p:cNvSpPr>
            <a:spLocks noChangeShapeType="1"/>
          </p:cNvSpPr>
          <p:nvPr/>
        </p:nvSpPr>
        <p:spPr bwMode="auto">
          <a:xfrm>
            <a:off x="3166382" y="4791301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2" name="Line 44"/>
          <p:cNvSpPr>
            <a:spLocks noChangeShapeType="1"/>
          </p:cNvSpPr>
          <p:nvPr/>
        </p:nvSpPr>
        <p:spPr bwMode="auto">
          <a:xfrm flipV="1">
            <a:off x="2083707" y="5548538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3" name="Line 45"/>
          <p:cNvSpPr>
            <a:spLocks noChangeShapeType="1"/>
          </p:cNvSpPr>
          <p:nvPr/>
        </p:nvSpPr>
        <p:spPr bwMode="auto">
          <a:xfrm flipH="1" flipV="1">
            <a:off x="1958295" y="4326163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4" name="Line 46"/>
          <p:cNvSpPr>
            <a:spLocks noChangeShapeType="1"/>
          </p:cNvSpPr>
          <p:nvPr/>
        </p:nvSpPr>
        <p:spPr bwMode="auto">
          <a:xfrm>
            <a:off x="3836307" y="4857976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5" name="Line 47"/>
          <p:cNvSpPr>
            <a:spLocks noChangeShapeType="1"/>
          </p:cNvSpPr>
          <p:nvPr/>
        </p:nvSpPr>
        <p:spPr bwMode="auto">
          <a:xfrm flipH="1" flipV="1">
            <a:off x="4917395" y="484845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4" name="Text Box 58"/>
          <p:cNvSpPr txBox="1">
            <a:spLocks noChangeArrowheads="1"/>
          </p:cNvSpPr>
          <p:nvPr/>
        </p:nvSpPr>
        <p:spPr bwMode="auto">
          <a:xfrm>
            <a:off x="700995" y="3992788"/>
            <a:ext cx="390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A</a:t>
            </a:r>
          </a:p>
        </p:txBody>
      </p:sp>
      <p:sp>
        <p:nvSpPr>
          <p:cNvPr id="50197" name="Line 60"/>
          <p:cNvSpPr>
            <a:spLocks noChangeShapeType="1"/>
          </p:cNvSpPr>
          <p:nvPr/>
        </p:nvSpPr>
        <p:spPr bwMode="auto">
          <a:xfrm>
            <a:off x="5026932" y="4757963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57" name="Group 63"/>
          <p:cNvGrpSpPr>
            <a:grpSpLocks/>
          </p:cNvGrpSpPr>
          <p:nvPr/>
        </p:nvGrpSpPr>
        <p:grpSpPr bwMode="auto">
          <a:xfrm>
            <a:off x="7354207" y="4681763"/>
            <a:ext cx="1558925" cy="460375"/>
            <a:chOff x="4351" y="2786"/>
            <a:chExt cx="982" cy="290"/>
          </a:xfrm>
        </p:grpSpPr>
        <p:sp>
          <p:nvSpPr>
            <p:cNvPr id="50266" name="Text Box 64"/>
            <p:cNvSpPr txBox="1">
              <a:spLocks noChangeArrowheads="1"/>
            </p:cNvSpPr>
            <p:nvPr/>
          </p:nvSpPr>
          <p:spPr bwMode="auto">
            <a:xfrm>
              <a:off x="4352" y="2786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222.222.222.222</a:t>
              </a:r>
            </a:p>
          </p:txBody>
        </p:sp>
        <p:sp>
          <p:nvSpPr>
            <p:cNvPr id="50267" name="Text Box 65"/>
            <p:cNvSpPr txBox="1">
              <a:spLocks noChangeArrowheads="1"/>
            </p:cNvSpPr>
            <p:nvPr/>
          </p:nvSpPr>
          <p:spPr bwMode="auto">
            <a:xfrm>
              <a:off x="4351" y="2904"/>
              <a:ext cx="98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49-BD-D2-C7-56-2A</a:t>
              </a:r>
            </a:p>
          </p:txBody>
        </p:sp>
      </p:grpSp>
      <p:sp>
        <p:nvSpPr>
          <p:cNvPr id="50199" name="Line 67"/>
          <p:cNvSpPr>
            <a:spLocks noChangeShapeType="1"/>
          </p:cNvSpPr>
          <p:nvPr/>
        </p:nvSpPr>
        <p:spPr bwMode="auto">
          <a:xfrm flipV="1">
            <a:off x="6925582" y="4253138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0" name="Line 68"/>
          <p:cNvSpPr>
            <a:spLocks noChangeShapeType="1"/>
          </p:cNvSpPr>
          <p:nvPr/>
        </p:nvSpPr>
        <p:spPr bwMode="auto">
          <a:xfrm flipH="1" flipV="1">
            <a:off x="7451045" y="4329338"/>
            <a:ext cx="11112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1" name="Text Box 71"/>
          <p:cNvSpPr txBox="1">
            <a:spLocks noChangeArrowheads="1"/>
          </p:cNvSpPr>
          <p:nvPr/>
        </p:nvSpPr>
        <p:spPr bwMode="auto">
          <a:xfrm>
            <a:off x="7055757" y="5648551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222.222.222.221</a:t>
            </a:r>
          </a:p>
        </p:txBody>
      </p:sp>
      <p:sp>
        <p:nvSpPr>
          <p:cNvPr id="50202" name="Text Box 72"/>
          <p:cNvSpPr txBox="1">
            <a:spLocks noChangeArrowheads="1"/>
          </p:cNvSpPr>
          <p:nvPr/>
        </p:nvSpPr>
        <p:spPr bwMode="auto">
          <a:xfrm>
            <a:off x="7058932" y="5823176"/>
            <a:ext cx="1501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88-B2-2F-54-1A-0F</a:t>
            </a:r>
          </a:p>
        </p:txBody>
      </p:sp>
      <p:sp>
        <p:nvSpPr>
          <p:cNvPr id="50203" name="Line 73"/>
          <p:cNvSpPr>
            <a:spLocks noChangeShapeType="1"/>
          </p:cNvSpPr>
          <p:nvPr/>
        </p:nvSpPr>
        <p:spPr bwMode="auto">
          <a:xfrm flipH="1" flipV="1">
            <a:off x="6855732" y="5150076"/>
            <a:ext cx="254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4" name="Line 74"/>
          <p:cNvSpPr>
            <a:spLocks noChangeShapeType="1"/>
          </p:cNvSpPr>
          <p:nvPr/>
        </p:nvSpPr>
        <p:spPr bwMode="auto">
          <a:xfrm flipH="1">
            <a:off x="7190695" y="5491388"/>
            <a:ext cx="4762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2364" name="Freeform 75"/>
          <p:cNvSpPr>
            <a:spLocks/>
          </p:cNvSpPr>
          <p:nvPr/>
        </p:nvSpPr>
        <p:spPr bwMode="auto">
          <a:xfrm>
            <a:off x="6185807" y="4276951"/>
            <a:ext cx="765175" cy="1081087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4" name="Text Box 76"/>
          <p:cNvSpPr txBox="1">
            <a:spLocks noChangeArrowheads="1"/>
          </p:cNvSpPr>
          <p:nvPr/>
        </p:nvSpPr>
        <p:spPr bwMode="auto">
          <a:xfrm>
            <a:off x="8289245" y="3910238"/>
            <a:ext cx="3571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B</a:t>
            </a:r>
          </a:p>
        </p:txBody>
      </p:sp>
      <p:grpSp>
        <p:nvGrpSpPr>
          <p:cNvPr id="142366" name="Group 124"/>
          <p:cNvGrpSpPr>
            <a:grpSpLocks/>
          </p:cNvGrpSpPr>
          <p:nvPr/>
        </p:nvGrpSpPr>
        <p:grpSpPr bwMode="auto">
          <a:xfrm>
            <a:off x="7160532" y="3870551"/>
            <a:ext cx="1009650" cy="854075"/>
            <a:chOff x="7179310" y="4033520"/>
            <a:chExt cx="1009650" cy="855028"/>
          </a:xfrm>
        </p:grpSpPr>
        <p:grpSp>
          <p:nvGrpSpPr>
            <p:cNvPr id="142421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2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2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44" name="Rectangle 43"/>
            <p:cNvSpPr>
              <a:spLocks noChangeArrowheads="1"/>
            </p:cNvSpPr>
            <p:nvPr/>
          </p:nvSpPr>
          <p:spPr bwMode="auto">
            <a:xfrm rot="16200000">
              <a:off x="7438796" y="4309366"/>
              <a:ext cx="127142" cy="1952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7" name="Group 125"/>
          <p:cNvGrpSpPr>
            <a:grpSpLocks/>
          </p:cNvGrpSpPr>
          <p:nvPr/>
        </p:nvGrpSpPr>
        <p:grpSpPr bwMode="auto">
          <a:xfrm>
            <a:off x="3739470" y="4551588"/>
            <a:ext cx="1292225" cy="425450"/>
            <a:chOff x="4011931" y="3379152"/>
            <a:chExt cx="1262062" cy="390207"/>
          </a:xfrm>
        </p:grpSpPr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 rot="16200000">
              <a:off x="5112252" y="3476577"/>
              <a:ext cx="128128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11" name="Group 1185"/>
            <p:cNvGrpSpPr>
              <a:grpSpLocks/>
            </p:cNvGrpSpPr>
            <p:nvPr/>
          </p:nvGrpSpPr>
          <p:grpSpPr bwMode="auto">
            <a:xfrm>
              <a:off x="4197985" y="3379152"/>
              <a:ext cx="892175" cy="390207"/>
              <a:chOff x="4650" y="1129"/>
              <a:chExt cx="246" cy="95"/>
            </a:xfrm>
          </p:grpSpPr>
          <p:sp>
            <p:nvSpPr>
              <p:cNvPr id="14241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42416" name="Group 118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42419" name="Freeform 119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420" name="Freeform 119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50258" name="Line 119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59" name="Line 119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34" name="Rectangle 43"/>
            <p:cNvSpPr>
              <a:spLocks noChangeArrowheads="1"/>
            </p:cNvSpPr>
            <p:nvPr/>
          </p:nvSpPr>
          <p:spPr bwMode="auto">
            <a:xfrm rot="16200000">
              <a:off x="4046274" y="3486041"/>
              <a:ext cx="126671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8" name="Group 126"/>
          <p:cNvGrpSpPr>
            <a:grpSpLocks/>
          </p:cNvGrpSpPr>
          <p:nvPr/>
        </p:nvGrpSpPr>
        <p:grpSpPr bwMode="auto">
          <a:xfrm>
            <a:off x="1464582" y="5150076"/>
            <a:ext cx="701675" cy="517525"/>
            <a:chOff x="1046480" y="3962400"/>
            <a:chExt cx="1026163" cy="761428"/>
          </a:xfrm>
        </p:grpSpPr>
        <p:sp>
          <p:nvSpPr>
            <p:cNvPr id="128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07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08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09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502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50213" name="Rectangle 6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50214" name="Rectangle 61"/>
          <p:cNvSpPr>
            <a:spLocks noChangeArrowheads="1"/>
          </p:cNvSpPr>
          <p:nvPr/>
        </p:nvSpPr>
        <p:spPr bwMode="auto">
          <a:xfrm>
            <a:off x="700995" y="1405164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dest, 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sp>
        <p:nvSpPr>
          <p:cNvPr id="723007" name="AutoShape 63"/>
          <p:cNvSpPr>
            <a:spLocks noChangeArrowheads="1"/>
          </p:cNvSpPr>
          <p:nvPr/>
        </p:nvSpPr>
        <p:spPr bwMode="auto">
          <a:xfrm>
            <a:off x="6701745" y="2733901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75" name="Group 64"/>
          <p:cNvGrpSpPr>
            <a:grpSpLocks/>
          </p:cNvGrpSpPr>
          <p:nvPr/>
        </p:nvGrpSpPr>
        <p:grpSpPr bwMode="auto">
          <a:xfrm>
            <a:off x="6208032" y="2290988"/>
            <a:ext cx="2011363" cy="760413"/>
            <a:chOff x="1197" y="1665"/>
            <a:chExt cx="1267" cy="479"/>
          </a:xfrm>
        </p:grpSpPr>
        <p:grpSp>
          <p:nvGrpSpPr>
            <p:cNvPr id="142401" name="Group 65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50244" name="Rectangle 66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5" name="Line 67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6" name="Line 68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43" name="Text Box 69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142376" name="Group 70"/>
          <p:cNvGrpSpPr>
            <a:grpSpLocks/>
          </p:cNvGrpSpPr>
          <p:nvPr/>
        </p:nvGrpSpPr>
        <p:grpSpPr bwMode="auto">
          <a:xfrm>
            <a:off x="6331857" y="2541813"/>
            <a:ext cx="146050" cy="385763"/>
            <a:chOff x="1272" y="1762"/>
            <a:chExt cx="92" cy="243"/>
          </a:xfrm>
        </p:grpSpPr>
        <p:sp>
          <p:nvSpPr>
            <p:cNvPr id="50240" name="Line 71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41" name="Line 72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3017" name="Group 73"/>
          <p:cNvGrpSpPr>
            <a:grpSpLocks/>
          </p:cNvGrpSpPr>
          <p:nvPr/>
        </p:nvGrpSpPr>
        <p:grpSpPr bwMode="auto">
          <a:xfrm>
            <a:off x="5782582" y="1883001"/>
            <a:ext cx="2428876" cy="1519237"/>
            <a:chOff x="931" y="1414"/>
            <a:chExt cx="1530" cy="957"/>
          </a:xfrm>
        </p:grpSpPr>
        <p:sp>
          <p:nvSpPr>
            <p:cNvPr id="50228" name="Text Box 74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 smtClean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42388" name="Group 7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50234" name="Rectangle 76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5" name="Rectangle 77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6" name="Line 78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7" name="Line 79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8" name="Line 80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9" name="Line 81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30" name="Line 82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1" name="Line 83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2" name="Line 84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3" name="Line 85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42378" name="Group 92"/>
          <p:cNvGrpSpPr>
            <a:grpSpLocks/>
          </p:cNvGrpSpPr>
          <p:nvPr/>
        </p:nvGrpSpPr>
        <p:grpSpPr bwMode="auto">
          <a:xfrm>
            <a:off x="8043182" y="2314801"/>
            <a:ext cx="928688" cy="1954212"/>
            <a:chOff x="250" y="1380"/>
            <a:chExt cx="585" cy="1231"/>
          </a:xfrm>
        </p:grpSpPr>
        <p:sp>
          <p:nvSpPr>
            <p:cNvPr id="142380" name="Freeform 93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0222" name="Rectangle 94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3" name="Text Box 95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50224" name="Line 96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5" name="Line 97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6" name="Line 98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7" name="Line 99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2379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83430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04" name="TextBox 1"/>
          <p:cNvSpPr txBox="1">
            <a:spLocks noChangeArrowheads="1"/>
          </p:cNvSpPr>
          <p:nvPr/>
        </p:nvSpPr>
        <p:spPr bwMode="auto">
          <a:xfrm>
            <a:off x="339826" y="6271334"/>
            <a:ext cx="4507165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11936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2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23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0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276350"/>
            <a:ext cx="7519987" cy="2133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dominant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wired LAN technology: </a:t>
            </a:r>
          </a:p>
          <a:p>
            <a:pPr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single chip, multiple speeds (e.g., Broadcom  BCM5761)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first widely used LAN technology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simpler, </a:t>
            </a:r>
            <a:r>
              <a:rPr lang="en-US" sz="2400" dirty="0" smtClean="0">
                <a:latin typeface="Gill Sans MT" charset="0"/>
                <a:cs typeface="+mn-cs"/>
              </a:rPr>
              <a:t>cheap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kept up with speed race: 10 Mbps – 10 Gbps 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46437" name="Picture 4" descr="551 metcalfe-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635375"/>
            <a:ext cx="475297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4289425" y="6086475"/>
            <a:ext cx="31305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Metcalfe</a:t>
            </a:r>
            <a:r>
              <a:rPr lang="ja-JP" altLang="en-US" dirty="0" smtClean="0">
                <a:latin typeface="Arial"/>
                <a:cs typeface="Arial"/>
              </a:rPr>
              <a:t>’</a:t>
            </a:r>
            <a:r>
              <a:rPr lang="en-US" dirty="0" smtClean="0">
                <a:latin typeface="Arial"/>
                <a:cs typeface="Arial"/>
              </a:rPr>
              <a:t>s Ethernet sketch</a:t>
            </a:r>
          </a:p>
        </p:txBody>
      </p:sp>
      <p:pic>
        <p:nvPicPr>
          <p:cNvPr id="146439" name="Picture 24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877888"/>
            <a:ext cx="19700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7969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cs typeface="+mj-cs"/>
              </a:rPr>
              <a:t>Ethernet: physical topology</a:t>
            </a:r>
            <a:endParaRPr lang="en-US" sz="4000" dirty="0">
              <a:latin typeface="Gill Sans MT" charset="0"/>
              <a:cs typeface="+mj-cs"/>
            </a:endParaRPr>
          </a:p>
        </p:txBody>
      </p:sp>
      <p:sp>
        <p:nvSpPr>
          <p:cNvPr id="532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8000" y="1103313"/>
            <a:ext cx="8297863" cy="2449512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us: </a:t>
            </a:r>
            <a:r>
              <a:rPr lang="en-US" dirty="0" smtClean="0">
                <a:latin typeface="Gill Sans MT" charset="0"/>
                <a:cs typeface="+mn-cs"/>
              </a:rPr>
              <a:t>popular </a:t>
            </a:r>
            <a:r>
              <a:rPr lang="en-US" dirty="0">
                <a:latin typeface="Gill Sans MT" charset="0"/>
                <a:cs typeface="+mn-cs"/>
              </a:rPr>
              <a:t>through mid 90s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all nodes in same collision domain (can collide with each other)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tar: </a:t>
            </a:r>
            <a:r>
              <a:rPr lang="en-US" dirty="0" smtClean="0">
                <a:latin typeface="Gill Sans MT" charset="0"/>
                <a:cs typeface="+mn-cs"/>
              </a:rPr>
              <a:t>prevails today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active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switch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in center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Gill Sans MT" charset="0"/>
              </a:rPr>
              <a:t>each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spoke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runs a (separate) Ethernet protocol (nodes do not collide with each other)</a:t>
            </a:r>
          </a:p>
        </p:txBody>
      </p:sp>
      <p:sp>
        <p:nvSpPr>
          <p:cNvPr id="53254" name="Line 17"/>
          <p:cNvSpPr>
            <a:spLocks noChangeShapeType="1"/>
          </p:cNvSpPr>
          <p:nvPr/>
        </p:nvSpPr>
        <p:spPr bwMode="auto">
          <a:xfrm>
            <a:off x="5316538" y="5110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5" name="Line 18"/>
          <p:cNvSpPr>
            <a:spLocks noChangeShapeType="1"/>
          </p:cNvSpPr>
          <p:nvPr/>
        </p:nvSpPr>
        <p:spPr bwMode="auto">
          <a:xfrm>
            <a:off x="6556375" y="45180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6" name="Line 19"/>
          <p:cNvSpPr>
            <a:spLocks noChangeShapeType="1"/>
          </p:cNvSpPr>
          <p:nvPr/>
        </p:nvSpPr>
        <p:spPr bwMode="auto">
          <a:xfrm flipH="1">
            <a:off x="6746875" y="5126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7" name="Line 20"/>
          <p:cNvSpPr>
            <a:spLocks noChangeShapeType="1"/>
          </p:cNvSpPr>
          <p:nvPr/>
        </p:nvSpPr>
        <p:spPr bwMode="auto">
          <a:xfrm flipV="1">
            <a:off x="6556375" y="5251450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8" name="Text Box 23"/>
          <p:cNvSpPr txBox="1">
            <a:spLocks noChangeArrowheads="1"/>
          </p:cNvSpPr>
          <p:nvPr/>
        </p:nvSpPr>
        <p:spPr bwMode="auto">
          <a:xfrm>
            <a:off x="5464175" y="5486400"/>
            <a:ext cx="7540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latin typeface="Arial" charset="0"/>
                <a:cs typeface="Arial" charset="0"/>
              </a:rPr>
              <a:t>switch</a:t>
            </a:r>
          </a:p>
        </p:txBody>
      </p:sp>
      <p:sp>
        <p:nvSpPr>
          <p:cNvPr id="53259" name="Line 24"/>
          <p:cNvSpPr>
            <a:spLocks noChangeShapeType="1"/>
          </p:cNvSpPr>
          <p:nvPr/>
        </p:nvSpPr>
        <p:spPr bwMode="auto">
          <a:xfrm flipV="1">
            <a:off x="5834063" y="5275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0" name="Line 32"/>
          <p:cNvSpPr>
            <a:spLocks noChangeShapeType="1"/>
          </p:cNvSpPr>
          <p:nvPr/>
        </p:nvSpPr>
        <p:spPr bwMode="auto">
          <a:xfrm flipH="1">
            <a:off x="2160588" y="4102100"/>
            <a:ext cx="752475" cy="146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1" name="Line 33"/>
          <p:cNvSpPr>
            <a:spLocks noChangeShapeType="1"/>
          </p:cNvSpPr>
          <p:nvPr/>
        </p:nvSpPr>
        <p:spPr bwMode="auto">
          <a:xfrm>
            <a:off x="2132013" y="4879975"/>
            <a:ext cx="3921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2" name="Line 34"/>
          <p:cNvSpPr>
            <a:spLocks noChangeShapeType="1"/>
          </p:cNvSpPr>
          <p:nvPr/>
        </p:nvSpPr>
        <p:spPr bwMode="auto">
          <a:xfrm>
            <a:off x="1914525" y="5434013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3" name="Line 35"/>
          <p:cNvSpPr>
            <a:spLocks noChangeShapeType="1"/>
          </p:cNvSpPr>
          <p:nvPr/>
        </p:nvSpPr>
        <p:spPr bwMode="auto">
          <a:xfrm flipV="1">
            <a:off x="2632075" y="4648200"/>
            <a:ext cx="287338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4" name="Line 37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5" name="Line 38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6" name="Line 39"/>
          <p:cNvSpPr>
            <a:spLocks noChangeShapeType="1"/>
          </p:cNvSpPr>
          <p:nvPr/>
        </p:nvSpPr>
        <p:spPr bwMode="auto">
          <a:xfrm>
            <a:off x="2314575" y="5324475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7" name="Text Box 41"/>
          <p:cNvSpPr txBox="1">
            <a:spLocks noChangeArrowheads="1"/>
          </p:cNvSpPr>
          <p:nvPr/>
        </p:nvSpPr>
        <p:spPr bwMode="auto">
          <a:xfrm>
            <a:off x="1430338" y="5908675"/>
            <a:ext cx="21859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bus: </a:t>
            </a:r>
            <a:r>
              <a:rPr lang="en-US" i="0" dirty="0" smtClean="0">
                <a:latin typeface="Arial" charset="0"/>
                <a:cs typeface="Arial" charset="0"/>
              </a:rPr>
              <a:t>coaxial cable</a:t>
            </a:r>
          </a:p>
        </p:txBody>
      </p:sp>
      <p:sp>
        <p:nvSpPr>
          <p:cNvPr id="53268" name="Text Box 42"/>
          <p:cNvSpPr txBox="1">
            <a:spLocks noChangeArrowheads="1"/>
          </p:cNvSpPr>
          <p:nvPr/>
        </p:nvSpPr>
        <p:spPr bwMode="auto">
          <a:xfrm>
            <a:off x="4989513" y="5691188"/>
            <a:ext cx="7747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star</a:t>
            </a:r>
          </a:p>
        </p:txBody>
      </p:sp>
      <p:grpSp>
        <p:nvGrpSpPr>
          <p:cNvPr id="148501" name="Group 37"/>
          <p:cNvGrpSpPr>
            <a:grpSpLocks/>
          </p:cNvGrpSpPr>
          <p:nvPr/>
        </p:nvGrpSpPr>
        <p:grpSpPr bwMode="auto">
          <a:xfrm>
            <a:off x="2733675" y="4398963"/>
            <a:ext cx="711200" cy="601662"/>
            <a:chOff x="7179310" y="4033520"/>
            <a:chExt cx="1009650" cy="855028"/>
          </a:xfrm>
        </p:grpSpPr>
        <p:grpSp>
          <p:nvGrpSpPr>
            <p:cNvPr id="148542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 rot="16200000">
              <a:off x="7438418" y="4308853"/>
              <a:ext cx="128593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2" name="Group 42"/>
          <p:cNvGrpSpPr>
            <a:grpSpLocks/>
          </p:cNvGrpSpPr>
          <p:nvPr/>
        </p:nvGrpSpPr>
        <p:grpSpPr bwMode="auto">
          <a:xfrm>
            <a:off x="1757363" y="3962400"/>
            <a:ext cx="701675" cy="517525"/>
            <a:chOff x="1046480" y="3962400"/>
            <a:chExt cx="1026163" cy="761428"/>
          </a:xfrm>
        </p:grpSpPr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 rot="16200000">
              <a:off x="1893547" y="4299487"/>
              <a:ext cx="109777" cy="24841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9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40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1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3" name="Group 47"/>
          <p:cNvGrpSpPr>
            <a:grpSpLocks/>
          </p:cNvGrpSpPr>
          <p:nvPr/>
        </p:nvGrpSpPr>
        <p:grpSpPr bwMode="auto">
          <a:xfrm>
            <a:off x="1473200" y="4551363"/>
            <a:ext cx="701675" cy="517525"/>
            <a:chOff x="1046480" y="3962400"/>
            <a:chExt cx="1026163" cy="761428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5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6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7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4" name="Group 52"/>
          <p:cNvGrpSpPr>
            <a:grpSpLocks/>
          </p:cNvGrpSpPr>
          <p:nvPr/>
        </p:nvGrpSpPr>
        <p:grpSpPr bwMode="auto">
          <a:xfrm>
            <a:off x="1279525" y="5110163"/>
            <a:ext cx="701675" cy="517525"/>
            <a:chOff x="1046480" y="3962400"/>
            <a:chExt cx="1026163" cy="761428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1" name="Group 54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2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3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5" name="Group 57"/>
          <p:cNvGrpSpPr>
            <a:grpSpLocks/>
          </p:cNvGrpSpPr>
          <p:nvPr/>
        </p:nvGrpSpPr>
        <p:grpSpPr bwMode="auto">
          <a:xfrm>
            <a:off x="2447925" y="5070475"/>
            <a:ext cx="711200" cy="600075"/>
            <a:chOff x="7179310" y="4033520"/>
            <a:chExt cx="1009650" cy="855028"/>
          </a:xfrm>
        </p:grpSpPr>
        <p:grpSp>
          <p:nvGrpSpPr>
            <p:cNvPr id="148526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 rot="16200000">
              <a:off x="7439379" y="4308711"/>
              <a:ext cx="126671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6" name="Group 62"/>
          <p:cNvGrpSpPr>
            <a:grpSpLocks/>
          </p:cNvGrpSpPr>
          <p:nvPr/>
        </p:nvGrpSpPr>
        <p:grpSpPr bwMode="auto">
          <a:xfrm>
            <a:off x="4419600" y="4687888"/>
            <a:ext cx="914400" cy="690562"/>
            <a:chOff x="1046480" y="3962400"/>
            <a:chExt cx="1026163" cy="761428"/>
          </a:xfrm>
        </p:grpSpPr>
        <p:sp>
          <p:nvSpPr>
            <p:cNvPr id="64" name="Rectangle 48"/>
            <p:cNvSpPr>
              <a:spLocks noChangeArrowheads="1"/>
            </p:cNvSpPr>
            <p:nvPr/>
          </p:nvSpPr>
          <p:spPr bwMode="auto">
            <a:xfrm rot="16200000">
              <a:off x="1893689" y="4299817"/>
              <a:ext cx="110275" cy="24763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23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24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5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7" name="Group 67"/>
          <p:cNvGrpSpPr>
            <a:grpSpLocks/>
          </p:cNvGrpSpPr>
          <p:nvPr/>
        </p:nvGrpSpPr>
        <p:grpSpPr bwMode="auto">
          <a:xfrm>
            <a:off x="7548563" y="4779963"/>
            <a:ext cx="854075" cy="741362"/>
            <a:chOff x="7179310" y="4033520"/>
            <a:chExt cx="1009650" cy="855028"/>
          </a:xfrm>
        </p:grpSpPr>
        <p:grpSp>
          <p:nvGrpSpPr>
            <p:cNvPr id="148518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70" name="Rectangle 43"/>
            <p:cNvSpPr>
              <a:spLocks noChangeArrowheads="1"/>
            </p:cNvSpPr>
            <p:nvPr/>
          </p:nvSpPr>
          <p:spPr bwMode="auto">
            <a:xfrm rot="16200000">
              <a:off x="7438954" y="4308497"/>
              <a:ext cx="128163" cy="19705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6497638" y="4351338"/>
            <a:ext cx="109537" cy="1651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48509" name="Group 44"/>
          <p:cNvGrpSpPr>
            <a:grpSpLocks/>
          </p:cNvGrpSpPr>
          <p:nvPr/>
        </p:nvGrpSpPr>
        <p:grpSpPr bwMode="auto">
          <a:xfrm>
            <a:off x="6116638" y="3784600"/>
            <a:ext cx="852487" cy="741363"/>
            <a:chOff x="-44" y="1473"/>
            <a:chExt cx="981" cy="1105"/>
          </a:xfrm>
        </p:grpSpPr>
        <p:pic>
          <p:nvPicPr>
            <p:cNvPr id="14851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1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8510" name="Group 1"/>
          <p:cNvGrpSpPr>
            <a:grpSpLocks/>
          </p:cNvGrpSpPr>
          <p:nvPr/>
        </p:nvGrpSpPr>
        <p:grpSpPr bwMode="auto">
          <a:xfrm>
            <a:off x="5943600" y="5926138"/>
            <a:ext cx="854075" cy="835025"/>
            <a:chOff x="8077200" y="3320111"/>
            <a:chExt cx="853440" cy="835329"/>
          </a:xfrm>
        </p:grpSpPr>
        <p:sp>
          <p:nvSpPr>
            <p:cNvPr id="78" name="Rectangle 43"/>
            <p:cNvSpPr>
              <a:spLocks noChangeArrowheads="1"/>
            </p:cNvSpPr>
            <p:nvPr/>
          </p:nvSpPr>
          <p:spPr bwMode="auto">
            <a:xfrm>
              <a:off x="8630826" y="3320111"/>
              <a:ext cx="111042" cy="16516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13" name="Group 44"/>
            <p:cNvGrpSpPr>
              <a:grpSpLocks/>
            </p:cNvGrpSpPr>
            <p:nvPr/>
          </p:nvGrpSpPr>
          <p:grpSpPr bwMode="auto">
            <a:xfrm>
              <a:off x="8077200" y="3413760"/>
              <a:ext cx="853440" cy="741680"/>
              <a:chOff x="-44" y="1473"/>
              <a:chExt cx="981" cy="1105"/>
            </a:xfrm>
          </p:grpSpPr>
          <p:pic>
            <p:nvPicPr>
              <p:cNvPr id="14851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1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5327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4962525"/>
            <a:ext cx="603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6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6075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frame structure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609725"/>
            <a:ext cx="7772400" cy="43434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sending </a:t>
            </a:r>
            <a:r>
              <a:rPr lang="en-US" dirty="0">
                <a:latin typeface="Gill Sans MT" charset="0"/>
                <a:cs typeface="+mn-cs"/>
              </a:rPr>
              <a:t>adapter encapsulates IP datagram (or other network layer protocol packet) in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Ethernet frame</a:t>
            </a:r>
          </a:p>
          <a:p>
            <a:pPr>
              <a:defRPr/>
            </a:pPr>
            <a:endParaRPr lang="en-US" sz="2400" b="1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b="1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sz="2400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preamble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7 bytes with pattern 10101010 followed by one byte with pattern 10101011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used to synchronize receiver, sender clock rates</a:t>
            </a:r>
          </a:p>
        </p:txBody>
      </p:sp>
      <p:pic>
        <p:nvPicPr>
          <p:cNvPr id="150533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8810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34" name="Group 51"/>
          <p:cNvGrpSpPr>
            <a:grpSpLocks/>
          </p:cNvGrpSpPr>
          <p:nvPr/>
        </p:nvGrpSpPr>
        <p:grpSpPr bwMode="auto">
          <a:xfrm>
            <a:off x="1516063" y="2373313"/>
            <a:ext cx="6291262" cy="993775"/>
            <a:chOff x="940711" y="4902593"/>
            <a:chExt cx="6291001" cy="992895"/>
          </a:xfrm>
        </p:grpSpPr>
        <p:sp>
          <p:nvSpPr>
            <p:cNvPr id="150535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536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6" name="Straight Connector 3"/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32"/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33"/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0542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3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4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0545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0546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0547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 frame structure (more)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14450"/>
            <a:ext cx="8272463" cy="37893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addresses: </a:t>
            </a:r>
            <a:r>
              <a:rPr lang="en-US" dirty="0">
                <a:latin typeface="Gill Sans MT" charset="0"/>
                <a:cs typeface="+mn-cs"/>
              </a:rPr>
              <a:t>6 </a:t>
            </a:r>
            <a:r>
              <a:rPr lang="en-US" dirty="0" smtClean="0">
                <a:latin typeface="Gill Sans MT" charset="0"/>
                <a:cs typeface="+mn-cs"/>
              </a:rPr>
              <a:t>byte source, destination MAC addresses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if adapter receives frame with matching destination address, or with broadcast address (e.g. ARP packet), it passes data in frame to network layer protocol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otherwise, adapter discards frame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type: </a:t>
            </a:r>
            <a:r>
              <a:rPr lang="en-US" dirty="0">
                <a:latin typeface="Gill Sans MT" charset="0"/>
                <a:cs typeface="+mn-cs"/>
              </a:rPr>
              <a:t>indicates higher layer protocol (mostly IP but others possible, e.g., Novell IPX, AppleTalk)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CRC: </a:t>
            </a:r>
            <a:r>
              <a:rPr lang="en-US" dirty="0" smtClean="0">
                <a:latin typeface="Gill Sans MT" charset="0"/>
                <a:cs typeface="+mn-cs"/>
              </a:rPr>
              <a:t>cyclic redundancy check </a:t>
            </a:r>
            <a:r>
              <a:rPr lang="en-US" dirty="0">
                <a:latin typeface="Gill Sans MT" charset="0"/>
                <a:cs typeface="+mn-cs"/>
              </a:rPr>
              <a:t>at </a:t>
            </a:r>
            <a:r>
              <a:rPr lang="en-US" dirty="0" smtClean="0">
                <a:latin typeface="Gill Sans MT" charset="0"/>
                <a:cs typeface="+mn-cs"/>
              </a:rPr>
              <a:t>receiver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error detected: frame </a:t>
            </a:r>
            <a:r>
              <a:rPr lang="en-US" dirty="0">
                <a:latin typeface="Gill Sans MT" charset="0"/>
              </a:rPr>
              <a:t>is </a:t>
            </a:r>
            <a:r>
              <a:rPr lang="en-US" dirty="0" smtClean="0">
                <a:latin typeface="Gill Sans MT" charset="0"/>
              </a:rPr>
              <a:t>dropped</a:t>
            </a:r>
            <a:endParaRPr lang="en-US" dirty="0">
              <a:latin typeface="Gill Sans MT" charset="0"/>
            </a:endParaRPr>
          </a:p>
        </p:txBody>
      </p:sp>
      <p:pic>
        <p:nvPicPr>
          <p:cNvPr id="152581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191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582" name="Group 8"/>
          <p:cNvGrpSpPr>
            <a:grpSpLocks/>
          </p:cNvGrpSpPr>
          <p:nvPr/>
        </p:nvGrpSpPr>
        <p:grpSpPr bwMode="auto">
          <a:xfrm>
            <a:off x="1412875" y="5040313"/>
            <a:ext cx="6291263" cy="993775"/>
            <a:chOff x="940711" y="4902593"/>
            <a:chExt cx="6291001" cy="992895"/>
          </a:xfrm>
        </p:grpSpPr>
        <p:sp>
          <p:nvSpPr>
            <p:cNvPr id="152583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584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2" name="Straight Connector 3"/>
            <p:cNvCxnSpPr>
              <a:cxnSpLocks noChangeShapeType="1"/>
            </p:cNvCxnSpPr>
            <p:nvPr/>
          </p:nvCxnSpPr>
          <p:spPr bwMode="auto">
            <a:xfrm>
              <a:off x="1970956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32"/>
            <p:cNvCxnSpPr>
              <a:cxnSpLocks noChangeShapeType="1"/>
            </p:cNvCxnSpPr>
            <p:nvPr/>
          </p:nvCxnSpPr>
          <p:spPr bwMode="auto">
            <a:xfrm>
              <a:off x="2701176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33"/>
            <p:cNvCxnSpPr>
              <a:cxnSpLocks noChangeShapeType="1"/>
            </p:cNvCxnSpPr>
            <p:nvPr/>
          </p:nvCxnSpPr>
          <p:spPr bwMode="auto">
            <a:xfrm>
              <a:off x="3429807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2590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1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2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2593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2594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2595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706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Ethernet: unreliable, connectionless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6135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connectionless: </a:t>
            </a:r>
            <a:r>
              <a:rPr lang="en-US" dirty="0" smtClean="0">
                <a:latin typeface="Gill Sans MT" charset="0"/>
                <a:cs typeface="+mn-cs"/>
              </a:rPr>
              <a:t>no </a:t>
            </a:r>
            <a:r>
              <a:rPr lang="en-US" dirty="0">
                <a:latin typeface="Gill Sans MT" charset="0"/>
                <a:cs typeface="+mn-cs"/>
              </a:rPr>
              <a:t>handshaking between sending and receiving NICs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unreliable: </a:t>
            </a:r>
            <a:r>
              <a:rPr lang="en-US" dirty="0">
                <a:latin typeface="Gill Sans MT" charset="0"/>
                <a:cs typeface="+mn-cs"/>
              </a:rPr>
              <a:t>receiving NIC </a:t>
            </a:r>
            <a:r>
              <a:rPr lang="en-US" dirty="0" smtClean="0">
                <a:latin typeface="Gill Sans MT" charset="0"/>
                <a:cs typeface="+mn-cs"/>
              </a:rPr>
              <a:t>doesn't </a:t>
            </a:r>
            <a:r>
              <a:rPr lang="en-US" dirty="0">
                <a:latin typeface="Gill Sans MT" charset="0"/>
                <a:cs typeface="+mn-cs"/>
              </a:rPr>
              <a:t>send acks or nacks to sending NIC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dirty="0" smtClean="0">
                <a:latin typeface="Gill Sans MT" charset="0"/>
              </a:rPr>
              <a:t>ata in dropped frames recovered only if initial sender uses higher layer rdt (e.g., TCP), otherwise dropped data lost</a:t>
            </a:r>
          </a:p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Ethernet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s MAC protocol: unslotted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CSMA/CD with binary backoff</a:t>
            </a:r>
            <a:endParaRPr lang="en-US" i="1" dirty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pic>
        <p:nvPicPr>
          <p:cNvPr id="15462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191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4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525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802.3 Ethernet standards: link &amp; physical layers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292225"/>
            <a:ext cx="7772400" cy="21002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many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different Ethernet standards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common MAC protocol and frame format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speeds: 2 Mbps, 10 Mbps, 100 Mbps, 1Gbps, </a:t>
            </a:r>
            <a:r>
              <a:rPr lang="en-US" dirty="0" smtClean="0">
                <a:latin typeface="Gill Sans MT" charset="0"/>
              </a:rPr>
              <a:t>10 Gbps, 40 Gbps</a:t>
            </a:r>
            <a:endParaRPr lang="en-US" dirty="0">
              <a:latin typeface="Gill Sans MT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physical layer media: fiber, cable</a:t>
            </a:r>
          </a:p>
          <a:p>
            <a:pPr>
              <a:lnSpc>
                <a:spcPct val="90000"/>
              </a:lnSpc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156677" name="Freeform 39"/>
          <p:cNvSpPr>
            <a:spLocks/>
          </p:cNvSpPr>
          <p:nvPr/>
        </p:nvSpPr>
        <p:spPr bwMode="auto">
          <a:xfrm>
            <a:off x="2873375" y="4075113"/>
            <a:ext cx="1393825" cy="1527175"/>
          </a:xfrm>
          <a:custGeom>
            <a:avLst/>
            <a:gdLst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56678" name="Group 40"/>
          <p:cNvGrpSpPr>
            <a:grpSpLocks/>
          </p:cNvGrpSpPr>
          <p:nvPr/>
        </p:nvGrpSpPr>
        <p:grpSpPr bwMode="auto">
          <a:xfrm>
            <a:off x="1577975" y="4189413"/>
            <a:ext cx="1300163" cy="1465262"/>
            <a:chOff x="921" y="785"/>
            <a:chExt cx="819" cy="923"/>
          </a:xfrm>
        </p:grpSpPr>
        <p:sp>
          <p:nvSpPr>
            <p:cNvPr id="59419" name="Rectangle 41"/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0" name="Text Box 42"/>
            <p:cNvSpPr txBox="1">
              <a:spLocks noChangeArrowheads="1"/>
            </p:cNvSpPr>
            <p:nvPr/>
          </p:nvSpPr>
          <p:spPr bwMode="auto">
            <a:xfrm>
              <a:off x="922" y="785"/>
              <a:ext cx="804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59421" name="Line 43"/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2" name="Line 44"/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3" name="Line 45"/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4" name="Line 46"/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5" name="Line 47"/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6" name="Line 48"/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9400" name="Rectangle 49"/>
          <p:cNvSpPr>
            <a:spLocks noChangeArrowheads="1"/>
          </p:cNvSpPr>
          <p:nvPr/>
        </p:nvSpPr>
        <p:spPr bwMode="auto">
          <a:xfrm>
            <a:off x="4230688" y="4038600"/>
            <a:ext cx="419576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1" name="Line 50"/>
          <p:cNvSpPr>
            <a:spLocks noChangeShapeType="1"/>
          </p:cNvSpPr>
          <p:nvPr/>
        </p:nvSpPr>
        <p:spPr bwMode="auto">
          <a:xfrm flipV="1">
            <a:off x="4244975" y="4703763"/>
            <a:ext cx="417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2" name="Text Box 51"/>
          <p:cNvSpPr txBox="1">
            <a:spLocks noChangeArrowheads="1"/>
          </p:cNvSpPr>
          <p:nvPr/>
        </p:nvSpPr>
        <p:spPr bwMode="auto">
          <a:xfrm>
            <a:off x="5413375" y="4079875"/>
            <a:ext cx="1735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MAC protocol</a:t>
            </a:r>
          </a:p>
          <a:p>
            <a:pPr algn="ctr" eaLnBrk="1" hangingPunct="1"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and frame format</a:t>
            </a:r>
          </a:p>
        </p:txBody>
      </p:sp>
      <p:sp>
        <p:nvSpPr>
          <p:cNvPr id="59403" name="Text Box 52"/>
          <p:cNvSpPr txBox="1">
            <a:spLocks noChangeArrowheads="1"/>
          </p:cNvSpPr>
          <p:nvPr/>
        </p:nvSpPr>
        <p:spPr bwMode="auto">
          <a:xfrm>
            <a:off x="4398963" y="4794250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100BASE-TX</a:t>
            </a:r>
          </a:p>
        </p:txBody>
      </p:sp>
      <p:sp>
        <p:nvSpPr>
          <p:cNvPr id="59404" name="Text Box 53"/>
          <p:cNvSpPr txBox="1">
            <a:spLocks noChangeArrowheads="1"/>
          </p:cNvSpPr>
          <p:nvPr/>
        </p:nvSpPr>
        <p:spPr bwMode="auto">
          <a:xfrm>
            <a:off x="4410075" y="5154613"/>
            <a:ext cx="12303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100BASE-T4</a:t>
            </a:r>
          </a:p>
        </p:txBody>
      </p:sp>
      <p:sp>
        <p:nvSpPr>
          <p:cNvPr id="59405" name="Text Box 54"/>
          <p:cNvSpPr txBox="1">
            <a:spLocks noChangeArrowheads="1"/>
          </p:cNvSpPr>
          <p:nvPr/>
        </p:nvSpPr>
        <p:spPr bwMode="auto">
          <a:xfrm>
            <a:off x="7081838" y="4789488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100BASE-FX</a:t>
            </a:r>
          </a:p>
        </p:txBody>
      </p:sp>
      <p:sp>
        <p:nvSpPr>
          <p:cNvPr id="156685" name="Freeform 55"/>
          <p:cNvSpPr>
            <a:spLocks/>
          </p:cNvSpPr>
          <p:nvPr/>
        </p:nvSpPr>
        <p:spPr bwMode="auto">
          <a:xfrm>
            <a:off x="2887663" y="4684713"/>
            <a:ext cx="1393825" cy="611187"/>
          </a:xfrm>
          <a:custGeom>
            <a:avLst/>
            <a:gdLst>
              <a:gd name="T0" fmla="*/ 0 w 878"/>
              <a:gd name="T1" fmla="*/ 2147483647 h 385"/>
              <a:gd name="T2" fmla="*/ 2147483647 w 878"/>
              <a:gd name="T3" fmla="*/ 0 h 3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407" name="Text Box 56"/>
          <p:cNvSpPr txBox="1">
            <a:spLocks noChangeArrowheads="1"/>
          </p:cNvSpPr>
          <p:nvPr/>
        </p:nvSpPr>
        <p:spPr bwMode="auto">
          <a:xfrm>
            <a:off x="5741988" y="4787900"/>
            <a:ext cx="12303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100BASE-T2</a:t>
            </a:r>
          </a:p>
        </p:txBody>
      </p:sp>
      <p:sp>
        <p:nvSpPr>
          <p:cNvPr id="59408" name="Text Box 57"/>
          <p:cNvSpPr txBox="1">
            <a:spLocks noChangeArrowheads="1"/>
          </p:cNvSpPr>
          <p:nvPr/>
        </p:nvSpPr>
        <p:spPr bwMode="auto">
          <a:xfrm>
            <a:off x="5724525" y="5148263"/>
            <a:ext cx="12620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100BASE-SX</a:t>
            </a:r>
          </a:p>
        </p:txBody>
      </p:sp>
      <p:sp>
        <p:nvSpPr>
          <p:cNvPr id="59409" name="Text Box 58"/>
          <p:cNvSpPr txBox="1">
            <a:spLocks noChangeArrowheads="1"/>
          </p:cNvSpPr>
          <p:nvPr/>
        </p:nvSpPr>
        <p:spPr bwMode="auto">
          <a:xfrm>
            <a:off x="7088188" y="5143500"/>
            <a:ext cx="12620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100BASE-BX</a:t>
            </a:r>
          </a:p>
        </p:txBody>
      </p:sp>
      <p:grpSp>
        <p:nvGrpSpPr>
          <p:cNvPr id="412739" name="Group 67"/>
          <p:cNvGrpSpPr>
            <a:grpSpLocks/>
          </p:cNvGrpSpPr>
          <p:nvPr/>
        </p:nvGrpSpPr>
        <p:grpSpPr bwMode="auto">
          <a:xfrm>
            <a:off x="5681663" y="4743450"/>
            <a:ext cx="2768600" cy="1565275"/>
            <a:chOff x="3579" y="2988"/>
            <a:chExt cx="1744" cy="986"/>
          </a:xfrm>
        </p:grpSpPr>
        <p:sp>
          <p:nvSpPr>
            <p:cNvPr id="156695" name="Freeform 59"/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7" name="Line 60"/>
            <p:cNvSpPr>
              <a:spLocks noChangeShapeType="1"/>
            </p:cNvSpPr>
            <p:nvPr/>
          </p:nvSpPr>
          <p:spPr bwMode="auto">
            <a:xfrm>
              <a:off x="4410" y="3494"/>
              <a:ext cx="227" cy="2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8" name="Text Box 61"/>
            <p:cNvSpPr txBox="1">
              <a:spLocks noChangeArrowheads="1"/>
            </p:cNvSpPr>
            <p:nvPr/>
          </p:nvSpPr>
          <p:spPr bwMode="auto">
            <a:xfrm>
              <a:off x="4003" y="3741"/>
              <a:ext cx="13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CC0000"/>
                  </a:solidFill>
                  <a:latin typeface="Arial" charset="0"/>
                  <a:cs typeface="Arial" charset="0"/>
                </a:rPr>
                <a:t>fiber physical layer</a:t>
              </a:r>
            </a:p>
          </p:txBody>
        </p:sp>
      </p:grpSp>
      <p:grpSp>
        <p:nvGrpSpPr>
          <p:cNvPr id="412738" name="Group 66"/>
          <p:cNvGrpSpPr>
            <a:grpSpLocks/>
          </p:cNvGrpSpPr>
          <p:nvPr/>
        </p:nvGrpSpPr>
        <p:grpSpPr bwMode="auto">
          <a:xfrm>
            <a:off x="3689350" y="4733925"/>
            <a:ext cx="3303588" cy="1874838"/>
            <a:chOff x="2324" y="2982"/>
            <a:chExt cx="2081" cy="1181"/>
          </a:xfrm>
        </p:grpSpPr>
        <p:sp>
          <p:nvSpPr>
            <p:cNvPr id="156692" name="Freeform 62"/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4" name="Line 63"/>
            <p:cNvSpPr>
              <a:spLocks noChangeShapeType="1"/>
            </p:cNvSpPr>
            <p:nvPr/>
          </p:nvSpPr>
          <p:spPr bwMode="auto">
            <a:xfrm flipH="1">
              <a:off x="2929" y="3503"/>
              <a:ext cx="227" cy="2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5" name="Text Box 65"/>
            <p:cNvSpPr txBox="1">
              <a:spLocks noChangeArrowheads="1"/>
            </p:cNvSpPr>
            <p:nvPr/>
          </p:nvSpPr>
          <p:spPr bwMode="auto">
            <a:xfrm>
              <a:off x="2324" y="3756"/>
              <a:ext cx="132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copper (twister</a:t>
              </a:r>
            </a:p>
            <a:p>
              <a:pPr>
                <a:defRPr/>
              </a:pPr>
              <a:r>
                <a:rPr lang="en-US" i="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pair) physical layer</a:t>
              </a:r>
            </a:p>
          </p:txBody>
        </p:sp>
      </p:grpSp>
      <p:pic>
        <p:nvPicPr>
          <p:cNvPr id="156691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8620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3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4140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419225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framing, link access:</a:t>
            </a:r>
            <a:r>
              <a:rPr lang="en-US" sz="3200" dirty="0"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encapsulate datagram into frame, adding header, trailer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channel access if shared medium</a:t>
            </a:r>
          </a:p>
          <a:p>
            <a:pPr lvl="1">
              <a:lnSpc>
                <a:spcPct val="75000"/>
              </a:lnSpc>
              <a:defRPr/>
            </a:pP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MAC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addresses used in frame headers to identify source, </a:t>
            </a:r>
            <a:r>
              <a:rPr lang="en-US" dirty="0" smtClean="0">
                <a:latin typeface="Gill Sans MT" charset="0"/>
              </a:rPr>
              <a:t>destination  </a:t>
            </a:r>
            <a:endParaRPr lang="en-US" dirty="0">
              <a:latin typeface="Gill Sans MT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</a:rPr>
              <a:t>different from IP address!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reliable delivery between adjacent nodes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we learned how to do this already (chapter 3)!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seldom used on low bit-error link (fiber, some twisted pair)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wireless links: high error rates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400" dirty="0">
                <a:latin typeface="Gill Sans MT" charset="0"/>
              </a:rPr>
              <a:t> why both link-level and end-end reliability?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s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VLANS</a:t>
            </a:r>
            <a:endParaRPr lang="en-US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8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switch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071563"/>
            <a:ext cx="8001000" cy="464026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link-layer device: takes an 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active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role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store, forward Ethernet frames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examine incoming frame</a:t>
            </a:r>
            <a:r>
              <a:rPr lang="ja-JP" altLang="en-US" sz="2800">
                <a:latin typeface="Gill Sans MT" charset="0"/>
              </a:rPr>
              <a:t>’</a:t>
            </a:r>
            <a:r>
              <a:rPr lang="en-US" sz="2800" dirty="0">
                <a:latin typeface="Gill Sans MT" charset="0"/>
              </a:rPr>
              <a:t>s MAC address, 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selectively</a:t>
            </a:r>
            <a:r>
              <a:rPr lang="en-US" sz="2800" dirty="0">
                <a:latin typeface="Gill Sans MT" charset="0"/>
              </a:rPr>
              <a:t> forward  frame to one-or-more outgoing links when frame is to be forwarded on segment, uses CSMA/CD to access segment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transparent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hosts are unaware of presence of switches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plug-and-play, self-learning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switches do not need to be configured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60773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793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136525"/>
            <a:ext cx="846931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Switch: </a:t>
            </a:r>
            <a:r>
              <a:rPr lang="en-US" sz="3600" i="1" dirty="0">
                <a:latin typeface="Gill Sans MT" charset="0"/>
                <a:cs typeface="+mj-cs"/>
              </a:rPr>
              <a:t>multiple</a:t>
            </a:r>
            <a:r>
              <a:rPr lang="en-US" sz="3600" dirty="0">
                <a:latin typeface="Gill Sans MT" charset="0"/>
                <a:cs typeface="+mj-cs"/>
              </a:rPr>
              <a:t> simultaneous transmissions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393825"/>
            <a:ext cx="4503737" cy="45767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hosts have dedicated, direct connection to switch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switches buffer packets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Ethernet protocol used on </a:t>
            </a:r>
            <a:r>
              <a:rPr lang="en-US" sz="2400" i="1" dirty="0">
                <a:latin typeface="Gill Sans MT" charset="0"/>
                <a:cs typeface="+mn-cs"/>
              </a:rPr>
              <a:t>each</a:t>
            </a:r>
            <a:r>
              <a:rPr lang="en-US" sz="2400" dirty="0">
                <a:latin typeface="Gill Sans MT" charset="0"/>
                <a:cs typeface="+mn-cs"/>
              </a:rPr>
              <a:t> incoming link, but no collisions; full duplex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each link is its own collision domain</a:t>
            </a:r>
          </a:p>
          <a:p>
            <a:pPr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switching: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A-to-A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 and B-to-B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  <a:r>
              <a:rPr lang="en-US" sz="2400" dirty="0" smtClean="0">
                <a:latin typeface="Gill Sans MT" charset="0"/>
                <a:cs typeface="+mn-cs"/>
              </a:rPr>
              <a:t>can transmit simultaneously</a:t>
            </a:r>
            <a:r>
              <a:rPr lang="en-US" sz="2400" dirty="0">
                <a:latin typeface="Gill Sans MT" charset="0"/>
                <a:cs typeface="+mn-cs"/>
              </a:rPr>
              <a:t>, without collisions </a:t>
            </a:r>
          </a:p>
        </p:txBody>
      </p:sp>
      <p:grpSp>
        <p:nvGrpSpPr>
          <p:cNvPr id="162821" name="Group 1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2472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 smtClean="0">
                  <a:latin typeface="Arial" charset="0"/>
                  <a:cs typeface="Arial" charset="0"/>
                </a:rPr>
                <a:t>)</a:t>
              </a:r>
              <a:r>
                <a:rPr lang="en-US" i="0" dirty="0" smtClean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2824" name="Group 34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2474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2475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6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2477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8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2479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80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1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2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3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2835" name="Group 45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0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7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7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7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36" name="Group 46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6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6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7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8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283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286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86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2839" name="Group 49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0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6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286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2489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2841" name="Group 51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6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5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5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42" name="Group 52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5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5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3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2492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3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4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495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2496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2497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2498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2499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pic>
        <p:nvPicPr>
          <p:cNvPr id="162822" name="Picture 6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620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904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 </a:t>
            </a:r>
            <a:r>
              <a:rPr lang="en-US" sz="3600" dirty="0" smtClean="0">
                <a:latin typeface="Gill Sans MT" charset="0"/>
                <a:cs typeface="+mj-cs"/>
              </a:rPr>
              <a:t>forwarding table</a:t>
            </a:r>
            <a:endParaRPr lang="en-US" sz="3600" dirty="0">
              <a:latin typeface="Gill Sans MT" charset="0"/>
              <a:cs typeface="+mj-cs"/>
            </a:endParaRP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398588"/>
            <a:ext cx="4878387" cy="4805362"/>
          </a:xfrm>
        </p:spPr>
        <p:txBody>
          <a:bodyPr/>
          <a:lstStyle/>
          <a:p>
            <a:pPr marL="0" indent="0">
              <a:lnSpc>
                <a:spcPts val="3000"/>
              </a:lnSpc>
              <a:buFont typeface="Wingdings" charset="0"/>
              <a:buNone/>
              <a:defRPr/>
            </a:pPr>
            <a:r>
              <a:rPr lang="en-US" i="1" u="sng" dirty="0" smtClean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latin typeface="Gill Sans MT" charset="0"/>
                <a:cs typeface="+mn-cs"/>
              </a:rPr>
              <a:t>how does switch know A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 reachable via interface 4, B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 reachable via interface 5?</a:t>
            </a:r>
            <a:endParaRPr lang="en-US" dirty="0">
              <a:latin typeface="Gill Sans MT" charset="0"/>
              <a:cs typeface="+mn-cs"/>
            </a:endParaRPr>
          </a:p>
        </p:txBody>
      </p:sp>
      <p:grpSp>
        <p:nvGrpSpPr>
          <p:cNvPr id="164869" name="Group 34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3496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 smtClean="0">
                  <a:latin typeface="Arial" charset="0"/>
                  <a:cs typeface="Arial" charset="0"/>
                </a:rPr>
                <a:t>)</a:t>
              </a:r>
              <a:r>
                <a:rPr lang="en-US" i="0" dirty="0" smtClean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4874" name="Group 36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3498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3499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0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3501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2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3503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4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5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6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7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4885" name="Group 47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2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2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2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2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86" name="Group 48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1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1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9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0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488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491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91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4889" name="Group 51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2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1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491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351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4891" name="Group 53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8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0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0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92" name="Group 54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0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0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5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3516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7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8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3519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3520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3521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3522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3523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477838" y="2566988"/>
            <a:ext cx="4878387" cy="21320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ts val="3000"/>
              </a:lnSpc>
              <a:buSzPct val="100000"/>
              <a:buFont typeface="Wingdings" charset="2"/>
              <a:buChar char="§"/>
              <a:defRPr/>
            </a:pPr>
            <a:r>
              <a:rPr lang="en-US" i="1" u="sng" dirty="0" smtClean="0">
                <a:solidFill>
                  <a:srgbClr val="CC0000"/>
                </a:solidFill>
                <a:latin typeface="Gill Sans MT" charset="0"/>
              </a:rPr>
              <a:t>A: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  </a:t>
            </a:r>
            <a:r>
              <a:rPr lang="en-US" dirty="0" smtClean="0">
                <a:latin typeface="Gill Sans MT" charset="0"/>
              </a:rPr>
              <a:t>each switch has a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switch table,</a:t>
            </a:r>
            <a:r>
              <a:rPr lang="en-US" dirty="0" smtClean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each entry: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latin typeface="Gill Sans MT" charset="0"/>
                <a:cs typeface="+mn-cs"/>
              </a:rPr>
              <a:t>(MAC address of host, interface to reach host, time stamp)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latin typeface="Gill Sans MT" charset="0"/>
                <a:cs typeface="+mn-cs"/>
              </a:rPr>
              <a:t>looks like a routing table!</a:t>
            </a:r>
          </a:p>
        </p:txBody>
      </p:sp>
      <p:pic>
        <p:nvPicPr>
          <p:cNvPr id="164871" name="Picture 22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985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536575" y="5043488"/>
            <a:ext cx="5040313" cy="1479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75000"/>
              </a:lnSpc>
              <a:buFont typeface="Wingdings" charset="0"/>
              <a:buNone/>
              <a:defRPr/>
            </a:pPr>
            <a:r>
              <a:rPr lang="en-US" u="sng" dirty="0" smtClean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how are entries created, maintained in switch table?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 smtClean="0">
                <a:latin typeface="Gill Sans MT" charset="0"/>
                <a:cs typeface="+mn-cs"/>
              </a:rPr>
              <a:t>something like a routing protocol?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3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5565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66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7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5568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9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5570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71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2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3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4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6950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0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85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86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7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1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6698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8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7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8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66953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6697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697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6954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5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6697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558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6956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7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7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66966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68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69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5583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4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5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86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5587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5588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5589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5590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Switch: self-learning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339850"/>
            <a:ext cx="3935412" cy="41148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switch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learns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which hosts can be reached through which interfaces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when frame received, switch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learns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 location of sender: incoming LAN segment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records sender/location pair in switch table</a:t>
            </a:r>
          </a:p>
        </p:txBody>
      </p:sp>
      <p:grpSp>
        <p:nvGrpSpPr>
          <p:cNvPr id="420900" name="Group 36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5561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2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3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64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20905" name="Group 41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5557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8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9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5560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20911" name="Group 47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5552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53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5554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5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6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6464300" y="5326063"/>
            <a:ext cx="1724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420917" name="Group 53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5549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50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51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pic>
        <p:nvPicPr>
          <p:cNvPr id="166923" name="Picture 21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8985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4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Switch: frame filtering/forwarding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370013"/>
            <a:ext cx="8201025" cy="5095875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when  </a:t>
            </a:r>
            <a:r>
              <a:rPr lang="en-US" dirty="0">
                <a:latin typeface="Gill Sans MT" charset="0"/>
                <a:cs typeface="+mn-cs"/>
              </a:rPr>
              <a:t>frame </a:t>
            </a:r>
            <a:r>
              <a:rPr lang="en-US" dirty="0" smtClean="0">
                <a:latin typeface="Gill Sans MT" charset="0"/>
                <a:cs typeface="+mn-cs"/>
              </a:rPr>
              <a:t>received at switch:</a:t>
            </a:r>
            <a:r>
              <a:rPr lang="en-US" dirty="0">
                <a:latin typeface="Gill Sans MT" charset="0"/>
                <a:cs typeface="+mn-cs"/>
              </a:rPr>
              <a:t/>
            </a:r>
            <a:br>
              <a:rPr lang="en-US" dirty="0">
                <a:latin typeface="Gill Sans MT" charset="0"/>
                <a:cs typeface="+mn-cs"/>
              </a:rPr>
            </a:br>
            <a:endParaRPr lang="en-US" dirty="0">
              <a:latin typeface="Gill Sans MT" charset="0"/>
              <a:cs typeface="+mn-cs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1. record </a:t>
            </a:r>
            <a:r>
              <a:rPr lang="en-US" dirty="0" smtClean="0">
                <a:latin typeface="Gill Sans MT" charset="0"/>
              </a:rPr>
              <a:t>incoming link, MAC address of sending </a:t>
            </a:r>
            <a:r>
              <a:rPr lang="en-US" dirty="0">
                <a:latin typeface="Gill Sans MT" charset="0"/>
              </a:rPr>
              <a:t>host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2. index switch table using MAC </a:t>
            </a:r>
            <a:r>
              <a:rPr lang="en-US" dirty="0" smtClean="0">
                <a:latin typeface="Gill Sans MT" charset="0"/>
              </a:rPr>
              <a:t>destination </a:t>
            </a:r>
            <a:r>
              <a:rPr lang="en-US" dirty="0">
                <a:latin typeface="Gill Sans MT" charset="0"/>
              </a:rPr>
              <a:t>address</a:t>
            </a:r>
            <a:endParaRPr lang="en-US" b="1" dirty="0">
              <a:solidFill>
                <a:schemeClr val="accent2"/>
              </a:solidFill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3. if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entry found for destination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then {</a:t>
            </a:r>
          </a:p>
          <a:p>
            <a:pPr lvl="1">
              <a:buFont typeface="Wingdings" charset="0"/>
              <a:buNone/>
              <a:defRPr/>
            </a:pPr>
            <a:r>
              <a:rPr lang="en-US" b="1" dirty="0">
                <a:solidFill>
                  <a:srgbClr val="000099"/>
                </a:solidFill>
                <a:latin typeface="Gill Sans MT" charset="0"/>
              </a:rPr>
              <a:t>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if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destination </a:t>
            </a:r>
            <a:r>
              <a:rPr lang="en-US" dirty="0">
                <a:latin typeface="Gill Sans MT" charset="0"/>
              </a:rPr>
              <a:t>on segment from which frame arrived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then</a:t>
            </a:r>
            <a:r>
              <a:rPr lang="en-US" dirty="0">
                <a:latin typeface="Gill Sans MT" charset="0"/>
              </a:rPr>
              <a:t> drop </a:t>
            </a:r>
            <a:r>
              <a:rPr lang="en-US" dirty="0" smtClean="0">
                <a:latin typeface="Gill Sans MT" charset="0"/>
              </a:rPr>
              <a:t>frame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else</a:t>
            </a:r>
            <a:r>
              <a:rPr lang="en-US" dirty="0">
                <a:latin typeface="Gill Sans MT" charset="0"/>
              </a:rPr>
              <a:t> forward </a:t>
            </a:r>
            <a:r>
              <a:rPr lang="en-US" dirty="0" smtClean="0">
                <a:latin typeface="Gill Sans MT" charset="0"/>
              </a:rPr>
              <a:t>frame </a:t>
            </a:r>
            <a:r>
              <a:rPr lang="en-US" dirty="0">
                <a:latin typeface="Gill Sans MT" charset="0"/>
              </a:rPr>
              <a:t>on interface </a:t>
            </a:r>
            <a:r>
              <a:rPr lang="en-US" dirty="0" smtClean="0">
                <a:latin typeface="Gill Sans MT" charset="0"/>
              </a:rPr>
              <a:t>indicated by entry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}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  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else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flood  /* forward on all interfaces except arriving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                         interface */</a:t>
            </a:r>
            <a:endParaRPr lang="en-US" dirty="0">
              <a:latin typeface="Gill Sans MT" charset="0"/>
            </a:endParaRPr>
          </a:p>
          <a:p>
            <a:pPr lvl="3">
              <a:buFontTx/>
              <a:buNone/>
              <a:defRPr/>
            </a:pPr>
            <a:r>
              <a:rPr lang="en-US" sz="2400" dirty="0">
                <a:latin typeface="Times New Roman" charset="0"/>
              </a:rPr>
              <a:t>  </a:t>
            </a:r>
          </a:p>
        </p:txBody>
      </p:sp>
      <p:pic>
        <p:nvPicPr>
          <p:cNvPr id="168965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413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09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7650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51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2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7653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4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7655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6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7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8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9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71083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84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7111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1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54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71086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7111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11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1087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176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8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71109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0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766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1089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172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4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05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6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90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71099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01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2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9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7668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69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70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71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7672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7673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74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7675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41288"/>
            <a:ext cx="7508875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Self-learning, forwarding: example</a:t>
            </a:r>
          </a:p>
        </p:txBody>
      </p:sp>
      <p:grpSp>
        <p:nvGrpSpPr>
          <p:cNvPr id="685088" name="Group 32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7646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7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8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9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093" name="Group 37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7642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3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4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7645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85098" name="Group 42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7637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8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7639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0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1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6437313" y="5326063"/>
            <a:ext cx="1778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685105" name="Group 49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7634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35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36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grpSp>
        <p:nvGrpSpPr>
          <p:cNvPr id="685115" name="Group 59"/>
          <p:cNvGrpSpPr>
            <a:grpSpLocks/>
          </p:cNvGrpSpPr>
          <p:nvPr/>
        </p:nvGrpSpPr>
        <p:grpSpPr bwMode="auto">
          <a:xfrm>
            <a:off x="5799138" y="2881313"/>
            <a:ext cx="1428750" cy="369887"/>
            <a:chOff x="1750" y="3514"/>
            <a:chExt cx="900" cy="233"/>
          </a:xfrm>
        </p:grpSpPr>
        <p:sp>
          <p:nvSpPr>
            <p:cNvPr id="67630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1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2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33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0" name="Group 64"/>
          <p:cNvGrpSpPr>
            <a:grpSpLocks/>
          </p:cNvGrpSpPr>
          <p:nvPr/>
        </p:nvGrpSpPr>
        <p:grpSpPr bwMode="auto">
          <a:xfrm>
            <a:off x="5799138" y="2879725"/>
            <a:ext cx="1428750" cy="369888"/>
            <a:chOff x="1750" y="3514"/>
            <a:chExt cx="900" cy="233"/>
          </a:xfrm>
        </p:grpSpPr>
        <p:sp>
          <p:nvSpPr>
            <p:cNvPr id="67626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7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8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9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5" name="Group 69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22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3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4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5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0" name="Group 74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18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9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0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1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5" name="Group 79"/>
          <p:cNvGrpSpPr>
            <a:grpSpLocks/>
          </p:cNvGrpSpPr>
          <p:nvPr/>
        </p:nvGrpSpPr>
        <p:grpSpPr bwMode="auto">
          <a:xfrm>
            <a:off x="5795963" y="2879725"/>
            <a:ext cx="1428750" cy="369888"/>
            <a:chOff x="1750" y="3514"/>
            <a:chExt cx="900" cy="233"/>
          </a:xfrm>
        </p:grpSpPr>
        <p:sp>
          <p:nvSpPr>
            <p:cNvPr id="67614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5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6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7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0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285750" y="1508125"/>
            <a:ext cx="4044950" cy="9445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frame </a:t>
            </a:r>
            <a:r>
              <a:rPr lang="en-US" dirty="0" smtClean="0">
                <a:latin typeface="Gill Sans MT" charset="0"/>
                <a:cs typeface="+mn-cs"/>
              </a:rPr>
              <a:t>destination, A’, location unknown</a:t>
            </a:r>
            <a:r>
              <a:rPr lang="en-US" dirty="0">
                <a:latin typeface="Gill Sans MT" charset="0"/>
                <a:cs typeface="+mn-cs"/>
              </a:rPr>
              <a:t>:</a:t>
            </a:r>
            <a:endParaRPr lang="en-US" i="1" dirty="0">
              <a:latin typeface="Gill Sans MT" charset="0"/>
              <a:cs typeface="+mn-cs"/>
            </a:endParaRPr>
          </a:p>
        </p:txBody>
      </p:sp>
      <p:sp>
        <p:nvSpPr>
          <p:cNvPr id="685142" name="Text Box 86"/>
          <p:cNvSpPr txBox="1">
            <a:spLocks noChangeArrowheads="1"/>
          </p:cNvSpPr>
          <p:nvPr/>
        </p:nvSpPr>
        <p:spPr bwMode="auto">
          <a:xfrm>
            <a:off x="3349625" y="1847850"/>
            <a:ext cx="838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flood</a:t>
            </a:r>
          </a:p>
        </p:txBody>
      </p:sp>
      <p:grpSp>
        <p:nvGrpSpPr>
          <p:cNvPr id="685148" name="Group 92"/>
          <p:cNvGrpSpPr>
            <a:grpSpLocks/>
          </p:cNvGrpSpPr>
          <p:nvPr/>
        </p:nvGrpSpPr>
        <p:grpSpPr bwMode="auto">
          <a:xfrm>
            <a:off x="6130925" y="3981450"/>
            <a:ext cx="1428750" cy="369888"/>
            <a:chOff x="730" y="2472"/>
            <a:chExt cx="900" cy="233"/>
          </a:xfrm>
        </p:grpSpPr>
        <p:sp>
          <p:nvSpPr>
            <p:cNvPr id="67610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1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3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 A</a:t>
              </a:r>
            </a:p>
          </p:txBody>
        </p:sp>
        <p:sp>
          <p:nvSpPr>
            <p:cNvPr id="67612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3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9" name="Rectangle 93"/>
          <p:cNvSpPr>
            <a:spLocks noChangeArrowheads="1"/>
          </p:cNvSpPr>
          <p:nvPr/>
        </p:nvSpPr>
        <p:spPr bwMode="auto">
          <a:xfrm>
            <a:off x="300038" y="2425700"/>
            <a:ext cx="40449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9400" indent="-2794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destination A location known:</a:t>
            </a:r>
            <a:endParaRPr lang="en-US" sz="2800" dirty="0">
              <a:solidFill>
                <a:srgbClr val="FF0000"/>
              </a:solidFill>
              <a:latin typeface="Gill Sans MT" charset="0"/>
              <a:cs typeface="+mn-cs"/>
            </a:endParaRPr>
          </a:p>
        </p:txBody>
      </p:sp>
      <p:grpSp>
        <p:nvGrpSpPr>
          <p:cNvPr id="685150" name="Group 94"/>
          <p:cNvGrpSpPr>
            <a:grpSpLocks/>
          </p:cNvGrpSpPr>
          <p:nvPr/>
        </p:nvGrpSpPr>
        <p:grpSpPr bwMode="auto">
          <a:xfrm>
            <a:off x="3768725" y="5656263"/>
            <a:ext cx="2471738" cy="374650"/>
            <a:chOff x="2376" y="3383"/>
            <a:chExt cx="1557" cy="236"/>
          </a:xfrm>
        </p:grpSpPr>
        <p:sp>
          <p:nvSpPr>
            <p:cNvPr id="67607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08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09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685154" name="Rectangle 98"/>
          <p:cNvSpPr>
            <a:spLocks noChangeArrowheads="1"/>
          </p:cNvSpPr>
          <p:nvPr/>
        </p:nvSpPr>
        <p:spPr bwMode="auto">
          <a:xfrm>
            <a:off x="619121" y="2884488"/>
            <a:ext cx="3729037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            selectively send </a:t>
            </a: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on just one link</a:t>
            </a:r>
          </a:p>
        </p:txBody>
      </p:sp>
      <p:pic>
        <p:nvPicPr>
          <p:cNvPr id="171029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19955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1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42" dur="2000" fill="hold"/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71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7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3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8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8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95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04" grpId="0"/>
      <p:bldP spid="685140" grpId="0" build="p"/>
      <p:bldP spid="685142" grpId="0"/>
      <p:bldP spid="685149" grpId="0" build="p"/>
      <p:bldP spid="685154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Interconnecting switches</a:t>
            </a: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8500" y="1320800"/>
            <a:ext cx="7881938" cy="6826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self-learning switches </a:t>
            </a:r>
            <a:r>
              <a:rPr lang="en-US" dirty="0">
                <a:latin typeface="Gill Sans MT" charset="0"/>
                <a:cs typeface="+mn-cs"/>
              </a:rPr>
              <a:t>can be connected </a:t>
            </a:r>
            <a:r>
              <a:rPr lang="en-US" dirty="0" smtClean="0">
                <a:latin typeface="Gill Sans MT" charset="0"/>
                <a:cs typeface="+mn-cs"/>
              </a:rPr>
              <a:t>together: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81030" name="Rectangle 70"/>
          <p:cNvSpPr>
            <a:spLocks noChangeArrowheads="1"/>
          </p:cNvSpPr>
          <p:nvPr/>
        </p:nvSpPr>
        <p:spPr bwMode="auto">
          <a:xfrm>
            <a:off x="690563" y="4535488"/>
            <a:ext cx="78819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800" i="1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sending from A to G - how does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know to forward frame destined to G via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and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?</a:t>
            </a:r>
          </a:p>
          <a:p>
            <a:pPr marL="457200" indent="-2873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A: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self learning! (works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exactly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the same as in single-switch case!)</a:t>
            </a:r>
          </a:p>
        </p:txBody>
      </p:sp>
      <p:grpSp>
        <p:nvGrpSpPr>
          <p:cNvPr id="173062" name="Group 1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8657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8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9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60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8661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8662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8663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3111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311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2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2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311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3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311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8618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19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0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1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2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3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4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5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6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7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8628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8629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8630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8631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8632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8633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8634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8635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863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3084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310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5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310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6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309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7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309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8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309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9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309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4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864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3064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7985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4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3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Self-learning multi-switch example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13982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Suppose C sends frame to I, I responds to C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714375" y="4664075"/>
            <a:ext cx="7772400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400" i="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show switch tables and packet forwarding in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2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</a:p>
        </p:txBody>
      </p:sp>
      <p:grpSp>
        <p:nvGrpSpPr>
          <p:cNvPr id="175110" name="Group 58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9681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2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3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4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9685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9686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9687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5159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516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0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516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1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516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9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175111" name="Group 76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9642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3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4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5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6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7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8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9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0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1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9652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9653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9654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9655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9656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9657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9658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9659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966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5132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515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5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3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514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4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514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5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51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6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514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7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514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966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5112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7921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Institutional network</a:t>
            </a:r>
          </a:p>
        </p:txBody>
      </p:sp>
      <p:sp>
        <p:nvSpPr>
          <p:cNvPr id="177156" name="Freeform 81"/>
          <p:cNvSpPr>
            <a:spLocks/>
          </p:cNvSpPr>
          <p:nvPr/>
        </p:nvSpPr>
        <p:spPr bwMode="auto">
          <a:xfrm rot="5400000">
            <a:off x="2179637" y="244476"/>
            <a:ext cx="4321175" cy="747395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0662" name="Line 33"/>
          <p:cNvSpPr>
            <a:spLocks noChangeShapeType="1"/>
          </p:cNvSpPr>
          <p:nvPr/>
        </p:nvSpPr>
        <p:spPr bwMode="auto">
          <a:xfrm flipH="1">
            <a:off x="2151063" y="3387725"/>
            <a:ext cx="2047875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3" name="Line 34"/>
          <p:cNvSpPr>
            <a:spLocks noChangeShapeType="1"/>
          </p:cNvSpPr>
          <p:nvPr/>
        </p:nvSpPr>
        <p:spPr bwMode="auto">
          <a:xfrm>
            <a:off x="4391025" y="3375025"/>
            <a:ext cx="0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4" name="Line 35"/>
          <p:cNvSpPr>
            <a:spLocks noChangeShapeType="1"/>
          </p:cNvSpPr>
          <p:nvPr/>
        </p:nvSpPr>
        <p:spPr bwMode="auto">
          <a:xfrm flipH="1" flipV="1">
            <a:off x="4584700" y="3309938"/>
            <a:ext cx="1841500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5" name="Line 59"/>
          <p:cNvSpPr>
            <a:spLocks noChangeShapeType="1"/>
          </p:cNvSpPr>
          <p:nvPr/>
        </p:nvSpPr>
        <p:spPr bwMode="auto">
          <a:xfrm flipV="1">
            <a:off x="4687888" y="2692400"/>
            <a:ext cx="122396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6" name="Line 60"/>
          <p:cNvSpPr>
            <a:spLocks noChangeShapeType="1"/>
          </p:cNvSpPr>
          <p:nvPr/>
        </p:nvSpPr>
        <p:spPr bwMode="auto">
          <a:xfrm flipV="1">
            <a:off x="4481513" y="2370138"/>
            <a:ext cx="669925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7" name="Line 77"/>
          <p:cNvSpPr>
            <a:spLocks noChangeShapeType="1"/>
          </p:cNvSpPr>
          <p:nvPr/>
        </p:nvSpPr>
        <p:spPr bwMode="auto">
          <a:xfrm>
            <a:off x="3387725" y="2524125"/>
            <a:ext cx="862013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8" name="Line 78"/>
          <p:cNvSpPr>
            <a:spLocks noChangeShapeType="1"/>
          </p:cNvSpPr>
          <p:nvPr/>
        </p:nvSpPr>
        <p:spPr bwMode="auto">
          <a:xfrm flipH="1">
            <a:off x="1995488" y="2420938"/>
            <a:ext cx="85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9" name="Text Box 79"/>
          <p:cNvSpPr txBox="1">
            <a:spLocks noChangeArrowheads="1"/>
          </p:cNvSpPr>
          <p:nvPr/>
        </p:nvSpPr>
        <p:spPr bwMode="auto">
          <a:xfrm>
            <a:off x="744538" y="2041525"/>
            <a:ext cx="12620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 external</a:t>
            </a:r>
          </a:p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70670" name="Text Box 80"/>
          <p:cNvSpPr txBox="1">
            <a:spLocks noChangeArrowheads="1"/>
          </p:cNvSpPr>
          <p:nvPr/>
        </p:nvSpPr>
        <p:spPr bwMode="auto">
          <a:xfrm>
            <a:off x="2716213" y="2608263"/>
            <a:ext cx="787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70671" name="Text Box 82"/>
          <p:cNvSpPr txBox="1">
            <a:spLocks noChangeArrowheads="1"/>
          </p:cNvSpPr>
          <p:nvPr/>
        </p:nvSpPr>
        <p:spPr bwMode="auto">
          <a:xfrm>
            <a:off x="6435725" y="3516313"/>
            <a:ext cx="1549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IP subnet</a:t>
            </a:r>
          </a:p>
        </p:txBody>
      </p:sp>
      <p:sp>
        <p:nvSpPr>
          <p:cNvPr id="70672" name="Text Box 83"/>
          <p:cNvSpPr txBox="1">
            <a:spLocks noChangeArrowheads="1"/>
          </p:cNvSpPr>
          <p:nvPr/>
        </p:nvSpPr>
        <p:spPr bwMode="auto">
          <a:xfrm>
            <a:off x="5432425" y="183515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mail server</a:t>
            </a:r>
          </a:p>
        </p:txBody>
      </p:sp>
      <p:sp>
        <p:nvSpPr>
          <p:cNvPr id="70673" name="Text Box 84"/>
          <p:cNvSpPr txBox="1">
            <a:spLocks noChangeArrowheads="1"/>
          </p:cNvSpPr>
          <p:nvPr/>
        </p:nvSpPr>
        <p:spPr bwMode="auto">
          <a:xfrm>
            <a:off x="6230938" y="2505075"/>
            <a:ext cx="1362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web server</a:t>
            </a:r>
          </a:p>
        </p:txBody>
      </p:sp>
      <p:sp>
        <p:nvSpPr>
          <p:cNvPr id="70674" name="Line 20"/>
          <p:cNvSpPr>
            <a:spLocks noChangeShapeType="1"/>
          </p:cNvSpPr>
          <p:nvPr/>
        </p:nvSpPr>
        <p:spPr bwMode="auto">
          <a:xfrm flipH="1">
            <a:off x="1465263" y="47545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5" name="Line 21"/>
          <p:cNvSpPr>
            <a:spLocks noChangeShapeType="1"/>
          </p:cNvSpPr>
          <p:nvPr/>
        </p:nvSpPr>
        <p:spPr bwMode="auto">
          <a:xfrm flipH="1">
            <a:off x="1852613" y="4802188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6" name="Line 22"/>
          <p:cNvSpPr>
            <a:spLocks noChangeShapeType="1"/>
          </p:cNvSpPr>
          <p:nvPr/>
        </p:nvSpPr>
        <p:spPr bwMode="auto">
          <a:xfrm>
            <a:off x="2271713" y="4830763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2" name="Group 44"/>
          <p:cNvGrpSpPr>
            <a:grpSpLocks/>
          </p:cNvGrpSpPr>
          <p:nvPr/>
        </p:nvGrpSpPr>
        <p:grpSpPr bwMode="auto">
          <a:xfrm>
            <a:off x="1009650" y="4557713"/>
            <a:ext cx="568325" cy="481012"/>
            <a:chOff x="-44" y="1473"/>
            <a:chExt cx="981" cy="1105"/>
          </a:xfrm>
        </p:grpSpPr>
        <p:pic>
          <p:nvPicPr>
            <p:cNvPr id="17730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3" name="Group 44"/>
          <p:cNvGrpSpPr>
            <a:grpSpLocks/>
          </p:cNvGrpSpPr>
          <p:nvPr/>
        </p:nvGrpSpPr>
        <p:grpSpPr bwMode="auto">
          <a:xfrm>
            <a:off x="1416050" y="5014913"/>
            <a:ext cx="568325" cy="481012"/>
            <a:chOff x="-44" y="1473"/>
            <a:chExt cx="981" cy="1105"/>
          </a:xfrm>
        </p:grpSpPr>
        <p:pic>
          <p:nvPicPr>
            <p:cNvPr id="17729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4" name="Group 44"/>
          <p:cNvGrpSpPr>
            <a:grpSpLocks/>
          </p:cNvGrpSpPr>
          <p:nvPr/>
        </p:nvGrpSpPr>
        <p:grpSpPr bwMode="auto">
          <a:xfrm>
            <a:off x="1944688" y="5046663"/>
            <a:ext cx="568325" cy="481012"/>
            <a:chOff x="-44" y="1473"/>
            <a:chExt cx="981" cy="1105"/>
          </a:xfrm>
        </p:grpSpPr>
        <p:pic>
          <p:nvPicPr>
            <p:cNvPr id="1772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0" name="Line 21"/>
          <p:cNvSpPr>
            <a:spLocks noChangeShapeType="1"/>
          </p:cNvSpPr>
          <p:nvPr/>
        </p:nvSpPr>
        <p:spPr bwMode="auto">
          <a:xfrm>
            <a:off x="2490788" y="4760913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1" name="Line 22"/>
          <p:cNvSpPr>
            <a:spLocks noChangeShapeType="1"/>
          </p:cNvSpPr>
          <p:nvPr/>
        </p:nvSpPr>
        <p:spPr bwMode="auto">
          <a:xfrm flipH="1">
            <a:off x="2722563" y="5256213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2" name="Line 22"/>
          <p:cNvSpPr>
            <a:spLocks noChangeShapeType="1"/>
          </p:cNvSpPr>
          <p:nvPr/>
        </p:nvSpPr>
        <p:spPr bwMode="auto">
          <a:xfrm>
            <a:off x="3127375" y="52673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3" name="Line 20"/>
          <p:cNvSpPr>
            <a:spLocks noChangeShapeType="1"/>
          </p:cNvSpPr>
          <p:nvPr/>
        </p:nvSpPr>
        <p:spPr bwMode="auto">
          <a:xfrm flipH="1">
            <a:off x="3025775" y="51482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9" name="Group 44"/>
          <p:cNvGrpSpPr>
            <a:grpSpLocks/>
          </p:cNvGrpSpPr>
          <p:nvPr/>
        </p:nvGrpSpPr>
        <p:grpSpPr bwMode="auto">
          <a:xfrm>
            <a:off x="2349500" y="5419725"/>
            <a:ext cx="568325" cy="481013"/>
            <a:chOff x="-44" y="1473"/>
            <a:chExt cx="981" cy="1105"/>
          </a:xfrm>
        </p:grpSpPr>
        <p:pic>
          <p:nvPicPr>
            <p:cNvPr id="1772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0" name="Group 44"/>
          <p:cNvGrpSpPr>
            <a:grpSpLocks/>
          </p:cNvGrpSpPr>
          <p:nvPr/>
        </p:nvGrpSpPr>
        <p:grpSpPr bwMode="auto">
          <a:xfrm>
            <a:off x="2806700" y="5487988"/>
            <a:ext cx="568325" cy="481012"/>
            <a:chOff x="-44" y="1473"/>
            <a:chExt cx="981" cy="1105"/>
          </a:xfrm>
        </p:grpSpPr>
        <p:pic>
          <p:nvPicPr>
            <p:cNvPr id="1772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68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4602163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06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5018088"/>
            <a:ext cx="677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83" name="Group 44"/>
          <p:cNvGrpSpPr>
            <a:grpSpLocks/>
          </p:cNvGrpSpPr>
          <p:nvPr/>
        </p:nvGrpSpPr>
        <p:grpSpPr bwMode="auto">
          <a:xfrm>
            <a:off x="3232150" y="4946650"/>
            <a:ext cx="568325" cy="481013"/>
            <a:chOff x="-44" y="1473"/>
            <a:chExt cx="981" cy="1105"/>
          </a:xfrm>
        </p:grpSpPr>
        <p:pic>
          <p:nvPicPr>
            <p:cNvPr id="1772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9" name="Line 20"/>
          <p:cNvSpPr>
            <a:spLocks noChangeShapeType="1"/>
          </p:cNvSpPr>
          <p:nvPr/>
        </p:nvSpPr>
        <p:spPr bwMode="auto">
          <a:xfrm flipH="1">
            <a:off x="5684838" y="5022850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0" name="Line 21"/>
          <p:cNvSpPr>
            <a:spLocks noChangeShapeType="1"/>
          </p:cNvSpPr>
          <p:nvPr/>
        </p:nvSpPr>
        <p:spPr bwMode="auto">
          <a:xfrm flipH="1">
            <a:off x="6072188" y="5070475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1" name="Line 22"/>
          <p:cNvSpPr>
            <a:spLocks noChangeShapeType="1"/>
          </p:cNvSpPr>
          <p:nvPr/>
        </p:nvSpPr>
        <p:spPr bwMode="auto">
          <a:xfrm>
            <a:off x="6491288" y="5099050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87" name="Group 44"/>
          <p:cNvGrpSpPr>
            <a:grpSpLocks/>
          </p:cNvGrpSpPr>
          <p:nvPr/>
        </p:nvGrpSpPr>
        <p:grpSpPr bwMode="auto">
          <a:xfrm>
            <a:off x="5376863" y="4837113"/>
            <a:ext cx="568325" cy="481012"/>
            <a:chOff x="-44" y="1473"/>
            <a:chExt cx="981" cy="1105"/>
          </a:xfrm>
        </p:grpSpPr>
        <p:pic>
          <p:nvPicPr>
            <p:cNvPr id="1772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8" name="Group 44"/>
          <p:cNvGrpSpPr>
            <a:grpSpLocks/>
          </p:cNvGrpSpPr>
          <p:nvPr/>
        </p:nvGrpSpPr>
        <p:grpSpPr bwMode="auto">
          <a:xfrm>
            <a:off x="5635625" y="5283200"/>
            <a:ext cx="569913" cy="481013"/>
            <a:chOff x="-44" y="1473"/>
            <a:chExt cx="981" cy="1105"/>
          </a:xfrm>
        </p:grpSpPr>
        <p:pic>
          <p:nvPicPr>
            <p:cNvPr id="1772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9" name="Group 44"/>
          <p:cNvGrpSpPr>
            <a:grpSpLocks/>
          </p:cNvGrpSpPr>
          <p:nvPr/>
        </p:nvGrpSpPr>
        <p:grpSpPr bwMode="auto">
          <a:xfrm>
            <a:off x="6164263" y="5313363"/>
            <a:ext cx="568325" cy="482600"/>
            <a:chOff x="-44" y="1473"/>
            <a:chExt cx="981" cy="1105"/>
          </a:xfrm>
        </p:grpSpPr>
        <p:pic>
          <p:nvPicPr>
            <p:cNvPr id="1772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95" name="Line 20"/>
          <p:cNvSpPr>
            <a:spLocks noChangeShapeType="1"/>
          </p:cNvSpPr>
          <p:nvPr/>
        </p:nvSpPr>
        <p:spPr bwMode="auto">
          <a:xfrm flipH="1" flipV="1">
            <a:off x="4659313" y="5068888"/>
            <a:ext cx="606425" cy="31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6" name="Line 21"/>
          <p:cNvSpPr>
            <a:spLocks noChangeShapeType="1"/>
          </p:cNvSpPr>
          <p:nvPr/>
        </p:nvSpPr>
        <p:spPr bwMode="auto">
          <a:xfrm flipH="1">
            <a:off x="4195763" y="5022850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7" name="Line 22"/>
          <p:cNvSpPr>
            <a:spLocks noChangeShapeType="1"/>
          </p:cNvSpPr>
          <p:nvPr/>
        </p:nvSpPr>
        <p:spPr bwMode="auto">
          <a:xfrm>
            <a:off x="4614863" y="50514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93" name="Group 44"/>
          <p:cNvGrpSpPr>
            <a:grpSpLocks/>
          </p:cNvGrpSpPr>
          <p:nvPr/>
        </p:nvGrpSpPr>
        <p:grpSpPr bwMode="auto">
          <a:xfrm>
            <a:off x="4803775" y="5230813"/>
            <a:ext cx="569913" cy="481012"/>
            <a:chOff x="-44" y="1473"/>
            <a:chExt cx="981" cy="1105"/>
          </a:xfrm>
        </p:grpSpPr>
        <p:pic>
          <p:nvPicPr>
            <p:cNvPr id="1772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4" name="Group 44"/>
          <p:cNvGrpSpPr>
            <a:grpSpLocks/>
          </p:cNvGrpSpPr>
          <p:nvPr/>
        </p:nvGrpSpPr>
        <p:grpSpPr bwMode="auto">
          <a:xfrm>
            <a:off x="3759200" y="5235575"/>
            <a:ext cx="569913" cy="482600"/>
            <a:chOff x="-44" y="1473"/>
            <a:chExt cx="981" cy="1105"/>
          </a:xfrm>
        </p:grpSpPr>
        <p:pic>
          <p:nvPicPr>
            <p:cNvPr id="1772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5" name="Group 44"/>
          <p:cNvGrpSpPr>
            <a:grpSpLocks/>
          </p:cNvGrpSpPr>
          <p:nvPr/>
        </p:nvGrpSpPr>
        <p:grpSpPr bwMode="auto">
          <a:xfrm>
            <a:off x="4287838" y="5267325"/>
            <a:ext cx="569912" cy="481013"/>
            <a:chOff x="-44" y="1473"/>
            <a:chExt cx="981" cy="1105"/>
          </a:xfrm>
        </p:grpSpPr>
        <p:pic>
          <p:nvPicPr>
            <p:cNvPr id="1772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4822825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702" name="Line 20"/>
          <p:cNvSpPr>
            <a:spLocks noChangeShapeType="1"/>
          </p:cNvSpPr>
          <p:nvPr/>
        </p:nvSpPr>
        <p:spPr bwMode="auto">
          <a:xfrm flipH="1">
            <a:off x="6519863" y="51006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07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4870450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99" name="Group 44"/>
          <p:cNvGrpSpPr>
            <a:grpSpLocks/>
          </p:cNvGrpSpPr>
          <p:nvPr/>
        </p:nvGrpSpPr>
        <p:grpSpPr bwMode="auto">
          <a:xfrm>
            <a:off x="6684963" y="4884738"/>
            <a:ext cx="569912" cy="481012"/>
            <a:chOff x="-44" y="1473"/>
            <a:chExt cx="981" cy="1105"/>
          </a:xfrm>
        </p:grpSpPr>
        <p:pic>
          <p:nvPicPr>
            <p:cNvPr id="1772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62288"/>
            <a:ext cx="9350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201" name="Group 906"/>
          <p:cNvGrpSpPr>
            <a:grpSpLocks/>
          </p:cNvGrpSpPr>
          <p:nvPr/>
        </p:nvGrpSpPr>
        <p:grpSpPr bwMode="auto">
          <a:xfrm>
            <a:off x="5140325" y="2111375"/>
            <a:ext cx="366713" cy="579438"/>
            <a:chOff x="4140" y="429"/>
            <a:chExt cx="1425" cy="2396"/>
          </a:xfrm>
        </p:grpSpPr>
        <p:sp>
          <p:nvSpPr>
            <p:cNvPr id="17724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4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4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8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8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7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5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7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5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5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7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6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5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6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6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6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77203" name="Group 906"/>
          <p:cNvGrpSpPr>
            <a:grpSpLocks/>
          </p:cNvGrpSpPr>
          <p:nvPr/>
        </p:nvGrpSpPr>
        <p:grpSpPr bwMode="auto">
          <a:xfrm>
            <a:off x="5745163" y="2620963"/>
            <a:ext cx="366712" cy="579437"/>
            <a:chOff x="4140" y="429"/>
            <a:chExt cx="1425" cy="2396"/>
          </a:xfrm>
        </p:grpSpPr>
        <p:sp>
          <p:nvSpPr>
            <p:cNvPr id="17720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0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0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4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4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3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1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3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1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1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3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2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1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2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2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2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77204" name="Picture 21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398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2751485" y="2148330"/>
            <a:ext cx="880316" cy="510540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36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287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563688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flow control: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pacing between adjacent sending and receiving nodes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error detection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errors caused by signal attenuation, noise.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detects presence of errors: </a:t>
            </a:r>
          </a:p>
          <a:p>
            <a:pPr lvl="2">
              <a:defRPr/>
            </a:pPr>
            <a:r>
              <a:rPr lang="en-US" dirty="0">
                <a:latin typeface="Gill Sans MT" charset="0"/>
              </a:rPr>
              <a:t>signals sender for retransmission or drops frame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error correction:</a:t>
            </a:r>
            <a:r>
              <a:rPr lang="en-US" dirty="0"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identifies </a:t>
            </a:r>
            <a:r>
              <a:rPr lang="en-US" sz="2000" i="1" dirty="0">
                <a:solidFill>
                  <a:srgbClr val="CC0000"/>
                </a:solidFill>
                <a:latin typeface="Gill Sans MT" charset="0"/>
              </a:rPr>
              <a:t>and corrects</a:t>
            </a:r>
            <a:r>
              <a:rPr lang="en-US" sz="2000" dirty="0">
                <a:latin typeface="Gill Sans MT" charset="0"/>
              </a:rPr>
              <a:t> bit error(s) without resorting to retransmission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half-duplex and full-duplex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with half duplex, nodes at both ends of link can transmit, but not at same time</a:t>
            </a:r>
            <a:endParaRPr lang="en-US" dirty="0">
              <a:latin typeface="Gill Sans MT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 (more)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39688"/>
            <a:ext cx="4560888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Switches vs. </a:t>
            </a:r>
            <a:r>
              <a:rPr lang="en-US" sz="3600" dirty="0" smtClean="0">
                <a:latin typeface="Gill Sans MT" charset="0"/>
                <a:cs typeface="+mj-cs"/>
              </a:rPr>
              <a:t>routers</a:t>
            </a:r>
            <a:endParaRPr lang="en-US" sz="3600" dirty="0">
              <a:latin typeface="Gill Sans MT" charset="0"/>
              <a:cs typeface="+mj-cs"/>
            </a:endParaRP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341438"/>
            <a:ext cx="3967162" cy="49942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both 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are store</a:t>
            </a: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-and-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forward: 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routers: </a:t>
            </a:r>
            <a:r>
              <a:rPr lang="en-US" sz="2400" dirty="0" smtClean="0">
                <a:latin typeface="Gill Sans MT" charset="0"/>
                <a:cs typeface="+mn-cs"/>
              </a:rPr>
              <a:t>network-layer devices (examine network-layer headers)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switches</a:t>
            </a:r>
            <a:r>
              <a:rPr lang="en-US" sz="2400" i="1" dirty="0" smtClean="0">
                <a:latin typeface="Gill Sans MT" charset="0"/>
                <a:cs typeface="+mn-cs"/>
              </a:rPr>
              <a:t>: </a:t>
            </a:r>
            <a:r>
              <a:rPr lang="en-US" sz="2400" dirty="0" smtClean="0">
                <a:latin typeface="Gill Sans MT" charset="0"/>
                <a:cs typeface="+mn-cs"/>
              </a:rPr>
              <a:t>link</a:t>
            </a:r>
            <a:r>
              <a:rPr lang="en-US" sz="2400" dirty="0">
                <a:latin typeface="Gill Sans MT" charset="0"/>
                <a:cs typeface="+mn-cs"/>
              </a:rPr>
              <a:t>-layer devices (examine link-layer headers)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endParaRPr lang="en-US" sz="2400" i="1" dirty="0" smtClean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both have forwarding tables: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</a:t>
            </a: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outers: </a:t>
            </a:r>
            <a:r>
              <a:rPr lang="en-US" sz="2400" dirty="0" smtClean="0">
                <a:latin typeface="Gill Sans MT" charset="0"/>
                <a:cs typeface="+mn-cs"/>
              </a:rPr>
              <a:t>compute tables using routing algorithms, IP addresses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</a:t>
            </a: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witches: </a:t>
            </a:r>
            <a:r>
              <a:rPr lang="en-US" sz="2400" dirty="0" smtClean="0">
                <a:latin typeface="Gill Sans MT" charset="0"/>
                <a:cs typeface="+mn-cs"/>
              </a:rPr>
              <a:t>learn forwarding table using flooding, learning, MAC addresses </a:t>
            </a: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179205" name="Freeform 3"/>
          <p:cNvSpPr>
            <a:spLocks/>
          </p:cNvSpPr>
          <p:nvPr/>
        </p:nvSpPr>
        <p:spPr bwMode="auto">
          <a:xfrm flipH="1">
            <a:off x="6543675" y="2103438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6" name="Freeform 10"/>
          <p:cNvSpPr>
            <a:spLocks/>
          </p:cNvSpPr>
          <p:nvPr/>
        </p:nvSpPr>
        <p:spPr bwMode="auto">
          <a:xfrm>
            <a:off x="6530975" y="844550"/>
            <a:ext cx="360363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7" name="Rectangle 23"/>
          <p:cNvSpPr>
            <a:spLocks noChangeArrowheads="1"/>
          </p:cNvSpPr>
          <p:nvPr/>
        </p:nvSpPr>
        <p:spPr bwMode="auto">
          <a:xfrm>
            <a:off x="5307013" y="850900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8" name="Rectangle 24"/>
          <p:cNvSpPr>
            <a:spLocks noChangeArrowheads="1"/>
          </p:cNvSpPr>
          <p:nvPr/>
        </p:nvSpPr>
        <p:spPr bwMode="auto">
          <a:xfrm>
            <a:off x="5259388" y="9223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9" name="Line 25"/>
          <p:cNvSpPr>
            <a:spLocks noChangeShapeType="1"/>
          </p:cNvSpPr>
          <p:nvPr/>
        </p:nvSpPr>
        <p:spPr bwMode="auto">
          <a:xfrm>
            <a:off x="5259388" y="1239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0" name="Text Box 26"/>
          <p:cNvSpPr txBox="1">
            <a:spLocks noChangeArrowheads="1"/>
          </p:cNvSpPr>
          <p:nvPr/>
        </p:nvSpPr>
        <p:spPr bwMode="auto">
          <a:xfrm>
            <a:off x="5216525" y="8890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11" name="Line 27"/>
          <p:cNvSpPr>
            <a:spLocks noChangeShapeType="1"/>
          </p:cNvSpPr>
          <p:nvPr/>
        </p:nvSpPr>
        <p:spPr bwMode="auto">
          <a:xfrm>
            <a:off x="5267325" y="15605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2" name="Line 28"/>
          <p:cNvSpPr>
            <a:spLocks noChangeShapeType="1"/>
          </p:cNvSpPr>
          <p:nvPr/>
        </p:nvSpPr>
        <p:spPr bwMode="auto">
          <a:xfrm>
            <a:off x="5272088" y="1841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3" name="Line 29"/>
          <p:cNvSpPr>
            <a:spLocks noChangeShapeType="1"/>
          </p:cNvSpPr>
          <p:nvPr/>
        </p:nvSpPr>
        <p:spPr bwMode="auto">
          <a:xfrm>
            <a:off x="5272088" y="2117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79214" name="Group 88"/>
          <p:cNvGrpSpPr>
            <a:grpSpLocks/>
          </p:cNvGrpSpPr>
          <p:nvPr/>
        </p:nvGrpSpPr>
        <p:grpSpPr bwMode="auto">
          <a:xfrm>
            <a:off x="6716713" y="3525838"/>
            <a:ext cx="1387475" cy="1035050"/>
            <a:chOff x="3601" y="168"/>
            <a:chExt cx="874" cy="652"/>
          </a:xfrm>
        </p:grpSpPr>
        <p:sp>
          <p:nvSpPr>
            <p:cNvPr id="179263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4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5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6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  <p:sp>
          <p:nvSpPr>
            <p:cNvPr id="179267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79215" name="Group 94"/>
          <p:cNvGrpSpPr>
            <a:grpSpLocks/>
          </p:cNvGrpSpPr>
          <p:nvPr/>
        </p:nvGrpSpPr>
        <p:grpSpPr bwMode="auto">
          <a:xfrm>
            <a:off x="7054850" y="2100263"/>
            <a:ext cx="1387475" cy="733425"/>
            <a:chOff x="4696" y="597"/>
            <a:chExt cx="874" cy="462"/>
          </a:xfrm>
        </p:grpSpPr>
        <p:sp>
          <p:nvSpPr>
            <p:cNvPr id="179259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0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1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2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</p:grpSp>
      <p:sp>
        <p:nvSpPr>
          <p:cNvPr id="179216" name="Text Box 167"/>
          <p:cNvSpPr txBox="1">
            <a:spLocks noChangeArrowheads="1"/>
          </p:cNvSpPr>
          <p:nvPr/>
        </p:nvSpPr>
        <p:spPr bwMode="auto">
          <a:xfrm>
            <a:off x="5854700" y="300355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0" dirty="0">
                <a:solidFill>
                  <a:srgbClr val="000000"/>
                </a:solidFill>
                <a:latin typeface="Arial" charset="0"/>
                <a:cs typeface="Arial" charset="0"/>
              </a:rPr>
              <a:t>switch</a:t>
            </a:r>
          </a:p>
        </p:txBody>
      </p:sp>
      <p:grpSp>
        <p:nvGrpSpPr>
          <p:cNvPr id="179217" name="Group 39"/>
          <p:cNvGrpSpPr>
            <a:grpSpLocks/>
          </p:cNvGrpSpPr>
          <p:nvPr/>
        </p:nvGrpSpPr>
        <p:grpSpPr bwMode="auto">
          <a:xfrm>
            <a:off x="4408488" y="1562100"/>
            <a:ext cx="962025" cy="304800"/>
            <a:chOff x="1070" y="918"/>
            <a:chExt cx="606" cy="192"/>
          </a:xfrm>
        </p:grpSpPr>
        <p:sp>
          <p:nvSpPr>
            <p:cNvPr id="71738" name="Rectangle 40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8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18" name="Rectangle 57"/>
          <p:cNvSpPr>
            <a:spLocks noChangeArrowheads="1"/>
          </p:cNvSpPr>
          <p:nvPr/>
        </p:nvSpPr>
        <p:spPr bwMode="auto">
          <a:xfrm>
            <a:off x="5208588" y="4594225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19" name="Rectangle 58"/>
          <p:cNvSpPr>
            <a:spLocks noChangeArrowheads="1"/>
          </p:cNvSpPr>
          <p:nvPr/>
        </p:nvSpPr>
        <p:spPr bwMode="auto">
          <a:xfrm>
            <a:off x="5160963" y="466566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20" name="Line 59"/>
          <p:cNvSpPr>
            <a:spLocks noChangeShapeType="1"/>
          </p:cNvSpPr>
          <p:nvPr/>
        </p:nvSpPr>
        <p:spPr bwMode="auto">
          <a:xfrm>
            <a:off x="5160963" y="49831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1" name="Text Box 60"/>
          <p:cNvSpPr txBox="1">
            <a:spLocks noChangeArrowheads="1"/>
          </p:cNvSpPr>
          <p:nvPr/>
        </p:nvSpPr>
        <p:spPr bwMode="auto">
          <a:xfrm>
            <a:off x="5118100" y="463232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22" name="Line 61"/>
          <p:cNvSpPr>
            <a:spLocks noChangeShapeType="1"/>
          </p:cNvSpPr>
          <p:nvPr/>
        </p:nvSpPr>
        <p:spPr bwMode="auto">
          <a:xfrm>
            <a:off x="5168900" y="5303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3" name="Line 62"/>
          <p:cNvSpPr>
            <a:spLocks noChangeShapeType="1"/>
          </p:cNvSpPr>
          <p:nvPr/>
        </p:nvSpPr>
        <p:spPr bwMode="auto">
          <a:xfrm>
            <a:off x="5173663" y="55848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4" name="Line 63"/>
          <p:cNvSpPr>
            <a:spLocks noChangeShapeType="1"/>
          </p:cNvSpPr>
          <p:nvPr/>
        </p:nvSpPr>
        <p:spPr bwMode="auto">
          <a:xfrm>
            <a:off x="5173663" y="58610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5" name="Freeform 49"/>
          <p:cNvSpPr>
            <a:spLocks/>
          </p:cNvSpPr>
          <p:nvPr/>
        </p:nvSpPr>
        <p:spPr bwMode="auto">
          <a:xfrm>
            <a:off x="6472238" y="4600575"/>
            <a:ext cx="381000" cy="1857375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6" name="Group 50"/>
          <p:cNvGrpSpPr>
            <a:grpSpLocks/>
          </p:cNvGrpSpPr>
          <p:nvPr/>
        </p:nvGrpSpPr>
        <p:grpSpPr bwMode="auto">
          <a:xfrm>
            <a:off x="4294188" y="1814513"/>
            <a:ext cx="1095375" cy="338137"/>
            <a:chOff x="998" y="1077"/>
            <a:chExt cx="690" cy="213"/>
          </a:xfrm>
        </p:grpSpPr>
        <p:sp>
          <p:nvSpPr>
            <p:cNvPr id="71736" name="Rectangle 51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6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sp>
        <p:nvSpPr>
          <p:cNvPr id="179227" name="Freeform 53"/>
          <p:cNvSpPr>
            <a:spLocks/>
          </p:cNvSpPr>
          <p:nvPr/>
        </p:nvSpPr>
        <p:spPr bwMode="auto">
          <a:xfrm>
            <a:off x="5281613" y="723900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8" name="Group 54"/>
          <p:cNvGrpSpPr>
            <a:grpSpLocks/>
          </p:cNvGrpSpPr>
          <p:nvPr/>
        </p:nvGrpSpPr>
        <p:grpSpPr bwMode="auto">
          <a:xfrm>
            <a:off x="8066088" y="2166938"/>
            <a:ext cx="1095375" cy="338137"/>
            <a:chOff x="998" y="1077"/>
            <a:chExt cx="690" cy="213"/>
          </a:xfrm>
        </p:grpSpPr>
        <p:sp>
          <p:nvSpPr>
            <p:cNvPr id="71734" name="Rectangle 55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4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29" name="Group 57"/>
          <p:cNvGrpSpPr>
            <a:grpSpLocks/>
          </p:cNvGrpSpPr>
          <p:nvPr/>
        </p:nvGrpSpPr>
        <p:grpSpPr bwMode="auto">
          <a:xfrm>
            <a:off x="7742238" y="3919538"/>
            <a:ext cx="1095375" cy="338137"/>
            <a:chOff x="998" y="1077"/>
            <a:chExt cx="690" cy="213"/>
          </a:xfrm>
        </p:grpSpPr>
        <p:sp>
          <p:nvSpPr>
            <p:cNvPr id="71732" name="Rectangle 58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2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30" name="Group 60"/>
          <p:cNvGrpSpPr>
            <a:grpSpLocks/>
          </p:cNvGrpSpPr>
          <p:nvPr/>
        </p:nvGrpSpPr>
        <p:grpSpPr bwMode="auto">
          <a:xfrm>
            <a:off x="7808913" y="3638550"/>
            <a:ext cx="962025" cy="304800"/>
            <a:chOff x="1070" y="918"/>
            <a:chExt cx="606" cy="192"/>
          </a:xfrm>
        </p:grpSpPr>
        <p:sp>
          <p:nvSpPr>
            <p:cNvPr id="71730" name="Rectangle 61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0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31" name="Freeform 63"/>
          <p:cNvSpPr>
            <a:spLocks/>
          </p:cNvSpPr>
          <p:nvPr/>
        </p:nvSpPr>
        <p:spPr bwMode="auto">
          <a:xfrm>
            <a:off x="6424613" y="3533775"/>
            <a:ext cx="361950" cy="9239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32" name="Group 44"/>
          <p:cNvGrpSpPr>
            <a:grpSpLocks/>
          </p:cNvGrpSpPr>
          <p:nvPr/>
        </p:nvGrpSpPr>
        <p:grpSpPr bwMode="auto">
          <a:xfrm>
            <a:off x="6481763" y="1347788"/>
            <a:ext cx="762000" cy="693737"/>
            <a:chOff x="-44" y="1473"/>
            <a:chExt cx="981" cy="1105"/>
          </a:xfrm>
        </p:grpSpPr>
        <p:pic>
          <p:nvPicPr>
            <p:cNvPr id="17924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9233" name="Group 44"/>
          <p:cNvGrpSpPr>
            <a:grpSpLocks/>
          </p:cNvGrpSpPr>
          <p:nvPr/>
        </p:nvGrpSpPr>
        <p:grpSpPr bwMode="auto">
          <a:xfrm>
            <a:off x="6461125" y="6002338"/>
            <a:ext cx="762000" cy="693737"/>
            <a:chOff x="-44" y="1473"/>
            <a:chExt cx="981" cy="1105"/>
          </a:xfrm>
        </p:grpSpPr>
        <p:pic>
          <p:nvPicPr>
            <p:cNvPr id="1792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17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671763"/>
            <a:ext cx="8778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9236" name="Picture 23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8477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7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71" name="Group 347"/>
          <p:cNvGrpSpPr>
            <a:grpSpLocks/>
          </p:cNvGrpSpPr>
          <p:nvPr/>
        </p:nvGrpSpPr>
        <p:grpSpPr bwMode="auto">
          <a:xfrm>
            <a:off x="5807754" y="3834926"/>
            <a:ext cx="781085" cy="431171"/>
            <a:chOff x="1871277" y="1576300"/>
            <a:chExt cx="1128371" cy="437861"/>
          </a:xfrm>
        </p:grpSpPr>
        <p:sp>
          <p:nvSpPr>
            <p:cNvPr id="72" name="Oval 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9" name="Straight Connector 78"/>
            <p:cNvCxnSpPr>
              <a:endCxn id="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19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Freeform 81"/>
          <p:cNvSpPr>
            <a:spLocks/>
          </p:cNvSpPr>
          <p:nvPr/>
        </p:nvSpPr>
        <p:spPr bwMode="auto">
          <a:xfrm rot="5400000">
            <a:off x="1193801" y="808038"/>
            <a:ext cx="2789237" cy="4313238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717" name="Line 33"/>
          <p:cNvSpPr>
            <a:spLocks noChangeShapeType="1"/>
          </p:cNvSpPr>
          <p:nvPr/>
        </p:nvSpPr>
        <p:spPr bwMode="auto">
          <a:xfrm flipH="1">
            <a:off x="1325563" y="2581275"/>
            <a:ext cx="11811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8" name="Line 34"/>
          <p:cNvSpPr>
            <a:spLocks noChangeShapeType="1"/>
          </p:cNvSpPr>
          <p:nvPr/>
        </p:nvSpPr>
        <p:spPr bwMode="auto">
          <a:xfrm>
            <a:off x="2617788" y="2573338"/>
            <a:ext cx="0" cy="946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9" name="Line 35"/>
          <p:cNvSpPr>
            <a:spLocks noChangeShapeType="1"/>
          </p:cNvSpPr>
          <p:nvPr/>
        </p:nvSpPr>
        <p:spPr bwMode="auto">
          <a:xfrm flipH="1" flipV="1">
            <a:off x="2728913" y="2530475"/>
            <a:ext cx="1063625" cy="1047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0" name="Line 59"/>
          <p:cNvSpPr>
            <a:spLocks noChangeShapeType="1"/>
          </p:cNvSpPr>
          <p:nvPr/>
        </p:nvSpPr>
        <p:spPr bwMode="auto">
          <a:xfrm flipV="1">
            <a:off x="2789238" y="2132013"/>
            <a:ext cx="706437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1" name="Line 60"/>
          <p:cNvSpPr>
            <a:spLocks noChangeShapeType="1"/>
          </p:cNvSpPr>
          <p:nvPr/>
        </p:nvSpPr>
        <p:spPr bwMode="auto">
          <a:xfrm flipV="1">
            <a:off x="2670175" y="1924050"/>
            <a:ext cx="385763" cy="49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2" name="Line 77"/>
          <p:cNvSpPr>
            <a:spLocks noChangeShapeType="1"/>
          </p:cNvSpPr>
          <p:nvPr/>
        </p:nvSpPr>
        <p:spPr bwMode="auto">
          <a:xfrm>
            <a:off x="2038350" y="2024063"/>
            <a:ext cx="498475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3" name="Line 78"/>
          <p:cNvSpPr>
            <a:spLocks noChangeShapeType="1"/>
          </p:cNvSpPr>
          <p:nvPr/>
        </p:nvSpPr>
        <p:spPr bwMode="auto">
          <a:xfrm flipH="1">
            <a:off x="1235075" y="1957388"/>
            <a:ext cx="490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 flipH="1">
            <a:off x="928688" y="3463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 flipH="1">
            <a:off x="1152525" y="3494088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1393825" y="3513138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69" name="Group 44"/>
          <p:cNvGrpSpPr>
            <a:grpSpLocks/>
          </p:cNvGrpSpPr>
          <p:nvPr/>
        </p:nvGrpSpPr>
        <p:grpSpPr bwMode="auto">
          <a:xfrm>
            <a:off x="666187" y="3337113"/>
            <a:ext cx="328359" cy="310623"/>
            <a:chOff x="-44" y="1473"/>
            <a:chExt cx="981" cy="1105"/>
          </a:xfrm>
        </p:grpSpPr>
        <p:pic>
          <p:nvPicPr>
            <p:cNvPr id="1813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0" name="Group 44"/>
          <p:cNvGrpSpPr>
            <a:grpSpLocks/>
          </p:cNvGrpSpPr>
          <p:nvPr/>
        </p:nvGrpSpPr>
        <p:grpSpPr bwMode="auto">
          <a:xfrm>
            <a:off x="900729" y="3632280"/>
            <a:ext cx="328359" cy="310623"/>
            <a:chOff x="-44" y="1473"/>
            <a:chExt cx="981" cy="1105"/>
          </a:xfrm>
        </p:grpSpPr>
        <p:pic>
          <p:nvPicPr>
            <p:cNvPr id="1813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1" name="Group 44"/>
          <p:cNvGrpSpPr>
            <a:grpSpLocks/>
          </p:cNvGrpSpPr>
          <p:nvPr/>
        </p:nvGrpSpPr>
        <p:grpSpPr bwMode="auto">
          <a:xfrm>
            <a:off x="1205633" y="3651958"/>
            <a:ext cx="328359" cy="310623"/>
            <a:chOff x="-44" y="1473"/>
            <a:chExt cx="981" cy="1105"/>
          </a:xfrm>
        </p:grpSpPr>
        <p:pic>
          <p:nvPicPr>
            <p:cNvPr id="1813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0" name="Line 21"/>
          <p:cNvSpPr>
            <a:spLocks noChangeShapeType="1"/>
          </p:cNvSpPr>
          <p:nvPr/>
        </p:nvSpPr>
        <p:spPr bwMode="auto">
          <a:xfrm>
            <a:off x="1520825" y="3468688"/>
            <a:ext cx="21907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1" name="Line 22"/>
          <p:cNvSpPr>
            <a:spLocks noChangeShapeType="1"/>
          </p:cNvSpPr>
          <p:nvPr/>
        </p:nvSpPr>
        <p:spPr bwMode="auto">
          <a:xfrm flipH="1">
            <a:off x="1654175" y="3787775"/>
            <a:ext cx="6985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2" name="Line 22"/>
          <p:cNvSpPr>
            <a:spLocks noChangeShapeType="1"/>
          </p:cNvSpPr>
          <p:nvPr/>
        </p:nvSpPr>
        <p:spPr bwMode="auto">
          <a:xfrm>
            <a:off x="1889125" y="3794125"/>
            <a:ext cx="41275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3" name="Line 20"/>
          <p:cNvSpPr>
            <a:spLocks noChangeShapeType="1"/>
          </p:cNvSpPr>
          <p:nvPr/>
        </p:nvSpPr>
        <p:spPr bwMode="auto">
          <a:xfrm flipH="1">
            <a:off x="1828800" y="3717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76" name="Group 44"/>
          <p:cNvGrpSpPr>
            <a:grpSpLocks/>
          </p:cNvGrpSpPr>
          <p:nvPr/>
        </p:nvGrpSpPr>
        <p:grpSpPr bwMode="auto">
          <a:xfrm>
            <a:off x="1439164" y="3892842"/>
            <a:ext cx="328359" cy="310623"/>
            <a:chOff x="-44" y="1473"/>
            <a:chExt cx="981" cy="1105"/>
          </a:xfrm>
        </p:grpSpPr>
        <p:pic>
          <p:nvPicPr>
            <p:cNvPr id="1813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7" name="Group 44"/>
          <p:cNvGrpSpPr>
            <a:grpSpLocks/>
          </p:cNvGrpSpPr>
          <p:nvPr/>
        </p:nvGrpSpPr>
        <p:grpSpPr bwMode="auto">
          <a:xfrm>
            <a:off x="1703023" y="3936948"/>
            <a:ext cx="328359" cy="310623"/>
            <a:chOff x="-44" y="1473"/>
            <a:chExt cx="981" cy="1105"/>
          </a:xfrm>
        </p:grpSpPr>
        <p:pic>
          <p:nvPicPr>
            <p:cNvPr id="1813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3365500"/>
            <a:ext cx="3905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27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633788"/>
            <a:ext cx="3921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80" name="Group 44"/>
          <p:cNvGrpSpPr>
            <a:grpSpLocks/>
          </p:cNvGrpSpPr>
          <p:nvPr/>
        </p:nvGrpSpPr>
        <p:grpSpPr bwMode="auto">
          <a:xfrm>
            <a:off x="1948686" y="3587498"/>
            <a:ext cx="328359" cy="310623"/>
            <a:chOff x="-44" y="1473"/>
            <a:chExt cx="981" cy="1105"/>
          </a:xfrm>
        </p:grpSpPr>
        <p:pic>
          <p:nvPicPr>
            <p:cNvPr id="1813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9" name="Line 20"/>
          <p:cNvSpPr>
            <a:spLocks noChangeShapeType="1"/>
          </p:cNvSpPr>
          <p:nvPr/>
        </p:nvSpPr>
        <p:spPr bwMode="auto">
          <a:xfrm flipH="1">
            <a:off x="3363913" y="36369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0" name="Line 21"/>
          <p:cNvSpPr>
            <a:spLocks noChangeShapeType="1"/>
          </p:cNvSpPr>
          <p:nvPr/>
        </p:nvSpPr>
        <p:spPr bwMode="auto">
          <a:xfrm flipH="1">
            <a:off x="3587750" y="3667125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1" name="Line 22"/>
          <p:cNvSpPr>
            <a:spLocks noChangeShapeType="1"/>
          </p:cNvSpPr>
          <p:nvPr/>
        </p:nvSpPr>
        <p:spPr bwMode="auto">
          <a:xfrm>
            <a:off x="3829050" y="3686175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84" name="Group 44"/>
          <p:cNvGrpSpPr>
            <a:grpSpLocks/>
          </p:cNvGrpSpPr>
          <p:nvPr/>
        </p:nvGrpSpPr>
        <p:grpSpPr bwMode="auto">
          <a:xfrm>
            <a:off x="3186502" y="3516927"/>
            <a:ext cx="328359" cy="310623"/>
            <a:chOff x="-44" y="1473"/>
            <a:chExt cx="981" cy="1105"/>
          </a:xfrm>
        </p:grpSpPr>
        <p:pic>
          <p:nvPicPr>
            <p:cNvPr id="1813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5" name="Group 44"/>
          <p:cNvGrpSpPr>
            <a:grpSpLocks/>
          </p:cNvGrpSpPr>
          <p:nvPr/>
        </p:nvGrpSpPr>
        <p:grpSpPr bwMode="auto">
          <a:xfrm>
            <a:off x="3336123" y="3805310"/>
            <a:ext cx="328359" cy="310623"/>
            <a:chOff x="-44" y="1473"/>
            <a:chExt cx="981" cy="1105"/>
          </a:xfrm>
        </p:grpSpPr>
        <p:pic>
          <p:nvPicPr>
            <p:cNvPr id="1813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6" name="Group 44"/>
          <p:cNvGrpSpPr>
            <a:grpSpLocks/>
          </p:cNvGrpSpPr>
          <p:nvPr/>
        </p:nvGrpSpPr>
        <p:grpSpPr bwMode="auto">
          <a:xfrm>
            <a:off x="3641028" y="3824987"/>
            <a:ext cx="328359" cy="310623"/>
            <a:chOff x="-44" y="1473"/>
            <a:chExt cx="981" cy="1105"/>
          </a:xfrm>
        </p:grpSpPr>
        <p:pic>
          <p:nvPicPr>
            <p:cNvPr id="1813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45" name="Line 20"/>
          <p:cNvSpPr>
            <a:spLocks noChangeShapeType="1"/>
          </p:cNvSpPr>
          <p:nvPr/>
        </p:nvSpPr>
        <p:spPr bwMode="auto">
          <a:xfrm flipH="1" flipV="1">
            <a:off x="2773363" y="3667125"/>
            <a:ext cx="34925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6" name="Line 21"/>
          <p:cNvSpPr>
            <a:spLocks noChangeShapeType="1"/>
          </p:cNvSpPr>
          <p:nvPr/>
        </p:nvSpPr>
        <p:spPr bwMode="auto">
          <a:xfrm flipH="1">
            <a:off x="2505075" y="3636963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7" name="Line 22"/>
          <p:cNvSpPr>
            <a:spLocks noChangeShapeType="1"/>
          </p:cNvSpPr>
          <p:nvPr/>
        </p:nvSpPr>
        <p:spPr bwMode="auto">
          <a:xfrm>
            <a:off x="2746375" y="3656013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90" name="Group 44"/>
          <p:cNvGrpSpPr>
            <a:grpSpLocks/>
          </p:cNvGrpSpPr>
          <p:nvPr/>
        </p:nvGrpSpPr>
        <p:grpSpPr bwMode="auto">
          <a:xfrm>
            <a:off x="2855919" y="3771381"/>
            <a:ext cx="328359" cy="310623"/>
            <a:chOff x="-44" y="1473"/>
            <a:chExt cx="981" cy="1105"/>
          </a:xfrm>
        </p:grpSpPr>
        <p:pic>
          <p:nvPicPr>
            <p:cNvPr id="1813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1" name="Group 44"/>
          <p:cNvGrpSpPr>
            <a:grpSpLocks/>
          </p:cNvGrpSpPr>
          <p:nvPr/>
        </p:nvGrpSpPr>
        <p:grpSpPr bwMode="auto">
          <a:xfrm>
            <a:off x="2253389" y="3774775"/>
            <a:ext cx="328359" cy="310623"/>
            <a:chOff x="-44" y="1473"/>
            <a:chExt cx="981" cy="1105"/>
          </a:xfrm>
        </p:grpSpPr>
        <p:pic>
          <p:nvPicPr>
            <p:cNvPr id="1813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2" name="Group 44"/>
          <p:cNvGrpSpPr>
            <a:grpSpLocks/>
          </p:cNvGrpSpPr>
          <p:nvPr/>
        </p:nvGrpSpPr>
        <p:grpSpPr bwMode="auto">
          <a:xfrm>
            <a:off x="2558293" y="3794453"/>
            <a:ext cx="328359" cy="310623"/>
            <a:chOff x="-44" y="1473"/>
            <a:chExt cx="981" cy="1105"/>
          </a:xfrm>
        </p:grpSpPr>
        <p:pic>
          <p:nvPicPr>
            <p:cNvPr id="18137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3508375"/>
            <a:ext cx="3921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2752" name="Line 20"/>
          <p:cNvSpPr>
            <a:spLocks noChangeShapeType="1"/>
          </p:cNvSpPr>
          <p:nvPr/>
        </p:nvSpPr>
        <p:spPr bwMode="auto">
          <a:xfrm flipH="1">
            <a:off x="3846513" y="3687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27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3538538"/>
            <a:ext cx="3921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6" name="Group 44"/>
          <p:cNvGrpSpPr>
            <a:grpSpLocks/>
          </p:cNvGrpSpPr>
          <p:nvPr/>
        </p:nvGrpSpPr>
        <p:grpSpPr bwMode="auto">
          <a:xfrm>
            <a:off x="3941686" y="3547462"/>
            <a:ext cx="328359" cy="310623"/>
            <a:chOff x="-44" y="1473"/>
            <a:chExt cx="981" cy="1105"/>
          </a:xfrm>
        </p:grpSpPr>
        <p:pic>
          <p:nvPicPr>
            <p:cNvPr id="181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371725"/>
            <a:ext cx="5397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8" name="Group 906"/>
          <p:cNvGrpSpPr>
            <a:grpSpLocks/>
          </p:cNvGrpSpPr>
          <p:nvPr/>
        </p:nvGrpSpPr>
        <p:grpSpPr bwMode="auto">
          <a:xfrm>
            <a:off x="3049940" y="1757677"/>
            <a:ext cx="211953" cy="373659"/>
            <a:chOff x="4140" y="429"/>
            <a:chExt cx="1425" cy="2396"/>
          </a:xfrm>
        </p:grpSpPr>
        <p:sp>
          <p:nvSpPr>
            <p:cNvPr id="18134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0" name="Rectangle 908"/>
            <p:cNvSpPr>
              <a:spLocks noChangeArrowheads="1"/>
            </p:cNvSpPr>
            <p:nvPr/>
          </p:nvSpPr>
          <p:spPr bwMode="auto">
            <a:xfrm>
              <a:off x="4202" y="427"/>
              <a:ext cx="1057" cy="229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4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4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3" name="Rectangle 911"/>
            <p:cNvSpPr>
              <a:spLocks noChangeArrowheads="1"/>
            </p:cNvSpPr>
            <p:nvPr/>
          </p:nvSpPr>
          <p:spPr bwMode="auto">
            <a:xfrm>
              <a:off x="4212" y="692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829" name="AutoShape 913"/>
              <p:cNvSpPr>
                <a:spLocks noChangeArrowheads="1"/>
              </p:cNvSpPr>
              <p:nvPr/>
            </p:nvSpPr>
            <p:spPr bwMode="auto">
              <a:xfrm>
                <a:off x="610" y="2571"/>
                <a:ext cx="73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30" name="AutoShape 914"/>
              <p:cNvSpPr>
                <a:spLocks noChangeArrowheads="1"/>
              </p:cNvSpPr>
              <p:nvPr/>
            </p:nvSpPr>
            <p:spPr bwMode="auto">
              <a:xfrm>
                <a:off x="624" y="2591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5" name="Rectangle 915"/>
            <p:cNvSpPr>
              <a:spLocks noChangeArrowheads="1"/>
            </p:cNvSpPr>
            <p:nvPr/>
          </p:nvSpPr>
          <p:spPr bwMode="auto">
            <a:xfrm>
              <a:off x="4223" y="1017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827" name="AutoShape 91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7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8" name="AutoShape 918"/>
              <p:cNvSpPr>
                <a:spLocks noChangeArrowheads="1"/>
              </p:cNvSpPr>
              <p:nvPr/>
            </p:nvSpPr>
            <p:spPr bwMode="auto">
              <a:xfrm>
                <a:off x="626" y="2582"/>
                <a:ext cx="70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7" name="Rectangle 919"/>
            <p:cNvSpPr>
              <a:spLocks noChangeArrowheads="1"/>
            </p:cNvSpPr>
            <p:nvPr/>
          </p:nvSpPr>
          <p:spPr bwMode="auto">
            <a:xfrm>
              <a:off x="4212" y="1363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08" name="Rectangle 920"/>
            <p:cNvSpPr>
              <a:spLocks noChangeArrowheads="1"/>
            </p:cNvSpPr>
            <p:nvPr/>
          </p:nvSpPr>
          <p:spPr bwMode="auto">
            <a:xfrm>
              <a:off x="4223" y="1659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5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825" name="AutoShape 922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6" name="AutoShape 923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74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5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5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823" name="AutoShape 926"/>
              <p:cNvSpPr>
                <a:spLocks noChangeArrowheads="1"/>
              </p:cNvSpPr>
              <p:nvPr/>
            </p:nvSpPr>
            <p:spPr bwMode="auto">
              <a:xfrm>
                <a:off x="609" y="2564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4" name="AutoShape 927"/>
              <p:cNvSpPr>
                <a:spLocks noChangeArrowheads="1"/>
              </p:cNvSpPr>
              <p:nvPr/>
            </p:nvSpPr>
            <p:spPr bwMode="auto">
              <a:xfrm>
                <a:off x="623" y="2584"/>
                <a:ext cx="70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12" name="Rectangle 928"/>
            <p:cNvSpPr>
              <a:spLocks noChangeArrowheads="1"/>
            </p:cNvSpPr>
            <p:nvPr/>
          </p:nvSpPr>
          <p:spPr bwMode="auto">
            <a:xfrm>
              <a:off x="5248" y="427"/>
              <a:ext cx="7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5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5" name="Oval 931"/>
            <p:cNvSpPr>
              <a:spLocks noChangeArrowheads="1"/>
            </p:cNvSpPr>
            <p:nvPr/>
          </p:nvSpPr>
          <p:spPr bwMode="auto">
            <a:xfrm>
              <a:off x="5514" y="2616"/>
              <a:ext cx="5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7" name="AutoShape 933"/>
            <p:cNvSpPr>
              <a:spLocks noChangeArrowheads="1"/>
            </p:cNvSpPr>
            <p:nvPr/>
          </p:nvSpPr>
          <p:spPr bwMode="auto">
            <a:xfrm>
              <a:off x="4138" y="2687"/>
              <a:ext cx="1206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8" name="AutoShape 934"/>
            <p:cNvSpPr>
              <a:spLocks noChangeArrowheads="1"/>
            </p:cNvSpPr>
            <p:nvPr/>
          </p:nvSpPr>
          <p:spPr bwMode="auto">
            <a:xfrm>
              <a:off x="4202" y="2717"/>
              <a:ext cx="1078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9" name="Oval 935"/>
            <p:cNvSpPr>
              <a:spLocks noChangeArrowheads="1"/>
            </p:cNvSpPr>
            <p:nvPr/>
          </p:nvSpPr>
          <p:spPr bwMode="auto">
            <a:xfrm>
              <a:off x="4308" y="2381"/>
              <a:ext cx="160" cy="15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0" name="Oval 936"/>
            <p:cNvSpPr>
              <a:spLocks noChangeArrowheads="1"/>
            </p:cNvSpPr>
            <p:nvPr/>
          </p:nvSpPr>
          <p:spPr bwMode="auto">
            <a:xfrm>
              <a:off x="4490" y="239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1" name="Oval 937"/>
            <p:cNvSpPr>
              <a:spLocks noChangeArrowheads="1"/>
            </p:cNvSpPr>
            <p:nvPr/>
          </p:nvSpPr>
          <p:spPr bwMode="auto">
            <a:xfrm>
              <a:off x="4661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2" name="Rectangle 938"/>
            <p:cNvSpPr>
              <a:spLocks noChangeArrowheads="1"/>
            </p:cNvSpPr>
            <p:nvPr/>
          </p:nvSpPr>
          <p:spPr bwMode="auto">
            <a:xfrm>
              <a:off x="5066" y="1832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1300" name="Group 906"/>
          <p:cNvGrpSpPr>
            <a:grpSpLocks/>
          </p:cNvGrpSpPr>
          <p:nvPr/>
        </p:nvGrpSpPr>
        <p:grpSpPr bwMode="auto">
          <a:xfrm>
            <a:off x="3398720" y="2086772"/>
            <a:ext cx="211953" cy="373659"/>
            <a:chOff x="4140" y="429"/>
            <a:chExt cx="1425" cy="2396"/>
          </a:xfrm>
        </p:grpSpPr>
        <p:sp>
          <p:nvSpPr>
            <p:cNvPr id="18130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Rectangle 908"/>
            <p:cNvSpPr>
              <a:spLocks noChangeArrowheads="1"/>
            </p:cNvSpPr>
            <p:nvPr/>
          </p:nvSpPr>
          <p:spPr bwMode="auto">
            <a:xfrm>
              <a:off x="4205" y="434"/>
              <a:ext cx="1046" cy="228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0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0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3" name="Rectangle 911"/>
            <p:cNvSpPr>
              <a:spLocks noChangeArrowheads="1"/>
            </p:cNvSpPr>
            <p:nvPr/>
          </p:nvSpPr>
          <p:spPr bwMode="auto">
            <a:xfrm>
              <a:off x="4216" y="699"/>
              <a:ext cx="587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789" name="AutoShape 91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9" cy="17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90" name="AutoShape 914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5" name="Rectangle 915"/>
            <p:cNvSpPr>
              <a:spLocks noChangeArrowheads="1"/>
            </p:cNvSpPr>
            <p:nvPr/>
          </p:nvSpPr>
          <p:spPr bwMode="auto">
            <a:xfrm>
              <a:off x="4226" y="1024"/>
              <a:ext cx="587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787" name="AutoShape 917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8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8" name="AutoShape 918"/>
              <p:cNvSpPr>
                <a:spLocks noChangeArrowheads="1"/>
              </p:cNvSpPr>
              <p:nvPr/>
            </p:nvSpPr>
            <p:spPr bwMode="auto">
              <a:xfrm>
                <a:off x="630" y="2589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7" name="Rectangle 919"/>
            <p:cNvSpPr>
              <a:spLocks noChangeArrowheads="1"/>
            </p:cNvSpPr>
            <p:nvPr/>
          </p:nvSpPr>
          <p:spPr bwMode="auto">
            <a:xfrm>
              <a:off x="4216" y="1360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68" name="Rectangle 920"/>
            <p:cNvSpPr>
              <a:spLocks noChangeArrowheads="1"/>
            </p:cNvSpPr>
            <p:nvPr/>
          </p:nvSpPr>
          <p:spPr bwMode="auto">
            <a:xfrm>
              <a:off x="4226" y="1656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1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785" name="AutoShape 922"/>
              <p:cNvSpPr>
                <a:spLocks noChangeArrowheads="1"/>
              </p:cNvSpPr>
              <p:nvPr/>
            </p:nvSpPr>
            <p:spPr bwMode="auto">
              <a:xfrm>
                <a:off x="618" y="2604"/>
                <a:ext cx="718" cy="10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6" name="AutoShape 923"/>
              <p:cNvSpPr>
                <a:spLocks noChangeArrowheads="1"/>
              </p:cNvSpPr>
              <p:nvPr/>
            </p:nvSpPr>
            <p:spPr bwMode="auto">
              <a:xfrm>
                <a:off x="632" y="2622"/>
                <a:ext cx="691" cy="6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1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1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783" name="AutoShape 926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678" cy="17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4" name="AutoShape 927"/>
              <p:cNvSpPr>
                <a:spLocks noChangeArrowheads="1"/>
              </p:cNvSpPr>
              <p:nvPr/>
            </p:nvSpPr>
            <p:spPr bwMode="auto">
              <a:xfrm>
                <a:off x="627" y="2591"/>
                <a:ext cx="651" cy="13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72" name="Rectangle 928"/>
            <p:cNvSpPr>
              <a:spLocks noChangeArrowheads="1"/>
            </p:cNvSpPr>
            <p:nvPr/>
          </p:nvSpPr>
          <p:spPr bwMode="auto">
            <a:xfrm>
              <a:off x="5251" y="434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1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5" name="Oval 931"/>
            <p:cNvSpPr>
              <a:spLocks noChangeArrowheads="1"/>
            </p:cNvSpPr>
            <p:nvPr/>
          </p:nvSpPr>
          <p:spPr bwMode="auto">
            <a:xfrm>
              <a:off x="5518" y="2612"/>
              <a:ext cx="4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7" name="AutoShape 933"/>
            <p:cNvSpPr>
              <a:spLocks noChangeArrowheads="1"/>
            </p:cNvSpPr>
            <p:nvPr/>
          </p:nvSpPr>
          <p:spPr bwMode="auto">
            <a:xfrm>
              <a:off x="4141" y="2684"/>
              <a:ext cx="1195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8" name="AutoShape 934"/>
            <p:cNvSpPr>
              <a:spLocks noChangeArrowheads="1"/>
            </p:cNvSpPr>
            <p:nvPr/>
          </p:nvSpPr>
          <p:spPr bwMode="auto">
            <a:xfrm>
              <a:off x="4205" y="2714"/>
              <a:ext cx="1067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9" name="Oval 935"/>
            <p:cNvSpPr>
              <a:spLocks noChangeArrowheads="1"/>
            </p:cNvSpPr>
            <p:nvPr/>
          </p:nvSpPr>
          <p:spPr bwMode="auto">
            <a:xfrm>
              <a:off x="4312" y="2389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0" name="Oval 936"/>
            <p:cNvSpPr>
              <a:spLocks noChangeArrowheads="1"/>
            </p:cNvSpPr>
            <p:nvPr/>
          </p:nvSpPr>
          <p:spPr bwMode="auto">
            <a:xfrm>
              <a:off x="4482" y="2389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1" name="Oval 937"/>
            <p:cNvSpPr>
              <a:spLocks noChangeArrowheads="1"/>
            </p:cNvSpPr>
            <p:nvPr/>
          </p:nvSpPr>
          <p:spPr bwMode="auto">
            <a:xfrm>
              <a:off x="4664" y="2378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2" name="Rectangle 938"/>
            <p:cNvSpPr>
              <a:spLocks noChangeArrowheads="1"/>
            </p:cNvSpPr>
            <p:nvPr/>
          </p:nvSpPr>
          <p:spPr bwMode="auto">
            <a:xfrm>
              <a:off x="5059" y="1839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857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VLANs: motivation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8413" y="1365250"/>
            <a:ext cx="3911600" cy="38957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000099"/>
                </a:solidFill>
                <a:latin typeface="Gill Sans MT" charset="0"/>
                <a:cs typeface="+mn-cs"/>
              </a:rPr>
              <a:t>consider</a:t>
            </a:r>
            <a:r>
              <a:rPr lang="en-US" i="1" dirty="0" smtClean="0">
                <a:latin typeface="Gill Sans MT" charset="0"/>
                <a:cs typeface="+mn-cs"/>
              </a:rPr>
              <a:t>:</a:t>
            </a:r>
            <a:endParaRPr lang="en-US" i="1" dirty="0">
              <a:latin typeface="Gill Sans MT" charset="0"/>
              <a:cs typeface="+mn-cs"/>
            </a:endParaRP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CS user moves office to EE, but wants connect to CS switch?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single broadcast domain: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all layer-2 broadcast traffic (ARP, </a:t>
            </a:r>
            <a:r>
              <a:rPr lang="en-US" dirty="0" smtClean="0">
                <a:latin typeface="Gill Sans MT" charset="0"/>
              </a:rPr>
              <a:t>DHCP, unknown location of destination MAC address) must cross </a:t>
            </a:r>
            <a:r>
              <a:rPr lang="en-US" dirty="0">
                <a:latin typeface="Gill Sans MT" charset="0"/>
              </a:rPr>
              <a:t>entire LAN </a:t>
            </a:r>
            <a:endParaRPr lang="en-US" dirty="0" smtClean="0">
              <a:latin typeface="Gill Sans MT" charset="0"/>
            </a:endParaRPr>
          </a:p>
          <a:p>
            <a:pPr marL="681038" lvl="1" indent="-223838">
              <a:defRPr/>
            </a:pPr>
            <a:r>
              <a:rPr lang="en-US" dirty="0" smtClean="0">
                <a:latin typeface="Gill Sans MT" charset="0"/>
              </a:rPr>
              <a:t>security</a:t>
            </a:r>
            <a:r>
              <a:rPr lang="en-US" dirty="0">
                <a:latin typeface="Gill Sans MT" charset="0"/>
              </a:rPr>
              <a:t>/privacy, efficiency </a:t>
            </a:r>
            <a:r>
              <a:rPr lang="en-US" dirty="0" smtClean="0">
                <a:latin typeface="Gill Sans MT" charset="0"/>
              </a:rPr>
              <a:t>issues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72711" name="Text Box 86"/>
          <p:cNvSpPr txBox="1">
            <a:spLocks noChangeArrowheads="1"/>
          </p:cNvSpPr>
          <p:nvPr/>
        </p:nvSpPr>
        <p:spPr bwMode="auto">
          <a:xfrm>
            <a:off x="346075" y="3976688"/>
            <a:ext cx="1019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Computer </a:t>
            </a:r>
          </a:p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Science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2" name="Text Box 87"/>
          <p:cNvSpPr txBox="1">
            <a:spLocks noChangeArrowheads="1"/>
          </p:cNvSpPr>
          <p:nvPr/>
        </p:nvSpPr>
        <p:spPr bwMode="auto">
          <a:xfrm>
            <a:off x="2009775" y="4227513"/>
            <a:ext cx="11414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Electrical</a:t>
            </a:r>
          </a:p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3" name="Text Box 88"/>
          <p:cNvSpPr txBox="1">
            <a:spLocks noChangeArrowheads="1"/>
          </p:cNvSpPr>
          <p:nvPr/>
        </p:nvSpPr>
        <p:spPr bwMode="auto">
          <a:xfrm>
            <a:off x="3500438" y="4068763"/>
            <a:ext cx="1139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Computer</a:t>
            </a:r>
          </a:p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81257" name="Picture 23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0646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1620192" y="1815942"/>
            <a:ext cx="518892" cy="300522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14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13"/>
          <p:cNvSpPr>
            <a:spLocks noChangeArrowheads="1"/>
          </p:cNvSpPr>
          <p:nvPr/>
        </p:nvSpPr>
        <p:spPr bwMode="auto">
          <a:xfrm>
            <a:off x="7543800" y="210502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6" name="Rectangle 212"/>
          <p:cNvSpPr>
            <a:spLocks noChangeArrowheads="1"/>
          </p:cNvSpPr>
          <p:nvPr/>
        </p:nvSpPr>
        <p:spPr bwMode="auto">
          <a:xfrm>
            <a:off x="5470525" y="188912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</a:t>
            </a:r>
          </a:p>
        </p:txBody>
      </p:sp>
      <p:sp>
        <p:nvSpPr>
          <p:cNvPr id="73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7338" y="355600"/>
            <a:ext cx="4926012" cy="1625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port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-based VLAN: </a:t>
            </a:r>
            <a:r>
              <a:rPr lang="en-US" sz="2400" dirty="0">
                <a:latin typeface="Gill Sans MT" charset="0"/>
                <a:cs typeface="+mn-cs"/>
              </a:rPr>
              <a:t>switch ports grouped (by switch management software) so that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single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physical switch ……</a:t>
            </a:r>
          </a:p>
          <a:p>
            <a:pPr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sp>
        <p:nvSpPr>
          <p:cNvPr id="73739" name="Text Box 85"/>
          <p:cNvSpPr txBox="1">
            <a:spLocks noChangeArrowheads="1"/>
          </p:cNvSpPr>
          <p:nvPr/>
        </p:nvSpPr>
        <p:spPr bwMode="auto">
          <a:xfrm>
            <a:off x="681038" y="2265363"/>
            <a:ext cx="2944812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switch(es) supporting VLAN capabilities can be configured to define multiple </a:t>
            </a:r>
            <a:r>
              <a:rPr lang="en-US" sz="2200" b="1" u="sng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virtual</a:t>
            </a:r>
            <a:r>
              <a:rPr lang="en-US" sz="2200" i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LANS over single physical LAN infrastructure.</a:t>
            </a:r>
          </a:p>
        </p:txBody>
      </p:sp>
      <p:sp>
        <p:nvSpPr>
          <p:cNvPr id="73740" name="Rectangle 86"/>
          <p:cNvSpPr>
            <a:spLocks noChangeArrowheads="1"/>
          </p:cNvSpPr>
          <p:nvPr/>
        </p:nvSpPr>
        <p:spPr bwMode="auto">
          <a:xfrm>
            <a:off x="482600" y="1919288"/>
            <a:ext cx="3216275" cy="2813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741" name="Text Box 87"/>
          <p:cNvSpPr txBox="1">
            <a:spLocks noChangeArrowheads="1"/>
          </p:cNvSpPr>
          <p:nvPr/>
        </p:nvSpPr>
        <p:spPr bwMode="auto">
          <a:xfrm>
            <a:off x="642938" y="1543050"/>
            <a:ext cx="1836737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Virtual Local 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Area Network</a:t>
            </a:r>
          </a:p>
        </p:txBody>
      </p:sp>
      <p:sp>
        <p:nvSpPr>
          <p:cNvPr id="182282" name="Rectangle 80"/>
          <p:cNvSpPr>
            <a:spLocks noChangeArrowheads="1"/>
          </p:cNvSpPr>
          <p:nvPr/>
        </p:nvSpPr>
        <p:spPr bwMode="auto">
          <a:xfrm>
            <a:off x="5462588" y="209867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3" name="Rectangle 77"/>
          <p:cNvSpPr>
            <a:spLocks noChangeArrowheads="1"/>
          </p:cNvSpPr>
          <p:nvPr/>
        </p:nvSpPr>
        <p:spPr bwMode="auto">
          <a:xfrm>
            <a:off x="7534275" y="187960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4" name="Rectangle 76"/>
          <p:cNvSpPr>
            <a:spLocks noChangeArrowheads="1"/>
          </p:cNvSpPr>
          <p:nvPr/>
        </p:nvSpPr>
        <p:spPr bwMode="auto">
          <a:xfrm>
            <a:off x="6643688" y="188436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5" name="Rectangle 75"/>
          <p:cNvSpPr>
            <a:spLocks noChangeArrowheads="1"/>
          </p:cNvSpPr>
          <p:nvPr/>
        </p:nvSpPr>
        <p:spPr bwMode="auto">
          <a:xfrm>
            <a:off x="5748338" y="188436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6" name="Rectangle 2"/>
          <p:cNvSpPr>
            <a:spLocks noChangeArrowheads="1"/>
          </p:cNvSpPr>
          <p:nvPr/>
        </p:nvSpPr>
        <p:spPr bwMode="auto">
          <a:xfrm>
            <a:off x="5462588" y="187642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7" name="Line 3"/>
          <p:cNvSpPr>
            <a:spLocks noChangeShapeType="1"/>
          </p:cNvSpPr>
          <p:nvPr/>
        </p:nvSpPr>
        <p:spPr bwMode="auto">
          <a:xfrm>
            <a:off x="5464175" y="209232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88" name="Text Box 6"/>
          <p:cNvSpPr txBox="1">
            <a:spLocks noChangeArrowheads="1"/>
          </p:cNvSpPr>
          <p:nvPr/>
        </p:nvSpPr>
        <p:spPr bwMode="auto">
          <a:xfrm>
            <a:off x="5380038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2289" name="Line 7"/>
          <p:cNvSpPr>
            <a:spLocks noChangeShapeType="1"/>
          </p:cNvSpPr>
          <p:nvPr/>
        </p:nvSpPr>
        <p:spPr bwMode="auto">
          <a:xfrm>
            <a:off x="66436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0" name="AutoShape 8"/>
          <p:cNvSpPr>
            <a:spLocks noChangeArrowheads="1"/>
          </p:cNvSpPr>
          <p:nvPr/>
        </p:nvSpPr>
        <p:spPr bwMode="auto">
          <a:xfrm>
            <a:off x="5434013" y="161766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91" name="Freeform 9"/>
          <p:cNvSpPr>
            <a:spLocks/>
          </p:cNvSpPr>
          <p:nvPr/>
        </p:nvSpPr>
        <p:spPr bwMode="auto">
          <a:xfrm>
            <a:off x="7837488" y="162083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2" name="Freeform 10"/>
          <p:cNvSpPr>
            <a:spLocks/>
          </p:cNvSpPr>
          <p:nvPr/>
        </p:nvSpPr>
        <p:spPr bwMode="auto">
          <a:xfrm>
            <a:off x="5835650" y="166528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3" name="Freeform 11"/>
          <p:cNvSpPr>
            <a:spLocks/>
          </p:cNvSpPr>
          <p:nvPr/>
        </p:nvSpPr>
        <p:spPr bwMode="auto">
          <a:xfrm>
            <a:off x="6308725" y="166528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4" name="Line 17"/>
          <p:cNvSpPr>
            <a:spLocks noChangeShapeType="1"/>
          </p:cNvSpPr>
          <p:nvPr/>
        </p:nvSpPr>
        <p:spPr bwMode="auto">
          <a:xfrm>
            <a:off x="72437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5" name="Line 18"/>
          <p:cNvSpPr>
            <a:spLocks noChangeShapeType="1"/>
          </p:cNvSpPr>
          <p:nvPr/>
        </p:nvSpPr>
        <p:spPr bwMode="auto">
          <a:xfrm>
            <a:off x="60436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6" name="Line 21"/>
          <p:cNvSpPr>
            <a:spLocks noChangeShapeType="1"/>
          </p:cNvSpPr>
          <p:nvPr/>
        </p:nvSpPr>
        <p:spPr bwMode="auto">
          <a:xfrm>
            <a:off x="5753100" y="18780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7" name="Line 22"/>
          <p:cNvSpPr>
            <a:spLocks noChangeShapeType="1"/>
          </p:cNvSpPr>
          <p:nvPr/>
        </p:nvSpPr>
        <p:spPr bwMode="auto">
          <a:xfrm>
            <a:off x="546258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8" name="Line 23"/>
          <p:cNvSpPr>
            <a:spLocks noChangeShapeType="1"/>
          </p:cNvSpPr>
          <p:nvPr/>
        </p:nvSpPr>
        <p:spPr bwMode="auto">
          <a:xfrm>
            <a:off x="6324600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9" name="Line 24"/>
          <p:cNvSpPr>
            <a:spLocks noChangeShapeType="1"/>
          </p:cNvSpPr>
          <p:nvPr/>
        </p:nvSpPr>
        <p:spPr bwMode="auto">
          <a:xfrm>
            <a:off x="69484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0" name="Line 25"/>
          <p:cNvSpPr>
            <a:spLocks noChangeShapeType="1"/>
          </p:cNvSpPr>
          <p:nvPr/>
        </p:nvSpPr>
        <p:spPr bwMode="auto">
          <a:xfrm>
            <a:off x="7539038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1" name="Text Box 26"/>
          <p:cNvSpPr txBox="1">
            <a:spLocks noChangeArrowheads="1"/>
          </p:cNvSpPr>
          <p:nvPr/>
        </p:nvSpPr>
        <p:spPr bwMode="auto">
          <a:xfrm>
            <a:off x="6261100" y="20447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2302" name="Text Box 27"/>
          <p:cNvSpPr txBox="1">
            <a:spLocks noChangeArrowheads="1"/>
          </p:cNvSpPr>
          <p:nvPr/>
        </p:nvSpPr>
        <p:spPr bwMode="auto">
          <a:xfrm>
            <a:off x="658018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2303" name="Text Box 28"/>
          <p:cNvSpPr txBox="1">
            <a:spLocks noChangeArrowheads="1"/>
          </p:cNvSpPr>
          <p:nvPr/>
        </p:nvSpPr>
        <p:spPr bwMode="auto">
          <a:xfrm>
            <a:off x="745648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2304" name="Text Box 29"/>
          <p:cNvSpPr txBox="1">
            <a:spLocks noChangeArrowheads="1"/>
          </p:cNvSpPr>
          <p:nvPr/>
        </p:nvSpPr>
        <p:spPr bwMode="auto">
          <a:xfrm>
            <a:off x="656113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2305" name="Text Box 30"/>
          <p:cNvSpPr txBox="1">
            <a:spLocks noChangeArrowheads="1"/>
          </p:cNvSpPr>
          <p:nvPr/>
        </p:nvSpPr>
        <p:spPr bwMode="auto">
          <a:xfrm>
            <a:off x="5389563" y="20351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2306" name="Text Box 57"/>
          <p:cNvSpPr txBox="1">
            <a:spLocks noChangeArrowheads="1"/>
          </p:cNvSpPr>
          <p:nvPr/>
        </p:nvSpPr>
        <p:spPr bwMode="auto">
          <a:xfrm>
            <a:off x="625633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2307" name="Line 61"/>
          <p:cNvSpPr>
            <a:spLocks noChangeShapeType="1"/>
          </p:cNvSpPr>
          <p:nvPr/>
        </p:nvSpPr>
        <p:spPr bwMode="auto">
          <a:xfrm flipH="1">
            <a:off x="4702175" y="2211388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8" name="Line 62"/>
          <p:cNvSpPr>
            <a:spLocks noChangeShapeType="1"/>
          </p:cNvSpPr>
          <p:nvPr/>
        </p:nvSpPr>
        <p:spPr bwMode="auto">
          <a:xfrm flipH="1">
            <a:off x="5087938" y="221138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9" name="Line 63"/>
          <p:cNvSpPr>
            <a:spLocks noChangeShapeType="1"/>
          </p:cNvSpPr>
          <p:nvPr/>
        </p:nvSpPr>
        <p:spPr bwMode="auto">
          <a:xfrm flipH="1">
            <a:off x="5807075" y="222726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0" name="Text Box 64"/>
          <p:cNvSpPr txBox="1">
            <a:spLocks noChangeArrowheads="1"/>
          </p:cNvSpPr>
          <p:nvPr/>
        </p:nvSpPr>
        <p:spPr bwMode="auto">
          <a:xfrm>
            <a:off x="7527925" y="25892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2311" name="Line 69"/>
          <p:cNvSpPr>
            <a:spLocks noChangeShapeType="1"/>
          </p:cNvSpPr>
          <p:nvPr/>
        </p:nvSpPr>
        <p:spPr bwMode="auto">
          <a:xfrm>
            <a:off x="6815138" y="221456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2" name="Line 70"/>
          <p:cNvSpPr>
            <a:spLocks noChangeShapeType="1"/>
          </p:cNvSpPr>
          <p:nvPr/>
        </p:nvSpPr>
        <p:spPr bwMode="auto">
          <a:xfrm>
            <a:off x="6805613" y="201295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3" name="Line 71"/>
          <p:cNvSpPr>
            <a:spLocks noChangeShapeType="1"/>
          </p:cNvSpPr>
          <p:nvPr/>
        </p:nvSpPr>
        <p:spPr bwMode="auto">
          <a:xfrm>
            <a:off x="7661275" y="195738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4" name="Text Box 72"/>
          <p:cNvSpPr txBox="1">
            <a:spLocks noChangeArrowheads="1"/>
          </p:cNvSpPr>
          <p:nvPr/>
        </p:nvSpPr>
        <p:spPr bwMode="auto">
          <a:xfrm>
            <a:off x="4692650" y="313213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2315" name="Text Box 73"/>
          <p:cNvSpPr txBox="1">
            <a:spLocks noChangeArrowheads="1"/>
          </p:cNvSpPr>
          <p:nvPr/>
        </p:nvSpPr>
        <p:spPr bwMode="auto">
          <a:xfrm>
            <a:off x="6854825" y="311943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2316" name="Text Box 74"/>
          <p:cNvSpPr txBox="1">
            <a:spLocks noChangeArrowheads="1"/>
          </p:cNvSpPr>
          <p:nvPr/>
        </p:nvSpPr>
        <p:spPr bwMode="auto">
          <a:xfrm>
            <a:off x="7451725" y="182562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2317" name="Oval 81"/>
          <p:cNvSpPr>
            <a:spLocks noChangeArrowheads="1"/>
          </p:cNvSpPr>
          <p:nvPr/>
        </p:nvSpPr>
        <p:spPr bwMode="auto">
          <a:xfrm>
            <a:off x="5578475" y="2190750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8" name="Oval 82"/>
          <p:cNvSpPr>
            <a:spLocks noChangeArrowheads="1"/>
          </p:cNvSpPr>
          <p:nvPr/>
        </p:nvSpPr>
        <p:spPr bwMode="auto">
          <a:xfrm>
            <a:off x="5870575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9" name="Oval 83"/>
          <p:cNvSpPr>
            <a:spLocks noChangeArrowheads="1"/>
          </p:cNvSpPr>
          <p:nvPr/>
        </p:nvSpPr>
        <p:spPr bwMode="auto">
          <a:xfrm>
            <a:off x="6457950" y="21923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0" name="Oval 84"/>
          <p:cNvSpPr>
            <a:spLocks noChangeArrowheads="1"/>
          </p:cNvSpPr>
          <p:nvPr/>
        </p:nvSpPr>
        <p:spPr bwMode="auto">
          <a:xfrm>
            <a:off x="678973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1" name="Oval 85"/>
          <p:cNvSpPr>
            <a:spLocks noChangeArrowheads="1"/>
          </p:cNvSpPr>
          <p:nvPr/>
        </p:nvSpPr>
        <p:spPr bwMode="auto">
          <a:xfrm>
            <a:off x="6777038" y="19748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2" name="Oval 86"/>
          <p:cNvSpPr>
            <a:spLocks noChangeArrowheads="1"/>
          </p:cNvSpPr>
          <p:nvPr/>
        </p:nvSpPr>
        <p:spPr bwMode="auto">
          <a:xfrm>
            <a:off x="7651750" y="19716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3" name="Text Box 45"/>
          <p:cNvSpPr txBox="1">
            <a:spLocks noChangeArrowheads="1"/>
          </p:cNvSpPr>
          <p:nvPr/>
        </p:nvSpPr>
        <p:spPr bwMode="auto">
          <a:xfrm>
            <a:off x="5241925" y="25558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grpSp>
        <p:nvGrpSpPr>
          <p:cNvPr id="182324" name="Group 44"/>
          <p:cNvGrpSpPr>
            <a:grpSpLocks/>
          </p:cNvGrpSpPr>
          <p:nvPr/>
        </p:nvGrpSpPr>
        <p:grpSpPr bwMode="auto">
          <a:xfrm>
            <a:off x="4165600" y="2397125"/>
            <a:ext cx="609600" cy="558800"/>
            <a:chOff x="-44" y="1473"/>
            <a:chExt cx="981" cy="1105"/>
          </a:xfrm>
        </p:grpSpPr>
        <p:pic>
          <p:nvPicPr>
            <p:cNvPr id="18241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5" name="Group 44"/>
          <p:cNvGrpSpPr>
            <a:grpSpLocks/>
          </p:cNvGrpSpPr>
          <p:nvPr/>
        </p:nvGrpSpPr>
        <p:grpSpPr bwMode="auto">
          <a:xfrm>
            <a:off x="4694238" y="2489200"/>
            <a:ext cx="609600" cy="558800"/>
            <a:chOff x="-44" y="1473"/>
            <a:chExt cx="981" cy="1105"/>
          </a:xfrm>
        </p:grpSpPr>
        <p:pic>
          <p:nvPicPr>
            <p:cNvPr id="18241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6" name="Group 44"/>
          <p:cNvGrpSpPr>
            <a:grpSpLocks/>
          </p:cNvGrpSpPr>
          <p:nvPr/>
        </p:nvGrpSpPr>
        <p:grpSpPr bwMode="auto">
          <a:xfrm>
            <a:off x="5414963" y="2509838"/>
            <a:ext cx="609600" cy="558800"/>
            <a:chOff x="-44" y="1473"/>
            <a:chExt cx="981" cy="1105"/>
          </a:xfrm>
        </p:grpSpPr>
        <p:pic>
          <p:nvPicPr>
            <p:cNvPr id="18241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7" name="Group 44"/>
          <p:cNvGrpSpPr>
            <a:grpSpLocks/>
          </p:cNvGrpSpPr>
          <p:nvPr/>
        </p:nvGrpSpPr>
        <p:grpSpPr bwMode="auto">
          <a:xfrm>
            <a:off x="6430963" y="2530475"/>
            <a:ext cx="609600" cy="558800"/>
            <a:chOff x="-44" y="1473"/>
            <a:chExt cx="981" cy="1105"/>
          </a:xfrm>
        </p:grpSpPr>
        <p:pic>
          <p:nvPicPr>
            <p:cNvPr id="18240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8" name="Group 44"/>
          <p:cNvGrpSpPr>
            <a:grpSpLocks/>
          </p:cNvGrpSpPr>
          <p:nvPr/>
        </p:nvGrpSpPr>
        <p:grpSpPr bwMode="auto">
          <a:xfrm>
            <a:off x="6938963" y="2540000"/>
            <a:ext cx="609600" cy="558800"/>
            <a:chOff x="-44" y="1473"/>
            <a:chExt cx="981" cy="1105"/>
          </a:xfrm>
        </p:grpSpPr>
        <p:pic>
          <p:nvPicPr>
            <p:cNvPr id="18240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9" name="Group 44"/>
          <p:cNvGrpSpPr>
            <a:grpSpLocks/>
          </p:cNvGrpSpPr>
          <p:nvPr/>
        </p:nvGrpSpPr>
        <p:grpSpPr bwMode="auto">
          <a:xfrm>
            <a:off x="7802563" y="2357438"/>
            <a:ext cx="609600" cy="558800"/>
            <a:chOff x="-44" y="1473"/>
            <a:chExt cx="981" cy="1105"/>
          </a:xfrm>
        </p:grpSpPr>
        <p:pic>
          <p:nvPicPr>
            <p:cNvPr id="18240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02075" y="3695700"/>
            <a:ext cx="5334000" cy="2593975"/>
            <a:chOff x="3902075" y="3695700"/>
            <a:chExt cx="5334289" cy="2593975"/>
          </a:xfrm>
        </p:grpSpPr>
        <p:sp>
          <p:nvSpPr>
            <p:cNvPr id="182332" name="Cloud"/>
            <p:cNvSpPr>
              <a:spLocks noChangeAspect="1" noEditPoints="1" noChangeArrowheads="1"/>
            </p:cNvSpPr>
            <p:nvPr/>
          </p:nvSpPr>
          <p:spPr bwMode="auto">
            <a:xfrm>
              <a:off x="4560888" y="4090988"/>
              <a:ext cx="4516437" cy="121443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734" name="Rectangle 263"/>
            <p:cNvSpPr>
              <a:spLocks noChangeArrowheads="1"/>
            </p:cNvSpPr>
            <p:nvPr/>
          </p:nvSpPr>
          <p:spPr bwMode="auto">
            <a:xfrm>
              <a:off x="5135630" y="4583113"/>
              <a:ext cx="269890" cy="204787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3735" name="Rectangle 262"/>
            <p:cNvSpPr>
              <a:spLocks noChangeArrowheads="1"/>
            </p:cNvSpPr>
            <p:nvPr/>
          </p:nvSpPr>
          <p:spPr bwMode="auto">
            <a:xfrm>
              <a:off x="8064726" y="4811713"/>
              <a:ext cx="279415" cy="2381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82335" name="Line 61"/>
            <p:cNvSpPr>
              <a:spLocks noChangeShapeType="1"/>
            </p:cNvSpPr>
            <p:nvPr/>
          </p:nvSpPr>
          <p:spPr bwMode="auto">
            <a:xfrm flipH="1">
              <a:off x="4364038" y="4911725"/>
              <a:ext cx="901700" cy="27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6" name="Line 62"/>
            <p:cNvSpPr>
              <a:spLocks noChangeShapeType="1"/>
            </p:cNvSpPr>
            <p:nvPr/>
          </p:nvSpPr>
          <p:spPr bwMode="auto">
            <a:xfrm flipH="1">
              <a:off x="4749800" y="4911725"/>
              <a:ext cx="806450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7" name="Line 63"/>
            <p:cNvSpPr>
              <a:spLocks noChangeShapeType="1"/>
            </p:cNvSpPr>
            <p:nvPr/>
          </p:nvSpPr>
          <p:spPr bwMode="auto">
            <a:xfrm flipH="1">
              <a:off x="5468938" y="4921250"/>
              <a:ext cx="684212" cy="366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8" name="Text Box 72"/>
            <p:cNvSpPr txBox="1">
              <a:spLocks noChangeArrowheads="1"/>
            </p:cNvSpPr>
            <p:nvPr/>
          </p:nvSpPr>
          <p:spPr bwMode="auto">
            <a:xfrm>
              <a:off x="4354513" y="5832475"/>
              <a:ext cx="165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Electrical Engineering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1-8)</a:t>
              </a:r>
            </a:p>
          </p:txBody>
        </p:sp>
        <p:sp>
          <p:nvSpPr>
            <p:cNvPr id="182339" name="Text Box 45"/>
            <p:cNvSpPr txBox="1">
              <a:spLocks noChangeArrowheads="1"/>
            </p:cNvSpPr>
            <p:nvPr/>
          </p:nvSpPr>
          <p:spPr bwMode="auto">
            <a:xfrm>
              <a:off x="4903788" y="5256213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grpSp>
          <p:nvGrpSpPr>
            <p:cNvPr id="182340" name="Group 186"/>
            <p:cNvGrpSpPr>
              <a:grpSpLocks/>
            </p:cNvGrpSpPr>
            <p:nvPr/>
          </p:nvGrpSpPr>
          <p:grpSpPr bwMode="auto">
            <a:xfrm>
              <a:off x="5041900" y="4316413"/>
              <a:ext cx="1684338" cy="738187"/>
              <a:chOff x="3479" y="2610"/>
              <a:chExt cx="1061" cy="465"/>
            </a:xfrm>
          </p:grpSpPr>
          <p:sp>
            <p:nvSpPr>
              <p:cNvPr id="182385" name="Rectangle 80"/>
              <p:cNvSpPr>
                <a:spLocks noChangeArrowheads="1"/>
              </p:cNvSpPr>
              <p:nvPr/>
            </p:nvSpPr>
            <p:spPr bwMode="auto">
              <a:xfrm>
                <a:off x="3531" y="2914"/>
                <a:ext cx="183" cy="15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6" name="Rectangle 75"/>
              <p:cNvSpPr>
                <a:spLocks noChangeArrowheads="1"/>
              </p:cNvSpPr>
              <p:nvPr/>
            </p:nvSpPr>
            <p:spPr bwMode="auto">
              <a:xfrm>
                <a:off x="3711" y="2779"/>
                <a:ext cx="567" cy="28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7" name="Rectangle 2"/>
              <p:cNvSpPr>
                <a:spLocks noChangeArrowheads="1"/>
              </p:cNvSpPr>
              <p:nvPr/>
            </p:nvSpPr>
            <p:spPr bwMode="auto">
              <a:xfrm>
                <a:off x="3531" y="2774"/>
                <a:ext cx="745" cy="29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8" name="Line 3"/>
              <p:cNvSpPr>
                <a:spLocks noChangeShapeType="1"/>
              </p:cNvSpPr>
              <p:nvPr/>
            </p:nvSpPr>
            <p:spPr bwMode="auto">
              <a:xfrm>
                <a:off x="3532" y="2910"/>
                <a:ext cx="7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89" name="Text Box 6"/>
              <p:cNvSpPr txBox="1">
                <a:spLocks noChangeArrowheads="1"/>
              </p:cNvSpPr>
              <p:nvPr/>
            </p:nvSpPr>
            <p:spPr bwMode="auto">
              <a:xfrm>
                <a:off x="3479" y="2748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2390" name="AutoShape 8"/>
              <p:cNvSpPr>
                <a:spLocks noChangeArrowheads="1"/>
              </p:cNvSpPr>
              <p:nvPr/>
            </p:nvSpPr>
            <p:spPr bwMode="auto">
              <a:xfrm>
                <a:off x="3513" y="2611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91" name="Freeform 10"/>
              <p:cNvSpPr>
                <a:spLocks/>
              </p:cNvSpPr>
              <p:nvPr/>
            </p:nvSpPr>
            <p:spPr bwMode="auto">
              <a:xfrm>
                <a:off x="3628" y="2639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2" name="Line 18"/>
              <p:cNvSpPr>
                <a:spLocks noChangeShapeType="1"/>
              </p:cNvSpPr>
              <p:nvPr/>
            </p:nvSpPr>
            <p:spPr bwMode="auto">
              <a:xfrm>
                <a:off x="3897" y="2777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3" name="Line 21"/>
              <p:cNvSpPr>
                <a:spLocks noChangeShapeType="1"/>
              </p:cNvSpPr>
              <p:nvPr/>
            </p:nvSpPr>
            <p:spPr bwMode="auto">
              <a:xfrm>
                <a:off x="3714" y="2775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4" name="Line 22"/>
              <p:cNvSpPr>
                <a:spLocks noChangeShapeType="1"/>
              </p:cNvSpPr>
              <p:nvPr/>
            </p:nvSpPr>
            <p:spPr bwMode="auto">
              <a:xfrm>
                <a:off x="3531" y="2783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5" name="Line 23"/>
              <p:cNvSpPr>
                <a:spLocks noChangeShapeType="1"/>
              </p:cNvSpPr>
              <p:nvPr/>
            </p:nvSpPr>
            <p:spPr bwMode="auto">
              <a:xfrm>
                <a:off x="4074" y="2780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6" name="Text Box 26"/>
              <p:cNvSpPr txBox="1">
                <a:spLocks noChangeArrowheads="1"/>
              </p:cNvSpPr>
              <p:nvPr/>
            </p:nvSpPr>
            <p:spPr bwMode="auto">
              <a:xfrm>
                <a:off x="4034" y="2880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182397" name="Text Box 30"/>
              <p:cNvSpPr txBox="1">
                <a:spLocks noChangeArrowheads="1"/>
              </p:cNvSpPr>
              <p:nvPr/>
            </p:nvSpPr>
            <p:spPr bwMode="auto">
              <a:xfrm>
                <a:off x="3485" y="2874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82398" name="Text Box 57"/>
              <p:cNvSpPr txBox="1">
                <a:spLocks noChangeArrowheads="1"/>
              </p:cNvSpPr>
              <p:nvPr/>
            </p:nvSpPr>
            <p:spPr bwMode="auto">
              <a:xfrm>
                <a:off x="4031" y="2745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182399" name="Oval 81"/>
              <p:cNvSpPr>
                <a:spLocks noChangeArrowheads="1"/>
              </p:cNvSpPr>
              <p:nvPr/>
            </p:nvSpPr>
            <p:spPr bwMode="auto">
              <a:xfrm>
                <a:off x="3604" y="2972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0" name="Oval 82"/>
              <p:cNvSpPr>
                <a:spLocks noChangeArrowheads="1"/>
              </p:cNvSpPr>
              <p:nvPr/>
            </p:nvSpPr>
            <p:spPr bwMode="auto">
              <a:xfrm>
                <a:off x="3788" y="2970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1" name="Oval 83"/>
              <p:cNvSpPr>
                <a:spLocks noChangeArrowheads="1"/>
              </p:cNvSpPr>
              <p:nvPr/>
            </p:nvSpPr>
            <p:spPr bwMode="auto">
              <a:xfrm>
                <a:off x="4158" y="2973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2" name="Freeform 10"/>
              <p:cNvSpPr>
                <a:spLocks/>
              </p:cNvSpPr>
              <p:nvPr/>
            </p:nvSpPr>
            <p:spPr bwMode="auto">
              <a:xfrm flipV="1">
                <a:off x="3754" y="2639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403" name="Freeform 185"/>
              <p:cNvSpPr>
                <a:spLocks/>
              </p:cNvSpPr>
              <p:nvPr/>
            </p:nvSpPr>
            <p:spPr bwMode="auto">
              <a:xfrm>
                <a:off x="4274" y="2610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1" name="Group 210"/>
            <p:cNvGrpSpPr>
              <a:grpSpLocks/>
            </p:cNvGrpSpPr>
            <p:nvPr/>
          </p:nvGrpSpPr>
          <p:grpSpPr bwMode="auto">
            <a:xfrm>
              <a:off x="7080250" y="4318000"/>
              <a:ext cx="1698625" cy="742950"/>
              <a:chOff x="1003" y="3585"/>
              <a:chExt cx="1070" cy="468"/>
            </a:xfrm>
          </p:grpSpPr>
          <p:grpSp>
            <p:nvGrpSpPr>
              <p:cNvPr id="182366" name="Group 207"/>
              <p:cNvGrpSpPr>
                <a:grpSpLocks/>
              </p:cNvGrpSpPr>
              <p:nvPr/>
            </p:nvGrpSpPr>
            <p:grpSpPr bwMode="auto">
              <a:xfrm>
                <a:off x="1003" y="3723"/>
                <a:ext cx="796" cy="330"/>
                <a:chOff x="2444" y="3759"/>
                <a:chExt cx="796" cy="330"/>
              </a:xfrm>
            </p:grpSpPr>
            <p:sp>
              <p:nvSpPr>
                <p:cNvPr id="182373" name="Rectangle 77"/>
                <p:cNvSpPr>
                  <a:spLocks noChangeArrowheads="1"/>
                </p:cNvSpPr>
                <p:nvPr/>
              </p:nvSpPr>
              <p:spPr bwMode="auto">
                <a:xfrm>
                  <a:off x="3057" y="3793"/>
                  <a:ext cx="183" cy="1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74" name="Rectangle 76"/>
                <p:cNvSpPr>
                  <a:spLocks noChangeArrowheads="1"/>
                </p:cNvSpPr>
                <p:nvPr/>
              </p:nvSpPr>
              <p:spPr bwMode="auto">
                <a:xfrm>
                  <a:off x="2496" y="3796"/>
                  <a:ext cx="561" cy="28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75" name="Line 17"/>
                <p:cNvSpPr>
                  <a:spLocks noChangeShapeType="1"/>
                </p:cNvSpPr>
                <p:nvPr/>
              </p:nvSpPr>
              <p:spPr bwMode="auto">
                <a:xfrm>
                  <a:off x="2874" y="3797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6" name="Line 24"/>
                <p:cNvSpPr>
                  <a:spLocks noChangeShapeType="1"/>
                </p:cNvSpPr>
                <p:nvPr/>
              </p:nvSpPr>
              <p:spPr bwMode="auto">
                <a:xfrm>
                  <a:off x="2688" y="3794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7" name="Line 25"/>
                <p:cNvSpPr>
                  <a:spLocks noChangeShapeType="1"/>
                </p:cNvSpPr>
                <p:nvPr/>
              </p:nvSpPr>
              <p:spPr bwMode="auto">
                <a:xfrm>
                  <a:off x="3060" y="3791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56" y="3762"/>
                  <a:ext cx="15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9</a:t>
                  </a:r>
                </a:p>
              </p:txBody>
            </p:sp>
            <p:sp>
              <p:nvSpPr>
                <p:cNvPr id="18237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008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16</a:t>
                  </a:r>
                </a:p>
              </p:txBody>
            </p:sp>
            <p:sp>
              <p:nvSpPr>
                <p:cNvPr id="18238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444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10</a:t>
                  </a:r>
                </a:p>
              </p:txBody>
            </p:sp>
            <p:sp>
              <p:nvSpPr>
                <p:cNvPr id="182381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005" y="3759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15</a:t>
                  </a:r>
                </a:p>
              </p:txBody>
            </p:sp>
            <p:sp>
              <p:nvSpPr>
                <p:cNvPr id="182382" name="Oval 84"/>
                <p:cNvSpPr>
                  <a:spLocks noChangeArrowheads="1"/>
                </p:cNvSpPr>
                <p:nvPr/>
              </p:nvSpPr>
              <p:spPr bwMode="auto">
                <a:xfrm>
                  <a:off x="2588" y="3988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83" name="Oval 85"/>
                <p:cNvSpPr>
                  <a:spLocks noChangeArrowheads="1"/>
                </p:cNvSpPr>
                <p:nvPr/>
              </p:nvSpPr>
              <p:spPr bwMode="auto">
                <a:xfrm>
                  <a:off x="2580" y="3853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84" name="Oval 86"/>
                <p:cNvSpPr>
                  <a:spLocks noChangeArrowheads="1"/>
                </p:cNvSpPr>
                <p:nvPr/>
              </p:nvSpPr>
              <p:spPr bwMode="auto">
                <a:xfrm>
                  <a:off x="3131" y="3851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82367" name="AutoShape 8"/>
              <p:cNvSpPr>
                <a:spLocks noChangeArrowheads="1"/>
              </p:cNvSpPr>
              <p:nvPr/>
            </p:nvSpPr>
            <p:spPr bwMode="auto">
              <a:xfrm>
                <a:off x="1046" y="3586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68" name="Freeform 10"/>
              <p:cNvSpPr>
                <a:spLocks/>
              </p:cNvSpPr>
              <p:nvPr/>
            </p:nvSpPr>
            <p:spPr bwMode="auto">
              <a:xfrm>
                <a:off x="1161" y="3614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69" name="Freeform 10"/>
              <p:cNvSpPr>
                <a:spLocks/>
              </p:cNvSpPr>
              <p:nvPr/>
            </p:nvSpPr>
            <p:spPr bwMode="auto">
              <a:xfrm flipV="1">
                <a:off x="1287" y="3614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370" name="Freeform 206"/>
              <p:cNvSpPr>
                <a:spLocks/>
              </p:cNvSpPr>
              <p:nvPr/>
            </p:nvSpPr>
            <p:spPr bwMode="auto">
              <a:xfrm>
                <a:off x="1807" y="3585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82371" name="Freeform 208"/>
              <p:cNvSpPr>
                <a:spLocks/>
              </p:cNvSpPr>
              <p:nvPr/>
            </p:nvSpPr>
            <p:spPr bwMode="auto">
              <a:xfrm>
                <a:off x="1044" y="3747"/>
                <a:ext cx="762" cy="303"/>
              </a:xfrm>
              <a:custGeom>
                <a:avLst/>
                <a:gdLst>
                  <a:gd name="T0" fmla="*/ 0 w 762"/>
                  <a:gd name="T1" fmla="*/ 3 h 303"/>
                  <a:gd name="T2" fmla="*/ 0 w 762"/>
                  <a:gd name="T3" fmla="*/ 303 h 303"/>
                  <a:gd name="T4" fmla="*/ 762 w 762"/>
                  <a:gd name="T5" fmla="*/ 303 h 303"/>
                  <a:gd name="T6" fmla="*/ 762 w 762"/>
                  <a:gd name="T7" fmla="*/ 0 h 30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2" h="303">
                    <a:moveTo>
                      <a:pt x="0" y="3"/>
                    </a:moveTo>
                    <a:lnTo>
                      <a:pt x="0" y="303"/>
                    </a:lnTo>
                    <a:lnTo>
                      <a:pt x="762" y="303"/>
                    </a:lnTo>
                    <a:lnTo>
                      <a:pt x="762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3840" name="Line 209"/>
              <p:cNvSpPr>
                <a:spLocks noChangeShapeType="1"/>
              </p:cNvSpPr>
              <p:nvPr/>
            </p:nvSpPr>
            <p:spPr bwMode="auto">
              <a:xfrm flipV="1">
                <a:off x="1044" y="3888"/>
                <a:ext cx="768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82342" name="Text Box 64"/>
            <p:cNvSpPr txBox="1">
              <a:spLocks noChangeArrowheads="1"/>
            </p:cNvSpPr>
            <p:nvPr/>
          </p:nvSpPr>
          <p:spPr bwMode="auto">
            <a:xfrm>
              <a:off x="8037513" y="5297488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sp>
          <p:nvSpPr>
            <p:cNvPr id="182343" name="Line 69"/>
            <p:cNvSpPr>
              <a:spLocks noChangeShapeType="1"/>
            </p:cNvSpPr>
            <p:nvPr/>
          </p:nvSpPr>
          <p:spPr bwMode="auto">
            <a:xfrm>
              <a:off x="7324725" y="4922838"/>
              <a:ext cx="101600" cy="377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4" name="Line 70"/>
            <p:cNvSpPr>
              <a:spLocks noChangeShapeType="1"/>
            </p:cNvSpPr>
            <p:nvPr/>
          </p:nvSpPr>
          <p:spPr bwMode="auto">
            <a:xfrm>
              <a:off x="7315200" y="4721225"/>
              <a:ext cx="479425" cy="603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5" name="Line 71"/>
            <p:cNvSpPr>
              <a:spLocks noChangeShapeType="1"/>
            </p:cNvSpPr>
            <p:nvPr/>
          </p:nvSpPr>
          <p:spPr bwMode="auto">
            <a:xfrm>
              <a:off x="8170863" y="4665663"/>
              <a:ext cx="514350" cy="484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6" name="Text Box 73"/>
            <p:cNvSpPr txBox="1">
              <a:spLocks noChangeArrowheads="1"/>
            </p:cNvSpPr>
            <p:nvPr/>
          </p:nvSpPr>
          <p:spPr bwMode="auto">
            <a:xfrm>
              <a:off x="7364413" y="5827713"/>
              <a:ext cx="14335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Computer Science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9-16)</a:t>
              </a:r>
            </a:p>
          </p:txBody>
        </p:sp>
        <p:sp>
          <p:nvSpPr>
            <p:cNvPr id="73796" name="Rectangle 211"/>
            <p:cNvSpPr>
              <a:spLocks noChangeArrowheads="1"/>
            </p:cNvSpPr>
            <p:nvPr/>
          </p:nvSpPr>
          <p:spPr bwMode="auto">
            <a:xfrm>
              <a:off x="4095760" y="3695700"/>
              <a:ext cx="5140604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None/>
                <a:defRPr/>
              </a:pP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… operates as </a:t>
              </a: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multiple</a:t>
              </a:r>
              <a:r>
                <a:rPr lang="en-US" sz="2400" i="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virtual switches</a:t>
              </a:r>
            </a:p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Char char="v"/>
                <a:defRPr/>
              </a:pPr>
              <a:endParaRPr lang="en-US" sz="2000" i="0" dirty="0">
                <a:solidFill>
                  <a:srgbClr val="000000"/>
                </a:solidFill>
                <a:latin typeface="Gill Sans MT" charset="0"/>
                <a:cs typeface="+mn-cs"/>
              </a:endParaRPr>
            </a:p>
          </p:txBody>
        </p:sp>
        <p:grpSp>
          <p:nvGrpSpPr>
            <p:cNvPr id="182348" name="Group 44"/>
            <p:cNvGrpSpPr>
              <a:grpSpLocks/>
            </p:cNvGrpSpPr>
            <p:nvPr/>
          </p:nvGrpSpPr>
          <p:grpSpPr bwMode="auto">
            <a:xfrm>
              <a:off x="3902075" y="5110163"/>
              <a:ext cx="609600" cy="558800"/>
              <a:chOff x="-44" y="1473"/>
              <a:chExt cx="981" cy="1105"/>
            </a:xfrm>
          </p:grpSpPr>
          <p:pic>
            <p:nvPicPr>
              <p:cNvPr id="18236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9" name="Group 44"/>
            <p:cNvGrpSpPr>
              <a:grpSpLocks/>
            </p:cNvGrpSpPr>
            <p:nvPr/>
          </p:nvGrpSpPr>
          <p:grpSpPr bwMode="auto">
            <a:xfrm>
              <a:off x="4429125" y="5202238"/>
              <a:ext cx="609600" cy="558800"/>
              <a:chOff x="-44" y="1473"/>
              <a:chExt cx="981" cy="1105"/>
            </a:xfrm>
          </p:grpSpPr>
          <p:pic>
            <p:nvPicPr>
              <p:cNvPr id="18236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0" name="Group 44"/>
            <p:cNvGrpSpPr>
              <a:grpSpLocks/>
            </p:cNvGrpSpPr>
            <p:nvPr/>
          </p:nvGrpSpPr>
          <p:grpSpPr bwMode="auto">
            <a:xfrm>
              <a:off x="5151438" y="5222875"/>
              <a:ext cx="609600" cy="558800"/>
              <a:chOff x="-44" y="1473"/>
              <a:chExt cx="981" cy="1105"/>
            </a:xfrm>
          </p:grpSpPr>
          <p:pic>
            <p:nvPicPr>
              <p:cNvPr id="18236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1" name="Group 44"/>
            <p:cNvGrpSpPr>
              <a:grpSpLocks/>
            </p:cNvGrpSpPr>
            <p:nvPr/>
          </p:nvGrpSpPr>
          <p:grpSpPr bwMode="auto">
            <a:xfrm>
              <a:off x="6969125" y="5253038"/>
              <a:ext cx="609600" cy="558800"/>
              <a:chOff x="-44" y="1473"/>
              <a:chExt cx="981" cy="1105"/>
            </a:xfrm>
          </p:grpSpPr>
          <p:pic>
            <p:nvPicPr>
              <p:cNvPr id="18235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2" name="Group 44"/>
            <p:cNvGrpSpPr>
              <a:grpSpLocks/>
            </p:cNvGrpSpPr>
            <p:nvPr/>
          </p:nvGrpSpPr>
          <p:grpSpPr bwMode="auto">
            <a:xfrm>
              <a:off x="7477125" y="5262563"/>
              <a:ext cx="609600" cy="558800"/>
              <a:chOff x="-44" y="1473"/>
              <a:chExt cx="981" cy="1105"/>
            </a:xfrm>
          </p:grpSpPr>
          <p:pic>
            <p:nvPicPr>
              <p:cNvPr id="18235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3" name="Group 44"/>
            <p:cNvGrpSpPr>
              <a:grpSpLocks/>
            </p:cNvGrpSpPr>
            <p:nvPr/>
          </p:nvGrpSpPr>
          <p:grpSpPr bwMode="auto">
            <a:xfrm>
              <a:off x="8340725" y="5080000"/>
              <a:ext cx="609600" cy="558800"/>
              <a:chOff x="-44" y="1473"/>
              <a:chExt cx="981" cy="1105"/>
            </a:xfrm>
          </p:grpSpPr>
          <p:pic>
            <p:nvPicPr>
              <p:cNvPr id="18235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2331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033463"/>
            <a:ext cx="16557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14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115"/>
          <p:cNvSpPr>
            <a:spLocks noChangeArrowheads="1"/>
          </p:cNvSpPr>
          <p:nvPr/>
        </p:nvSpPr>
        <p:spPr bwMode="auto">
          <a:xfrm>
            <a:off x="7731125" y="306387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5657850" y="284797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Port-based VLAN</a:t>
            </a:r>
          </a:p>
        </p:txBody>
      </p:sp>
      <p:sp>
        <p:nvSpPr>
          <p:cNvPr id="183302" name="Rectangle 80"/>
          <p:cNvSpPr>
            <a:spLocks noChangeArrowheads="1"/>
          </p:cNvSpPr>
          <p:nvPr/>
        </p:nvSpPr>
        <p:spPr bwMode="auto">
          <a:xfrm>
            <a:off x="5649913" y="305752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3" name="Rectangle 77"/>
          <p:cNvSpPr>
            <a:spLocks noChangeArrowheads="1"/>
          </p:cNvSpPr>
          <p:nvPr/>
        </p:nvSpPr>
        <p:spPr bwMode="auto">
          <a:xfrm>
            <a:off x="7721600" y="283845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4" name="Rectangle 76"/>
          <p:cNvSpPr>
            <a:spLocks noChangeArrowheads="1"/>
          </p:cNvSpPr>
          <p:nvPr/>
        </p:nvSpPr>
        <p:spPr bwMode="auto">
          <a:xfrm>
            <a:off x="6831013" y="284321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5" name="Rectangle 75"/>
          <p:cNvSpPr>
            <a:spLocks noChangeArrowheads="1"/>
          </p:cNvSpPr>
          <p:nvPr/>
        </p:nvSpPr>
        <p:spPr bwMode="auto">
          <a:xfrm>
            <a:off x="5935663" y="284321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6" name="Rectangle 2"/>
          <p:cNvSpPr>
            <a:spLocks noChangeArrowheads="1"/>
          </p:cNvSpPr>
          <p:nvPr/>
        </p:nvSpPr>
        <p:spPr bwMode="auto">
          <a:xfrm>
            <a:off x="5649913" y="283527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7" name="Line 3"/>
          <p:cNvSpPr>
            <a:spLocks noChangeShapeType="1"/>
          </p:cNvSpPr>
          <p:nvPr/>
        </p:nvSpPr>
        <p:spPr bwMode="auto">
          <a:xfrm>
            <a:off x="5651500" y="305117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08" name="Text Box 6"/>
          <p:cNvSpPr txBox="1">
            <a:spLocks noChangeArrowheads="1"/>
          </p:cNvSpPr>
          <p:nvPr/>
        </p:nvSpPr>
        <p:spPr bwMode="auto">
          <a:xfrm>
            <a:off x="5567363" y="27940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3309" name="Line 7"/>
          <p:cNvSpPr>
            <a:spLocks noChangeShapeType="1"/>
          </p:cNvSpPr>
          <p:nvPr/>
        </p:nvSpPr>
        <p:spPr bwMode="auto">
          <a:xfrm>
            <a:off x="68310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0" name="AutoShape 8"/>
          <p:cNvSpPr>
            <a:spLocks noChangeArrowheads="1"/>
          </p:cNvSpPr>
          <p:nvPr/>
        </p:nvSpPr>
        <p:spPr bwMode="auto">
          <a:xfrm>
            <a:off x="5621338" y="257651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11" name="Freeform 9"/>
          <p:cNvSpPr>
            <a:spLocks/>
          </p:cNvSpPr>
          <p:nvPr/>
        </p:nvSpPr>
        <p:spPr bwMode="auto">
          <a:xfrm>
            <a:off x="8024813" y="257968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2" name="Freeform 10"/>
          <p:cNvSpPr>
            <a:spLocks/>
          </p:cNvSpPr>
          <p:nvPr/>
        </p:nvSpPr>
        <p:spPr bwMode="auto">
          <a:xfrm>
            <a:off x="6022975" y="262413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3" name="Freeform 11"/>
          <p:cNvSpPr>
            <a:spLocks/>
          </p:cNvSpPr>
          <p:nvPr/>
        </p:nvSpPr>
        <p:spPr bwMode="auto">
          <a:xfrm>
            <a:off x="6496050" y="262413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4" name="Line 17"/>
          <p:cNvSpPr>
            <a:spLocks noChangeShapeType="1"/>
          </p:cNvSpPr>
          <p:nvPr/>
        </p:nvSpPr>
        <p:spPr bwMode="auto">
          <a:xfrm>
            <a:off x="7431088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5" name="Line 18"/>
          <p:cNvSpPr>
            <a:spLocks noChangeShapeType="1"/>
          </p:cNvSpPr>
          <p:nvPr/>
        </p:nvSpPr>
        <p:spPr bwMode="auto">
          <a:xfrm>
            <a:off x="6230938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6" name="Line 21"/>
          <p:cNvSpPr>
            <a:spLocks noChangeShapeType="1"/>
          </p:cNvSpPr>
          <p:nvPr/>
        </p:nvSpPr>
        <p:spPr bwMode="auto">
          <a:xfrm>
            <a:off x="5940425" y="28368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7" name="Line 22"/>
          <p:cNvSpPr>
            <a:spLocks noChangeShapeType="1"/>
          </p:cNvSpPr>
          <p:nvPr/>
        </p:nvSpPr>
        <p:spPr bwMode="auto">
          <a:xfrm>
            <a:off x="5649913" y="28495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8" name="Line 23"/>
          <p:cNvSpPr>
            <a:spLocks noChangeShapeType="1"/>
          </p:cNvSpPr>
          <p:nvPr/>
        </p:nvSpPr>
        <p:spPr bwMode="auto">
          <a:xfrm>
            <a:off x="6511925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9" name="Line 24"/>
          <p:cNvSpPr>
            <a:spLocks noChangeShapeType="1"/>
          </p:cNvSpPr>
          <p:nvPr/>
        </p:nvSpPr>
        <p:spPr bwMode="auto">
          <a:xfrm>
            <a:off x="71358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0" name="Line 25"/>
          <p:cNvSpPr>
            <a:spLocks noChangeShapeType="1"/>
          </p:cNvSpPr>
          <p:nvPr/>
        </p:nvSpPr>
        <p:spPr bwMode="auto">
          <a:xfrm>
            <a:off x="7726363" y="283527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1" name="Text Box 26"/>
          <p:cNvSpPr txBox="1">
            <a:spLocks noChangeArrowheads="1"/>
          </p:cNvSpPr>
          <p:nvPr/>
        </p:nvSpPr>
        <p:spPr bwMode="auto">
          <a:xfrm>
            <a:off x="6448425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3322" name="Text Box 27"/>
          <p:cNvSpPr txBox="1">
            <a:spLocks noChangeArrowheads="1"/>
          </p:cNvSpPr>
          <p:nvPr/>
        </p:nvSpPr>
        <p:spPr bwMode="auto">
          <a:xfrm>
            <a:off x="676751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3323" name="Text Box 28"/>
          <p:cNvSpPr txBox="1">
            <a:spLocks noChangeArrowheads="1"/>
          </p:cNvSpPr>
          <p:nvPr/>
        </p:nvSpPr>
        <p:spPr bwMode="auto">
          <a:xfrm>
            <a:off x="764381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3324" name="Text Box 29"/>
          <p:cNvSpPr txBox="1">
            <a:spLocks noChangeArrowheads="1"/>
          </p:cNvSpPr>
          <p:nvPr/>
        </p:nvSpPr>
        <p:spPr bwMode="auto">
          <a:xfrm>
            <a:off x="674846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3325" name="Text Box 30"/>
          <p:cNvSpPr txBox="1">
            <a:spLocks noChangeArrowheads="1"/>
          </p:cNvSpPr>
          <p:nvPr/>
        </p:nvSpPr>
        <p:spPr bwMode="auto">
          <a:xfrm>
            <a:off x="5576888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3326" name="Text Box 57"/>
          <p:cNvSpPr txBox="1">
            <a:spLocks noChangeArrowheads="1"/>
          </p:cNvSpPr>
          <p:nvPr/>
        </p:nvSpPr>
        <p:spPr bwMode="auto">
          <a:xfrm>
            <a:off x="644366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3327" name="Line 61"/>
          <p:cNvSpPr>
            <a:spLocks noChangeShapeType="1"/>
          </p:cNvSpPr>
          <p:nvPr/>
        </p:nvSpPr>
        <p:spPr bwMode="auto">
          <a:xfrm flipH="1">
            <a:off x="4889500" y="3179763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8" name="Line 62"/>
          <p:cNvSpPr>
            <a:spLocks noChangeShapeType="1"/>
          </p:cNvSpPr>
          <p:nvPr/>
        </p:nvSpPr>
        <p:spPr bwMode="auto">
          <a:xfrm flipH="1">
            <a:off x="5275263" y="317023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9" name="Line 63"/>
          <p:cNvSpPr>
            <a:spLocks noChangeShapeType="1"/>
          </p:cNvSpPr>
          <p:nvPr/>
        </p:nvSpPr>
        <p:spPr bwMode="auto">
          <a:xfrm flipH="1">
            <a:off x="5994400" y="318611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0" name="Text Box 64"/>
          <p:cNvSpPr txBox="1">
            <a:spLocks noChangeArrowheads="1"/>
          </p:cNvSpPr>
          <p:nvPr/>
        </p:nvSpPr>
        <p:spPr bwMode="auto">
          <a:xfrm>
            <a:off x="7715250" y="35480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3331" name="Line 69"/>
          <p:cNvSpPr>
            <a:spLocks noChangeShapeType="1"/>
          </p:cNvSpPr>
          <p:nvPr/>
        </p:nvSpPr>
        <p:spPr bwMode="auto">
          <a:xfrm>
            <a:off x="7002463" y="317341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2" name="Line 70"/>
          <p:cNvSpPr>
            <a:spLocks noChangeShapeType="1"/>
          </p:cNvSpPr>
          <p:nvPr/>
        </p:nvSpPr>
        <p:spPr bwMode="auto">
          <a:xfrm>
            <a:off x="6992938" y="297180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3" name="Line 71"/>
          <p:cNvSpPr>
            <a:spLocks noChangeShapeType="1"/>
          </p:cNvSpPr>
          <p:nvPr/>
        </p:nvSpPr>
        <p:spPr bwMode="auto">
          <a:xfrm>
            <a:off x="7848600" y="291623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4" name="Text Box 72"/>
          <p:cNvSpPr txBox="1">
            <a:spLocks noChangeArrowheads="1"/>
          </p:cNvSpPr>
          <p:nvPr/>
        </p:nvSpPr>
        <p:spPr bwMode="auto">
          <a:xfrm>
            <a:off x="4879975" y="409098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3335" name="Text Box 73"/>
          <p:cNvSpPr txBox="1">
            <a:spLocks noChangeArrowheads="1"/>
          </p:cNvSpPr>
          <p:nvPr/>
        </p:nvSpPr>
        <p:spPr bwMode="auto">
          <a:xfrm>
            <a:off x="7042150" y="407828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3336" name="Text Box 74"/>
          <p:cNvSpPr txBox="1">
            <a:spLocks noChangeArrowheads="1"/>
          </p:cNvSpPr>
          <p:nvPr/>
        </p:nvSpPr>
        <p:spPr bwMode="auto">
          <a:xfrm>
            <a:off x="7639050" y="27844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3337" name="Oval 81"/>
          <p:cNvSpPr>
            <a:spLocks noChangeArrowheads="1"/>
          </p:cNvSpPr>
          <p:nvPr/>
        </p:nvSpPr>
        <p:spPr bwMode="auto">
          <a:xfrm>
            <a:off x="5765800" y="31591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8" name="Oval 82"/>
          <p:cNvSpPr>
            <a:spLocks noChangeArrowheads="1"/>
          </p:cNvSpPr>
          <p:nvPr/>
        </p:nvSpPr>
        <p:spPr bwMode="auto">
          <a:xfrm>
            <a:off x="6057900" y="31464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9" name="Oval 83"/>
          <p:cNvSpPr>
            <a:spLocks noChangeArrowheads="1"/>
          </p:cNvSpPr>
          <p:nvPr/>
        </p:nvSpPr>
        <p:spPr bwMode="auto">
          <a:xfrm>
            <a:off x="6645275" y="315118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0" name="Oval 84"/>
          <p:cNvSpPr>
            <a:spLocks noChangeArrowheads="1"/>
          </p:cNvSpPr>
          <p:nvPr/>
        </p:nvSpPr>
        <p:spPr bwMode="auto">
          <a:xfrm>
            <a:off x="6977063" y="314801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1" name="Oval 85"/>
          <p:cNvSpPr>
            <a:spLocks noChangeArrowheads="1"/>
          </p:cNvSpPr>
          <p:nvPr/>
        </p:nvSpPr>
        <p:spPr bwMode="auto">
          <a:xfrm>
            <a:off x="6964363" y="293370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2" name="Oval 86"/>
          <p:cNvSpPr>
            <a:spLocks noChangeArrowheads="1"/>
          </p:cNvSpPr>
          <p:nvPr/>
        </p:nvSpPr>
        <p:spPr bwMode="auto">
          <a:xfrm>
            <a:off x="7839075" y="29305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3" name="Text Box 45"/>
          <p:cNvSpPr txBox="1">
            <a:spLocks noChangeArrowheads="1"/>
          </p:cNvSpPr>
          <p:nvPr/>
        </p:nvSpPr>
        <p:spPr bwMode="auto">
          <a:xfrm>
            <a:off x="5429250" y="35242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74801" name="Rectangle 116"/>
          <p:cNvSpPr>
            <a:spLocks noGrp="1" noChangeArrowheads="1"/>
          </p:cNvSpPr>
          <p:nvPr>
            <p:ph type="body" idx="1"/>
          </p:nvPr>
        </p:nvSpPr>
        <p:spPr>
          <a:xfrm>
            <a:off x="312738" y="1309688"/>
            <a:ext cx="4249737" cy="1763712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traffic isolation: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frames to/from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 can </a:t>
            </a:r>
            <a:r>
              <a:rPr lang="en-US" sz="2400" i="1" dirty="0">
                <a:latin typeface="Gill Sans MT" charset="0"/>
                <a:cs typeface="+mn-cs"/>
              </a:rPr>
              <a:t>only</a:t>
            </a:r>
            <a:r>
              <a:rPr lang="en-US" sz="2400" dirty="0">
                <a:latin typeface="Gill Sans MT" charset="0"/>
                <a:cs typeface="+mn-cs"/>
              </a:rPr>
              <a:t> reach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can also define VLAN based on MAC addresses of endpoints, rather than switch port</a:t>
            </a:r>
          </a:p>
        </p:txBody>
      </p:sp>
      <p:sp>
        <p:nvSpPr>
          <p:cNvPr id="691317" name="Rectangle 117"/>
          <p:cNvSpPr>
            <a:spLocks noChangeArrowheads="1"/>
          </p:cNvSpPr>
          <p:nvPr/>
        </p:nvSpPr>
        <p:spPr bwMode="auto">
          <a:xfrm>
            <a:off x="285750" y="3286125"/>
            <a:ext cx="4060825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dynamic membership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: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 ports can be dynamically assigned among VLANs</a:t>
            </a:r>
          </a:p>
        </p:txBody>
      </p:sp>
      <p:sp>
        <p:nvSpPr>
          <p:cNvPr id="691342" name="Text Box 142"/>
          <p:cNvSpPr txBox="1">
            <a:spLocks noChangeArrowheads="1"/>
          </p:cNvSpPr>
          <p:nvPr/>
        </p:nvSpPr>
        <p:spPr bwMode="auto">
          <a:xfrm>
            <a:off x="6656388" y="1162050"/>
            <a:ext cx="78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grpSp>
        <p:nvGrpSpPr>
          <p:cNvPr id="691350" name="Group 150"/>
          <p:cNvGrpSpPr>
            <a:grpSpLocks/>
          </p:cNvGrpSpPr>
          <p:nvPr/>
        </p:nvGrpSpPr>
        <p:grpSpPr bwMode="auto">
          <a:xfrm>
            <a:off x="320675" y="1531938"/>
            <a:ext cx="7010400" cy="4608512"/>
            <a:chOff x="202" y="965"/>
            <a:chExt cx="4416" cy="2903"/>
          </a:xfrm>
        </p:grpSpPr>
        <p:sp>
          <p:nvSpPr>
            <p:cNvPr id="74832" name="Rectangle 124"/>
            <p:cNvSpPr>
              <a:spLocks noChangeArrowheads="1"/>
            </p:cNvSpPr>
            <p:nvPr/>
          </p:nvSpPr>
          <p:spPr bwMode="auto">
            <a:xfrm>
              <a:off x="202" y="2852"/>
              <a:ext cx="3148" cy="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forwarding between VLANS:</a:t>
              </a:r>
              <a:r>
                <a:rPr lang="en-US" sz="2400" i="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done via routing (just as with separate switches)</a:t>
              </a:r>
            </a:p>
            <a:p>
              <a:pPr marL="681038" lvl="1" indent="-223838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/>
                <a:buChar char="•"/>
                <a:defRPr/>
              </a:pPr>
              <a:r>
                <a:rPr lang="en-US" sz="20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in practice vendors sell combined switches plus routers</a:t>
              </a:r>
            </a:p>
          </p:txBody>
        </p:sp>
        <p:grpSp>
          <p:nvGrpSpPr>
            <p:cNvPr id="183376" name="Group 149"/>
            <p:cNvGrpSpPr>
              <a:grpSpLocks/>
            </p:cNvGrpSpPr>
            <p:nvPr/>
          </p:nvGrpSpPr>
          <p:grpSpPr bwMode="auto">
            <a:xfrm>
              <a:off x="3939" y="965"/>
              <a:ext cx="679" cy="910"/>
              <a:chOff x="3939" y="965"/>
              <a:chExt cx="679" cy="910"/>
            </a:xfrm>
          </p:grpSpPr>
          <p:grpSp>
            <p:nvGrpSpPr>
              <p:cNvPr id="183377" name="Group 126"/>
              <p:cNvGrpSpPr>
                <a:grpSpLocks/>
              </p:cNvGrpSpPr>
              <p:nvPr/>
            </p:nvGrpSpPr>
            <p:grpSpPr bwMode="auto">
              <a:xfrm>
                <a:off x="4259" y="965"/>
                <a:ext cx="359" cy="180"/>
                <a:chOff x="533" y="321"/>
                <a:chExt cx="359" cy="180"/>
              </a:xfrm>
            </p:grpSpPr>
            <p:grpSp>
              <p:nvGrpSpPr>
                <p:cNvPr id="183384" name="Group 127"/>
                <p:cNvGrpSpPr>
                  <a:grpSpLocks/>
                </p:cNvGrpSpPr>
                <p:nvPr/>
              </p:nvGrpSpPr>
              <p:grpSpPr bwMode="auto">
                <a:xfrm>
                  <a:off x="533" y="321"/>
                  <a:ext cx="359" cy="180"/>
                  <a:chOff x="1009" y="655"/>
                  <a:chExt cx="359" cy="180"/>
                </a:xfrm>
              </p:grpSpPr>
              <p:sp>
                <p:nvSpPr>
                  <p:cNvPr id="74843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35"/>
                    <a:ext cx="356" cy="100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7484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012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368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6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27"/>
                    <a:ext cx="353" cy="61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Times New Roman" charset="0"/>
                      <a:cs typeface="+mn-cs"/>
                    </a:endParaRPr>
                  </a:p>
                </p:txBody>
              </p:sp>
              <p:sp>
                <p:nvSpPr>
                  <p:cNvPr id="74847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1009" y="655"/>
                    <a:ext cx="356" cy="11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grpSp>
                <p:nvGrpSpPr>
                  <p:cNvPr id="183391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1095" y="681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3" name="Line 1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4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5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83392" name="Group 137"/>
                  <p:cNvGrpSpPr>
                    <a:grpSpLocks/>
                  </p:cNvGrpSpPr>
                  <p:nvPr/>
                </p:nvGrpSpPr>
                <p:grpSpPr bwMode="auto">
                  <a:xfrm flipV="1">
                    <a:off x="1095" y="680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0" name="Line 1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1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2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74842" name="Line 141"/>
                <p:cNvSpPr>
                  <a:spLocks noChangeShapeType="1"/>
                </p:cNvSpPr>
                <p:nvPr/>
              </p:nvSpPr>
              <p:spPr bwMode="auto">
                <a:xfrm>
                  <a:off x="535" y="368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83378" name="Oval 85"/>
              <p:cNvSpPr>
                <a:spLocks noChangeArrowheads="1"/>
              </p:cNvSpPr>
              <p:nvPr/>
            </p:nvSpPr>
            <p:spPr bwMode="auto">
              <a:xfrm>
                <a:off x="4180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3379" name="Oval 85"/>
              <p:cNvSpPr>
                <a:spLocks noChangeArrowheads="1"/>
              </p:cNvSpPr>
              <p:nvPr/>
            </p:nvSpPr>
            <p:spPr bwMode="auto">
              <a:xfrm>
                <a:off x="4567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4837" name="Line 145"/>
              <p:cNvSpPr>
                <a:spLocks noChangeShapeType="1"/>
              </p:cNvSpPr>
              <p:nvPr/>
            </p:nvSpPr>
            <p:spPr bwMode="auto">
              <a:xfrm flipV="1">
                <a:off x="4188" y="1143"/>
                <a:ext cx="159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8" name="Line 146"/>
              <p:cNvSpPr>
                <a:spLocks noChangeShapeType="1"/>
              </p:cNvSpPr>
              <p:nvPr/>
            </p:nvSpPr>
            <p:spPr bwMode="auto">
              <a:xfrm flipH="1" flipV="1">
                <a:off x="4469" y="1148"/>
                <a:ext cx="112" cy="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9" name="Line 147"/>
              <p:cNvSpPr>
                <a:spLocks noChangeShapeType="1"/>
              </p:cNvSpPr>
              <p:nvPr/>
            </p:nvSpPr>
            <p:spPr bwMode="auto">
              <a:xfrm>
                <a:off x="4101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40" name="Line 148"/>
              <p:cNvSpPr>
                <a:spLocks noChangeShapeType="1"/>
              </p:cNvSpPr>
              <p:nvPr/>
            </p:nvSpPr>
            <p:spPr bwMode="auto">
              <a:xfrm>
                <a:off x="3939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83348" name="Group 44"/>
          <p:cNvGrpSpPr>
            <a:grpSpLocks/>
          </p:cNvGrpSpPr>
          <p:nvPr/>
        </p:nvGrpSpPr>
        <p:grpSpPr bwMode="auto">
          <a:xfrm>
            <a:off x="4276725" y="3343275"/>
            <a:ext cx="722313" cy="598488"/>
            <a:chOff x="-44" y="1473"/>
            <a:chExt cx="981" cy="1105"/>
          </a:xfrm>
        </p:grpSpPr>
        <p:pic>
          <p:nvPicPr>
            <p:cNvPr id="183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49" name="Group 44"/>
          <p:cNvGrpSpPr>
            <a:grpSpLocks/>
          </p:cNvGrpSpPr>
          <p:nvPr/>
        </p:nvGrpSpPr>
        <p:grpSpPr bwMode="auto">
          <a:xfrm>
            <a:off x="4724400" y="3495675"/>
            <a:ext cx="720725" cy="598488"/>
            <a:chOff x="-44" y="1473"/>
            <a:chExt cx="981" cy="1105"/>
          </a:xfrm>
        </p:grpSpPr>
        <p:pic>
          <p:nvPicPr>
            <p:cNvPr id="18337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0" name="Group 44"/>
          <p:cNvGrpSpPr>
            <a:grpSpLocks/>
          </p:cNvGrpSpPr>
          <p:nvPr/>
        </p:nvGrpSpPr>
        <p:grpSpPr bwMode="auto">
          <a:xfrm>
            <a:off x="5486400" y="3454400"/>
            <a:ext cx="720725" cy="600075"/>
            <a:chOff x="-44" y="1473"/>
            <a:chExt cx="981" cy="1105"/>
          </a:xfrm>
        </p:grpSpPr>
        <p:pic>
          <p:nvPicPr>
            <p:cNvPr id="18336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1" name="Group 44"/>
          <p:cNvGrpSpPr>
            <a:grpSpLocks/>
          </p:cNvGrpSpPr>
          <p:nvPr/>
        </p:nvGrpSpPr>
        <p:grpSpPr bwMode="auto">
          <a:xfrm>
            <a:off x="6492875" y="3444875"/>
            <a:ext cx="720725" cy="598488"/>
            <a:chOff x="-44" y="1473"/>
            <a:chExt cx="981" cy="1105"/>
          </a:xfrm>
        </p:grpSpPr>
        <p:pic>
          <p:nvPicPr>
            <p:cNvPr id="18336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2" name="Group 44"/>
          <p:cNvGrpSpPr>
            <a:grpSpLocks/>
          </p:cNvGrpSpPr>
          <p:nvPr/>
        </p:nvGrpSpPr>
        <p:grpSpPr bwMode="auto">
          <a:xfrm>
            <a:off x="7061200" y="3454400"/>
            <a:ext cx="720725" cy="600075"/>
            <a:chOff x="-44" y="1473"/>
            <a:chExt cx="981" cy="1105"/>
          </a:xfrm>
        </p:grpSpPr>
        <p:pic>
          <p:nvPicPr>
            <p:cNvPr id="18336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3" name="Group 44"/>
          <p:cNvGrpSpPr>
            <a:grpSpLocks/>
          </p:cNvGrpSpPr>
          <p:nvPr/>
        </p:nvGrpSpPr>
        <p:grpSpPr bwMode="auto">
          <a:xfrm>
            <a:off x="7915275" y="3302000"/>
            <a:ext cx="720725" cy="600075"/>
            <a:chOff x="-44" y="1473"/>
            <a:chExt cx="981" cy="1105"/>
          </a:xfrm>
        </p:grpSpPr>
        <p:pic>
          <p:nvPicPr>
            <p:cNvPr id="18336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64075" y="2549525"/>
            <a:ext cx="1550988" cy="600075"/>
            <a:chOff x="4907280" y="294640"/>
            <a:chExt cx="1551062" cy="599440"/>
          </a:xfrm>
        </p:grpSpPr>
        <p:sp>
          <p:nvSpPr>
            <p:cNvPr id="74814" name="Rectangle 118"/>
            <p:cNvSpPr>
              <a:spLocks noChangeArrowheads="1"/>
            </p:cNvSpPr>
            <p:nvPr/>
          </p:nvSpPr>
          <p:spPr bwMode="auto">
            <a:xfrm>
              <a:off x="6178929" y="589603"/>
              <a:ext cx="279413" cy="2061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4815" name="Line 120"/>
            <p:cNvSpPr>
              <a:spLocks noChangeShapeType="1"/>
            </p:cNvSpPr>
            <p:nvPr/>
          </p:nvSpPr>
          <p:spPr bwMode="auto">
            <a:xfrm flipH="1" flipV="1">
              <a:off x="5507384" y="507140"/>
              <a:ext cx="793788" cy="209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359" name="Oval 82"/>
            <p:cNvSpPr>
              <a:spLocks noChangeArrowheads="1"/>
            </p:cNvSpPr>
            <p:nvPr/>
          </p:nvSpPr>
          <p:spPr bwMode="auto">
            <a:xfrm>
              <a:off x="6282127" y="684530"/>
              <a:ext cx="42863" cy="47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3360" name="Group 44"/>
            <p:cNvGrpSpPr>
              <a:grpSpLocks/>
            </p:cNvGrpSpPr>
            <p:nvPr/>
          </p:nvGrpSpPr>
          <p:grpSpPr bwMode="auto">
            <a:xfrm>
              <a:off x="4907280" y="294640"/>
              <a:ext cx="721360" cy="599440"/>
              <a:chOff x="-44" y="1473"/>
              <a:chExt cx="981" cy="1105"/>
            </a:xfrm>
          </p:grpSpPr>
          <p:pic>
            <p:nvPicPr>
              <p:cNvPr id="18336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336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3356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663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06" name="Group 347"/>
          <p:cNvGrpSpPr>
            <a:grpSpLocks/>
          </p:cNvGrpSpPr>
          <p:nvPr/>
        </p:nvGrpSpPr>
        <p:grpSpPr bwMode="auto">
          <a:xfrm>
            <a:off x="6700819" y="1533219"/>
            <a:ext cx="681857" cy="351801"/>
            <a:chOff x="1871277" y="1576300"/>
            <a:chExt cx="1128371" cy="437861"/>
          </a:xfrm>
        </p:grpSpPr>
        <p:sp>
          <p:nvSpPr>
            <p:cNvPr id="107" name="Oval 10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4" name="Straight Connector 113"/>
            <p:cNvCxnSpPr>
              <a:endCxn id="10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482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317" grpId="0"/>
      <p:bldP spid="69134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111"/>
          <p:cNvSpPr>
            <a:spLocks noChangeArrowheads="1"/>
          </p:cNvSpPr>
          <p:nvPr/>
        </p:nvSpPr>
        <p:spPr bwMode="auto">
          <a:xfrm>
            <a:off x="3414713" y="2103438"/>
            <a:ext cx="279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24" name="Rectangle 77"/>
          <p:cNvSpPr>
            <a:spLocks noChangeArrowheads="1"/>
          </p:cNvSpPr>
          <p:nvPr/>
        </p:nvSpPr>
        <p:spPr bwMode="auto">
          <a:xfrm>
            <a:off x="6591300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25" name="Rectangle 77"/>
          <p:cNvSpPr>
            <a:spLocks noChangeArrowheads="1"/>
          </p:cNvSpPr>
          <p:nvPr/>
        </p:nvSpPr>
        <p:spPr bwMode="auto">
          <a:xfrm>
            <a:off x="6881813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26" name="Rectangle 77"/>
          <p:cNvSpPr>
            <a:spLocks noChangeArrowheads="1"/>
          </p:cNvSpPr>
          <p:nvPr/>
        </p:nvSpPr>
        <p:spPr bwMode="auto">
          <a:xfrm>
            <a:off x="6300788" y="2112963"/>
            <a:ext cx="276225" cy="2333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4" name="Rectangle 157"/>
          <p:cNvSpPr>
            <a:spLocks noChangeArrowheads="1"/>
          </p:cNvSpPr>
          <p:nvPr/>
        </p:nvSpPr>
        <p:spPr bwMode="auto">
          <a:xfrm>
            <a:off x="6300788" y="1881188"/>
            <a:ext cx="280987" cy="21431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5" name="Rectangle 156"/>
          <p:cNvSpPr>
            <a:spLocks noChangeArrowheads="1"/>
          </p:cNvSpPr>
          <p:nvPr/>
        </p:nvSpPr>
        <p:spPr bwMode="auto">
          <a:xfrm>
            <a:off x="5972175" y="2105025"/>
            <a:ext cx="309563" cy="2333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VLANS spanning multiple switches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3971925"/>
            <a:ext cx="8296275" cy="2687638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trunk port: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carries frames between VLANS defined over multiple physical switches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frames forwarded within VLAN between switches can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be vanilla 802.1 frames (must carry VLAN ID info)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802.1q protocol adds/removed additional header fields for frames forwarded between trunk ports</a:t>
            </a:r>
          </a:p>
        </p:txBody>
      </p:sp>
      <p:sp>
        <p:nvSpPr>
          <p:cNvPr id="75788" name="Rectangle 62"/>
          <p:cNvSpPr>
            <a:spLocks noChangeArrowheads="1"/>
          </p:cNvSpPr>
          <p:nvPr/>
        </p:nvSpPr>
        <p:spPr bwMode="auto">
          <a:xfrm>
            <a:off x="1341438" y="1887538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32" name="Rectangle 80"/>
          <p:cNvSpPr>
            <a:spLocks noChangeArrowheads="1"/>
          </p:cNvSpPr>
          <p:nvPr/>
        </p:nvSpPr>
        <p:spPr bwMode="auto">
          <a:xfrm>
            <a:off x="1333500" y="2097088"/>
            <a:ext cx="290513" cy="2428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3" name="Rectangle 77"/>
          <p:cNvSpPr>
            <a:spLocks noChangeArrowheads="1"/>
          </p:cNvSpPr>
          <p:nvPr/>
        </p:nvSpPr>
        <p:spPr bwMode="auto">
          <a:xfrm>
            <a:off x="3405188" y="1878013"/>
            <a:ext cx="290512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4" name="Rectangle 76"/>
          <p:cNvSpPr>
            <a:spLocks noChangeArrowheads="1"/>
          </p:cNvSpPr>
          <p:nvPr/>
        </p:nvSpPr>
        <p:spPr bwMode="auto">
          <a:xfrm>
            <a:off x="2514600" y="1882775"/>
            <a:ext cx="890588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5" name="Rectangle 75"/>
          <p:cNvSpPr>
            <a:spLocks noChangeArrowheads="1"/>
          </p:cNvSpPr>
          <p:nvPr/>
        </p:nvSpPr>
        <p:spPr bwMode="auto">
          <a:xfrm>
            <a:off x="1619250" y="1882775"/>
            <a:ext cx="900113" cy="45243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6" name="Rectangle 2"/>
          <p:cNvSpPr>
            <a:spLocks noChangeArrowheads="1"/>
          </p:cNvSpPr>
          <p:nvPr/>
        </p:nvSpPr>
        <p:spPr bwMode="auto">
          <a:xfrm>
            <a:off x="1333500" y="1874838"/>
            <a:ext cx="2370138" cy="46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7" name="Line 3"/>
          <p:cNvSpPr>
            <a:spLocks noChangeShapeType="1"/>
          </p:cNvSpPr>
          <p:nvPr/>
        </p:nvSpPr>
        <p:spPr bwMode="auto">
          <a:xfrm>
            <a:off x="1335088" y="2090738"/>
            <a:ext cx="23510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38" name="Text Box 6"/>
          <p:cNvSpPr txBox="1">
            <a:spLocks noChangeArrowheads="1"/>
          </p:cNvSpPr>
          <p:nvPr/>
        </p:nvSpPr>
        <p:spPr bwMode="auto">
          <a:xfrm>
            <a:off x="1250950" y="1833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4339" name="Line 7"/>
          <p:cNvSpPr>
            <a:spLocks noChangeShapeType="1"/>
          </p:cNvSpPr>
          <p:nvPr/>
        </p:nvSpPr>
        <p:spPr bwMode="auto">
          <a:xfrm>
            <a:off x="25146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0" name="AutoShape 8"/>
          <p:cNvSpPr>
            <a:spLocks noChangeArrowheads="1"/>
          </p:cNvSpPr>
          <p:nvPr/>
        </p:nvSpPr>
        <p:spPr bwMode="auto">
          <a:xfrm>
            <a:off x="1304925" y="1616075"/>
            <a:ext cx="3176588" cy="261938"/>
          </a:xfrm>
          <a:prstGeom prst="parallelogram">
            <a:avLst>
              <a:gd name="adj" fmla="val 303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41" name="Freeform 9"/>
          <p:cNvSpPr>
            <a:spLocks/>
          </p:cNvSpPr>
          <p:nvPr/>
        </p:nvSpPr>
        <p:spPr bwMode="auto">
          <a:xfrm>
            <a:off x="3708400" y="1619250"/>
            <a:ext cx="763588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2" name="Freeform 10"/>
          <p:cNvSpPr>
            <a:spLocks/>
          </p:cNvSpPr>
          <p:nvPr/>
        </p:nvSpPr>
        <p:spPr bwMode="auto">
          <a:xfrm>
            <a:off x="1706563" y="1663700"/>
            <a:ext cx="2228850" cy="150813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3" name="Freeform 11"/>
          <p:cNvSpPr>
            <a:spLocks/>
          </p:cNvSpPr>
          <p:nvPr/>
        </p:nvSpPr>
        <p:spPr bwMode="auto">
          <a:xfrm>
            <a:off x="2179638" y="1663700"/>
            <a:ext cx="1420812" cy="166688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4" name="Line 17"/>
          <p:cNvSpPr>
            <a:spLocks noChangeShapeType="1"/>
          </p:cNvSpPr>
          <p:nvPr/>
        </p:nvSpPr>
        <p:spPr bwMode="auto">
          <a:xfrm>
            <a:off x="3114675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5" name="Line 18"/>
          <p:cNvSpPr>
            <a:spLocks noChangeShapeType="1"/>
          </p:cNvSpPr>
          <p:nvPr/>
        </p:nvSpPr>
        <p:spPr bwMode="auto">
          <a:xfrm>
            <a:off x="1914525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6" name="Line 21"/>
          <p:cNvSpPr>
            <a:spLocks noChangeShapeType="1"/>
          </p:cNvSpPr>
          <p:nvPr/>
        </p:nvSpPr>
        <p:spPr bwMode="auto">
          <a:xfrm>
            <a:off x="1624013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7" name="Line 22"/>
          <p:cNvSpPr>
            <a:spLocks noChangeShapeType="1"/>
          </p:cNvSpPr>
          <p:nvPr/>
        </p:nvSpPr>
        <p:spPr bwMode="auto">
          <a:xfrm>
            <a:off x="1333500" y="18891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8" name="Line 23"/>
          <p:cNvSpPr>
            <a:spLocks noChangeShapeType="1"/>
          </p:cNvSpPr>
          <p:nvPr/>
        </p:nvSpPr>
        <p:spPr bwMode="auto">
          <a:xfrm>
            <a:off x="2195513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9" name="Line 24"/>
          <p:cNvSpPr>
            <a:spLocks noChangeShapeType="1"/>
          </p:cNvSpPr>
          <p:nvPr/>
        </p:nvSpPr>
        <p:spPr bwMode="auto">
          <a:xfrm>
            <a:off x="28194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0" name="Line 25"/>
          <p:cNvSpPr>
            <a:spLocks noChangeShapeType="1"/>
          </p:cNvSpPr>
          <p:nvPr/>
        </p:nvSpPr>
        <p:spPr bwMode="auto">
          <a:xfrm>
            <a:off x="3409950" y="18748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1" name="Text Box 26"/>
          <p:cNvSpPr txBox="1">
            <a:spLocks noChangeArrowheads="1"/>
          </p:cNvSpPr>
          <p:nvPr/>
        </p:nvSpPr>
        <p:spPr bwMode="auto">
          <a:xfrm>
            <a:off x="2132013" y="20431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4352" name="Text Box 27"/>
          <p:cNvSpPr txBox="1">
            <a:spLocks noChangeArrowheads="1"/>
          </p:cNvSpPr>
          <p:nvPr/>
        </p:nvSpPr>
        <p:spPr bwMode="auto">
          <a:xfrm>
            <a:off x="245110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4353" name="Text Box 29"/>
          <p:cNvSpPr txBox="1">
            <a:spLocks noChangeArrowheads="1"/>
          </p:cNvSpPr>
          <p:nvPr/>
        </p:nvSpPr>
        <p:spPr bwMode="auto">
          <a:xfrm>
            <a:off x="2432050" y="20478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4354" name="Text Box 30"/>
          <p:cNvSpPr txBox="1">
            <a:spLocks noChangeArrowheads="1"/>
          </p:cNvSpPr>
          <p:nvPr/>
        </p:nvSpPr>
        <p:spPr bwMode="auto">
          <a:xfrm>
            <a:off x="1260475" y="20335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4355" name="Text Box 57"/>
          <p:cNvSpPr txBox="1">
            <a:spLocks noChangeArrowheads="1"/>
          </p:cNvSpPr>
          <p:nvPr/>
        </p:nvSpPr>
        <p:spPr bwMode="auto">
          <a:xfrm>
            <a:off x="212725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4356" name="Line 61"/>
          <p:cNvSpPr>
            <a:spLocks noChangeShapeType="1"/>
          </p:cNvSpPr>
          <p:nvPr/>
        </p:nvSpPr>
        <p:spPr bwMode="auto">
          <a:xfrm flipH="1">
            <a:off x="573088" y="2209800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7" name="Line 62"/>
          <p:cNvSpPr>
            <a:spLocks noChangeShapeType="1"/>
          </p:cNvSpPr>
          <p:nvPr/>
        </p:nvSpPr>
        <p:spPr bwMode="auto">
          <a:xfrm flipH="1">
            <a:off x="958850" y="2209800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8" name="Line 63"/>
          <p:cNvSpPr>
            <a:spLocks noChangeShapeType="1"/>
          </p:cNvSpPr>
          <p:nvPr/>
        </p:nvSpPr>
        <p:spPr bwMode="auto">
          <a:xfrm flipH="1">
            <a:off x="1677988" y="2225675"/>
            <a:ext cx="7096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9" name="Text Box 64"/>
          <p:cNvSpPr txBox="1">
            <a:spLocks noChangeArrowheads="1"/>
          </p:cNvSpPr>
          <p:nvPr/>
        </p:nvSpPr>
        <p:spPr bwMode="auto">
          <a:xfrm>
            <a:off x="3398838" y="25876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4360" name="Line 69"/>
          <p:cNvSpPr>
            <a:spLocks noChangeShapeType="1"/>
          </p:cNvSpPr>
          <p:nvPr/>
        </p:nvSpPr>
        <p:spPr bwMode="auto">
          <a:xfrm>
            <a:off x="2686050" y="2212975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1" name="Line 70"/>
          <p:cNvSpPr>
            <a:spLocks noChangeShapeType="1"/>
          </p:cNvSpPr>
          <p:nvPr/>
        </p:nvSpPr>
        <p:spPr bwMode="auto">
          <a:xfrm>
            <a:off x="2676525" y="2011363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2" name="Line 71"/>
          <p:cNvSpPr>
            <a:spLocks noChangeShapeType="1"/>
          </p:cNvSpPr>
          <p:nvPr/>
        </p:nvSpPr>
        <p:spPr bwMode="auto">
          <a:xfrm>
            <a:off x="3532188" y="1955800"/>
            <a:ext cx="51435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3" name="Text Box 72"/>
          <p:cNvSpPr txBox="1">
            <a:spLocks noChangeArrowheads="1"/>
          </p:cNvSpPr>
          <p:nvPr/>
        </p:nvSpPr>
        <p:spPr bwMode="auto">
          <a:xfrm>
            <a:off x="563563" y="3130550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4364" name="Text Box 73"/>
          <p:cNvSpPr txBox="1">
            <a:spLocks noChangeArrowheads="1"/>
          </p:cNvSpPr>
          <p:nvPr/>
        </p:nvSpPr>
        <p:spPr bwMode="auto">
          <a:xfrm>
            <a:off x="2725738" y="3117850"/>
            <a:ext cx="1433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4365" name="Text Box 74"/>
          <p:cNvSpPr txBox="1">
            <a:spLocks noChangeArrowheads="1"/>
          </p:cNvSpPr>
          <p:nvPr/>
        </p:nvSpPr>
        <p:spPr bwMode="auto">
          <a:xfrm>
            <a:off x="3322638" y="1824038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4366" name="Oval 81"/>
          <p:cNvSpPr>
            <a:spLocks noChangeArrowheads="1"/>
          </p:cNvSpPr>
          <p:nvPr/>
        </p:nvSpPr>
        <p:spPr bwMode="auto">
          <a:xfrm>
            <a:off x="144938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7" name="Oval 82"/>
          <p:cNvSpPr>
            <a:spLocks noChangeArrowheads="1"/>
          </p:cNvSpPr>
          <p:nvPr/>
        </p:nvSpPr>
        <p:spPr bwMode="auto">
          <a:xfrm>
            <a:off x="1741488" y="21859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8" name="Oval 83"/>
          <p:cNvSpPr>
            <a:spLocks noChangeArrowheads="1"/>
          </p:cNvSpPr>
          <p:nvPr/>
        </p:nvSpPr>
        <p:spPr bwMode="auto">
          <a:xfrm>
            <a:off x="2328863" y="21907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9" name="Oval 84"/>
          <p:cNvSpPr>
            <a:spLocks noChangeArrowheads="1"/>
          </p:cNvSpPr>
          <p:nvPr/>
        </p:nvSpPr>
        <p:spPr bwMode="auto">
          <a:xfrm>
            <a:off x="2660650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0" name="Oval 85"/>
          <p:cNvSpPr>
            <a:spLocks noChangeArrowheads="1"/>
          </p:cNvSpPr>
          <p:nvPr/>
        </p:nvSpPr>
        <p:spPr bwMode="auto">
          <a:xfrm>
            <a:off x="2647950" y="1973263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1" name="Oval 86"/>
          <p:cNvSpPr>
            <a:spLocks noChangeArrowheads="1"/>
          </p:cNvSpPr>
          <p:nvPr/>
        </p:nvSpPr>
        <p:spPr bwMode="auto">
          <a:xfrm>
            <a:off x="352266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2" name="Text Box 45"/>
          <p:cNvSpPr txBox="1">
            <a:spLocks noChangeArrowheads="1"/>
          </p:cNvSpPr>
          <p:nvPr/>
        </p:nvSpPr>
        <p:spPr bwMode="auto">
          <a:xfrm>
            <a:off x="1112838" y="25542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75830" name="Rectangle 113"/>
          <p:cNvSpPr>
            <a:spLocks noChangeArrowheads="1"/>
          </p:cNvSpPr>
          <p:nvPr/>
        </p:nvSpPr>
        <p:spPr bwMode="auto">
          <a:xfrm>
            <a:off x="6888163" y="2105025"/>
            <a:ext cx="2794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74" name="Rectangle 77"/>
          <p:cNvSpPr>
            <a:spLocks noChangeArrowheads="1"/>
          </p:cNvSpPr>
          <p:nvPr/>
        </p:nvSpPr>
        <p:spPr bwMode="auto">
          <a:xfrm>
            <a:off x="6877050" y="1884363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5" name="Rectangle 76"/>
          <p:cNvSpPr>
            <a:spLocks noChangeArrowheads="1"/>
          </p:cNvSpPr>
          <p:nvPr/>
        </p:nvSpPr>
        <p:spPr bwMode="auto">
          <a:xfrm>
            <a:off x="5986463" y="1889125"/>
            <a:ext cx="89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6" name="Line 17"/>
          <p:cNvSpPr>
            <a:spLocks noChangeShapeType="1"/>
          </p:cNvSpPr>
          <p:nvPr/>
        </p:nvSpPr>
        <p:spPr bwMode="auto">
          <a:xfrm>
            <a:off x="658653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7" name="Line 24"/>
          <p:cNvSpPr>
            <a:spLocks noChangeShapeType="1"/>
          </p:cNvSpPr>
          <p:nvPr/>
        </p:nvSpPr>
        <p:spPr bwMode="auto">
          <a:xfrm>
            <a:off x="62912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8" name="Line 25"/>
          <p:cNvSpPr>
            <a:spLocks noChangeShapeType="1"/>
          </p:cNvSpPr>
          <p:nvPr/>
        </p:nvSpPr>
        <p:spPr bwMode="auto">
          <a:xfrm>
            <a:off x="68818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9" name="Text Box 29"/>
          <p:cNvSpPr txBox="1">
            <a:spLocks noChangeArrowheads="1"/>
          </p:cNvSpPr>
          <p:nvPr/>
        </p:nvSpPr>
        <p:spPr bwMode="auto">
          <a:xfrm>
            <a:off x="5903913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4380" name="Text Box 74"/>
          <p:cNvSpPr txBox="1">
            <a:spLocks noChangeArrowheads="1"/>
          </p:cNvSpPr>
          <p:nvPr/>
        </p:nvSpPr>
        <p:spPr bwMode="auto">
          <a:xfrm>
            <a:off x="6794500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4381" name="Oval 84"/>
          <p:cNvSpPr>
            <a:spLocks noChangeArrowheads="1"/>
          </p:cNvSpPr>
          <p:nvPr/>
        </p:nvSpPr>
        <p:spPr bwMode="auto">
          <a:xfrm>
            <a:off x="6132513" y="2193925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2" name="Oval 86"/>
          <p:cNvSpPr>
            <a:spLocks noChangeArrowheads="1"/>
          </p:cNvSpPr>
          <p:nvPr/>
        </p:nvSpPr>
        <p:spPr bwMode="auto">
          <a:xfrm>
            <a:off x="6994525" y="19764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3" name="AutoShape 8"/>
          <p:cNvSpPr>
            <a:spLocks noChangeArrowheads="1"/>
          </p:cNvSpPr>
          <p:nvPr/>
        </p:nvSpPr>
        <p:spPr bwMode="auto">
          <a:xfrm>
            <a:off x="5972175" y="1612900"/>
            <a:ext cx="1630363" cy="261938"/>
          </a:xfrm>
          <a:prstGeom prst="parallelogram">
            <a:avLst>
              <a:gd name="adj" fmla="val 1556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4" name="Freeform 10"/>
          <p:cNvSpPr>
            <a:spLocks/>
          </p:cNvSpPr>
          <p:nvPr/>
        </p:nvSpPr>
        <p:spPr bwMode="auto">
          <a:xfrm>
            <a:off x="6154738" y="1657350"/>
            <a:ext cx="118427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85" name="Freeform 10"/>
          <p:cNvSpPr>
            <a:spLocks/>
          </p:cNvSpPr>
          <p:nvPr/>
        </p:nvSpPr>
        <p:spPr bwMode="auto">
          <a:xfrm flipV="1">
            <a:off x="6354763" y="1657350"/>
            <a:ext cx="87312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84386" name="Freeform 131"/>
          <p:cNvSpPr>
            <a:spLocks/>
          </p:cNvSpPr>
          <p:nvPr/>
        </p:nvSpPr>
        <p:spPr bwMode="auto">
          <a:xfrm>
            <a:off x="7180263" y="1611313"/>
            <a:ext cx="419100" cy="723900"/>
          </a:xfrm>
          <a:custGeom>
            <a:avLst/>
            <a:gdLst>
              <a:gd name="T0" fmla="*/ 2147483647 w 264"/>
              <a:gd name="T1" fmla="*/ 0 h 456"/>
              <a:gd name="T2" fmla="*/ 2147483647 w 264"/>
              <a:gd name="T3" fmla="*/ 2147483647 h 456"/>
              <a:gd name="T4" fmla="*/ 0 w 264"/>
              <a:gd name="T5" fmla="*/ 2147483647 h 4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4" h="456">
                <a:moveTo>
                  <a:pt x="264" y="0"/>
                </a:moveTo>
                <a:lnTo>
                  <a:pt x="262" y="248"/>
                </a:lnTo>
                <a:lnTo>
                  <a:pt x="0" y="45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7" name="Freeform 132"/>
          <p:cNvSpPr>
            <a:spLocks/>
          </p:cNvSpPr>
          <p:nvPr/>
        </p:nvSpPr>
        <p:spPr bwMode="auto">
          <a:xfrm>
            <a:off x="5969000" y="1868488"/>
            <a:ext cx="1209675" cy="481012"/>
          </a:xfrm>
          <a:custGeom>
            <a:avLst/>
            <a:gdLst>
              <a:gd name="T0" fmla="*/ 0 w 762"/>
              <a:gd name="T1" fmla="*/ 2147483647 h 303"/>
              <a:gd name="T2" fmla="*/ 0 w 762"/>
              <a:gd name="T3" fmla="*/ 2147483647 h 303"/>
              <a:gd name="T4" fmla="*/ 2147483647 w 762"/>
              <a:gd name="T5" fmla="*/ 2147483647 h 303"/>
              <a:gd name="T6" fmla="*/ 2147483647 w 762"/>
              <a:gd name="T7" fmla="*/ 0 h 3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" h="303">
                <a:moveTo>
                  <a:pt x="0" y="3"/>
                </a:moveTo>
                <a:lnTo>
                  <a:pt x="0" y="303"/>
                </a:lnTo>
                <a:lnTo>
                  <a:pt x="762" y="303"/>
                </a:lnTo>
                <a:lnTo>
                  <a:pt x="76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75845" name="Line 133"/>
          <p:cNvSpPr>
            <a:spLocks noChangeShapeType="1"/>
          </p:cNvSpPr>
          <p:nvPr/>
        </p:nvSpPr>
        <p:spPr bwMode="auto">
          <a:xfrm flipV="1">
            <a:off x="5969000" y="2092325"/>
            <a:ext cx="1219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4389" name="Line 69"/>
          <p:cNvSpPr>
            <a:spLocks noChangeShapeType="1"/>
          </p:cNvSpPr>
          <p:nvPr/>
        </p:nvSpPr>
        <p:spPr bwMode="auto">
          <a:xfrm flipH="1">
            <a:off x="5983288" y="2216150"/>
            <a:ext cx="16510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0" name="Line 70"/>
          <p:cNvSpPr>
            <a:spLocks noChangeShapeType="1"/>
          </p:cNvSpPr>
          <p:nvPr/>
        </p:nvSpPr>
        <p:spPr bwMode="auto">
          <a:xfrm>
            <a:off x="6438900" y="1990725"/>
            <a:ext cx="179388" cy="62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1" name="Line 71"/>
          <p:cNvSpPr>
            <a:spLocks noChangeShapeType="1"/>
          </p:cNvSpPr>
          <p:nvPr/>
        </p:nvSpPr>
        <p:spPr bwMode="auto">
          <a:xfrm>
            <a:off x="6999288" y="1987550"/>
            <a:ext cx="509587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2" name="Oval 85"/>
          <p:cNvSpPr>
            <a:spLocks noChangeArrowheads="1"/>
          </p:cNvSpPr>
          <p:nvPr/>
        </p:nvSpPr>
        <p:spPr bwMode="auto">
          <a:xfrm>
            <a:off x="642461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93" name="Text Box 27"/>
          <p:cNvSpPr txBox="1">
            <a:spLocks noChangeArrowheads="1"/>
          </p:cNvSpPr>
          <p:nvPr/>
        </p:nvSpPr>
        <p:spPr bwMode="auto">
          <a:xfrm>
            <a:off x="6232525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75851" name="Rectangle 158"/>
          <p:cNvSpPr>
            <a:spLocks noChangeArrowheads="1"/>
          </p:cNvSpPr>
          <p:nvPr/>
        </p:nvSpPr>
        <p:spPr bwMode="auto">
          <a:xfrm>
            <a:off x="6591300" y="1885950"/>
            <a:ext cx="280988" cy="20478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95" name="Text Box 73"/>
          <p:cNvSpPr txBox="1">
            <a:spLocks noChangeArrowheads="1"/>
          </p:cNvSpPr>
          <p:nvPr/>
        </p:nvSpPr>
        <p:spPr bwMode="auto">
          <a:xfrm>
            <a:off x="5648325" y="3124200"/>
            <a:ext cx="240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2,3,5 belong to EE VLAN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4,6,7,8 belong to CS VLAN</a:t>
            </a:r>
          </a:p>
        </p:txBody>
      </p:sp>
      <p:sp>
        <p:nvSpPr>
          <p:cNvPr id="184396" name="Text Box 27"/>
          <p:cNvSpPr txBox="1">
            <a:spLocks noChangeArrowheads="1"/>
          </p:cNvSpPr>
          <p:nvPr/>
        </p:nvSpPr>
        <p:spPr bwMode="auto">
          <a:xfrm>
            <a:off x="6513513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84397" name="Text Box 27"/>
          <p:cNvSpPr txBox="1">
            <a:spLocks noChangeArrowheads="1"/>
          </p:cNvSpPr>
          <p:nvPr/>
        </p:nvSpPr>
        <p:spPr bwMode="auto">
          <a:xfrm>
            <a:off x="6237288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84398" name="Text Box 27"/>
          <p:cNvSpPr txBox="1">
            <a:spLocks noChangeArrowheads="1"/>
          </p:cNvSpPr>
          <p:nvPr/>
        </p:nvSpPr>
        <p:spPr bwMode="auto">
          <a:xfrm>
            <a:off x="6513513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184399" name="Text Box 27"/>
          <p:cNvSpPr txBox="1">
            <a:spLocks noChangeArrowheads="1"/>
          </p:cNvSpPr>
          <p:nvPr/>
        </p:nvSpPr>
        <p:spPr bwMode="auto">
          <a:xfrm>
            <a:off x="6813550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grpSp>
        <p:nvGrpSpPr>
          <p:cNvPr id="692394" name="Group 170"/>
          <p:cNvGrpSpPr>
            <a:grpSpLocks/>
          </p:cNvGrpSpPr>
          <p:nvPr/>
        </p:nvGrpSpPr>
        <p:grpSpPr bwMode="auto">
          <a:xfrm>
            <a:off x="3327400" y="1835150"/>
            <a:ext cx="2836863" cy="427038"/>
            <a:chOff x="2096" y="1156"/>
            <a:chExt cx="1787" cy="269"/>
          </a:xfrm>
        </p:grpSpPr>
        <p:sp>
          <p:nvSpPr>
            <p:cNvPr id="184429" name="Oval 85"/>
            <p:cNvSpPr>
              <a:spLocks noChangeArrowheads="1"/>
            </p:cNvSpPr>
            <p:nvPr/>
          </p:nvSpPr>
          <p:spPr bwMode="auto">
            <a:xfrm>
              <a:off x="2215" y="1381"/>
              <a:ext cx="27" cy="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4430" name="Group 169"/>
            <p:cNvGrpSpPr>
              <a:grpSpLocks/>
            </p:cNvGrpSpPr>
            <p:nvPr/>
          </p:nvGrpSpPr>
          <p:grpSpPr bwMode="auto">
            <a:xfrm>
              <a:off x="2096" y="1156"/>
              <a:ext cx="1787" cy="269"/>
              <a:chOff x="2096" y="1156"/>
              <a:chExt cx="1787" cy="269"/>
            </a:xfrm>
          </p:grpSpPr>
          <p:sp>
            <p:nvSpPr>
              <p:cNvPr id="184431" name="Text Box 28"/>
              <p:cNvSpPr txBox="1">
                <a:spLocks noChangeArrowheads="1"/>
              </p:cNvSpPr>
              <p:nvPr/>
            </p:nvSpPr>
            <p:spPr bwMode="auto">
              <a:xfrm>
                <a:off x="2096" y="1290"/>
                <a:ext cx="18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16</a:t>
                </a:r>
              </a:p>
            </p:txBody>
          </p:sp>
          <p:sp>
            <p:nvSpPr>
              <p:cNvPr id="184432" name="Text Box 27"/>
              <p:cNvSpPr txBox="1">
                <a:spLocks noChangeArrowheads="1"/>
              </p:cNvSpPr>
              <p:nvPr/>
            </p:nvSpPr>
            <p:spPr bwMode="auto">
              <a:xfrm>
                <a:off x="3731" y="1156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4433" name="Oval 85"/>
              <p:cNvSpPr>
                <a:spLocks noChangeArrowheads="1"/>
              </p:cNvSpPr>
              <p:nvPr/>
            </p:nvSpPr>
            <p:spPr bwMode="auto">
              <a:xfrm>
                <a:off x="3855" y="1247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4434" name="Freeform 168"/>
              <p:cNvSpPr>
                <a:spLocks/>
              </p:cNvSpPr>
              <p:nvPr/>
            </p:nvSpPr>
            <p:spPr bwMode="auto">
              <a:xfrm>
                <a:off x="2226" y="1260"/>
                <a:ext cx="1644" cy="135"/>
              </a:xfrm>
              <a:custGeom>
                <a:avLst/>
                <a:gdLst>
                  <a:gd name="T0" fmla="*/ 0 w 1644"/>
                  <a:gd name="T1" fmla="*/ 135 h 135"/>
                  <a:gd name="T2" fmla="*/ 852 w 1644"/>
                  <a:gd name="T3" fmla="*/ 132 h 135"/>
                  <a:gd name="T4" fmla="*/ 1050 w 1644"/>
                  <a:gd name="T5" fmla="*/ 0 h 135"/>
                  <a:gd name="T6" fmla="*/ 1644 w 1644"/>
                  <a:gd name="T7" fmla="*/ 0 h 1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44" h="135">
                    <a:moveTo>
                      <a:pt x="0" y="135"/>
                    </a:moveTo>
                    <a:lnTo>
                      <a:pt x="852" y="132"/>
                    </a:lnTo>
                    <a:lnTo>
                      <a:pt x="1050" y="0"/>
                    </a:lnTo>
                    <a:lnTo>
                      <a:pt x="164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84401" name="Group 44"/>
          <p:cNvGrpSpPr>
            <a:grpSpLocks/>
          </p:cNvGrpSpPr>
          <p:nvPr/>
        </p:nvGrpSpPr>
        <p:grpSpPr bwMode="auto">
          <a:xfrm>
            <a:off x="254000" y="2316163"/>
            <a:ext cx="538163" cy="558800"/>
            <a:chOff x="-44" y="1473"/>
            <a:chExt cx="981" cy="1105"/>
          </a:xfrm>
        </p:grpSpPr>
        <p:pic>
          <p:nvPicPr>
            <p:cNvPr id="18442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2" name="Group 44"/>
          <p:cNvGrpSpPr>
            <a:grpSpLocks/>
          </p:cNvGrpSpPr>
          <p:nvPr/>
        </p:nvGrpSpPr>
        <p:grpSpPr bwMode="auto">
          <a:xfrm>
            <a:off x="619125" y="2519363"/>
            <a:ext cx="539750" cy="558800"/>
            <a:chOff x="-44" y="1473"/>
            <a:chExt cx="981" cy="1105"/>
          </a:xfrm>
        </p:grpSpPr>
        <p:pic>
          <p:nvPicPr>
            <p:cNvPr id="18442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3" name="Group 44"/>
          <p:cNvGrpSpPr>
            <a:grpSpLocks/>
          </p:cNvGrpSpPr>
          <p:nvPr/>
        </p:nvGrpSpPr>
        <p:grpSpPr bwMode="auto">
          <a:xfrm>
            <a:off x="1290638" y="2479675"/>
            <a:ext cx="538162" cy="558800"/>
            <a:chOff x="-44" y="1473"/>
            <a:chExt cx="981" cy="1105"/>
          </a:xfrm>
        </p:grpSpPr>
        <p:pic>
          <p:nvPicPr>
            <p:cNvPr id="18442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4" name="Group 44"/>
          <p:cNvGrpSpPr>
            <a:grpSpLocks/>
          </p:cNvGrpSpPr>
          <p:nvPr/>
        </p:nvGrpSpPr>
        <p:grpSpPr bwMode="auto">
          <a:xfrm>
            <a:off x="2417763" y="2498725"/>
            <a:ext cx="538162" cy="558800"/>
            <a:chOff x="-44" y="1473"/>
            <a:chExt cx="981" cy="1105"/>
          </a:xfrm>
        </p:grpSpPr>
        <p:pic>
          <p:nvPicPr>
            <p:cNvPr id="18442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5" name="Group 44"/>
          <p:cNvGrpSpPr>
            <a:grpSpLocks/>
          </p:cNvGrpSpPr>
          <p:nvPr/>
        </p:nvGrpSpPr>
        <p:grpSpPr bwMode="auto">
          <a:xfrm>
            <a:off x="2854325" y="2479675"/>
            <a:ext cx="539750" cy="558800"/>
            <a:chOff x="-44" y="1473"/>
            <a:chExt cx="981" cy="1105"/>
          </a:xfrm>
        </p:grpSpPr>
        <p:pic>
          <p:nvPicPr>
            <p:cNvPr id="18441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6" name="Group 44"/>
          <p:cNvGrpSpPr>
            <a:grpSpLocks/>
          </p:cNvGrpSpPr>
          <p:nvPr/>
        </p:nvGrpSpPr>
        <p:grpSpPr bwMode="auto">
          <a:xfrm>
            <a:off x="3708400" y="2327275"/>
            <a:ext cx="538163" cy="558800"/>
            <a:chOff x="-44" y="1473"/>
            <a:chExt cx="981" cy="1105"/>
          </a:xfrm>
        </p:grpSpPr>
        <p:pic>
          <p:nvPicPr>
            <p:cNvPr id="18441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7" name="Group 44"/>
          <p:cNvGrpSpPr>
            <a:grpSpLocks/>
          </p:cNvGrpSpPr>
          <p:nvPr/>
        </p:nvGrpSpPr>
        <p:grpSpPr bwMode="auto">
          <a:xfrm>
            <a:off x="5557838" y="2428875"/>
            <a:ext cx="538162" cy="558800"/>
            <a:chOff x="-44" y="1473"/>
            <a:chExt cx="981" cy="1105"/>
          </a:xfrm>
        </p:grpSpPr>
        <p:pic>
          <p:nvPicPr>
            <p:cNvPr id="18441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8" name="Group 44"/>
          <p:cNvGrpSpPr>
            <a:grpSpLocks/>
          </p:cNvGrpSpPr>
          <p:nvPr/>
        </p:nvGrpSpPr>
        <p:grpSpPr bwMode="auto">
          <a:xfrm>
            <a:off x="7183438" y="2357438"/>
            <a:ext cx="538162" cy="558800"/>
            <a:chOff x="-44" y="1473"/>
            <a:chExt cx="981" cy="1105"/>
          </a:xfrm>
        </p:grpSpPr>
        <p:pic>
          <p:nvPicPr>
            <p:cNvPr id="18441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9" name="Group 44"/>
          <p:cNvGrpSpPr>
            <a:grpSpLocks/>
          </p:cNvGrpSpPr>
          <p:nvPr/>
        </p:nvGrpSpPr>
        <p:grpSpPr bwMode="auto">
          <a:xfrm>
            <a:off x="6257925" y="2438400"/>
            <a:ext cx="539750" cy="558800"/>
            <a:chOff x="-44" y="1473"/>
            <a:chExt cx="981" cy="1105"/>
          </a:xfrm>
        </p:grpSpPr>
        <p:pic>
          <p:nvPicPr>
            <p:cNvPr id="18441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84410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30288"/>
            <a:ext cx="74152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1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9"/>
          <p:cNvSpPr txBox="1">
            <a:spLocks noChangeArrowheads="1"/>
          </p:cNvSpPr>
          <p:nvPr/>
        </p:nvSpPr>
        <p:spPr bwMode="auto">
          <a:xfrm>
            <a:off x="3384550" y="1428750"/>
            <a:ext cx="4746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185348" name="Line 10"/>
          <p:cNvSpPr>
            <a:spLocks noChangeShapeType="1"/>
          </p:cNvSpPr>
          <p:nvPr/>
        </p:nvSpPr>
        <p:spPr bwMode="auto">
          <a:xfrm>
            <a:off x="3559175" y="16367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49" name="Line 31"/>
          <p:cNvSpPr>
            <a:spLocks noChangeShapeType="1"/>
          </p:cNvSpPr>
          <p:nvPr/>
        </p:nvSpPr>
        <p:spPr bwMode="auto">
          <a:xfrm>
            <a:off x="1000125" y="2200275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0" name="Line 34"/>
          <p:cNvSpPr>
            <a:spLocks noChangeShapeType="1"/>
          </p:cNvSpPr>
          <p:nvPr/>
        </p:nvSpPr>
        <p:spPr bwMode="auto">
          <a:xfrm>
            <a:off x="3424238" y="2171700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1" name="Line 36"/>
          <p:cNvSpPr>
            <a:spLocks noChangeShapeType="1"/>
          </p:cNvSpPr>
          <p:nvPr/>
        </p:nvSpPr>
        <p:spPr bwMode="auto">
          <a:xfrm>
            <a:off x="3457575" y="2176463"/>
            <a:ext cx="742950" cy="809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2" name="Line 37"/>
          <p:cNvSpPr>
            <a:spLocks noChangeShapeType="1"/>
          </p:cNvSpPr>
          <p:nvPr/>
        </p:nvSpPr>
        <p:spPr bwMode="auto">
          <a:xfrm>
            <a:off x="6167438" y="2185988"/>
            <a:ext cx="700087" cy="795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3" name="Line 40"/>
          <p:cNvSpPr>
            <a:spLocks noChangeShapeType="1"/>
          </p:cNvSpPr>
          <p:nvPr/>
        </p:nvSpPr>
        <p:spPr bwMode="auto">
          <a:xfrm>
            <a:off x="3600450" y="3328988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4" name="Rectangle 41"/>
          <p:cNvSpPr>
            <a:spLocks noChangeArrowheads="1"/>
          </p:cNvSpPr>
          <p:nvPr/>
        </p:nvSpPr>
        <p:spPr bwMode="auto">
          <a:xfrm>
            <a:off x="3476625" y="4057650"/>
            <a:ext cx="25066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2-byte Tag Protocol Identifier</a:t>
            </a:r>
          </a:p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                       (value: 81-00) </a:t>
            </a:r>
          </a:p>
        </p:txBody>
      </p:sp>
      <p:sp>
        <p:nvSpPr>
          <p:cNvPr id="185355" name="Rectangle 42"/>
          <p:cNvSpPr>
            <a:spLocks noChangeArrowheads="1"/>
          </p:cNvSpPr>
          <p:nvPr/>
        </p:nvSpPr>
        <p:spPr bwMode="auto">
          <a:xfrm>
            <a:off x="3814763" y="5203825"/>
            <a:ext cx="3824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Tag Control Information (12 bit VLAN ID field, </a:t>
            </a:r>
          </a:p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                         3 bit priority field like IP TOS)</a:t>
            </a:r>
            <a:r>
              <a:rPr lang="en-US" altLang="ko-KR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185356" name="Line 43"/>
          <p:cNvSpPr>
            <a:spLocks noChangeShapeType="1"/>
          </p:cNvSpPr>
          <p:nvPr/>
        </p:nvSpPr>
        <p:spPr bwMode="auto">
          <a:xfrm>
            <a:off x="3963988" y="3419475"/>
            <a:ext cx="9525" cy="174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7" name="Line 44"/>
          <p:cNvSpPr>
            <a:spLocks noChangeShapeType="1"/>
          </p:cNvSpPr>
          <p:nvPr/>
        </p:nvSpPr>
        <p:spPr bwMode="auto">
          <a:xfrm>
            <a:off x="6562725" y="3319463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8" name="Line 47"/>
          <p:cNvSpPr>
            <a:spLocks noChangeShapeType="1"/>
          </p:cNvSpPr>
          <p:nvPr/>
        </p:nvSpPr>
        <p:spPr bwMode="auto">
          <a:xfrm flipH="1">
            <a:off x="6767513" y="3076575"/>
            <a:ext cx="14287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9" name="Rectangle 48"/>
          <p:cNvSpPr>
            <a:spLocks noChangeArrowheads="1"/>
          </p:cNvSpPr>
          <p:nvPr/>
        </p:nvSpPr>
        <p:spPr bwMode="auto">
          <a:xfrm>
            <a:off x="6105525" y="4175125"/>
            <a:ext cx="12382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Recomputed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CRC</a:t>
            </a:r>
            <a:r>
              <a:rPr lang="en-US" altLang="ko-KR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76817" name="Rectangle 27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i="0" dirty="0">
                <a:solidFill>
                  <a:srgbClr val="000099"/>
                </a:solidFill>
                <a:latin typeface="Gill Sans MT" charset="0"/>
                <a:cs typeface="+mn-cs"/>
              </a:rPr>
              <a:t>802.1Q VLAN frame format</a:t>
            </a:r>
          </a:p>
        </p:txBody>
      </p:sp>
      <p:sp>
        <p:nvSpPr>
          <p:cNvPr id="76818" name="Text Box 28"/>
          <p:cNvSpPr txBox="1">
            <a:spLocks noChangeArrowheads="1"/>
          </p:cNvSpPr>
          <p:nvPr/>
        </p:nvSpPr>
        <p:spPr bwMode="auto">
          <a:xfrm>
            <a:off x="7100888" y="1801813"/>
            <a:ext cx="1550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802.1 frame</a:t>
            </a:r>
          </a:p>
        </p:txBody>
      </p:sp>
      <p:sp>
        <p:nvSpPr>
          <p:cNvPr id="76819" name="Text Box 29"/>
          <p:cNvSpPr txBox="1">
            <a:spLocks noChangeArrowheads="1"/>
          </p:cNvSpPr>
          <p:nvPr/>
        </p:nvSpPr>
        <p:spPr bwMode="auto">
          <a:xfrm>
            <a:off x="7104063" y="2967038"/>
            <a:ext cx="17494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802.1Q frame</a:t>
            </a:r>
          </a:p>
        </p:txBody>
      </p:sp>
      <p:pic>
        <p:nvPicPr>
          <p:cNvPr id="185363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027113"/>
            <a:ext cx="574198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4" name="Rectangle 1"/>
          <p:cNvSpPr>
            <a:spLocks noChangeArrowheads="1"/>
          </p:cNvSpPr>
          <p:nvPr/>
        </p:nvSpPr>
        <p:spPr bwMode="auto">
          <a:xfrm>
            <a:off x="965200" y="1709738"/>
            <a:ext cx="5140325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22" name="Straight Connector 3"/>
          <p:cNvCxnSpPr>
            <a:cxnSpLocks noChangeShapeType="1"/>
          </p:cNvCxnSpPr>
          <p:nvPr/>
        </p:nvCxnSpPr>
        <p:spPr bwMode="auto">
          <a:xfrm>
            <a:off x="1958975" y="170021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3" name="Straight Connector 32"/>
          <p:cNvCxnSpPr>
            <a:cxnSpLocks noChangeShapeType="1"/>
          </p:cNvCxnSpPr>
          <p:nvPr/>
        </p:nvCxnSpPr>
        <p:spPr bwMode="auto">
          <a:xfrm>
            <a:off x="2689225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4" name="Straight Connector 33"/>
          <p:cNvCxnSpPr>
            <a:cxnSpLocks noChangeShapeType="1"/>
          </p:cNvCxnSpPr>
          <p:nvPr/>
        </p:nvCxnSpPr>
        <p:spPr bwMode="auto">
          <a:xfrm>
            <a:off x="3417888" y="1708150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5" name="Straight Connector 34"/>
          <p:cNvCxnSpPr>
            <a:cxnSpLocks noChangeShapeType="1"/>
          </p:cNvCxnSpPr>
          <p:nvPr/>
        </p:nvCxnSpPr>
        <p:spPr bwMode="auto">
          <a:xfrm>
            <a:off x="3671888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6" name="Straight Connector 35"/>
          <p:cNvCxnSpPr>
            <a:cxnSpLocks noChangeShapeType="1"/>
          </p:cNvCxnSpPr>
          <p:nvPr/>
        </p:nvCxnSpPr>
        <p:spPr bwMode="auto">
          <a:xfrm>
            <a:off x="5638800" y="1689100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0" name="TextBox 5"/>
          <p:cNvSpPr txBox="1">
            <a:spLocks noChangeArrowheads="1"/>
          </p:cNvSpPr>
          <p:nvPr/>
        </p:nvSpPr>
        <p:spPr bwMode="auto">
          <a:xfrm>
            <a:off x="1937401" y="1722438"/>
            <a:ext cx="770225" cy="40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dest.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85371" name="TextBox 37"/>
          <p:cNvSpPr txBox="1">
            <a:spLocks noChangeArrowheads="1"/>
          </p:cNvSpPr>
          <p:nvPr/>
        </p:nvSpPr>
        <p:spPr bwMode="auto">
          <a:xfrm>
            <a:off x="2697163" y="1719263"/>
            <a:ext cx="73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source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85372" name="TextBox 38"/>
          <p:cNvSpPr txBox="1">
            <a:spLocks noChangeArrowheads="1"/>
          </p:cNvSpPr>
          <p:nvPr/>
        </p:nvSpPr>
        <p:spPr bwMode="auto">
          <a:xfrm>
            <a:off x="4041775" y="1790700"/>
            <a:ext cx="1190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85373" name="TextBox 39"/>
          <p:cNvSpPr txBox="1">
            <a:spLocks noChangeArrowheads="1"/>
          </p:cNvSpPr>
          <p:nvPr/>
        </p:nvSpPr>
        <p:spPr bwMode="auto">
          <a:xfrm>
            <a:off x="5611813" y="1809750"/>
            <a:ext cx="515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85374" name="TextBox 40"/>
          <p:cNvSpPr txBox="1">
            <a:spLocks noChangeArrowheads="1"/>
          </p:cNvSpPr>
          <p:nvPr/>
        </p:nvSpPr>
        <p:spPr bwMode="auto">
          <a:xfrm>
            <a:off x="1047750" y="1787525"/>
            <a:ext cx="822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preamble</a:t>
            </a:r>
          </a:p>
        </p:txBody>
      </p:sp>
      <p:grpSp>
        <p:nvGrpSpPr>
          <p:cNvPr id="173087" name="Group 6"/>
          <p:cNvGrpSpPr>
            <a:grpSpLocks/>
          </p:cNvGrpSpPr>
          <p:nvPr/>
        </p:nvGrpSpPr>
        <p:grpSpPr bwMode="auto">
          <a:xfrm>
            <a:off x="992826" y="2949575"/>
            <a:ext cx="2448769" cy="436563"/>
            <a:chOff x="340454" y="5667110"/>
            <a:chExt cx="2448560" cy="435435"/>
          </a:xfrm>
          <a:solidFill>
            <a:srgbClr val="006633"/>
          </a:solidFill>
        </p:grpSpPr>
        <p:sp>
          <p:nvSpPr>
            <p:cNvPr id="173097" name="Rectangle 42"/>
            <p:cNvSpPr>
              <a:spLocks noChangeArrowheads="1"/>
            </p:cNvSpPr>
            <p:nvPr/>
          </p:nvSpPr>
          <p:spPr bwMode="auto">
            <a:xfrm>
              <a:off x="340454" y="5676543"/>
              <a:ext cx="2448560" cy="40640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76843" name="Straight Connector 43"/>
            <p:cNvCxnSpPr>
              <a:cxnSpLocks noChangeShapeType="1"/>
            </p:cNvCxnSpPr>
            <p:nvPr/>
          </p:nvCxnSpPr>
          <p:spPr bwMode="auto">
            <a:xfrm>
              <a:off x="1314457" y="5667110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4" name="Straight Connector 44"/>
            <p:cNvCxnSpPr>
              <a:cxnSpLocks noChangeShapeType="1"/>
            </p:cNvCxnSpPr>
            <p:nvPr/>
          </p:nvCxnSpPr>
          <p:spPr bwMode="auto">
            <a:xfrm>
              <a:off x="2044645" y="5670277"/>
              <a:ext cx="0" cy="429101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5" name="Straight Connector 45"/>
            <p:cNvCxnSpPr>
              <a:cxnSpLocks noChangeShapeType="1"/>
            </p:cNvCxnSpPr>
            <p:nvPr/>
          </p:nvCxnSpPr>
          <p:spPr bwMode="auto">
            <a:xfrm>
              <a:off x="2773245" y="5675027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3101" name="TextBox 48"/>
            <p:cNvSpPr txBox="1">
              <a:spLocks noChangeArrowheads="1"/>
            </p:cNvSpPr>
            <p:nvPr/>
          </p:nvSpPr>
          <p:spPr bwMode="auto">
            <a:xfrm>
              <a:off x="1292617" y="5688880"/>
              <a:ext cx="770159" cy="404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2" name="TextBox 49"/>
            <p:cNvSpPr txBox="1">
              <a:spLocks noChangeArrowheads="1"/>
            </p:cNvSpPr>
            <p:nvPr/>
          </p:nvSpPr>
          <p:spPr bwMode="auto">
            <a:xfrm>
              <a:off x="2053082" y="5685251"/>
              <a:ext cx="729687" cy="4001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3" name="TextBox 52"/>
            <p:cNvSpPr txBox="1">
              <a:spLocks noChangeArrowheads="1"/>
            </p:cNvSpPr>
            <p:nvPr/>
          </p:nvSpPr>
          <p:spPr bwMode="auto">
            <a:xfrm>
              <a:off x="402711" y="5754221"/>
              <a:ext cx="822661" cy="2462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</p:grpSp>
      <p:sp>
        <p:nvSpPr>
          <p:cNvPr id="185376" name="Rectangle 56"/>
          <p:cNvSpPr>
            <a:spLocks noChangeArrowheads="1"/>
          </p:cNvSpPr>
          <p:nvPr/>
        </p:nvSpPr>
        <p:spPr bwMode="auto">
          <a:xfrm>
            <a:off x="4187825" y="2959100"/>
            <a:ext cx="265906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34" name="Straight Connector 60"/>
          <p:cNvCxnSpPr>
            <a:cxnSpLocks noChangeShapeType="1"/>
          </p:cNvCxnSpPr>
          <p:nvPr/>
        </p:nvCxnSpPr>
        <p:spPr bwMode="auto">
          <a:xfrm>
            <a:off x="4411663" y="2954338"/>
            <a:ext cx="0" cy="4270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35" name="Straight Connector 61"/>
          <p:cNvCxnSpPr>
            <a:cxnSpLocks noChangeShapeType="1"/>
          </p:cNvCxnSpPr>
          <p:nvPr/>
        </p:nvCxnSpPr>
        <p:spPr bwMode="auto">
          <a:xfrm>
            <a:off x="6378575" y="293846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9" name="TextBox 64"/>
          <p:cNvSpPr txBox="1">
            <a:spLocks noChangeArrowheads="1"/>
          </p:cNvSpPr>
          <p:nvPr/>
        </p:nvSpPr>
        <p:spPr bwMode="auto">
          <a:xfrm>
            <a:off x="4783138" y="3040063"/>
            <a:ext cx="11890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85380" name="TextBox 65"/>
          <p:cNvSpPr txBox="1">
            <a:spLocks noChangeArrowheads="1"/>
          </p:cNvSpPr>
          <p:nvPr/>
        </p:nvSpPr>
        <p:spPr bwMode="auto">
          <a:xfrm>
            <a:off x="6351588" y="3059113"/>
            <a:ext cx="515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85381" name="Text Box 9"/>
          <p:cNvSpPr txBox="1">
            <a:spLocks noChangeArrowheads="1"/>
          </p:cNvSpPr>
          <p:nvPr/>
        </p:nvSpPr>
        <p:spPr bwMode="auto">
          <a:xfrm>
            <a:off x="4095750" y="2659063"/>
            <a:ext cx="474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185382" name="Line 10"/>
          <p:cNvSpPr>
            <a:spLocks noChangeShapeType="1"/>
          </p:cNvSpPr>
          <p:nvPr/>
        </p:nvSpPr>
        <p:spPr bwMode="auto">
          <a:xfrm>
            <a:off x="4300538" y="288766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83" name="Rectangle 67"/>
          <p:cNvSpPr>
            <a:spLocks noChangeArrowheads="1"/>
          </p:cNvSpPr>
          <p:nvPr/>
        </p:nvSpPr>
        <p:spPr bwMode="auto">
          <a:xfrm>
            <a:off x="3429000" y="2963863"/>
            <a:ext cx="73501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41" name="Straight Connector 68"/>
          <p:cNvCxnSpPr>
            <a:cxnSpLocks noChangeShapeType="1"/>
          </p:cNvCxnSpPr>
          <p:nvPr/>
        </p:nvCxnSpPr>
        <p:spPr bwMode="auto">
          <a:xfrm>
            <a:off x="3797300" y="2962275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  <a:endParaRPr lang="en-US" dirty="0">
              <a:solidFill>
                <a:srgbClr val="0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6.5 link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v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irtualization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193675"/>
            <a:ext cx="7772400" cy="94456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Multiprotocol label switching (MPLS)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336675"/>
            <a:ext cx="77724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dirty="0">
                <a:latin typeface="Gill Sans MT" charset="0"/>
                <a:cs typeface="+mn-cs"/>
              </a:rPr>
              <a:t>initial goal: high-speed IP forwarding using fixed length label (instead of IP address) 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fast lookup using fixed length identifier (rather than shortest prefix matching)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borrowing ideas from Virtual Circuit (VC) approach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but IP datagram still keeps IP address!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188421" name="Freeform 4"/>
          <p:cNvSpPr>
            <a:spLocks/>
          </p:cNvSpPr>
          <p:nvPr/>
        </p:nvSpPr>
        <p:spPr bwMode="auto">
          <a:xfrm>
            <a:off x="2052638" y="4695825"/>
            <a:ext cx="3108325" cy="1084263"/>
          </a:xfrm>
          <a:custGeom>
            <a:avLst/>
            <a:gdLst>
              <a:gd name="T0" fmla="*/ 2147483647 w 1958"/>
              <a:gd name="T1" fmla="*/ 0 h 683"/>
              <a:gd name="T2" fmla="*/ 0 w 1958"/>
              <a:gd name="T3" fmla="*/ 2147483647 h 683"/>
              <a:gd name="T4" fmla="*/ 2147483647 w 1958"/>
              <a:gd name="T5" fmla="*/ 2147483647 h 683"/>
              <a:gd name="T6" fmla="*/ 2147483647 w 1958"/>
              <a:gd name="T7" fmla="*/ 0 h 68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58" h="683">
                <a:moveTo>
                  <a:pt x="337" y="0"/>
                </a:moveTo>
                <a:lnTo>
                  <a:pt x="0" y="683"/>
                </a:lnTo>
                <a:lnTo>
                  <a:pt x="1958" y="683"/>
                </a:lnTo>
                <a:lnTo>
                  <a:pt x="138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706438" y="4068763"/>
            <a:ext cx="8047037" cy="639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8856" name="Text Box 6"/>
          <p:cNvSpPr txBox="1">
            <a:spLocks noChangeArrowheads="1"/>
          </p:cNvSpPr>
          <p:nvPr/>
        </p:nvSpPr>
        <p:spPr bwMode="auto">
          <a:xfrm>
            <a:off x="719138" y="4073525"/>
            <a:ext cx="189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PPP or Ethernet </a:t>
            </a:r>
          </a:p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header</a:t>
            </a:r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4376738" y="41957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IP header</a:t>
            </a:r>
          </a:p>
        </p:txBody>
      </p:sp>
      <p:sp>
        <p:nvSpPr>
          <p:cNvPr id="78858" name="Line 9"/>
          <p:cNvSpPr>
            <a:spLocks noChangeShapeType="1"/>
          </p:cNvSpPr>
          <p:nvPr/>
        </p:nvSpPr>
        <p:spPr bwMode="auto">
          <a:xfrm>
            <a:off x="2587625" y="40560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>
            <a:off x="4241800" y="405130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60" name="Line 11"/>
          <p:cNvSpPr>
            <a:spLocks noChangeShapeType="1"/>
          </p:cNvSpPr>
          <p:nvPr/>
        </p:nvSpPr>
        <p:spPr bwMode="auto">
          <a:xfrm>
            <a:off x="5588000" y="4052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61" name="Text Box 12"/>
          <p:cNvSpPr txBox="1">
            <a:spLocks noChangeArrowheads="1"/>
          </p:cNvSpPr>
          <p:nvPr/>
        </p:nvSpPr>
        <p:spPr bwMode="auto">
          <a:xfrm>
            <a:off x="5618163" y="4205288"/>
            <a:ext cx="309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remainder of link-layer frame</a:t>
            </a:r>
          </a:p>
        </p:txBody>
      </p:sp>
      <p:sp>
        <p:nvSpPr>
          <p:cNvPr id="78862" name="Rectangle 25"/>
          <p:cNvSpPr>
            <a:spLocks noChangeArrowheads="1"/>
          </p:cNvSpPr>
          <p:nvPr/>
        </p:nvSpPr>
        <p:spPr bwMode="auto">
          <a:xfrm>
            <a:off x="2576513" y="4054475"/>
            <a:ext cx="1660525" cy="639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8863" name="Text Box 7"/>
          <p:cNvSpPr txBox="1">
            <a:spLocks noChangeArrowheads="1"/>
          </p:cNvSpPr>
          <p:nvPr/>
        </p:nvSpPr>
        <p:spPr bwMode="auto">
          <a:xfrm>
            <a:off x="2611438" y="421322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i="0" dirty="0" smtClean="0">
                <a:solidFill>
                  <a:srgbClr val="FFFFFF"/>
                </a:solidFill>
                <a:latin typeface="Arial" charset="0"/>
                <a:cs typeface="+mn-cs"/>
              </a:rPr>
              <a:t>MPLS header</a:t>
            </a:r>
          </a:p>
        </p:txBody>
      </p:sp>
      <p:sp>
        <p:nvSpPr>
          <p:cNvPr id="78864" name="Rectangle 27"/>
          <p:cNvSpPr>
            <a:spLocks noChangeArrowheads="1"/>
          </p:cNvSpPr>
          <p:nvPr/>
        </p:nvSpPr>
        <p:spPr bwMode="auto">
          <a:xfrm>
            <a:off x="2155825" y="5440363"/>
            <a:ext cx="3122613" cy="679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i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8865" name="Text Box 28"/>
          <p:cNvSpPr txBox="1">
            <a:spLocks noChangeArrowheads="1"/>
          </p:cNvSpPr>
          <p:nvPr/>
        </p:nvSpPr>
        <p:spPr bwMode="auto">
          <a:xfrm>
            <a:off x="2668588" y="5608638"/>
            <a:ext cx="6667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label</a:t>
            </a:r>
          </a:p>
        </p:txBody>
      </p:sp>
      <p:sp>
        <p:nvSpPr>
          <p:cNvPr id="78866" name="Text Box 29"/>
          <p:cNvSpPr txBox="1">
            <a:spLocks noChangeArrowheads="1"/>
          </p:cNvSpPr>
          <p:nvPr/>
        </p:nvSpPr>
        <p:spPr bwMode="auto">
          <a:xfrm>
            <a:off x="3851275" y="5616575"/>
            <a:ext cx="577850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Exp</a:t>
            </a:r>
          </a:p>
        </p:txBody>
      </p:sp>
      <p:sp>
        <p:nvSpPr>
          <p:cNvPr id="78867" name="Text Box 30"/>
          <p:cNvSpPr txBox="1">
            <a:spLocks noChangeArrowheads="1"/>
          </p:cNvSpPr>
          <p:nvPr/>
        </p:nvSpPr>
        <p:spPr bwMode="auto">
          <a:xfrm>
            <a:off x="4408488" y="5624513"/>
            <a:ext cx="336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S</a:t>
            </a:r>
          </a:p>
        </p:txBody>
      </p:sp>
      <p:sp>
        <p:nvSpPr>
          <p:cNvPr id="78868" name="Text Box 31"/>
          <p:cNvSpPr txBox="1">
            <a:spLocks noChangeArrowheads="1"/>
          </p:cNvSpPr>
          <p:nvPr/>
        </p:nvSpPr>
        <p:spPr bwMode="auto">
          <a:xfrm>
            <a:off x="4678363" y="5621338"/>
            <a:ext cx="590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TTL</a:t>
            </a:r>
          </a:p>
        </p:txBody>
      </p:sp>
      <p:sp>
        <p:nvSpPr>
          <p:cNvPr id="78869" name="Line 32"/>
          <p:cNvSpPr>
            <a:spLocks noChangeShapeType="1"/>
          </p:cNvSpPr>
          <p:nvPr/>
        </p:nvSpPr>
        <p:spPr bwMode="auto">
          <a:xfrm>
            <a:off x="3887788" y="5449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0" name="Line 33"/>
          <p:cNvSpPr>
            <a:spLocks noChangeShapeType="1"/>
          </p:cNvSpPr>
          <p:nvPr/>
        </p:nvSpPr>
        <p:spPr bwMode="auto">
          <a:xfrm>
            <a:off x="4457700" y="54705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1" name="Line 34"/>
          <p:cNvSpPr>
            <a:spLocks noChangeShapeType="1"/>
          </p:cNvSpPr>
          <p:nvPr/>
        </p:nvSpPr>
        <p:spPr bwMode="auto">
          <a:xfrm>
            <a:off x="4727575" y="54657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2" name="Text Box 35"/>
          <p:cNvSpPr txBox="1">
            <a:spLocks noChangeArrowheads="1"/>
          </p:cNvSpPr>
          <p:nvPr/>
        </p:nvSpPr>
        <p:spPr bwMode="auto">
          <a:xfrm>
            <a:off x="2827338" y="611663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20</a:t>
            </a:r>
          </a:p>
        </p:txBody>
      </p:sp>
      <p:sp>
        <p:nvSpPr>
          <p:cNvPr id="78873" name="Text Box 36"/>
          <p:cNvSpPr txBox="1">
            <a:spLocks noChangeArrowheads="1"/>
          </p:cNvSpPr>
          <p:nvPr/>
        </p:nvSpPr>
        <p:spPr bwMode="auto">
          <a:xfrm>
            <a:off x="3998913" y="61118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78874" name="Text Box 37"/>
          <p:cNvSpPr txBox="1">
            <a:spLocks noChangeArrowheads="1"/>
          </p:cNvSpPr>
          <p:nvPr/>
        </p:nvSpPr>
        <p:spPr bwMode="auto">
          <a:xfrm>
            <a:off x="4425950" y="61087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78875" name="Text Box 38"/>
          <p:cNvSpPr txBox="1">
            <a:spLocks noChangeArrowheads="1"/>
          </p:cNvSpPr>
          <p:nvPr/>
        </p:nvSpPr>
        <p:spPr bwMode="auto">
          <a:xfrm>
            <a:off x="4865688" y="6103938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5</a:t>
            </a:r>
          </a:p>
        </p:txBody>
      </p:sp>
      <p:pic>
        <p:nvPicPr>
          <p:cNvPr id="18844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68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77</a:t>
            </a:fld>
            <a:endParaRPr lang="en-US" sz="1200" dirty="0">
              <a:latin typeface="Tahoma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capable routers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35963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a.k.a. label-switched router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forward packets to outgoing interface based only on label value (</a:t>
            </a:r>
            <a:r>
              <a:rPr lang="en-US" i="1" dirty="0">
                <a:latin typeface="Gill Sans MT" charset="0"/>
                <a:cs typeface="+mn-cs"/>
              </a:rPr>
              <a:t>don</a:t>
            </a:r>
            <a:r>
              <a:rPr lang="ja-JP" altLang="en-US" i="1" dirty="0">
                <a:latin typeface="Gill Sans MT" charset="0"/>
                <a:cs typeface="+mn-cs"/>
              </a:rPr>
              <a:t>’</a:t>
            </a:r>
            <a:r>
              <a:rPr lang="en-US" i="1" dirty="0">
                <a:latin typeface="Gill Sans MT" charset="0"/>
                <a:cs typeface="+mn-cs"/>
              </a:rPr>
              <a:t>t inspect IP address</a:t>
            </a:r>
            <a:r>
              <a:rPr lang="en-US" dirty="0">
                <a:latin typeface="Gill Sans MT" charset="0"/>
                <a:cs typeface="+mn-cs"/>
              </a:rPr>
              <a:t>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MPLS forwarding table distinct from IP forwarding tables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flexibility:  </a:t>
            </a:r>
            <a:r>
              <a:rPr lang="en-US" dirty="0">
                <a:latin typeface="Gill Sans MT" charset="0"/>
                <a:cs typeface="+mn-cs"/>
              </a:rPr>
              <a:t>MPLS forwarding decisions can </a:t>
            </a:r>
            <a:r>
              <a:rPr lang="en-US" i="1" dirty="0">
                <a:latin typeface="Gill Sans MT" charset="0"/>
                <a:cs typeface="+mn-cs"/>
              </a:rPr>
              <a:t>differ</a:t>
            </a:r>
            <a:r>
              <a:rPr lang="en-US" dirty="0">
                <a:latin typeface="Gill Sans MT" charset="0"/>
                <a:cs typeface="+mn-cs"/>
              </a:rPr>
              <a:t> from those of IP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use destination </a:t>
            </a:r>
            <a:r>
              <a:rPr lang="en-US" i="1" dirty="0">
                <a:latin typeface="Gill Sans MT" charset="0"/>
              </a:rPr>
              <a:t>and</a:t>
            </a:r>
            <a:r>
              <a:rPr lang="en-US" dirty="0">
                <a:latin typeface="Gill Sans MT" charset="0"/>
              </a:rPr>
              <a:t> source addresses to route flows to same destination differently (traffic engineering)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re-route flows quickly if link fails: pre-computed backup paths (useful for VoIP)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90469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2076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9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515" name="Group 6"/>
          <p:cNvGrpSpPr>
            <a:grpSpLocks/>
          </p:cNvGrpSpPr>
          <p:nvPr/>
        </p:nvGrpSpPr>
        <p:grpSpPr bwMode="auto">
          <a:xfrm>
            <a:off x="5795963" y="3236913"/>
            <a:ext cx="766762" cy="433387"/>
            <a:chOff x="3600" y="219"/>
            <a:chExt cx="360" cy="175"/>
          </a:xfrm>
        </p:grpSpPr>
        <p:sp>
          <p:nvSpPr>
            <p:cNvPr id="81062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63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64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65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66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82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72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3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4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83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69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0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1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6" name="Group 20"/>
          <p:cNvGrpSpPr>
            <a:grpSpLocks/>
          </p:cNvGrpSpPr>
          <p:nvPr/>
        </p:nvGrpSpPr>
        <p:grpSpPr bwMode="auto">
          <a:xfrm>
            <a:off x="3970338" y="3232150"/>
            <a:ext cx="766762" cy="433388"/>
            <a:chOff x="3600" y="219"/>
            <a:chExt cx="360" cy="175"/>
          </a:xfrm>
        </p:grpSpPr>
        <p:sp>
          <p:nvSpPr>
            <p:cNvPr id="81049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50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51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52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53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69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59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60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61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70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56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57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58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7" name="Group 34"/>
          <p:cNvGrpSpPr>
            <a:grpSpLocks/>
          </p:cNvGrpSpPr>
          <p:nvPr/>
        </p:nvGrpSpPr>
        <p:grpSpPr bwMode="auto">
          <a:xfrm>
            <a:off x="4324350" y="2214563"/>
            <a:ext cx="766763" cy="433387"/>
            <a:chOff x="3600" y="219"/>
            <a:chExt cx="360" cy="175"/>
          </a:xfrm>
        </p:grpSpPr>
        <p:sp>
          <p:nvSpPr>
            <p:cNvPr id="81036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37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38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39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40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56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46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7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8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57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43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4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5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8" name="Group 48"/>
          <p:cNvGrpSpPr>
            <a:grpSpLocks/>
          </p:cNvGrpSpPr>
          <p:nvPr/>
        </p:nvGrpSpPr>
        <p:grpSpPr bwMode="auto">
          <a:xfrm>
            <a:off x="2897188" y="2209800"/>
            <a:ext cx="766762" cy="433388"/>
            <a:chOff x="3600" y="219"/>
            <a:chExt cx="360" cy="175"/>
          </a:xfrm>
        </p:grpSpPr>
        <p:sp>
          <p:nvSpPr>
            <p:cNvPr id="81023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24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25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26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27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43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33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4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5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44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30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1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2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9" name="Group 62"/>
          <p:cNvGrpSpPr>
            <a:grpSpLocks/>
          </p:cNvGrpSpPr>
          <p:nvPr/>
        </p:nvGrpSpPr>
        <p:grpSpPr bwMode="auto">
          <a:xfrm>
            <a:off x="1377950" y="1503363"/>
            <a:ext cx="766763" cy="433387"/>
            <a:chOff x="589" y="1281"/>
            <a:chExt cx="483" cy="273"/>
          </a:xfrm>
        </p:grpSpPr>
        <p:sp>
          <p:nvSpPr>
            <p:cNvPr id="81010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11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12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13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14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30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20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21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22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31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17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18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19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0905" name="Line 76"/>
          <p:cNvSpPr>
            <a:spLocks noChangeShapeType="1"/>
          </p:cNvSpPr>
          <p:nvPr/>
        </p:nvSpPr>
        <p:spPr bwMode="auto">
          <a:xfrm>
            <a:off x="2147888" y="1746250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6" name="Line 77"/>
          <p:cNvSpPr>
            <a:spLocks noChangeShapeType="1"/>
          </p:cNvSpPr>
          <p:nvPr/>
        </p:nvSpPr>
        <p:spPr bwMode="auto">
          <a:xfrm flipV="1">
            <a:off x="2195513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7" name="Line 78"/>
          <p:cNvSpPr>
            <a:spLocks noChangeShapeType="1"/>
          </p:cNvSpPr>
          <p:nvPr/>
        </p:nvSpPr>
        <p:spPr bwMode="auto">
          <a:xfrm flipV="1">
            <a:off x="3662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8" name="Line 79"/>
          <p:cNvSpPr>
            <a:spLocks noChangeShapeType="1"/>
          </p:cNvSpPr>
          <p:nvPr/>
        </p:nvSpPr>
        <p:spPr bwMode="auto">
          <a:xfrm>
            <a:off x="3509963" y="2613025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9" name="Line 80"/>
          <p:cNvSpPr>
            <a:spLocks noChangeShapeType="1"/>
          </p:cNvSpPr>
          <p:nvPr/>
        </p:nvSpPr>
        <p:spPr bwMode="auto">
          <a:xfrm>
            <a:off x="4767263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0" name="Line 81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1" name="Line 82"/>
          <p:cNvSpPr>
            <a:spLocks noChangeShapeType="1"/>
          </p:cNvSpPr>
          <p:nvPr/>
        </p:nvSpPr>
        <p:spPr bwMode="auto">
          <a:xfrm>
            <a:off x="6567488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2" name="Text Box 84"/>
          <p:cNvSpPr txBox="1">
            <a:spLocks noChangeArrowheads="1"/>
          </p:cNvSpPr>
          <p:nvPr/>
        </p:nvSpPr>
        <p:spPr bwMode="auto">
          <a:xfrm>
            <a:off x="4152900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0913" name="Text Box 85"/>
          <p:cNvSpPr txBox="1">
            <a:spLocks noChangeArrowheads="1"/>
          </p:cNvSpPr>
          <p:nvPr/>
        </p:nvSpPr>
        <p:spPr bwMode="auto">
          <a:xfrm>
            <a:off x="6075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0914" name="Text Box 86"/>
          <p:cNvSpPr txBox="1">
            <a:spLocks noChangeArrowheads="1"/>
          </p:cNvSpPr>
          <p:nvPr/>
        </p:nvSpPr>
        <p:spPr bwMode="auto">
          <a:xfrm>
            <a:off x="4538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grpSp>
        <p:nvGrpSpPr>
          <p:cNvPr id="192530" name="Group 88"/>
          <p:cNvGrpSpPr>
            <a:grpSpLocks/>
          </p:cNvGrpSpPr>
          <p:nvPr/>
        </p:nvGrpSpPr>
        <p:grpSpPr bwMode="auto">
          <a:xfrm>
            <a:off x="1423988" y="2449513"/>
            <a:ext cx="766762" cy="433387"/>
            <a:chOff x="589" y="1281"/>
            <a:chExt cx="483" cy="273"/>
          </a:xfrm>
        </p:grpSpPr>
        <p:sp>
          <p:nvSpPr>
            <p:cNvPr id="80997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98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99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00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01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17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07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8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9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18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04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5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6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0916" name="Text Box 102"/>
          <p:cNvSpPr txBox="1">
            <a:spLocks noChangeArrowheads="1"/>
          </p:cNvSpPr>
          <p:nvPr/>
        </p:nvSpPr>
        <p:spPr bwMode="auto">
          <a:xfrm>
            <a:off x="1616075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0917" name="Line 106"/>
          <p:cNvSpPr>
            <a:spLocks noChangeShapeType="1"/>
          </p:cNvSpPr>
          <p:nvPr/>
        </p:nvSpPr>
        <p:spPr bwMode="auto">
          <a:xfrm>
            <a:off x="5095875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8" name="Text Box 108"/>
          <p:cNvSpPr txBox="1">
            <a:spLocks noChangeArrowheads="1"/>
          </p:cNvSpPr>
          <p:nvPr/>
        </p:nvSpPr>
        <p:spPr bwMode="auto">
          <a:xfrm>
            <a:off x="7229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0919" name="Text Box 109"/>
          <p:cNvSpPr txBox="1">
            <a:spLocks noChangeArrowheads="1"/>
          </p:cNvSpPr>
          <p:nvPr/>
        </p:nvSpPr>
        <p:spPr bwMode="auto">
          <a:xfrm>
            <a:off x="1579563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0920" name="Rectangle 147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versus IP paths</a:t>
            </a:r>
          </a:p>
        </p:txBody>
      </p:sp>
      <p:grpSp>
        <p:nvGrpSpPr>
          <p:cNvPr id="192536" name="Group 62"/>
          <p:cNvGrpSpPr>
            <a:grpSpLocks/>
          </p:cNvGrpSpPr>
          <p:nvPr/>
        </p:nvGrpSpPr>
        <p:grpSpPr bwMode="auto">
          <a:xfrm>
            <a:off x="4325938" y="2212975"/>
            <a:ext cx="766762" cy="433388"/>
            <a:chOff x="589" y="1281"/>
            <a:chExt cx="483" cy="273"/>
          </a:xfrm>
        </p:grpSpPr>
        <p:sp>
          <p:nvSpPr>
            <p:cNvPr id="8098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8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8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8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8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04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9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05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9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7" name="Group 62"/>
          <p:cNvGrpSpPr>
            <a:grpSpLocks/>
          </p:cNvGrpSpPr>
          <p:nvPr/>
        </p:nvGrpSpPr>
        <p:grpSpPr bwMode="auto">
          <a:xfrm>
            <a:off x="5800725" y="3238500"/>
            <a:ext cx="766763" cy="433388"/>
            <a:chOff x="589" y="1281"/>
            <a:chExt cx="483" cy="273"/>
          </a:xfrm>
        </p:grpSpPr>
        <p:sp>
          <p:nvSpPr>
            <p:cNvPr id="80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9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9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8" name="Group 62"/>
          <p:cNvGrpSpPr>
            <a:grpSpLocks/>
          </p:cNvGrpSpPr>
          <p:nvPr/>
        </p:nvGrpSpPr>
        <p:grpSpPr bwMode="auto">
          <a:xfrm>
            <a:off x="2894013" y="2206625"/>
            <a:ext cx="766762" cy="433388"/>
            <a:chOff x="589" y="1281"/>
            <a:chExt cx="483" cy="273"/>
          </a:xfrm>
        </p:grpSpPr>
        <p:sp>
          <p:nvSpPr>
            <p:cNvPr id="80958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59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60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61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62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78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68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9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70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79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65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6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7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9" name="Group 62"/>
          <p:cNvGrpSpPr>
            <a:grpSpLocks/>
          </p:cNvGrpSpPr>
          <p:nvPr/>
        </p:nvGrpSpPr>
        <p:grpSpPr bwMode="auto">
          <a:xfrm>
            <a:off x="3975100" y="3230563"/>
            <a:ext cx="766763" cy="433387"/>
            <a:chOff x="589" y="1281"/>
            <a:chExt cx="483" cy="273"/>
          </a:xfrm>
        </p:grpSpPr>
        <p:sp>
          <p:nvSpPr>
            <p:cNvPr id="80945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46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47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48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49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6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55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6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7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6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52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3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4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2540" name="Freeform 1"/>
          <p:cNvSpPr>
            <a:spLocks/>
          </p:cNvSpPr>
          <p:nvPr/>
        </p:nvSpPr>
        <p:spPr bwMode="auto">
          <a:xfrm>
            <a:off x="2205038" y="1644650"/>
            <a:ext cx="4927600" cy="1717675"/>
          </a:xfrm>
          <a:custGeom>
            <a:avLst/>
            <a:gdLst>
              <a:gd name="T0" fmla="*/ 0 w 4927600"/>
              <a:gd name="T1" fmla="*/ 0 h 1717040"/>
              <a:gd name="T2" fmla="*/ 1219200 w 4927600"/>
              <a:gd name="T3" fmla="*/ 732604 h 1717040"/>
              <a:gd name="T4" fmla="*/ 2092960 w 4927600"/>
              <a:gd name="T5" fmla="*/ 1719581 h 1717040"/>
              <a:gd name="T6" fmla="*/ 4927600 w 4927600"/>
              <a:gd name="T7" fmla="*/ 1719581 h 17170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27600" h="1717040">
                <a:moveTo>
                  <a:pt x="0" y="0"/>
                </a:moveTo>
                <a:lnTo>
                  <a:pt x="1219200" y="731520"/>
                </a:lnTo>
                <a:lnTo>
                  <a:pt x="2092960" y="1717040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2541" name="Freeform 149"/>
          <p:cNvSpPr>
            <a:spLocks/>
          </p:cNvSpPr>
          <p:nvPr/>
        </p:nvSpPr>
        <p:spPr bwMode="auto">
          <a:xfrm>
            <a:off x="2052638" y="2528888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92542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80932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33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34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35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36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5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42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3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4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5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39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0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1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2543" name="TextBox 2"/>
          <p:cNvSpPr txBox="1">
            <a:spLocks noChangeArrowheads="1"/>
          </p:cNvSpPr>
          <p:nvPr/>
        </p:nvSpPr>
        <p:spPr bwMode="auto">
          <a:xfrm>
            <a:off x="7464425" y="4413250"/>
            <a:ext cx="106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sp>
        <p:nvSpPr>
          <p:cNvPr id="192544" name="Rectangle 3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IP routing: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path to destination determined by destination address alone</a:t>
            </a:r>
          </a:p>
        </p:txBody>
      </p:sp>
      <p:pic>
        <p:nvPicPr>
          <p:cNvPr id="192545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60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1" name="Text Box 87"/>
          <p:cNvSpPr txBox="1">
            <a:spLocks noChangeArrowheads="1"/>
          </p:cNvSpPr>
          <p:nvPr/>
        </p:nvSpPr>
        <p:spPr bwMode="auto">
          <a:xfrm>
            <a:off x="2874963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79</a:t>
            </a:fld>
            <a:endParaRPr lang="en-US" sz="1200" dirty="0">
              <a:latin typeface="Tahoma" charset="0"/>
            </a:endParaRPr>
          </a:p>
        </p:txBody>
      </p:sp>
      <p:sp>
        <p:nvSpPr>
          <p:cNvPr id="1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68" name="Freeform 92"/>
          <p:cNvSpPr>
            <a:spLocks/>
          </p:cNvSpPr>
          <p:nvPr/>
        </p:nvSpPr>
        <p:spPr bwMode="auto">
          <a:xfrm>
            <a:off x="5656263" y="2616200"/>
            <a:ext cx="2308225" cy="3028950"/>
          </a:xfrm>
          <a:custGeom>
            <a:avLst/>
            <a:gdLst>
              <a:gd name="T0" fmla="*/ 0 w 1454"/>
              <a:gd name="T1" fmla="*/ 2743200 h 1908"/>
              <a:gd name="T2" fmla="*/ 31750 w 1454"/>
              <a:gd name="T3" fmla="*/ 2668588 h 1908"/>
              <a:gd name="T4" fmla="*/ 446088 w 1454"/>
              <a:gd name="T5" fmla="*/ 0 h 1908"/>
              <a:gd name="T6" fmla="*/ 1978025 w 1454"/>
              <a:gd name="T7" fmla="*/ 477838 h 1908"/>
              <a:gd name="T8" fmla="*/ 2308225 w 1454"/>
              <a:gd name="T9" fmla="*/ 2370138 h 1908"/>
              <a:gd name="T10" fmla="*/ 393700 w 1454"/>
              <a:gd name="T11" fmla="*/ 3028950 h 1908"/>
              <a:gd name="T12" fmla="*/ 0 w 1454"/>
              <a:gd name="T13" fmla="*/ 2743200 h 19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54" h="1908">
                <a:moveTo>
                  <a:pt x="0" y="1728"/>
                </a:moveTo>
                <a:cubicBezTo>
                  <a:pt x="15" y="1684"/>
                  <a:pt x="4" y="1697"/>
                  <a:pt x="20" y="1681"/>
                </a:cubicBezTo>
                <a:lnTo>
                  <a:pt x="281" y="0"/>
                </a:lnTo>
                <a:lnTo>
                  <a:pt x="1246" y="301"/>
                </a:lnTo>
                <a:lnTo>
                  <a:pt x="1454" y="1493"/>
                </a:lnTo>
                <a:lnTo>
                  <a:pt x="248" y="1908"/>
                </a:lnTo>
                <a:lnTo>
                  <a:pt x="0" y="1728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50000">
                <a:schemeClr val="bg1"/>
              </a:gs>
              <a:gs pos="100000">
                <a:srgbClr val="0000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4276" name="Picture 8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8874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100013"/>
            <a:ext cx="825182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Where is the link layer implemented?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243013"/>
            <a:ext cx="4075112" cy="465931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in each and every host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link layer implemented in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adaptor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(aka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network interface card</a:t>
            </a:r>
            <a:r>
              <a:rPr lang="en-US" sz="2400" dirty="0">
                <a:latin typeface="Gill Sans MT" charset="0"/>
                <a:cs typeface="+mn-cs"/>
              </a:rPr>
              <a:t> NIC</a:t>
            </a:r>
            <a:r>
              <a:rPr lang="en-US" sz="2400" dirty="0" smtClean="0">
                <a:latin typeface="Gill Sans MT" charset="0"/>
                <a:cs typeface="+mn-cs"/>
              </a:rPr>
              <a:t>) or on a chip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 card, 802.11 </a:t>
            </a:r>
            <a:r>
              <a:rPr lang="en-US" dirty="0" smtClean="0">
                <a:latin typeface="Gill Sans MT" charset="0"/>
              </a:rPr>
              <a:t>card; Ethernet chipset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implements link, physical layer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attaches into </a:t>
            </a:r>
            <a:r>
              <a:rPr lang="en-US" sz="2400" dirty="0" smtClean="0">
                <a:latin typeface="Gill Sans MT" charset="0"/>
                <a:cs typeface="+mn-cs"/>
              </a:rPr>
              <a:t>host’s </a:t>
            </a:r>
            <a:r>
              <a:rPr lang="en-US" sz="2400" dirty="0">
                <a:latin typeface="Gill Sans MT" charset="0"/>
                <a:cs typeface="+mn-cs"/>
              </a:rPr>
              <a:t>system buses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combination of hardware, software, firmware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8200" name="Rectangle 42"/>
          <p:cNvSpPr>
            <a:spLocks noChangeArrowheads="1"/>
          </p:cNvSpPr>
          <p:nvPr/>
        </p:nvSpPr>
        <p:spPr bwMode="auto">
          <a:xfrm>
            <a:off x="6129338" y="2614613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1" name="Rectangle 44"/>
          <p:cNvSpPr>
            <a:spLocks noChangeArrowheads="1"/>
          </p:cNvSpPr>
          <p:nvPr/>
        </p:nvSpPr>
        <p:spPr bwMode="auto">
          <a:xfrm>
            <a:off x="6578600" y="4552950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2" name="Rectangle 45"/>
          <p:cNvSpPr>
            <a:spLocks noChangeArrowheads="1"/>
          </p:cNvSpPr>
          <p:nvPr/>
        </p:nvSpPr>
        <p:spPr bwMode="auto">
          <a:xfrm>
            <a:off x="6578600" y="396557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8203" name="Text Box 46"/>
          <p:cNvSpPr txBox="1">
            <a:spLocks noChangeArrowheads="1"/>
          </p:cNvSpPr>
          <p:nvPr/>
        </p:nvSpPr>
        <p:spPr bwMode="auto">
          <a:xfrm>
            <a:off x="6384925" y="4562475"/>
            <a:ext cx="10366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physical</a:t>
            </a:r>
          </a:p>
          <a:p>
            <a:pPr algn="ctr"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transmission</a:t>
            </a:r>
          </a:p>
        </p:txBody>
      </p:sp>
      <p:sp>
        <p:nvSpPr>
          <p:cNvPr id="54283" name="Freeform 47"/>
          <p:cNvSpPr>
            <a:spLocks/>
          </p:cNvSpPr>
          <p:nvPr/>
        </p:nvSpPr>
        <p:spPr bwMode="auto">
          <a:xfrm>
            <a:off x="6630988" y="3484563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05" name="Line 48"/>
          <p:cNvSpPr>
            <a:spLocks noChangeShapeType="1"/>
          </p:cNvSpPr>
          <p:nvPr/>
        </p:nvSpPr>
        <p:spPr bwMode="auto">
          <a:xfrm>
            <a:off x="6496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6" name="Line 49"/>
          <p:cNvSpPr>
            <a:spLocks noChangeShapeType="1"/>
          </p:cNvSpPr>
          <p:nvPr/>
        </p:nvSpPr>
        <p:spPr bwMode="auto">
          <a:xfrm flipV="1">
            <a:off x="6891338" y="366553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7" name="Rectangle 50"/>
          <p:cNvSpPr>
            <a:spLocks noChangeArrowheads="1"/>
          </p:cNvSpPr>
          <p:nvPr/>
        </p:nvSpPr>
        <p:spPr bwMode="auto">
          <a:xfrm>
            <a:off x="6384925" y="2967038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cpu</a:t>
            </a:r>
          </a:p>
        </p:txBody>
      </p:sp>
      <p:sp>
        <p:nvSpPr>
          <p:cNvPr id="8208" name="Rectangle 51"/>
          <p:cNvSpPr>
            <a:spLocks noChangeArrowheads="1"/>
          </p:cNvSpPr>
          <p:nvPr/>
        </p:nvSpPr>
        <p:spPr bwMode="auto">
          <a:xfrm>
            <a:off x="7204075" y="296862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memory</a:t>
            </a:r>
          </a:p>
        </p:txBody>
      </p:sp>
      <p:sp>
        <p:nvSpPr>
          <p:cNvPr id="8209" name="Line 52"/>
          <p:cNvSpPr>
            <a:spLocks noChangeShapeType="1"/>
          </p:cNvSpPr>
          <p:nvPr/>
        </p:nvSpPr>
        <p:spPr bwMode="auto">
          <a:xfrm flipH="1" flipV="1">
            <a:off x="6688138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0" name="Line 53"/>
          <p:cNvSpPr>
            <a:spLocks noChangeShapeType="1"/>
          </p:cNvSpPr>
          <p:nvPr/>
        </p:nvSpPr>
        <p:spPr bwMode="auto">
          <a:xfrm flipH="1" flipV="1">
            <a:off x="7561263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1" name="Text Box 54"/>
          <p:cNvSpPr txBox="1">
            <a:spLocks noChangeArrowheads="1"/>
          </p:cNvSpPr>
          <p:nvPr/>
        </p:nvSpPr>
        <p:spPr bwMode="auto">
          <a:xfrm>
            <a:off x="8008938" y="3786188"/>
            <a:ext cx="879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host </a:t>
            </a:r>
          </a:p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bus </a:t>
            </a:r>
          </a:p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(e.g., PCI)</a:t>
            </a:r>
          </a:p>
        </p:txBody>
      </p:sp>
      <p:sp>
        <p:nvSpPr>
          <p:cNvPr id="8212" name="Line 55"/>
          <p:cNvSpPr>
            <a:spLocks noChangeShapeType="1"/>
          </p:cNvSpPr>
          <p:nvPr/>
        </p:nvSpPr>
        <p:spPr bwMode="auto">
          <a:xfrm flipH="1">
            <a:off x="6891338" y="4273550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3" name="Line 56"/>
          <p:cNvSpPr>
            <a:spLocks noChangeShapeType="1"/>
          </p:cNvSpPr>
          <p:nvPr/>
        </p:nvSpPr>
        <p:spPr bwMode="auto">
          <a:xfrm>
            <a:off x="6889750" y="480695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4" name="Line 57"/>
          <p:cNvSpPr>
            <a:spLocks noChangeShapeType="1"/>
          </p:cNvSpPr>
          <p:nvPr/>
        </p:nvSpPr>
        <p:spPr bwMode="auto">
          <a:xfrm flipH="1" flipV="1">
            <a:off x="7686675" y="3662363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5" name="Text Box 58"/>
          <p:cNvSpPr txBox="1">
            <a:spLocks noChangeArrowheads="1"/>
          </p:cNvSpPr>
          <p:nvPr/>
        </p:nvSpPr>
        <p:spPr bwMode="auto">
          <a:xfrm>
            <a:off x="7296150" y="5356225"/>
            <a:ext cx="127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network adapter</a:t>
            </a:r>
          </a:p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card</a:t>
            </a:r>
          </a:p>
        </p:txBody>
      </p:sp>
      <p:sp>
        <p:nvSpPr>
          <p:cNvPr id="8216" name="Line 59"/>
          <p:cNvSpPr>
            <a:spLocks noChangeShapeType="1"/>
          </p:cNvSpPr>
          <p:nvPr/>
        </p:nvSpPr>
        <p:spPr bwMode="auto">
          <a:xfrm flipH="1" flipV="1">
            <a:off x="7504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7" name="Rectangle 43"/>
          <p:cNvSpPr>
            <a:spLocks noChangeArrowheads="1"/>
          </p:cNvSpPr>
          <p:nvPr/>
        </p:nvSpPr>
        <p:spPr bwMode="auto">
          <a:xfrm>
            <a:off x="6351588" y="3854450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06260" name="Group 84"/>
          <p:cNvGrpSpPr>
            <a:grpSpLocks/>
          </p:cNvGrpSpPr>
          <p:nvPr/>
        </p:nvGrpSpPr>
        <p:grpSpPr bwMode="auto">
          <a:xfrm>
            <a:off x="5091113" y="2743200"/>
            <a:ext cx="1466850" cy="2065338"/>
            <a:chOff x="2691" y="1728"/>
            <a:chExt cx="924" cy="1301"/>
          </a:xfrm>
        </p:grpSpPr>
        <p:sp>
          <p:nvSpPr>
            <p:cNvPr id="54303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04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6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27" name="Text Box 65"/>
            <p:cNvSpPr txBox="1">
              <a:spLocks noChangeArrowheads="1"/>
            </p:cNvSpPr>
            <p:nvPr/>
          </p:nvSpPr>
          <p:spPr bwMode="auto">
            <a:xfrm>
              <a:off x="2691" y="1728"/>
              <a:ext cx="5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link</a:t>
              </a:r>
            </a:p>
          </p:txBody>
        </p:sp>
        <p:sp>
          <p:nvSpPr>
            <p:cNvPr id="8228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29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0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1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2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3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4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5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6" name="Text Box 74"/>
            <p:cNvSpPr txBox="1">
              <a:spLocks noChangeArrowheads="1"/>
            </p:cNvSpPr>
            <p:nvPr/>
          </p:nvSpPr>
          <p:spPr bwMode="auto">
            <a:xfrm>
              <a:off x="2745" y="2345"/>
              <a:ext cx="46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200" i="0" dirty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endParaRPr lang="en-US" sz="1200" i="0" dirty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endParaRPr lang="en-US" sz="1200" i="0" dirty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8237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8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9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0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1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2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3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4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5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219" name="Picture 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122363"/>
            <a:ext cx="1350963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20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17625"/>
            <a:ext cx="1143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4300" name="Group 89"/>
          <p:cNvGrpSpPr>
            <a:grpSpLocks/>
          </p:cNvGrpSpPr>
          <p:nvPr/>
        </p:nvGrpSpPr>
        <p:grpSpPr bwMode="auto">
          <a:xfrm>
            <a:off x="5062538" y="5251450"/>
            <a:ext cx="1109662" cy="1095375"/>
            <a:chOff x="-44" y="1473"/>
            <a:chExt cx="981" cy="1105"/>
          </a:xfrm>
        </p:grpSpPr>
        <p:pic>
          <p:nvPicPr>
            <p:cNvPr id="54301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2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0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3" name="Group 6"/>
          <p:cNvGrpSpPr>
            <a:grpSpLocks/>
          </p:cNvGrpSpPr>
          <p:nvPr/>
        </p:nvGrpSpPr>
        <p:grpSpPr bwMode="auto">
          <a:xfrm>
            <a:off x="5795963" y="3236913"/>
            <a:ext cx="766762" cy="433387"/>
            <a:chOff x="3600" y="219"/>
            <a:chExt cx="360" cy="175"/>
          </a:xfrm>
        </p:grpSpPr>
        <p:sp>
          <p:nvSpPr>
            <p:cNvPr id="82049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50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51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52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53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93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59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60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61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94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56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57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58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4" name="Group 20"/>
          <p:cNvGrpSpPr>
            <a:grpSpLocks/>
          </p:cNvGrpSpPr>
          <p:nvPr/>
        </p:nvGrpSpPr>
        <p:grpSpPr bwMode="auto">
          <a:xfrm>
            <a:off x="3970338" y="3232150"/>
            <a:ext cx="766762" cy="433388"/>
            <a:chOff x="3600" y="219"/>
            <a:chExt cx="360" cy="175"/>
          </a:xfrm>
        </p:grpSpPr>
        <p:sp>
          <p:nvSpPr>
            <p:cNvPr id="82036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37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38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39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40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80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46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7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8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81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43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4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5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5" name="Group 34"/>
          <p:cNvGrpSpPr>
            <a:grpSpLocks/>
          </p:cNvGrpSpPr>
          <p:nvPr/>
        </p:nvGrpSpPr>
        <p:grpSpPr bwMode="auto">
          <a:xfrm>
            <a:off x="4324350" y="2214563"/>
            <a:ext cx="766763" cy="433387"/>
            <a:chOff x="3600" y="219"/>
            <a:chExt cx="360" cy="175"/>
          </a:xfrm>
        </p:grpSpPr>
        <p:sp>
          <p:nvSpPr>
            <p:cNvPr id="82023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24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25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26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27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67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33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4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5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68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30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1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2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6" name="Group 48"/>
          <p:cNvGrpSpPr>
            <a:grpSpLocks/>
          </p:cNvGrpSpPr>
          <p:nvPr/>
        </p:nvGrpSpPr>
        <p:grpSpPr bwMode="auto">
          <a:xfrm>
            <a:off x="2897188" y="2209800"/>
            <a:ext cx="766762" cy="433388"/>
            <a:chOff x="3600" y="219"/>
            <a:chExt cx="360" cy="175"/>
          </a:xfrm>
        </p:grpSpPr>
        <p:sp>
          <p:nvSpPr>
            <p:cNvPr id="82010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11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12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13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14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54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20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21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22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55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17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18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19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7" name="Group 62"/>
          <p:cNvGrpSpPr>
            <a:grpSpLocks/>
          </p:cNvGrpSpPr>
          <p:nvPr/>
        </p:nvGrpSpPr>
        <p:grpSpPr bwMode="auto">
          <a:xfrm>
            <a:off x="1377950" y="1503363"/>
            <a:ext cx="766763" cy="433387"/>
            <a:chOff x="589" y="1281"/>
            <a:chExt cx="483" cy="273"/>
          </a:xfrm>
        </p:grpSpPr>
        <p:sp>
          <p:nvSpPr>
            <p:cNvPr id="81997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98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99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00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01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4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007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8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9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4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004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5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6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1929" name="Line 76"/>
          <p:cNvSpPr>
            <a:spLocks noChangeShapeType="1"/>
          </p:cNvSpPr>
          <p:nvPr/>
        </p:nvSpPr>
        <p:spPr bwMode="auto">
          <a:xfrm>
            <a:off x="2147888" y="1746250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0" name="Line 77"/>
          <p:cNvSpPr>
            <a:spLocks noChangeShapeType="1"/>
          </p:cNvSpPr>
          <p:nvPr/>
        </p:nvSpPr>
        <p:spPr bwMode="auto">
          <a:xfrm flipV="1">
            <a:off x="2195513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1" name="Line 78"/>
          <p:cNvSpPr>
            <a:spLocks noChangeShapeType="1"/>
          </p:cNvSpPr>
          <p:nvPr/>
        </p:nvSpPr>
        <p:spPr bwMode="auto">
          <a:xfrm flipV="1">
            <a:off x="3662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2" name="Line 79"/>
          <p:cNvSpPr>
            <a:spLocks noChangeShapeType="1"/>
          </p:cNvSpPr>
          <p:nvPr/>
        </p:nvSpPr>
        <p:spPr bwMode="auto">
          <a:xfrm>
            <a:off x="3509963" y="2613025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3" name="Line 80"/>
          <p:cNvSpPr>
            <a:spLocks noChangeShapeType="1"/>
          </p:cNvSpPr>
          <p:nvPr/>
        </p:nvSpPr>
        <p:spPr bwMode="auto">
          <a:xfrm>
            <a:off x="4767263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4" name="Line 81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5" name="Line 82"/>
          <p:cNvSpPr>
            <a:spLocks noChangeShapeType="1"/>
          </p:cNvSpPr>
          <p:nvPr/>
        </p:nvSpPr>
        <p:spPr bwMode="auto">
          <a:xfrm>
            <a:off x="6567488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6" name="Text Box 84"/>
          <p:cNvSpPr txBox="1">
            <a:spLocks noChangeArrowheads="1"/>
          </p:cNvSpPr>
          <p:nvPr/>
        </p:nvSpPr>
        <p:spPr bwMode="auto">
          <a:xfrm>
            <a:off x="4152900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1937" name="Text Box 85"/>
          <p:cNvSpPr txBox="1">
            <a:spLocks noChangeArrowheads="1"/>
          </p:cNvSpPr>
          <p:nvPr/>
        </p:nvSpPr>
        <p:spPr bwMode="auto">
          <a:xfrm>
            <a:off x="6075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1938" name="Text Box 86"/>
          <p:cNvSpPr txBox="1">
            <a:spLocks noChangeArrowheads="1"/>
          </p:cNvSpPr>
          <p:nvPr/>
        </p:nvSpPr>
        <p:spPr bwMode="auto">
          <a:xfrm>
            <a:off x="4538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1939" name="Text Box 87"/>
          <p:cNvSpPr txBox="1">
            <a:spLocks noChangeArrowheads="1"/>
          </p:cNvSpPr>
          <p:nvPr/>
        </p:nvSpPr>
        <p:spPr bwMode="auto">
          <a:xfrm>
            <a:off x="2874963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4579" name="Group 88"/>
          <p:cNvGrpSpPr>
            <a:grpSpLocks/>
          </p:cNvGrpSpPr>
          <p:nvPr/>
        </p:nvGrpSpPr>
        <p:grpSpPr bwMode="auto">
          <a:xfrm>
            <a:off x="1423988" y="2449513"/>
            <a:ext cx="766762" cy="433387"/>
            <a:chOff x="589" y="1281"/>
            <a:chExt cx="483" cy="273"/>
          </a:xfrm>
        </p:grpSpPr>
        <p:sp>
          <p:nvSpPr>
            <p:cNvPr id="81984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85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86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87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88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28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94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5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6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29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91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2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3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1941" name="Text Box 102"/>
          <p:cNvSpPr txBox="1">
            <a:spLocks noChangeArrowheads="1"/>
          </p:cNvSpPr>
          <p:nvPr/>
        </p:nvSpPr>
        <p:spPr bwMode="auto">
          <a:xfrm>
            <a:off x="1616075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1942" name="Line 106"/>
          <p:cNvSpPr>
            <a:spLocks noChangeShapeType="1"/>
          </p:cNvSpPr>
          <p:nvPr/>
        </p:nvSpPr>
        <p:spPr bwMode="auto">
          <a:xfrm>
            <a:off x="5095875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43" name="Text Box 108"/>
          <p:cNvSpPr txBox="1">
            <a:spLocks noChangeArrowheads="1"/>
          </p:cNvSpPr>
          <p:nvPr/>
        </p:nvSpPr>
        <p:spPr bwMode="auto">
          <a:xfrm>
            <a:off x="7229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1944" name="Text Box 109"/>
          <p:cNvSpPr txBox="1">
            <a:spLocks noChangeArrowheads="1"/>
          </p:cNvSpPr>
          <p:nvPr/>
        </p:nvSpPr>
        <p:spPr bwMode="auto">
          <a:xfrm>
            <a:off x="1579563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1945" name="Rectangle 147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versus IP paths</a:t>
            </a:r>
          </a:p>
        </p:txBody>
      </p:sp>
      <p:sp>
        <p:nvSpPr>
          <p:cNvPr id="194585" name="Freeform 1"/>
          <p:cNvSpPr>
            <a:spLocks/>
          </p:cNvSpPr>
          <p:nvPr/>
        </p:nvSpPr>
        <p:spPr bwMode="auto">
          <a:xfrm>
            <a:off x="2205038" y="1644650"/>
            <a:ext cx="4927600" cy="1735138"/>
          </a:xfrm>
          <a:custGeom>
            <a:avLst/>
            <a:gdLst>
              <a:gd name="T0" fmla="*/ 0 w 4927600"/>
              <a:gd name="T1" fmla="*/ 0 h 1734711"/>
              <a:gd name="T2" fmla="*/ 1219200 w 4927600"/>
              <a:gd name="T3" fmla="*/ 732240 h 1734711"/>
              <a:gd name="T4" fmla="*/ 2739004 w 4927600"/>
              <a:gd name="T5" fmla="*/ 723839 h 1734711"/>
              <a:gd name="T6" fmla="*/ 4027115 w 4927600"/>
              <a:gd name="T7" fmla="*/ 1736419 h 1734711"/>
              <a:gd name="T8" fmla="*/ 4927600 w 4927600"/>
              <a:gd name="T9" fmla="*/ 1718732 h 17347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27600" h="1734711">
                <a:moveTo>
                  <a:pt x="0" y="0"/>
                </a:moveTo>
                <a:lnTo>
                  <a:pt x="1219200" y="731520"/>
                </a:lnTo>
                <a:lnTo>
                  <a:pt x="2739004" y="723127"/>
                </a:lnTo>
                <a:lnTo>
                  <a:pt x="4027115" y="1734711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4586" name="Freeform 149"/>
          <p:cNvSpPr>
            <a:spLocks/>
          </p:cNvSpPr>
          <p:nvPr/>
        </p:nvSpPr>
        <p:spPr bwMode="auto">
          <a:xfrm>
            <a:off x="2052638" y="2528888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94587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81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1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1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4588" name="TextBox 2"/>
          <p:cNvSpPr txBox="1">
            <a:spLocks noChangeArrowheads="1"/>
          </p:cNvSpPr>
          <p:nvPr/>
        </p:nvSpPr>
        <p:spPr bwMode="auto">
          <a:xfrm>
            <a:off x="7573963" y="4343400"/>
            <a:ext cx="901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IP-only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194589" name="Rectangle 3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511175" algn="l"/>
              </a:tabLst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IP routing: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path to destination determined by destination address alone</a:t>
            </a:r>
          </a:p>
        </p:txBody>
      </p:sp>
      <p:pic>
        <p:nvPicPr>
          <p:cNvPr id="194590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60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1" name="Group 34"/>
          <p:cNvGrpSpPr>
            <a:grpSpLocks/>
          </p:cNvGrpSpPr>
          <p:nvPr/>
        </p:nvGrpSpPr>
        <p:grpSpPr bwMode="auto">
          <a:xfrm>
            <a:off x="6713538" y="5159375"/>
            <a:ext cx="766762" cy="433388"/>
            <a:chOff x="3600" y="219"/>
            <a:chExt cx="360" cy="175"/>
          </a:xfrm>
        </p:grpSpPr>
        <p:sp>
          <p:nvSpPr>
            <p:cNvPr id="81958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59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60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61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62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02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968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9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70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03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965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6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7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4592" name="TextBox 236"/>
          <p:cNvSpPr txBox="1">
            <a:spLocks noChangeArrowheads="1"/>
          </p:cNvSpPr>
          <p:nvPr/>
        </p:nvSpPr>
        <p:spPr bwMode="auto">
          <a:xfrm>
            <a:off x="7546975" y="5121275"/>
            <a:ext cx="13255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MPLS and 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sp>
        <p:nvSpPr>
          <p:cNvPr id="194593" name="Rectangle 3"/>
          <p:cNvSpPr txBox="1">
            <a:spLocks noChangeArrowheads="1"/>
          </p:cNvSpPr>
          <p:nvPr/>
        </p:nvSpPr>
        <p:spPr bwMode="auto">
          <a:xfrm>
            <a:off x="496887" y="5078413"/>
            <a:ext cx="6389641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MPLS routing: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path to destination can be based on source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and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 </a:t>
            </a:r>
            <a:r>
              <a:rPr lang="en-US" sz="2800" i="0" dirty="0" smtClean="0">
                <a:solidFill>
                  <a:srgbClr val="000000"/>
                </a:solidFill>
                <a:latin typeface="Gill Sans MT" charset="0"/>
              </a:rPr>
              <a:t>destination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address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fast reroute: </a:t>
            </a:r>
            <a:r>
              <a:rPr lang="en-US" i="0" dirty="0">
                <a:solidFill>
                  <a:srgbClr val="000000"/>
                </a:solidFill>
                <a:latin typeface="Gill Sans MT" charset="0"/>
              </a:rPr>
              <a:t>precompute backup routes in case of link failure</a:t>
            </a:r>
          </a:p>
        </p:txBody>
      </p:sp>
      <p:sp>
        <p:nvSpPr>
          <p:cNvPr id="194594" name="Oval 3"/>
          <p:cNvSpPr>
            <a:spLocks noChangeArrowheads="1"/>
          </p:cNvSpPr>
          <p:nvPr/>
        </p:nvSpPr>
        <p:spPr bwMode="auto">
          <a:xfrm rot="2263392">
            <a:off x="3568700" y="2000250"/>
            <a:ext cx="161925" cy="11445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1956" name="Straight Connector 5"/>
          <p:cNvCxnSpPr>
            <a:cxnSpLocks noChangeShapeType="1"/>
            <a:stCxn id="194594" idx="0"/>
          </p:cNvCxnSpPr>
          <p:nvPr/>
        </p:nvCxnSpPr>
        <p:spPr bwMode="auto">
          <a:xfrm flipV="1">
            <a:off x="4000500" y="1749425"/>
            <a:ext cx="203200" cy="369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4596" name="TextBox 6"/>
          <p:cNvSpPr txBox="1">
            <a:spLocks noChangeArrowheads="1"/>
          </p:cNvSpPr>
          <p:nvPr/>
        </p:nvSpPr>
        <p:spPr bwMode="auto">
          <a:xfrm>
            <a:off x="4135438" y="1331913"/>
            <a:ext cx="474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entry router (R4)  can use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different</a:t>
            </a: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 MPLS routes to A based, e.g., on source address</a:t>
            </a:r>
          </a:p>
        </p:txBody>
      </p:sp>
      <p:sp>
        <p:nvSpPr>
          <p:cNvPr id="1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80</a:t>
            </a:fld>
            <a:endParaRPr lang="en-US" sz="1200" dirty="0">
              <a:latin typeface="Tahoma" charset="0"/>
            </a:endParaRPr>
          </a:p>
        </p:txBody>
      </p:sp>
      <p:sp>
        <p:nvSpPr>
          <p:cNvPr id="1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signaling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92238"/>
            <a:ext cx="8335963" cy="135096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modify OSPF, IS-IS link-state flooding protocols to carry info used by MPLS routing,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link bandwidth, amount of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reserved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link bandwidth</a:t>
            </a:r>
          </a:p>
        </p:txBody>
      </p:sp>
      <p:grpSp>
        <p:nvGrpSpPr>
          <p:cNvPr id="196613" name="Group 6"/>
          <p:cNvGrpSpPr>
            <a:grpSpLocks/>
          </p:cNvGrpSpPr>
          <p:nvPr/>
        </p:nvGrpSpPr>
        <p:grpSpPr bwMode="auto">
          <a:xfrm>
            <a:off x="6015038" y="5581650"/>
            <a:ext cx="766762" cy="433388"/>
            <a:chOff x="3600" y="219"/>
            <a:chExt cx="360" cy="175"/>
          </a:xfrm>
        </p:grpSpPr>
        <p:sp>
          <p:nvSpPr>
            <p:cNvPr id="83046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47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48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49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50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14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56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7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8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715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53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4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5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4" name="Group 20"/>
          <p:cNvGrpSpPr>
            <a:grpSpLocks/>
          </p:cNvGrpSpPr>
          <p:nvPr/>
        </p:nvGrpSpPr>
        <p:grpSpPr bwMode="auto">
          <a:xfrm>
            <a:off x="4189413" y="5576888"/>
            <a:ext cx="766762" cy="433387"/>
            <a:chOff x="3600" y="219"/>
            <a:chExt cx="360" cy="175"/>
          </a:xfrm>
        </p:grpSpPr>
        <p:sp>
          <p:nvSpPr>
            <p:cNvPr id="83033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34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35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36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37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01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43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4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5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702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40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1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2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5" name="Group 34"/>
          <p:cNvGrpSpPr>
            <a:grpSpLocks/>
          </p:cNvGrpSpPr>
          <p:nvPr/>
        </p:nvGrpSpPr>
        <p:grpSpPr bwMode="auto">
          <a:xfrm>
            <a:off x="4543425" y="4559300"/>
            <a:ext cx="766763" cy="433388"/>
            <a:chOff x="3600" y="219"/>
            <a:chExt cx="360" cy="175"/>
          </a:xfrm>
        </p:grpSpPr>
        <p:sp>
          <p:nvSpPr>
            <p:cNvPr id="83020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21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22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23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24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88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30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31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32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89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27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28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29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6" name="Group 48"/>
          <p:cNvGrpSpPr>
            <a:grpSpLocks/>
          </p:cNvGrpSpPr>
          <p:nvPr/>
        </p:nvGrpSpPr>
        <p:grpSpPr bwMode="auto">
          <a:xfrm>
            <a:off x="3116263" y="4554538"/>
            <a:ext cx="766762" cy="433387"/>
            <a:chOff x="3600" y="219"/>
            <a:chExt cx="360" cy="175"/>
          </a:xfrm>
        </p:grpSpPr>
        <p:sp>
          <p:nvSpPr>
            <p:cNvPr id="83007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08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09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10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11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75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17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8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9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76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14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5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6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7" name="Group 62"/>
          <p:cNvGrpSpPr>
            <a:grpSpLocks/>
          </p:cNvGrpSpPr>
          <p:nvPr/>
        </p:nvGrpSpPr>
        <p:grpSpPr bwMode="auto">
          <a:xfrm>
            <a:off x="1597025" y="3848100"/>
            <a:ext cx="766763" cy="433388"/>
            <a:chOff x="589" y="1281"/>
            <a:chExt cx="483" cy="273"/>
          </a:xfrm>
        </p:grpSpPr>
        <p:sp>
          <p:nvSpPr>
            <p:cNvPr id="8299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9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9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9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9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6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300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6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300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2955" name="Line 76"/>
          <p:cNvSpPr>
            <a:spLocks noChangeShapeType="1"/>
          </p:cNvSpPr>
          <p:nvPr/>
        </p:nvSpPr>
        <p:spPr bwMode="auto">
          <a:xfrm>
            <a:off x="2366963" y="4090988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6" name="Line 77"/>
          <p:cNvSpPr>
            <a:spLocks noChangeShapeType="1"/>
          </p:cNvSpPr>
          <p:nvPr/>
        </p:nvSpPr>
        <p:spPr bwMode="auto">
          <a:xfrm flipV="1">
            <a:off x="2414588" y="4795838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7" name="Line 78"/>
          <p:cNvSpPr>
            <a:spLocks noChangeShapeType="1"/>
          </p:cNvSpPr>
          <p:nvPr/>
        </p:nvSpPr>
        <p:spPr bwMode="auto">
          <a:xfrm flipV="1">
            <a:off x="3881438" y="4795838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8" name="Line 79"/>
          <p:cNvSpPr>
            <a:spLocks noChangeShapeType="1"/>
          </p:cNvSpPr>
          <p:nvPr/>
        </p:nvSpPr>
        <p:spPr bwMode="auto">
          <a:xfrm>
            <a:off x="3729038" y="4957763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9" name="Line 80"/>
          <p:cNvSpPr>
            <a:spLocks noChangeShapeType="1"/>
          </p:cNvSpPr>
          <p:nvPr/>
        </p:nvSpPr>
        <p:spPr bwMode="auto">
          <a:xfrm>
            <a:off x="4986338" y="5834063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0" name="Line 81"/>
          <p:cNvSpPr>
            <a:spLocks noChangeShapeType="1"/>
          </p:cNvSpPr>
          <p:nvPr/>
        </p:nvSpPr>
        <p:spPr bwMode="auto">
          <a:xfrm>
            <a:off x="5272088" y="4910138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1" name="Line 82"/>
          <p:cNvSpPr>
            <a:spLocks noChangeShapeType="1"/>
          </p:cNvSpPr>
          <p:nvPr/>
        </p:nvSpPr>
        <p:spPr bwMode="auto">
          <a:xfrm>
            <a:off x="6786563" y="5815013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2" name="Text Box 85"/>
          <p:cNvSpPr txBox="1">
            <a:spLocks noChangeArrowheads="1"/>
          </p:cNvSpPr>
          <p:nvPr/>
        </p:nvSpPr>
        <p:spPr bwMode="auto">
          <a:xfrm>
            <a:off x="6294438" y="461327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2963" name="Text Box 87"/>
          <p:cNvSpPr txBox="1">
            <a:spLocks noChangeArrowheads="1"/>
          </p:cNvSpPr>
          <p:nvPr/>
        </p:nvSpPr>
        <p:spPr bwMode="auto">
          <a:xfrm>
            <a:off x="3094038" y="49291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6627" name="Group 88"/>
          <p:cNvGrpSpPr>
            <a:grpSpLocks/>
          </p:cNvGrpSpPr>
          <p:nvPr/>
        </p:nvGrpSpPr>
        <p:grpSpPr bwMode="auto">
          <a:xfrm>
            <a:off x="1643063" y="4794250"/>
            <a:ext cx="766762" cy="433388"/>
            <a:chOff x="589" y="1281"/>
            <a:chExt cx="483" cy="273"/>
          </a:xfrm>
        </p:grpSpPr>
        <p:sp>
          <p:nvSpPr>
            <p:cNvPr id="82981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82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83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84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85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49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991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2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3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50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988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89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0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2965" name="Text Box 102"/>
          <p:cNvSpPr txBox="1">
            <a:spLocks noChangeArrowheads="1"/>
          </p:cNvSpPr>
          <p:nvPr/>
        </p:nvSpPr>
        <p:spPr bwMode="auto">
          <a:xfrm>
            <a:off x="1835150" y="52276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2966" name="Line 106"/>
          <p:cNvSpPr>
            <a:spLocks noChangeShapeType="1"/>
          </p:cNvSpPr>
          <p:nvPr/>
        </p:nvSpPr>
        <p:spPr bwMode="auto">
          <a:xfrm>
            <a:off x="5314950" y="4786313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7" name="Text Box 108"/>
          <p:cNvSpPr txBox="1">
            <a:spLocks noChangeArrowheads="1"/>
          </p:cNvSpPr>
          <p:nvPr/>
        </p:nvSpPr>
        <p:spPr bwMode="auto">
          <a:xfrm>
            <a:off x="7448550" y="563245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2968" name="Text Box 109"/>
          <p:cNvSpPr txBox="1">
            <a:spLocks noChangeArrowheads="1"/>
          </p:cNvSpPr>
          <p:nvPr/>
        </p:nvSpPr>
        <p:spPr bwMode="auto">
          <a:xfrm>
            <a:off x="1798638" y="42783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115" name="Rectangle 3"/>
          <p:cNvSpPr txBox="1">
            <a:spLocks noChangeArrowheads="1"/>
          </p:cNvSpPr>
          <p:nvPr/>
        </p:nvSpPr>
        <p:spPr bwMode="auto">
          <a:xfrm>
            <a:off x="536575" y="2578100"/>
            <a:ext cx="8335963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srgbClr val="000000"/>
                </a:solidFill>
                <a:latin typeface="Gill Sans MT" charset="0"/>
                <a:cs typeface="+mn-cs"/>
              </a:rPr>
              <a:t>entry MPLS router uses RSVP-TE signaling protocol to set up MPLS forwarding at downstream routers</a:t>
            </a:r>
          </a:p>
        </p:txBody>
      </p:sp>
      <p:grpSp>
        <p:nvGrpSpPr>
          <p:cNvPr id="93191" name="Group 93190"/>
          <p:cNvGrpSpPr>
            <a:grpSpLocks/>
          </p:cNvGrpSpPr>
          <p:nvPr/>
        </p:nvGrpSpPr>
        <p:grpSpPr bwMode="auto">
          <a:xfrm>
            <a:off x="2882900" y="4541838"/>
            <a:ext cx="3109913" cy="1601787"/>
            <a:chOff x="2882348" y="4542181"/>
            <a:chExt cx="3109821" cy="1601125"/>
          </a:xfrm>
        </p:grpSpPr>
        <p:sp>
          <p:nvSpPr>
            <p:cNvPr id="196640" name="Right Arrow 93183"/>
            <p:cNvSpPr>
              <a:spLocks noChangeArrowheads="1"/>
            </p:cNvSpPr>
            <p:nvPr/>
          </p:nvSpPr>
          <p:spPr bwMode="auto">
            <a:xfrm rot="10800000">
              <a:off x="3876263" y="4542181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1" name="Right Arrow 112"/>
            <p:cNvSpPr>
              <a:spLocks noChangeArrowheads="1"/>
            </p:cNvSpPr>
            <p:nvPr/>
          </p:nvSpPr>
          <p:spPr bwMode="auto">
            <a:xfrm rot="13936672" flipV="1">
              <a:off x="3501914" y="5294505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2" name="Right Arrow 113"/>
            <p:cNvSpPr>
              <a:spLocks noChangeArrowheads="1"/>
            </p:cNvSpPr>
            <p:nvPr/>
          </p:nvSpPr>
          <p:spPr bwMode="auto">
            <a:xfrm rot="11901416" flipV="1">
              <a:off x="3896874" y="5246831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3" name="TextBox 93184"/>
            <p:cNvSpPr txBox="1">
              <a:spLocks noChangeArrowheads="1"/>
            </p:cNvSpPr>
            <p:nvPr/>
          </p:nvSpPr>
          <p:spPr bwMode="auto">
            <a:xfrm>
              <a:off x="2882348" y="5396948"/>
              <a:ext cx="1159292" cy="746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modified </a:t>
              </a:r>
            </a:p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link state </a:t>
              </a:r>
            </a:p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flooding</a:t>
              </a:r>
            </a:p>
          </p:txBody>
        </p:sp>
      </p:grpSp>
      <p:grpSp>
        <p:nvGrpSpPr>
          <p:cNvPr id="93192" name="Group 93191"/>
          <p:cNvGrpSpPr>
            <a:grpSpLocks/>
          </p:cNvGrpSpPr>
          <p:nvPr/>
        </p:nvGrpSpPr>
        <p:grpSpPr bwMode="auto">
          <a:xfrm>
            <a:off x="3887788" y="4187825"/>
            <a:ext cx="2166937" cy="1597025"/>
            <a:chOff x="6879226" y="3054627"/>
            <a:chExt cx="2167569" cy="1597693"/>
          </a:xfrm>
        </p:grpSpPr>
        <p:sp>
          <p:nvSpPr>
            <p:cNvPr id="196636" name="Right Arrow 119"/>
            <p:cNvSpPr>
              <a:spLocks noChangeArrowheads="1"/>
            </p:cNvSpPr>
            <p:nvPr/>
          </p:nvSpPr>
          <p:spPr bwMode="auto">
            <a:xfrm>
              <a:off x="6930889" y="3432312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7" name="Right Arrow 120"/>
            <p:cNvSpPr>
              <a:spLocks noChangeArrowheads="1"/>
            </p:cNvSpPr>
            <p:nvPr/>
          </p:nvSpPr>
          <p:spPr bwMode="auto">
            <a:xfrm rot="3111092" flipV="1">
              <a:off x="6556540" y="4184636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8" name="Right Arrow 121"/>
            <p:cNvSpPr>
              <a:spLocks noChangeArrowheads="1"/>
            </p:cNvSpPr>
            <p:nvPr/>
          </p:nvSpPr>
          <p:spPr bwMode="auto">
            <a:xfrm rot="1136798" flipV="1">
              <a:off x="6951500" y="4136962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9" name="TextBox 122"/>
            <p:cNvSpPr txBox="1">
              <a:spLocks noChangeArrowheads="1"/>
            </p:cNvSpPr>
            <p:nvPr/>
          </p:nvSpPr>
          <p:spPr bwMode="auto">
            <a:xfrm>
              <a:off x="7616687" y="3054627"/>
              <a:ext cx="1184940" cy="310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RSVP-TE</a:t>
              </a:r>
            </a:p>
          </p:txBody>
        </p:sp>
      </p:grpSp>
      <p:pic>
        <p:nvPicPr>
          <p:cNvPr id="196635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02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7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Freeform 2"/>
          <p:cNvSpPr>
            <a:spLocks/>
          </p:cNvSpPr>
          <p:nvPr/>
        </p:nvSpPr>
        <p:spPr bwMode="auto">
          <a:xfrm>
            <a:off x="1754188" y="5278438"/>
            <a:ext cx="2462212" cy="419100"/>
          </a:xfrm>
          <a:custGeom>
            <a:avLst/>
            <a:gdLst>
              <a:gd name="T0" fmla="*/ 2147483647 w 1551"/>
              <a:gd name="T1" fmla="*/ 2147483647 h 264"/>
              <a:gd name="T2" fmla="*/ 0 w 1551"/>
              <a:gd name="T3" fmla="*/ 2147483647 h 264"/>
              <a:gd name="T4" fmla="*/ 2147483647 w 1551"/>
              <a:gd name="T5" fmla="*/ 2147483647 h 264"/>
              <a:gd name="T6" fmla="*/ 2147483647 w 1551"/>
              <a:gd name="T7" fmla="*/ 0 h 264"/>
              <a:gd name="T8" fmla="*/ 2147483647 w 1551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51" h="264">
                <a:moveTo>
                  <a:pt x="1263" y="8"/>
                </a:moveTo>
                <a:lnTo>
                  <a:pt x="0" y="264"/>
                </a:lnTo>
                <a:lnTo>
                  <a:pt x="1536" y="264"/>
                </a:lnTo>
                <a:lnTo>
                  <a:pt x="1551" y="0"/>
                </a:lnTo>
                <a:lnTo>
                  <a:pt x="1263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0" name="Freeform 3"/>
          <p:cNvSpPr>
            <a:spLocks/>
          </p:cNvSpPr>
          <p:nvPr/>
        </p:nvSpPr>
        <p:spPr bwMode="auto">
          <a:xfrm>
            <a:off x="4492625" y="5326063"/>
            <a:ext cx="2447925" cy="577850"/>
          </a:xfrm>
          <a:custGeom>
            <a:avLst/>
            <a:gdLst>
              <a:gd name="T0" fmla="*/ 2147483647 w 1542"/>
              <a:gd name="T1" fmla="*/ 2147483647 h 364"/>
              <a:gd name="T2" fmla="*/ 0 w 1542"/>
              <a:gd name="T3" fmla="*/ 2147483647 h 364"/>
              <a:gd name="T4" fmla="*/ 2147483647 w 1542"/>
              <a:gd name="T5" fmla="*/ 2147483647 h 364"/>
              <a:gd name="T6" fmla="*/ 2147483647 w 1542"/>
              <a:gd name="T7" fmla="*/ 0 h 364"/>
              <a:gd name="T8" fmla="*/ 2147483647 w 1542"/>
              <a:gd name="T9" fmla="*/ 2147483647 h 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2" h="364">
                <a:moveTo>
                  <a:pt x="839" y="8"/>
                </a:moveTo>
                <a:lnTo>
                  <a:pt x="0" y="364"/>
                </a:lnTo>
                <a:lnTo>
                  <a:pt x="1542" y="364"/>
                </a:lnTo>
                <a:lnTo>
                  <a:pt x="1127" y="0"/>
                </a:lnTo>
                <a:lnTo>
                  <a:pt x="839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1" name="Freeform 4"/>
          <p:cNvSpPr>
            <a:spLocks/>
          </p:cNvSpPr>
          <p:nvPr/>
        </p:nvSpPr>
        <p:spPr bwMode="auto">
          <a:xfrm>
            <a:off x="1884363" y="3106738"/>
            <a:ext cx="2433637" cy="798512"/>
          </a:xfrm>
          <a:custGeom>
            <a:avLst/>
            <a:gdLst>
              <a:gd name="T0" fmla="*/ 2147483647 w 1533"/>
              <a:gd name="T1" fmla="*/ 2147483647 h 503"/>
              <a:gd name="T2" fmla="*/ 2147483647 w 1533"/>
              <a:gd name="T3" fmla="*/ 0 h 503"/>
              <a:gd name="T4" fmla="*/ 0 w 1533"/>
              <a:gd name="T5" fmla="*/ 0 h 503"/>
              <a:gd name="T6" fmla="*/ 2147483647 w 1533"/>
              <a:gd name="T7" fmla="*/ 2147483647 h 503"/>
              <a:gd name="T8" fmla="*/ 2147483647 w 1533"/>
              <a:gd name="T9" fmla="*/ 2147483647 h 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3" h="503">
                <a:moveTo>
                  <a:pt x="808" y="503"/>
                </a:moveTo>
                <a:lnTo>
                  <a:pt x="1533" y="0"/>
                </a:lnTo>
                <a:lnTo>
                  <a:pt x="0" y="0"/>
                </a:lnTo>
                <a:lnTo>
                  <a:pt x="685" y="481"/>
                </a:lnTo>
                <a:lnTo>
                  <a:pt x="808" y="5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2" name="Freeform 5"/>
          <p:cNvSpPr>
            <a:spLocks/>
          </p:cNvSpPr>
          <p:nvPr/>
        </p:nvSpPr>
        <p:spPr bwMode="auto">
          <a:xfrm>
            <a:off x="4552950" y="3416300"/>
            <a:ext cx="2589213" cy="511175"/>
          </a:xfrm>
          <a:custGeom>
            <a:avLst/>
            <a:gdLst>
              <a:gd name="T0" fmla="*/ 2147483647 w 1631"/>
              <a:gd name="T1" fmla="*/ 2147483647 h 322"/>
              <a:gd name="T2" fmla="*/ 2147483647 w 1631"/>
              <a:gd name="T3" fmla="*/ 0 h 322"/>
              <a:gd name="T4" fmla="*/ 2147483647 w 1631"/>
              <a:gd name="T5" fmla="*/ 0 h 322"/>
              <a:gd name="T6" fmla="*/ 0 w 1631"/>
              <a:gd name="T7" fmla="*/ 2147483647 h 322"/>
              <a:gd name="T8" fmla="*/ 2147483647 w 1631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1" h="322">
                <a:moveTo>
                  <a:pt x="123" y="322"/>
                </a:moveTo>
                <a:lnTo>
                  <a:pt x="1631" y="0"/>
                </a:lnTo>
                <a:lnTo>
                  <a:pt x="89" y="0"/>
                </a:lnTo>
                <a:lnTo>
                  <a:pt x="0" y="300"/>
                </a:lnTo>
                <a:lnTo>
                  <a:pt x="123" y="32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98663" name="Group 6"/>
          <p:cNvGrpSpPr>
            <a:grpSpLocks/>
          </p:cNvGrpSpPr>
          <p:nvPr/>
        </p:nvGrpSpPr>
        <p:grpSpPr bwMode="auto">
          <a:xfrm>
            <a:off x="5583238" y="4924425"/>
            <a:ext cx="766762" cy="433388"/>
            <a:chOff x="3600" y="219"/>
            <a:chExt cx="360" cy="175"/>
          </a:xfrm>
        </p:grpSpPr>
        <p:sp>
          <p:nvSpPr>
            <p:cNvPr id="84105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106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107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108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109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97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15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6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7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98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112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3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4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4" name="Group 20"/>
          <p:cNvGrpSpPr>
            <a:grpSpLocks/>
          </p:cNvGrpSpPr>
          <p:nvPr/>
        </p:nvGrpSpPr>
        <p:grpSpPr bwMode="auto">
          <a:xfrm>
            <a:off x="3757613" y="4919663"/>
            <a:ext cx="766762" cy="433387"/>
            <a:chOff x="3600" y="219"/>
            <a:chExt cx="360" cy="175"/>
          </a:xfrm>
        </p:grpSpPr>
        <p:sp>
          <p:nvSpPr>
            <p:cNvPr id="84092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93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94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95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96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84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02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3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4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85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99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0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1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5" name="Group 34"/>
          <p:cNvGrpSpPr>
            <a:grpSpLocks/>
          </p:cNvGrpSpPr>
          <p:nvPr/>
        </p:nvGrpSpPr>
        <p:grpSpPr bwMode="auto">
          <a:xfrm>
            <a:off x="4111625" y="3902075"/>
            <a:ext cx="766763" cy="433388"/>
            <a:chOff x="3600" y="219"/>
            <a:chExt cx="360" cy="175"/>
          </a:xfrm>
        </p:grpSpPr>
        <p:sp>
          <p:nvSpPr>
            <p:cNvPr id="84079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80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81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82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83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71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89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90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91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72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86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87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88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6" name="Group 48"/>
          <p:cNvGrpSpPr>
            <a:grpSpLocks/>
          </p:cNvGrpSpPr>
          <p:nvPr/>
        </p:nvGrpSpPr>
        <p:grpSpPr bwMode="auto">
          <a:xfrm>
            <a:off x="2684463" y="3897313"/>
            <a:ext cx="766762" cy="433387"/>
            <a:chOff x="3600" y="219"/>
            <a:chExt cx="360" cy="175"/>
          </a:xfrm>
        </p:grpSpPr>
        <p:sp>
          <p:nvSpPr>
            <p:cNvPr id="84066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67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68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69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70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58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76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7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8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59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73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4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5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7" name="Group 62"/>
          <p:cNvGrpSpPr>
            <a:grpSpLocks/>
          </p:cNvGrpSpPr>
          <p:nvPr/>
        </p:nvGrpSpPr>
        <p:grpSpPr bwMode="auto">
          <a:xfrm>
            <a:off x="1165225" y="3190875"/>
            <a:ext cx="766763" cy="433388"/>
            <a:chOff x="589" y="1281"/>
            <a:chExt cx="483" cy="273"/>
          </a:xfrm>
        </p:grpSpPr>
        <p:sp>
          <p:nvSpPr>
            <p:cNvPr id="84053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54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55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56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57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4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63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4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5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4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60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1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2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3981" name="Line 76"/>
          <p:cNvSpPr>
            <a:spLocks noChangeShapeType="1"/>
          </p:cNvSpPr>
          <p:nvPr/>
        </p:nvSpPr>
        <p:spPr bwMode="auto">
          <a:xfrm>
            <a:off x="1935163" y="3433763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2" name="Line 77"/>
          <p:cNvSpPr>
            <a:spLocks noChangeShapeType="1"/>
          </p:cNvSpPr>
          <p:nvPr/>
        </p:nvSpPr>
        <p:spPr bwMode="auto">
          <a:xfrm flipV="1">
            <a:off x="1982788" y="4138613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3" name="Line 78"/>
          <p:cNvSpPr>
            <a:spLocks noChangeShapeType="1"/>
          </p:cNvSpPr>
          <p:nvPr/>
        </p:nvSpPr>
        <p:spPr bwMode="auto">
          <a:xfrm flipV="1">
            <a:off x="3449638" y="4138613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4" name="Line 79"/>
          <p:cNvSpPr>
            <a:spLocks noChangeShapeType="1"/>
          </p:cNvSpPr>
          <p:nvPr/>
        </p:nvSpPr>
        <p:spPr bwMode="auto">
          <a:xfrm>
            <a:off x="3297238" y="4300538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5" name="Line 80"/>
          <p:cNvSpPr>
            <a:spLocks noChangeShapeType="1"/>
          </p:cNvSpPr>
          <p:nvPr/>
        </p:nvSpPr>
        <p:spPr bwMode="auto">
          <a:xfrm>
            <a:off x="4554538" y="5176838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6" name="Line 81"/>
          <p:cNvSpPr>
            <a:spLocks noChangeShapeType="1"/>
          </p:cNvSpPr>
          <p:nvPr/>
        </p:nvSpPr>
        <p:spPr bwMode="auto">
          <a:xfrm>
            <a:off x="4840288" y="4252913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7" name="Line 82"/>
          <p:cNvSpPr>
            <a:spLocks noChangeShapeType="1"/>
          </p:cNvSpPr>
          <p:nvPr/>
        </p:nvSpPr>
        <p:spPr bwMode="auto">
          <a:xfrm>
            <a:off x="6354763" y="5157788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8" name="Text Box 83"/>
          <p:cNvSpPr txBox="1">
            <a:spLocks noChangeArrowheads="1"/>
          </p:cNvSpPr>
          <p:nvPr/>
        </p:nvSpPr>
        <p:spPr bwMode="auto">
          <a:xfrm>
            <a:off x="5803900" y="53578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R1</a:t>
            </a:r>
          </a:p>
        </p:txBody>
      </p:sp>
      <p:sp>
        <p:nvSpPr>
          <p:cNvPr id="83989" name="Text Box 84"/>
          <p:cNvSpPr txBox="1">
            <a:spLocks noChangeArrowheads="1"/>
          </p:cNvSpPr>
          <p:nvPr/>
        </p:nvSpPr>
        <p:spPr bwMode="auto">
          <a:xfrm>
            <a:off x="3940175" y="53355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3990" name="Text Box 85"/>
          <p:cNvSpPr txBox="1">
            <a:spLocks noChangeArrowheads="1"/>
          </p:cNvSpPr>
          <p:nvPr/>
        </p:nvSpPr>
        <p:spPr bwMode="auto">
          <a:xfrm>
            <a:off x="5862638" y="395605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3991" name="Text Box 86"/>
          <p:cNvSpPr txBox="1">
            <a:spLocks noChangeArrowheads="1"/>
          </p:cNvSpPr>
          <p:nvPr/>
        </p:nvSpPr>
        <p:spPr bwMode="auto">
          <a:xfrm>
            <a:off x="4325938" y="43338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3992" name="Text Box 87"/>
          <p:cNvSpPr txBox="1">
            <a:spLocks noChangeArrowheads="1"/>
          </p:cNvSpPr>
          <p:nvPr/>
        </p:nvSpPr>
        <p:spPr bwMode="auto">
          <a:xfrm>
            <a:off x="2851150" y="43513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8680" name="Group 88"/>
          <p:cNvGrpSpPr>
            <a:grpSpLocks/>
          </p:cNvGrpSpPr>
          <p:nvPr/>
        </p:nvGrpSpPr>
        <p:grpSpPr bwMode="auto">
          <a:xfrm>
            <a:off x="1211263" y="4137025"/>
            <a:ext cx="766762" cy="433388"/>
            <a:chOff x="589" y="1281"/>
            <a:chExt cx="483" cy="273"/>
          </a:xfrm>
        </p:grpSpPr>
        <p:sp>
          <p:nvSpPr>
            <p:cNvPr id="84040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41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42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43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44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32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50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51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52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33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47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48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49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3994" name="Text Box 102"/>
          <p:cNvSpPr txBox="1">
            <a:spLocks noChangeArrowheads="1"/>
          </p:cNvSpPr>
          <p:nvPr/>
        </p:nvSpPr>
        <p:spPr bwMode="auto">
          <a:xfrm>
            <a:off x="1403350" y="45704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3995" name="Text Box 103"/>
          <p:cNvSpPr txBox="1">
            <a:spLocks noChangeArrowheads="1"/>
          </p:cNvSpPr>
          <p:nvPr/>
        </p:nvSpPr>
        <p:spPr bwMode="auto">
          <a:xfrm>
            <a:off x="6283325" y="48974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6" name="Text Box 104"/>
          <p:cNvSpPr txBox="1">
            <a:spLocks noChangeArrowheads="1"/>
          </p:cNvSpPr>
          <p:nvPr/>
        </p:nvSpPr>
        <p:spPr bwMode="auto">
          <a:xfrm>
            <a:off x="4924425" y="416401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83997" name="Text Box 105"/>
          <p:cNvSpPr txBox="1">
            <a:spLocks noChangeArrowheads="1"/>
          </p:cNvSpPr>
          <p:nvPr/>
        </p:nvSpPr>
        <p:spPr bwMode="auto">
          <a:xfrm>
            <a:off x="4849813" y="38893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8" name="Line 106"/>
          <p:cNvSpPr>
            <a:spLocks noChangeShapeType="1"/>
          </p:cNvSpPr>
          <p:nvPr/>
        </p:nvSpPr>
        <p:spPr bwMode="auto">
          <a:xfrm>
            <a:off x="4883150" y="4129088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99" name="Text Box 107"/>
          <p:cNvSpPr txBox="1">
            <a:spLocks noChangeArrowheads="1"/>
          </p:cNvSpPr>
          <p:nvPr/>
        </p:nvSpPr>
        <p:spPr bwMode="auto">
          <a:xfrm>
            <a:off x="3411538" y="38766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00" name="Text Box 108"/>
          <p:cNvSpPr txBox="1">
            <a:spLocks noChangeArrowheads="1"/>
          </p:cNvSpPr>
          <p:nvPr/>
        </p:nvSpPr>
        <p:spPr bwMode="auto">
          <a:xfrm>
            <a:off x="7016750" y="49752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4001" name="Text Box 109"/>
          <p:cNvSpPr txBox="1">
            <a:spLocks noChangeArrowheads="1"/>
          </p:cNvSpPr>
          <p:nvPr/>
        </p:nvSpPr>
        <p:spPr bwMode="auto">
          <a:xfrm>
            <a:off x="1366838" y="36210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grpSp>
        <p:nvGrpSpPr>
          <p:cNvPr id="198689" name="Group 110"/>
          <p:cNvGrpSpPr>
            <a:grpSpLocks/>
          </p:cNvGrpSpPr>
          <p:nvPr/>
        </p:nvGrpSpPr>
        <p:grpSpPr bwMode="auto">
          <a:xfrm>
            <a:off x="4895850" y="5343525"/>
            <a:ext cx="2546350" cy="922338"/>
            <a:chOff x="679" y="3270"/>
            <a:chExt cx="1604" cy="581"/>
          </a:xfrm>
        </p:grpSpPr>
        <p:sp>
          <p:nvSpPr>
            <p:cNvPr id="84033" name="Rectangle 111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34" name="Text Box 112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35" name="Line 113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6" name="Text Box 114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6        -      A       0</a:t>
              </a:r>
            </a:p>
          </p:txBody>
        </p:sp>
        <p:sp>
          <p:nvSpPr>
            <p:cNvPr id="84037" name="Line 115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8" name="Line 116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9" name="Line 117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98690" name="Group 118"/>
          <p:cNvGrpSpPr>
            <a:grpSpLocks/>
          </p:cNvGrpSpPr>
          <p:nvPr/>
        </p:nvGrpSpPr>
        <p:grpSpPr bwMode="auto">
          <a:xfrm>
            <a:off x="4629150" y="2212975"/>
            <a:ext cx="2546350" cy="1239838"/>
            <a:chOff x="3494" y="291"/>
            <a:chExt cx="1604" cy="781"/>
          </a:xfrm>
        </p:grpSpPr>
        <p:sp>
          <p:nvSpPr>
            <p:cNvPr id="84025" name="Rectangle 119"/>
            <p:cNvSpPr>
              <a:spLocks noChangeArrowheads="1"/>
            </p:cNvSpPr>
            <p:nvPr/>
          </p:nvSpPr>
          <p:spPr bwMode="auto">
            <a:xfrm>
              <a:off x="3525" y="317"/>
              <a:ext cx="1533" cy="7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26" name="Text Box 120"/>
            <p:cNvSpPr txBox="1">
              <a:spLocks noChangeArrowheads="1"/>
            </p:cNvSpPr>
            <p:nvPr/>
          </p:nvSpPr>
          <p:spPr bwMode="auto">
            <a:xfrm>
              <a:off x="3494" y="291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7" name="Line 121"/>
            <p:cNvSpPr>
              <a:spLocks noChangeShapeType="1"/>
            </p:cNvSpPr>
            <p:nvPr/>
          </p:nvSpPr>
          <p:spPr bwMode="auto">
            <a:xfrm>
              <a:off x="3534" y="605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8" name="Text Box 122"/>
            <p:cNvSpPr txBox="1">
              <a:spLocks noChangeArrowheads="1"/>
            </p:cNvSpPr>
            <p:nvPr/>
          </p:nvSpPr>
          <p:spPr bwMode="auto">
            <a:xfrm>
              <a:off x="3545" y="609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10      6      A       1</a:t>
              </a:r>
            </a:p>
          </p:txBody>
        </p:sp>
        <p:sp>
          <p:nvSpPr>
            <p:cNvPr id="84029" name="Line 123"/>
            <p:cNvSpPr>
              <a:spLocks noChangeShapeType="1"/>
            </p:cNvSpPr>
            <p:nvPr/>
          </p:nvSpPr>
          <p:spPr bwMode="auto">
            <a:xfrm>
              <a:off x="3857" y="324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0" name="Text Box 124"/>
            <p:cNvSpPr txBox="1">
              <a:spLocks noChangeArrowheads="1"/>
            </p:cNvSpPr>
            <p:nvPr/>
          </p:nvSpPr>
          <p:spPr bwMode="auto">
            <a:xfrm>
              <a:off x="3540" y="830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12      9      D       0</a:t>
              </a:r>
            </a:p>
          </p:txBody>
        </p:sp>
        <p:sp>
          <p:nvSpPr>
            <p:cNvPr id="84031" name="Line 125"/>
            <p:cNvSpPr>
              <a:spLocks noChangeShapeType="1"/>
            </p:cNvSpPr>
            <p:nvPr/>
          </p:nvSpPr>
          <p:spPr bwMode="auto">
            <a:xfrm>
              <a:off x="4215" y="335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2" name="Line 126"/>
            <p:cNvSpPr>
              <a:spLocks noChangeShapeType="1"/>
            </p:cNvSpPr>
            <p:nvPr/>
          </p:nvSpPr>
          <p:spPr bwMode="auto">
            <a:xfrm>
              <a:off x="4573" y="329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4004" name="Rectangle 127"/>
          <p:cNvSpPr>
            <a:spLocks noChangeArrowheads="1"/>
          </p:cNvSpPr>
          <p:nvPr/>
        </p:nvSpPr>
        <p:spPr bwMode="auto">
          <a:xfrm>
            <a:off x="1843088" y="1651000"/>
            <a:ext cx="2433637" cy="1435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4005" name="Text Box 128"/>
          <p:cNvSpPr txBox="1">
            <a:spLocks noChangeArrowheads="1"/>
          </p:cNvSpPr>
          <p:nvPr/>
        </p:nvSpPr>
        <p:spPr bwMode="auto">
          <a:xfrm>
            <a:off x="1793875" y="1609725"/>
            <a:ext cx="2546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  in         out                 out</a:t>
            </a:r>
          </a:p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label     label   dest    interface</a:t>
            </a:r>
          </a:p>
        </p:txBody>
      </p:sp>
      <p:sp>
        <p:nvSpPr>
          <p:cNvPr id="84006" name="Line 129"/>
          <p:cNvSpPr>
            <a:spLocks noChangeShapeType="1"/>
          </p:cNvSpPr>
          <p:nvPr/>
        </p:nvSpPr>
        <p:spPr bwMode="auto">
          <a:xfrm>
            <a:off x="1857375" y="2108200"/>
            <a:ext cx="2392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07" name="Text Box 130"/>
          <p:cNvSpPr txBox="1">
            <a:spLocks noChangeArrowheads="1"/>
          </p:cNvSpPr>
          <p:nvPr/>
        </p:nvSpPr>
        <p:spPr bwMode="auto">
          <a:xfrm>
            <a:off x="1874838" y="211455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        10      A       0</a:t>
            </a:r>
          </a:p>
        </p:txBody>
      </p:sp>
      <p:sp>
        <p:nvSpPr>
          <p:cNvPr id="84008" name="Line 131"/>
          <p:cNvSpPr>
            <a:spLocks noChangeShapeType="1"/>
          </p:cNvSpPr>
          <p:nvPr/>
        </p:nvSpPr>
        <p:spPr bwMode="auto">
          <a:xfrm>
            <a:off x="2370138" y="1662113"/>
            <a:ext cx="1587" cy="141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09" name="Text Box 132"/>
          <p:cNvSpPr txBox="1">
            <a:spLocks noChangeArrowheads="1"/>
          </p:cNvSpPr>
          <p:nvPr/>
        </p:nvSpPr>
        <p:spPr bwMode="auto">
          <a:xfrm>
            <a:off x="1865313" y="2455863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        12      D       0</a:t>
            </a:r>
          </a:p>
        </p:txBody>
      </p:sp>
      <p:sp>
        <p:nvSpPr>
          <p:cNvPr id="84010" name="Line 133"/>
          <p:cNvSpPr>
            <a:spLocks noChangeShapeType="1"/>
          </p:cNvSpPr>
          <p:nvPr/>
        </p:nvSpPr>
        <p:spPr bwMode="auto">
          <a:xfrm>
            <a:off x="2938463" y="1658938"/>
            <a:ext cx="1587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11" name="Line 134"/>
          <p:cNvSpPr>
            <a:spLocks noChangeShapeType="1"/>
          </p:cNvSpPr>
          <p:nvPr/>
        </p:nvSpPr>
        <p:spPr bwMode="auto">
          <a:xfrm>
            <a:off x="3506788" y="1670050"/>
            <a:ext cx="1587" cy="140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12" name="Text Box 135"/>
          <p:cNvSpPr txBox="1">
            <a:spLocks noChangeArrowheads="1"/>
          </p:cNvSpPr>
          <p:nvPr/>
        </p:nvSpPr>
        <p:spPr bwMode="auto">
          <a:xfrm>
            <a:off x="3335338" y="4198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grpSp>
        <p:nvGrpSpPr>
          <p:cNvPr id="198700" name="Group 137"/>
          <p:cNvGrpSpPr>
            <a:grpSpLocks/>
          </p:cNvGrpSpPr>
          <p:nvPr/>
        </p:nvGrpSpPr>
        <p:grpSpPr bwMode="auto">
          <a:xfrm>
            <a:off x="1716088" y="5661025"/>
            <a:ext cx="2546350" cy="922338"/>
            <a:chOff x="679" y="3270"/>
            <a:chExt cx="1604" cy="581"/>
          </a:xfrm>
        </p:grpSpPr>
        <p:sp>
          <p:nvSpPr>
            <p:cNvPr id="84018" name="Rectangle 138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19" name="Text Box 139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0" name="Line 140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1" name="Text Box 141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8        6      A       0</a:t>
              </a:r>
            </a:p>
          </p:txBody>
        </p:sp>
        <p:sp>
          <p:nvSpPr>
            <p:cNvPr id="84022" name="Line 142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3" name="Line 143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4" name="Line 144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4014" name="Text Box 145"/>
          <p:cNvSpPr txBox="1">
            <a:spLocks noChangeArrowheads="1"/>
          </p:cNvSpPr>
          <p:nvPr/>
        </p:nvSpPr>
        <p:spPr bwMode="auto">
          <a:xfrm>
            <a:off x="4487863" y="49149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15" name="Text Box 146"/>
          <p:cNvSpPr txBox="1">
            <a:spLocks noChangeArrowheads="1"/>
          </p:cNvSpPr>
          <p:nvPr/>
        </p:nvSpPr>
        <p:spPr bwMode="auto">
          <a:xfrm>
            <a:off x="1847850" y="2757488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          8      A       1</a:t>
            </a:r>
          </a:p>
        </p:txBody>
      </p:sp>
      <p:sp>
        <p:nvSpPr>
          <p:cNvPr id="84016" name="Rectangle 1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MPLS forwarding tables</a:t>
            </a:r>
          </a:p>
        </p:txBody>
      </p:sp>
      <p:pic>
        <p:nvPicPr>
          <p:cNvPr id="198704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02076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  <a:endParaRPr lang="en-US" dirty="0">
              <a:solidFill>
                <a:srgbClr val="0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6.6 data center networking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115888"/>
            <a:ext cx="7772400" cy="9366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Data center networks 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15950" y="1320800"/>
            <a:ext cx="8274050" cy="835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10’s to 100’s of thousands of hosts, often closely coupled, in close proximity:</a:t>
            </a:r>
          </a:p>
          <a:p>
            <a:pPr lvl="1">
              <a:defRPr/>
            </a:pPr>
            <a:r>
              <a:rPr lang="en-US" dirty="0">
                <a:latin typeface="Gill Sans MT" charset="0"/>
                <a:cs typeface="+mn-cs"/>
              </a:rPr>
              <a:t>e</a:t>
            </a:r>
            <a:r>
              <a:rPr lang="en-US" dirty="0" smtClean="0">
                <a:latin typeface="Gill Sans MT" charset="0"/>
                <a:cs typeface="+mn-cs"/>
              </a:rPr>
              <a:t>-business (e.g. Amazon)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  <a:cs typeface="+mn-cs"/>
              </a:rPr>
              <a:t>content-servers (e.g., YouTube, Akamai, Apple, Microsoft)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  <a:cs typeface="+mn-cs"/>
              </a:rPr>
              <a:t>search engines, data mining (e.g., Google)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202757" name="Picture 2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6"/>
          <p:cNvSpPr txBox="1">
            <a:spLocks noChangeArrowheads="1"/>
          </p:cNvSpPr>
          <p:nvPr/>
        </p:nvSpPr>
        <p:spPr bwMode="auto">
          <a:xfrm>
            <a:off x="684213" y="3411538"/>
            <a:ext cx="4678362" cy="17700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SzPct val="100000"/>
              <a:buFont typeface="Wingdings" charset="2"/>
              <a:buChar char="§"/>
              <a:defRPr/>
            </a:pPr>
            <a:r>
              <a:rPr lang="en-US" i="0" dirty="0">
                <a:latin typeface="Gill Sans MT" charset="0"/>
                <a:cs typeface="+mn-cs"/>
              </a:rPr>
              <a:t>c</a:t>
            </a:r>
            <a:r>
              <a:rPr lang="en-US" i="0" dirty="0" smtClean="0">
                <a:latin typeface="Gill Sans MT" charset="0"/>
                <a:cs typeface="+mn-cs"/>
              </a:rPr>
              <a:t>hallenges:</a:t>
            </a:r>
          </a:p>
          <a:p>
            <a:pPr lvl="1">
              <a:defRPr/>
            </a:pPr>
            <a:r>
              <a:rPr lang="en-US" i="0" dirty="0">
                <a:latin typeface="Gill Sans MT" charset="0"/>
                <a:cs typeface="+mn-cs"/>
              </a:rPr>
              <a:t>m</a:t>
            </a:r>
            <a:r>
              <a:rPr lang="en-US" i="0" dirty="0" smtClean="0">
                <a:latin typeface="Gill Sans MT" charset="0"/>
                <a:cs typeface="+mn-cs"/>
              </a:rPr>
              <a:t>ultiple applications, each serving massive numbers of clients </a:t>
            </a:r>
          </a:p>
          <a:p>
            <a:pPr lvl="1">
              <a:defRPr/>
            </a:pPr>
            <a:r>
              <a:rPr lang="en-US" i="0" dirty="0">
                <a:latin typeface="Gill Sans MT" charset="0"/>
                <a:cs typeface="+mn-cs"/>
              </a:rPr>
              <a:t>m</a:t>
            </a:r>
            <a:r>
              <a:rPr lang="en-US" i="0" dirty="0" smtClean="0">
                <a:latin typeface="Gill Sans MT" charset="0"/>
                <a:cs typeface="+mn-cs"/>
              </a:rPr>
              <a:t>anaging/balancing load, avoiding processing, networking, data bottlenecks  </a:t>
            </a:r>
          </a:p>
        </p:txBody>
      </p:sp>
      <p:pic>
        <p:nvPicPr>
          <p:cNvPr id="20275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451225"/>
            <a:ext cx="3527425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60" name="TextBox 3"/>
          <p:cNvSpPr txBox="1">
            <a:spLocks noChangeArrowheads="1"/>
          </p:cNvSpPr>
          <p:nvPr/>
        </p:nvSpPr>
        <p:spPr bwMode="auto">
          <a:xfrm>
            <a:off x="5265738" y="5951538"/>
            <a:ext cx="2828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Arial" charset="0"/>
                <a:cs typeface="Arial" charset="0"/>
              </a:rPr>
              <a:t>Inside a 40-ft Microsoft container, </a:t>
            </a:r>
          </a:p>
          <a:p>
            <a:r>
              <a:rPr lang="en-US" sz="1400" i="0" dirty="0">
                <a:latin typeface="Arial" charset="0"/>
                <a:cs typeface="Arial" charset="0"/>
              </a:rPr>
              <a:t>Chicago data center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84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8" name="Straight Connector 507"/>
          <p:cNvCxnSpPr>
            <a:stCxn id="53" idx="3"/>
            <a:endCxn id="71" idx="1"/>
          </p:cNvCxnSpPr>
          <p:nvPr/>
        </p:nvCxnSpPr>
        <p:spPr>
          <a:xfrm flipH="1">
            <a:off x="1606550" y="4151313"/>
            <a:ext cx="893763" cy="392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>
            <a:off x="2638425" y="40179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 flipH="1">
            <a:off x="4868863" y="4121150"/>
            <a:ext cx="415925" cy="538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>
            <a:off x="5597525" y="40052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07" name="Group 187"/>
          <p:cNvGrpSpPr>
            <a:grpSpLocks/>
          </p:cNvGrpSpPr>
          <p:nvPr/>
        </p:nvGrpSpPr>
        <p:grpSpPr bwMode="auto">
          <a:xfrm>
            <a:off x="2105025" y="3932238"/>
            <a:ext cx="1052513" cy="355600"/>
            <a:chOff x="4410" y="1365"/>
            <a:chExt cx="663" cy="224"/>
          </a:xfrm>
        </p:grpSpPr>
        <p:sp>
          <p:nvSpPr>
            <p:cNvPr id="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08" name="Group 187"/>
          <p:cNvGrpSpPr>
            <a:grpSpLocks/>
          </p:cNvGrpSpPr>
          <p:nvPr/>
        </p:nvGrpSpPr>
        <p:grpSpPr bwMode="auto">
          <a:xfrm>
            <a:off x="4924425" y="3932238"/>
            <a:ext cx="1052513" cy="355600"/>
            <a:chOff x="4410" y="1365"/>
            <a:chExt cx="663" cy="224"/>
          </a:xfrm>
        </p:grpSpPr>
        <p:sp>
          <p:nvSpPr>
            <p:cNvPr id="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98" name="Straight Connector 497"/>
          <p:cNvCxnSpPr>
            <a:stCxn id="55" idx="0"/>
          </p:cNvCxnSpPr>
          <p:nvPr/>
        </p:nvCxnSpPr>
        <p:spPr>
          <a:xfrm flipH="1" flipV="1">
            <a:off x="1724025" y="3779838"/>
            <a:ext cx="484188" cy="32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/>
          <p:nvPr/>
        </p:nvCxnSpPr>
        <p:spPr>
          <a:xfrm flipH="1">
            <a:off x="5915025" y="3856038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/>
        </p:nvCxnSpPr>
        <p:spPr>
          <a:xfrm flipH="1">
            <a:off x="5534025" y="35639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>
          <a:xfrm flipH="1">
            <a:off x="2714625" y="35512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TextBox 546"/>
          <p:cNvSpPr txBox="1"/>
          <p:nvPr/>
        </p:nvSpPr>
        <p:spPr>
          <a:xfrm>
            <a:off x="6908800" y="5600700"/>
            <a:ext cx="10652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Server racks</a:t>
            </a:r>
          </a:p>
        </p:txBody>
      </p:sp>
      <p:sp>
        <p:nvSpPr>
          <p:cNvPr id="555" name="TextBox 554"/>
          <p:cNvSpPr txBox="1"/>
          <p:nvPr/>
        </p:nvSpPr>
        <p:spPr>
          <a:xfrm>
            <a:off x="6894513" y="5143500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TOR switches</a:t>
            </a:r>
          </a:p>
        </p:txBody>
      </p:sp>
      <p:sp>
        <p:nvSpPr>
          <p:cNvPr id="432" name="TextBox 431"/>
          <p:cNvSpPr txBox="1"/>
          <p:nvPr/>
        </p:nvSpPr>
        <p:spPr>
          <a:xfrm>
            <a:off x="6985000" y="4008438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Tier-1 switches</a:t>
            </a:r>
          </a:p>
        </p:txBody>
      </p:sp>
      <p:sp>
        <p:nvSpPr>
          <p:cNvPr id="433" name="TextBox 432"/>
          <p:cNvSpPr txBox="1"/>
          <p:nvPr/>
        </p:nvSpPr>
        <p:spPr>
          <a:xfrm>
            <a:off x="6892925" y="4654550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Tier-2 switches</a:t>
            </a:r>
          </a:p>
        </p:txBody>
      </p:sp>
      <p:grpSp>
        <p:nvGrpSpPr>
          <p:cNvPr id="204818" name="Group 1287"/>
          <p:cNvGrpSpPr>
            <a:grpSpLocks/>
          </p:cNvGrpSpPr>
          <p:nvPr/>
        </p:nvGrpSpPr>
        <p:grpSpPr bwMode="auto">
          <a:xfrm>
            <a:off x="6359525" y="3449638"/>
            <a:ext cx="381000" cy="609600"/>
            <a:chOff x="4140" y="429"/>
            <a:chExt cx="1425" cy="2396"/>
          </a:xfrm>
        </p:grpSpPr>
        <p:sp>
          <p:nvSpPr>
            <p:cNvPr id="434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5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6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7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8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4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4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5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0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6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2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3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2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9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0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5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11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8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9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7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8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9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0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1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2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3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4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5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 dirty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56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7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6" name="TextBox 465"/>
          <p:cNvSpPr txBox="1"/>
          <p:nvPr/>
        </p:nvSpPr>
        <p:spPr>
          <a:xfrm>
            <a:off x="6753225" y="3398838"/>
            <a:ext cx="1592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grpSp>
        <p:nvGrpSpPr>
          <p:cNvPr id="204820" name="Group 1287"/>
          <p:cNvGrpSpPr>
            <a:grpSpLocks/>
          </p:cNvGrpSpPr>
          <p:nvPr/>
        </p:nvGrpSpPr>
        <p:grpSpPr bwMode="auto">
          <a:xfrm>
            <a:off x="1343025" y="3322638"/>
            <a:ext cx="381000" cy="609600"/>
            <a:chOff x="4140" y="429"/>
            <a:chExt cx="1425" cy="2396"/>
          </a:xfrm>
        </p:grpSpPr>
        <p:sp>
          <p:nvSpPr>
            <p:cNvPr id="468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9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0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1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2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2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02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3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4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4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00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1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6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7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7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97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9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9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9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92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3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81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2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3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4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5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6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7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8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9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 dirty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90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1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4" name="TextBox 503"/>
          <p:cNvSpPr txBox="1"/>
          <p:nvPr/>
        </p:nvSpPr>
        <p:spPr>
          <a:xfrm>
            <a:off x="379413" y="3336925"/>
            <a:ext cx="9810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835025" y="4676775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0" idx="2"/>
          </p:cNvCxnSpPr>
          <p:nvPr/>
        </p:nvCxnSpPr>
        <p:spPr>
          <a:xfrm flipH="1">
            <a:off x="1139825" y="4891088"/>
            <a:ext cx="201613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457325" y="4691063"/>
            <a:ext cx="57150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775" idx="0"/>
          </p:cNvCxnSpPr>
          <p:nvPr/>
        </p:nvCxnSpPr>
        <p:spPr>
          <a:xfrm>
            <a:off x="1597025" y="4714875"/>
            <a:ext cx="274638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26" name="Group 505"/>
          <p:cNvGrpSpPr>
            <a:grpSpLocks/>
          </p:cNvGrpSpPr>
          <p:nvPr/>
        </p:nvGrpSpPr>
        <p:grpSpPr bwMode="auto">
          <a:xfrm>
            <a:off x="569913" y="5172075"/>
            <a:ext cx="331787" cy="1030288"/>
            <a:chOff x="6240352" y="2055335"/>
            <a:chExt cx="771307" cy="1017716"/>
          </a:xfrm>
        </p:grpSpPr>
        <p:grpSp>
          <p:nvGrpSpPr>
            <p:cNvPr id="205797" name="Group 50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534" name="Rectangle 533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5" name="Straight Connector 534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Rectangle 535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7" name="Straight Connector 536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0" name="Rectangle 539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43" name="Straight Connector 542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4737" name="Group 54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8" name="Straight Connector 577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8" name="Group 54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6" name="Straight Connector 575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Straight Connector 576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9" name="Group 5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4" name="Straight Connector 573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Straight Connector 574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0" name="Group 5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2" name="Straight Connector 571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Straight Connector 572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1" name="Group 5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0" name="Straight Connector 569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Straight Connector 570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2" name="Group 5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8" name="Straight Connector 567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3" name="Group 55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6" name="Straight Connector 565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4" name="Group 55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4" name="Straight Connector 563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5" name="Group 55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2" name="Straight Connector 561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6" name="Group 55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0" name="Straight Connector 559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98" name="Group 50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99" name="Group 50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52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3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511" name="Straight Connector 510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7" name="Group 638"/>
          <p:cNvGrpSpPr>
            <a:grpSpLocks/>
          </p:cNvGrpSpPr>
          <p:nvPr/>
        </p:nvGrpSpPr>
        <p:grpSpPr bwMode="auto">
          <a:xfrm>
            <a:off x="955675" y="5172075"/>
            <a:ext cx="331788" cy="1030288"/>
            <a:chOff x="6240352" y="2055335"/>
            <a:chExt cx="771307" cy="1017716"/>
          </a:xfrm>
        </p:grpSpPr>
        <p:grpSp>
          <p:nvGrpSpPr>
            <p:cNvPr id="205739" name="Group 63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61" name="Rectangle 660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2" name="Straight Connector 661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3" name="Rectangle 66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4" name="Straight Connector 663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5" name="Rectangle 664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7" name="Straight Connector 666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67" name="Group 66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6" name="Straight Connector 695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Straight Connector 696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8" name="Group 66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4" name="Straight Connector 693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Straight Connector 694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9" name="Group 66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2" name="Straight Connector 691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Straight Connector 692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0" name="Group 67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0" name="Straight Connector 689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Straight Connector 690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1" name="Group 67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8" name="Straight Connector 687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9" name="Straight Connector 688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2" name="Group 67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6" name="Straight Connector 685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Straight Connector 686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3" name="Group 67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4" name="Straight Connector 683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Straight Connector 684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4" name="Group 67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2" name="Straight Connector 681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Straight Connector 682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5" name="Group 67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0" name="Straight Connector 679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Straight Connector 680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6" name="Group 67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78" name="Straight Connector 677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Straight Connector 678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40" name="Group 64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41" name="Group 64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65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643" name="Straight Connector 64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8" name="Group 697"/>
          <p:cNvGrpSpPr>
            <a:grpSpLocks/>
          </p:cNvGrpSpPr>
          <p:nvPr/>
        </p:nvGrpSpPr>
        <p:grpSpPr bwMode="auto">
          <a:xfrm>
            <a:off x="1331913" y="5172075"/>
            <a:ext cx="331787" cy="1030288"/>
            <a:chOff x="6240352" y="2055335"/>
            <a:chExt cx="771307" cy="1017716"/>
          </a:xfrm>
        </p:grpSpPr>
        <p:grpSp>
          <p:nvGrpSpPr>
            <p:cNvPr id="205681" name="Group 69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20" name="Rectangle 71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1" name="Straight Connector 72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2" name="Rectangle 72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3" name="Straight Connector 72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Rectangle 72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5" name="Rectangle 72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6" name="Straight Connector 72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09" name="Group 72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5" name="Straight Connector 75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Straight Connector 75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0" name="Group 72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3" name="Straight Connector 75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Straight Connector 75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1" name="Group 72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1" name="Straight Connector 75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Straight Connector 75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2" name="Group 72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9" name="Straight Connector 74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Straight Connector 74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3" name="Group 73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7" name="Straight Connector 74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Straight Connector 74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4" name="Group 73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5" name="Straight Connector 74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Straight Connector 74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5" name="Group 73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3" name="Straight Connector 74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74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6" name="Group 73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1" name="Straight Connector 74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Connector 74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7" name="Group 73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9" name="Straight Connector 73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Straight Connector 73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8" name="Group 73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7" name="Straight Connector 73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Straight Connector 73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82" name="Group 69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83" name="Group 70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1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02" name="Straight Connector 70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70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9" name="Group 756"/>
          <p:cNvGrpSpPr>
            <a:grpSpLocks/>
          </p:cNvGrpSpPr>
          <p:nvPr/>
        </p:nvGrpSpPr>
        <p:grpSpPr bwMode="auto">
          <a:xfrm>
            <a:off x="1708150" y="5172075"/>
            <a:ext cx="331788" cy="1030288"/>
            <a:chOff x="6240352" y="2055335"/>
            <a:chExt cx="771307" cy="1017716"/>
          </a:xfrm>
        </p:grpSpPr>
        <p:grpSp>
          <p:nvGrpSpPr>
            <p:cNvPr id="205623" name="Group 75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79" name="Rectangle 778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0" name="Straight Connector 779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1" name="Rectangle 780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2" name="Straight Connector 781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3" name="Rectangle 782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84" name="Rectangle 783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5" name="Straight Connector 784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651" name="Group 78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4" name="Straight Connector 813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Straight Connector 814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2" name="Group 78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2" name="Straight Connector 811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Straight Connector 812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3" name="Group 78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0" name="Straight Connector 809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Straight Connector 810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4" name="Group 78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8" name="Straight Connector 807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Straight Connector 808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5" name="Group 78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6" name="Straight Connector 805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Straight Connector 806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6" name="Group 79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4" name="Straight Connector 803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Straight Connector 804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7" name="Group 79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2" name="Straight Connector 801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Straight Connector 802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8" name="Group 79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0" name="Straight Connector 799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Straight Connector 800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9" name="Group 79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8" name="Straight Connector 797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Straight Connector 798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60" name="Group 79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6" name="Straight Connector 795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Straight Connector 796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24" name="Group 75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25" name="Group 75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7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61" name="Straight Connector 760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18" name="Straight Connector 817"/>
          <p:cNvCxnSpPr/>
          <p:nvPr/>
        </p:nvCxnSpPr>
        <p:spPr>
          <a:xfrm flipH="1">
            <a:off x="2398713" y="4676775"/>
            <a:ext cx="357187" cy="496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/>
          <p:cNvCxnSpPr>
            <a:stCxn id="1058" idx="2"/>
          </p:cNvCxnSpPr>
          <p:nvPr/>
        </p:nvCxnSpPr>
        <p:spPr>
          <a:xfrm flipH="1">
            <a:off x="2703513" y="4892675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819"/>
          <p:cNvCxnSpPr/>
          <p:nvPr/>
        </p:nvCxnSpPr>
        <p:spPr>
          <a:xfrm>
            <a:off x="3021013" y="4692650"/>
            <a:ext cx="57150" cy="490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Straight Connector 820"/>
          <p:cNvCxnSpPr>
            <a:endCxn id="843" idx="0"/>
          </p:cNvCxnSpPr>
          <p:nvPr/>
        </p:nvCxnSpPr>
        <p:spPr>
          <a:xfrm>
            <a:off x="3160713" y="4716463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34" name="Group 821"/>
          <p:cNvGrpSpPr>
            <a:grpSpLocks/>
          </p:cNvGrpSpPr>
          <p:nvPr/>
        </p:nvGrpSpPr>
        <p:grpSpPr bwMode="auto">
          <a:xfrm>
            <a:off x="2133600" y="5173663"/>
            <a:ext cx="331788" cy="1030287"/>
            <a:chOff x="6240352" y="2055335"/>
            <a:chExt cx="771307" cy="1017716"/>
          </a:xfrm>
        </p:grpSpPr>
        <p:grpSp>
          <p:nvGrpSpPr>
            <p:cNvPr id="205565" name="Group 99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21" name="Rectangle 1020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2" name="Straight Connector 1021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3" name="Rectangle 102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4" name="Straight Connector 1023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5" name="Rectangle 1024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6" name="Rectangle 1025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7" name="Straight Connector 1026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93" name="Group 102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6" name="Straight Connector 1055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Straight Connector 1056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4" name="Group 102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4" name="Straight Connector 1053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Straight Connector 1054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5" name="Group 102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2" name="Straight Connector 1051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Straight Connector 1052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6" name="Group 103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0" name="Straight Connector 1049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Straight Connector 1050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7" name="Group 103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8" name="Straight Connector 1047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Straight Connector 1048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8" name="Group 103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6" name="Straight Connector 1045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Straight Connector 1046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9" name="Group 103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4" name="Straight Connector 1043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5" name="Straight Connector 1044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0" name="Group 103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2" name="Straight Connector 1041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3" name="Straight Connector 1042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1" name="Group 103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0" name="Straight Connector 1039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Straight Connector 1040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2" name="Group 103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8" name="Straight Connector 1037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Straight Connector 1038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66" name="Group 100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67" name="Group 100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1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8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03" name="Straight Connector 100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003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00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006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007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00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00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010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5" name="Group 822"/>
          <p:cNvGrpSpPr>
            <a:grpSpLocks/>
          </p:cNvGrpSpPr>
          <p:nvPr/>
        </p:nvGrpSpPr>
        <p:grpSpPr bwMode="auto">
          <a:xfrm>
            <a:off x="2519363" y="5173663"/>
            <a:ext cx="331787" cy="1030287"/>
            <a:chOff x="6240352" y="2055335"/>
            <a:chExt cx="771307" cy="1017716"/>
          </a:xfrm>
        </p:grpSpPr>
        <p:grpSp>
          <p:nvGrpSpPr>
            <p:cNvPr id="205507" name="Group 941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63" name="Rectangle 962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4" name="Straight Connector 963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5" name="Rectangle 964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6" name="Straight Connector 965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7" name="Rectangle 966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68" name="Rectangle 967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9" name="Straight Connector 968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35" name="Group 969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8" name="Straight Connector 997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Straight Connector 998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6" name="Group 970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6" name="Straight Connector 995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Straight Connector 996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7" name="Group 971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4" name="Straight Connector 993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Straight Connector 994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8" name="Group 972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2" name="Straight Connector 991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Straight Connector 992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9" name="Group 973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0" name="Straight Connector 989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0" name="Group 974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8" name="Straight Connector 987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9" name="Straight Connector 988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1" name="Group 97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6" name="Straight Connector 985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7" name="Straight Connector 986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2" name="Group 97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4" name="Straight Connector 983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5" name="Straight Connector 984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3" name="Group 97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2" name="Straight Connector 981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982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4" name="Group 97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0" name="Straight Connector 979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1" name="Straight Connector 980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08" name="Group 942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09" name="Group 943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0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2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945" name="Straight Connector 944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6" name="Group 823"/>
          <p:cNvGrpSpPr>
            <a:grpSpLocks/>
          </p:cNvGrpSpPr>
          <p:nvPr/>
        </p:nvGrpSpPr>
        <p:grpSpPr bwMode="auto">
          <a:xfrm>
            <a:off x="2895600" y="5173663"/>
            <a:ext cx="331788" cy="1030287"/>
            <a:chOff x="6240352" y="2055335"/>
            <a:chExt cx="771307" cy="1017716"/>
          </a:xfrm>
        </p:grpSpPr>
        <p:grpSp>
          <p:nvGrpSpPr>
            <p:cNvPr id="205449" name="Group 88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05" name="Rectangle 904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6" name="Straight Connector 905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7" name="Rectangle 906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8" name="Straight Connector 907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9" name="Rectangle 908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10" name="Rectangle 909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11" name="Straight Connector 910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77" name="Group 91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40" name="Straight Connector 939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Straight Connector 940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8" name="Group 91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8" name="Straight Connector 937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Straight Connector 938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9" name="Group 91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6" name="Straight Connector 935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Straight Connector 936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0" name="Group 91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4" name="Straight Connector 933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5" name="Straight Connector 934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1" name="Group 91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2" name="Straight Connector 931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Straight Connector 932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2" name="Group 91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0" name="Straight Connector 929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1" name="Straight Connector 930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3" name="Group 91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8" name="Straight Connector 927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Straight Connector 928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4" name="Group 91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6" name="Straight Connector 925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Straight Connector 926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5" name="Group 91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4" name="Straight Connector 923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Straight Connector 924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6" name="Group 92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2" name="Straight Connector 921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Straight Connector 922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450" name="Group 88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451" name="Group 88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0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87" name="Straight Connector 886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887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888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889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7" name="Group 824"/>
          <p:cNvGrpSpPr>
            <a:grpSpLocks/>
          </p:cNvGrpSpPr>
          <p:nvPr/>
        </p:nvGrpSpPr>
        <p:grpSpPr bwMode="auto">
          <a:xfrm>
            <a:off x="3271838" y="5173663"/>
            <a:ext cx="331787" cy="1030287"/>
            <a:chOff x="6240352" y="2055335"/>
            <a:chExt cx="771307" cy="1017716"/>
          </a:xfrm>
        </p:grpSpPr>
        <p:grpSp>
          <p:nvGrpSpPr>
            <p:cNvPr id="205391" name="Group 82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847" name="Rectangle 846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48" name="Straight Connector 847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9" name="Rectangle 848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0" name="Straight Connector 849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1" name="Rectangle 850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52" name="Rectangle 851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3" name="Straight Connector 852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19" name="Group 85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2" name="Straight Connector 881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Straight Connector 882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0" name="Group 85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0" name="Straight Connector 879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1" name="Group 85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8" name="Straight Connector 877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878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2" name="Group 85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6" name="Straight Connector 875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876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3" name="Group 85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4" name="Straight Connector 873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Straight Connector 874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4" name="Group 85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2" name="Straight Connector 871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872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5" name="Group 85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0" name="Straight Connector 869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870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6" name="Group 86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8" name="Straight Connector 867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868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7" name="Group 86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6" name="Straight Connector 865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866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8" name="Group 86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4" name="Straight Connector 863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92" name="Group 82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93" name="Group 82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84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4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29" name="Straight Connector 828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5" name="Straight Connector 1064"/>
          <p:cNvCxnSpPr/>
          <p:nvPr/>
        </p:nvCxnSpPr>
        <p:spPr>
          <a:xfrm flipH="1">
            <a:off x="3989388" y="4705350"/>
            <a:ext cx="357187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Connector 1065"/>
          <p:cNvCxnSpPr>
            <a:stCxn id="1305" idx="2"/>
          </p:cNvCxnSpPr>
          <p:nvPr/>
        </p:nvCxnSpPr>
        <p:spPr>
          <a:xfrm flipH="1">
            <a:off x="4294188" y="4919663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Straight Connector 1066"/>
          <p:cNvCxnSpPr/>
          <p:nvPr/>
        </p:nvCxnSpPr>
        <p:spPr>
          <a:xfrm>
            <a:off x="4611688" y="4719638"/>
            <a:ext cx="58737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Connector 1067"/>
          <p:cNvCxnSpPr>
            <a:endCxn id="1090" idx="0"/>
          </p:cNvCxnSpPr>
          <p:nvPr/>
        </p:nvCxnSpPr>
        <p:spPr>
          <a:xfrm>
            <a:off x="4751388" y="4743450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42" name="Group 1068"/>
          <p:cNvGrpSpPr>
            <a:grpSpLocks/>
          </p:cNvGrpSpPr>
          <p:nvPr/>
        </p:nvGrpSpPr>
        <p:grpSpPr bwMode="auto">
          <a:xfrm>
            <a:off x="3724275" y="5200650"/>
            <a:ext cx="331788" cy="1030288"/>
            <a:chOff x="6240352" y="2055335"/>
            <a:chExt cx="771307" cy="1017716"/>
          </a:xfrm>
        </p:grpSpPr>
        <p:grpSp>
          <p:nvGrpSpPr>
            <p:cNvPr id="205333" name="Group 124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68" name="Rectangle 1267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69" name="Straight Connector 1268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0" name="Rectangle 1269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1" name="Straight Connector 1270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2" name="Rectangle 1271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73" name="Rectangle 1272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4" name="Straight Connector 1273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61" name="Group 127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3" name="Straight Connector 1302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Straight Connector 1303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2" name="Group 1275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1" name="Straight Connector 1300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2" name="Straight Connector 1301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3" name="Group 1276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9" name="Straight Connector 1298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0" name="Straight Connector 1299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4" name="Group 1277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7" name="Straight Connector 1296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8" name="Straight Connector 1297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5" name="Group 1278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5" name="Straight Connector 1294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6" name="Straight Connector 1295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6" name="Group 1279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3" name="Straight Connector 1292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4" name="Straight Connector 1293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7" name="Group 1280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1" name="Straight Connector 1290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Straight Connector 1291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8" name="Group 1281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9" name="Straight Connector 1288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0" name="Straight Connector 1289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9" name="Group 1282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7" name="Straight Connector 1286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8" name="Straight Connector 1287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70" name="Group 1283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5" name="Straight Connector 1284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6" name="Straight Connector 1285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34" name="Group 1247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35" name="Group 1248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6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5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7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250" name="Straight Connector 1249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1" name="Straight Connector 1250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2" name="Straight Connector 1251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3" name="Straight Connector 1252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4" name="Straight Connector 1253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5" name="Straight Connector 1254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6" name="Straight Connector 1255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7" name="Straight Connector 1256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8" name="Straight Connector 1257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9" name="Straight Connector 1258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0" name="Straight Connector 1259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1" name="Straight Connector 1260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2" name="Straight Connector 1261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3" name="Group 1069"/>
          <p:cNvGrpSpPr>
            <a:grpSpLocks/>
          </p:cNvGrpSpPr>
          <p:nvPr/>
        </p:nvGrpSpPr>
        <p:grpSpPr bwMode="auto">
          <a:xfrm>
            <a:off x="4110038" y="5200650"/>
            <a:ext cx="331787" cy="1030288"/>
            <a:chOff x="6240352" y="2055335"/>
            <a:chExt cx="771307" cy="1017716"/>
          </a:xfrm>
        </p:grpSpPr>
        <p:grpSp>
          <p:nvGrpSpPr>
            <p:cNvPr id="205275" name="Group 118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10" name="Rectangle 120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1" name="Straight Connector 121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2" name="Rectangle 121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3" name="Straight Connector 121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4" name="Rectangle 121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15" name="Rectangle 121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6" name="Straight Connector 121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03" name="Group 121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5" name="Straight Connector 124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6" name="Straight Connector 124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4" name="Group 121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3" name="Straight Connector 124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4" name="Straight Connector 124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5" name="Group 121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1" name="Straight Connector 124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2" name="Straight Connector 124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6" name="Group 121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9" name="Straight Connector 123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0" name="Straight Connector 123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7" name="Group 122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7" name="Straight Connector 123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8" name="Straight Connector 123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8" name="Group 122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5" name="Straight Connector 123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6" name="Straight Connector 123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9" name="Group 122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3" name="Straight Connector 123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4" name="Straight Connector 123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0" name="Group 122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1" name="Straight Connector 123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2" name="Straight Connector 123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1" name="Group 122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9" name="Straight Connector 122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0" name="Straight Connector 122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2" name="Group 122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7" name="Straight Connector 122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8" name="Straight Connector 122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76" name="Group 118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77" name="Group 119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92" name="Straight Connector 119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3" name="Straight Connector 119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4" name="Straight Connector 119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5" name="Straight Connector 119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6" name="Straight Connector 119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Straight Connector 119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Straight Connector 119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Straight Connector 119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Straight Connector 119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Straight Connector 120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Straight Connector 120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Straight Connector 120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Straight Connector 120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4" name="Group 1070"/>
          <p:cNvGrpSpPr>
            <a:grpSpLocks/>
          </p:cNvGrpSpPr>
          <p:nvPr/>
        </p:nvGrpSpPr>
        <p:grpSpPr bwMode="auto">
          <a:xfrm>
            <a:off x="4486275" y="5200650"/>
            <a:ext cx="331788" cy="1030288"/>
            <a:chOff x="6240352" y="2055335"/>
            <a:chExt cx="771307" cy="1017716"/>
          </a:xfrm>
        </p:grpSpPr>
        <p:grpSp>
          <p:nvGrpSpPr>
            <p:cNvPr id="205217" name="Group 1130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152" name="Rectangle 1151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3" name="Straight Connector 1152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4" name="Rectangle 1153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5" name="Straight Connector 1154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6" name="Rectangle 1155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57" name="Rectangle 1156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8" name="Straight Connector 1157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245" name="Group 1158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7" name="Straight Connector 1186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8" name="Straight Connector 1187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6" name="Group 1159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5" name="Straight Connector 1184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6" name="Straight Connector 1185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7" name="Group 1160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3" name="Straight Connector 1182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4" name="Straight Connector 1183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8" name="Group 1161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1" name="Straight Connector 1180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2" name="Straight Connector 1181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9" name="Group 1162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9" name="Straight Connector 1178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0" name="Straight Connector 1179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0" name="Group 1163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7" name="Straight Connector 1176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8" name="Straight Connector 1177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1" name="Group 1164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5" name="Straight Connector 1174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6" name="Straight Connector 1175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2" name="Group 1165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3" name="Straight Connector 1172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4" name="Straight Connector 1173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3" name="Group 1166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1" name="Straight Connector 1170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4" name="Group 1167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69" name="Straight Connector 1168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0" name="Straight Connector 1169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18" name="Group 1131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19" name="Group 1132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14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9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1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34" name="Straight Connector 1133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5" name="Straight Connector 1134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6" name="Straight Connector 1135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7" name="Straight Connector 1136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8" name="Straight Connector 1137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9" name="Straight Connector 1138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0" name="Straight Connector 1139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1" name="Straight Connector 1140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2" name="Straight Connector 1141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3" name="Straight Connector 1142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4" name="Straight Connector 1143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Straight Connector 1144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6" name="Straight Connector 1145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5" name="Group 1071"/>
          <p:cNvGrpSpPr>
            <a:grpSpLocks/>
          </p:cNvGrpSpPr>
          <p:nvPr/>
        </p:nvGrpSpPr>
        <p:grpSpPr bwMode="auto">
          <a:xfrm>
            <a:off x="4864100" y="5200650"/>
            <a:ext cx="330200" cy="1030288"/>
            <a:chOff x="6240352" y="2055335"/>
            <a:chExt cx="771307" cy="1017716"/>
          </a:xfrm>
        </p:grpSpPr>
        <p:grpSp>
          <p:nvGrpSpPr>
            <p:cNvPr id="205159" name="Group 1072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94" name="Rectangle 1093"/>
              <p:cNvSpPr/>
              <p:nvPr/>
            </p:nvSpPr>
            <p:spPr>
              <a:xfrm>
                <a:off x="6509942" y="3062521"/>
                <a:ext cx="446783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5" name="Straight Connector 1094"/>
              <p:cNvCxnSpPr/>
              <p:nvPr/>
            </p:nvCxnSpPr>
            <p:spPr>
              <a:xfrm flipV="1">
                <a:off x="6845779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6" name="Rectangle 1095"/>
              <p:cNvSpPr/>
              <p:nvPr/>
            </p:nvSpPr>
            <p:spPr>
              <a:xfrm>
                <a:off x="6476959" y="3071930"/>
                <a:ext cx="131936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7" name="Straight Connector 1096"/>
              <p:cNvCxnSpPr/>
              <p:nvPr/>
            </p:nvCxnSpPr>
            <p:spPr>
              <a:xfrm flipV="1">
                <a:off x="6395998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8" name="Rectangle 1097"/>
              <p:cNvSpPr/>
              <p:nvPr/>
            </p:nvSpPr>
            <p:spPr>
              <a:xfrm>
                <a:off x="6815793" y="3703885"/>
                <a:ext cx="131936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99" name="Rectangle 1098"/>
              <p:cNvSpPr/>
              <p:nvPr/>
            </p:nvSpPr>
            <p:spPr>
              <a:xfrm>
                <a:off x="6404995" y="3158176"/>
                <a:ext cx="44378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00" name="Straight Connector 1099"/>
              <p:cNvCxnSpPr/>
              <p:nvPr/>
            </p:nvCxnSpPr>
            <p:spPr>
              <a:xfrm flipV="1">
                <a:off x="6848778" y="3804246"/>
                <a:ext cx="110945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87" name="Group 1100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9" name="Straight Connector 1128"/>
                <p:cNvCxnSpPr/>
                <p:nvPr/>
              </p:nvCxnSpPr>
              <p:spPr>
                <a:xfrm flipV="1">
                  <a:off x="7027504" y="2846452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0" name="Straight Connector 1129"/>
                <p:cNvCxnSpPr/>
                <p:nvPr/>
              </p:nvCxnSpPr>
              <p:spPr>
                <a:xfrm flipV="1">
                  <a:off x="6580724" y="2938972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8" name="Group 1101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7" name="Straight Connector 1126"/>
                <p:cNvCxnSpPr/>
                <p:nvPr/>
              </p:nvCxnSpPr>
              <p:spPr>
                <a:xfrm flipV="1">
                  <a:off x="7027984" y="2846449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8" name="Straight Connector 1127"/>
                <p:cNvCxnSpPr/>
                <p:nvPr/>
              </p:nvCxnSpPr>
              <p:spPr>
                <a:xfrm flipV="1">
                  <a:off x="6581203" y="293896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9" name="Group 1102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5" name="Straight Connector 1124"/>
                <p:cNvCxnSpPr/>
                <p:nvPr/>
              </p:nvCxnSpPr>
              <p:spPr>
                <a:xfrm flipV="1">
                  <a:off x="7028464" y="2846446"/>
                  <a:ext cx="104950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6" name="Straight Connector 1125"/>
                <p:cNvCxnSpPr/>
                <p:nvPr/>
              </p:nvCxnSpPr>
              <p:spPr>
                <a:xfrm flipV="1">
                  <a:off x="6581683" y="2938966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0" name="Group 1103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3" name="Straight Connector 1122"/>
                <p:cNvCxnSpPr/>
                <p:nvPr/>
              </p:nvCxnSpPr>
              <p:spPr>
                <a:xfrm flipV="1">
                  <a:off x="7028943" y="2846445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4" name="Straight Connector 1123"/>
                <p:cNvCxnSpPr/>
                <p:nvPr/>
              </p:nvCxnSpPr>
              <p:spPr>
                <a:xfrm flipV="1">
                  <a:off x="6582163" y="2938964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1" name="Group 1104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1" name="Straight Connector 1120"/>
                <p:cNvCxnSpPr/>
                <p:nvPr/>
              </p:nvCxnSpPr>
              <p:spPr>
                <a:xfrm flipV="1">
                  <a:off x="7029423" y="284644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2" name="Straight Connector 1121"/>
                <p:cNvCxnSpPr/>
                <p:nvPr/>
              </p:nvCxnSpPr>
              <p:spPr>
                <a:xfrm flipV="1">
                  <a:off x="6582643" y="2938961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2" name="Group 1105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9" name="Straight Connector 1118"/>
                <p:cNvCxnSpPr/>
                <p:nvPr/>
              </p:nvCxnSpPr>
              <p:spPr>
                <a:xfrm flipV="1">
                  <a:off x="7029905" y="2846440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0" name="Straight Connector 1119"/>
                <p:cNvCxnSpPr/>
                <p:nvPr/>
              </p:nvCxnSpPr>
              <p:spPr>
                <a:xfrm flipV="1">
                  <a:off x="6583124" y="293895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3" name="Group 1106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7" name="Straight Connector 1116"/>
                <p:cNvCxnSpPr/>
                <p:nvPr/>
              </p:nvCxnSpPr>
              <p:spPr>
                <a:xfrm flipV="1">
                  <a:off x="7027387" y="2846437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8" name="Straight Connector 1117"/>
                <p:cNvCxnSpPr/>
                <p:nvPr/>
              </p:nvCxnSpPr>
              <p:spPr>
                <a:xfrm flipV="1">
                  <a:off x="6580605" y="293895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4" name="Group 1107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5" name="Straight Connector 1114"/>
                <p:cNvCxnSpPr/>
                <p:nvPr/>
              </p:nvCxnSpPr>
              <p:spPr>
                <a:xfrm flipV="1">
                  <a:off x="7027867" y="2846434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6" name="Straight Connector 1115"/>
                <p:cNvCxnSpPr/>
                <p:nvPr/>
              </p:nvCxnSpPr>
              <p:spPr>
                <a:xfrm flipV="1">
                  <a:off x="6581084" y="293895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5" name="Group 1108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3" name="Straight Connector 1112"/>
                <p:cNvCxnSpPr/>
                <p:nvPr/>
              </p:nvCxnSpPr>
              <p:spPr>
                <a:xfrm flipV="1">
                  <a:off x="7022349" y="2846432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4" name="Straight Connector 1113"/>
                <p:cNvCxnSpPr/>
                <p:nvPr/>
              </p:nvCxnSpPr>
              <p:spPr>
                <a:xfrm flipV="1">
                  <a:off x="6581564" y="2938951"/>
                  <a:ext cx="44678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6" name="Group 1109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1" name="Straight Connector 1110"/>
                <p:cNvCxnSpPr/>
                <p:nvPr/>
              </p:nvCxnSpPr>
              <p:spPr>
                <a:xfrm flipV="1">
                  <a:off x="7028826" y="2846429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2" name="Straight Connector 1111"/>
                <p:cNvCxnSpPr/>
                <p:nvPr/>
              </p:nvCxnSpPr>
              <p:spPr>
                <a:xfrm flipV="1">
                  <a:off x="6582044" y="293894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60" name="Group 1073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61" name="Group 1074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8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82" y="2996368"/>
                  <a:ext cx="548815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82" y="2921098"/>
                  <a:ext cx="674894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1" name="Freeform 190"/>
                <p:cNvSpPr>
                  <a:spLocks/>
                </p:cNvSpPr>
                <p:nvPr/>
              </p:nvSpPr>
              <p:spPr bwMode="auto">
                <a:xfrm>
                  <a:off x="5971613" y="2922667"/>
                  <a:ext cx="122370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2" name="Freeform 191"/>
                <p:cNvSpPr>
                  <a:spLocks/>
                </p:cNvSpPr>
                <p:nvPr/>
              </p:nvSpPr>
              <p:spPr bwMode="auto">
                <a:xfrm>
                  <a:off x="5500669" y="2936779"/>
                  <a:ext cx="522858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3" name="Freeform 192"/>
                <p:cNvSpPr>
                  <a:spLocks/>
                </p:cNvSpPr>
                <p:nvPr/>
              </p:nvSpPr>
              <p:spPr bwMode="auto">
                <a:xfrm>
                  <a:off x="5623041" y="2933643"/>
                  <a:ext cx="300364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76" name="Straight Connector 1075"/>
              <p:cNvCxnSpPr/>
              <p:nvPr/>
            </p:nvCxnSpPr>
            <p:spPr>
              <a:xfrm flipH="1">
                <a:off x="6996826" y="2124333"/>
                <a:ext cx="11126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Straight Connector 1076"/>
              <p:cNvCxnSpPr/>
              <p:nvPr/>
            </p:nvCxnSpPr>
            <p:spPr>
              <a:xfrm>
                <a:off x="6874457" y="230466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Straight Connector 1077"/>
              <p:cNvCxnSpPr/>
              <p:nvPr/>
            </p:nvCxnSpPr>
            <p:spPr>
              <a:xfrm>
                <a:off x="6870747" y="236896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Straight Connector 1078"/>
              <p:cNvCxnSpPr/>
              <p:nvPr/>
            </p:nvCxnSpPr>
            <p:spPr>
              <a:xfrm>
                <a:off x="6870747" y="244423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Straight Connector 1079"/>
              <p:cNvCxnSpPr/>
              <p:nvPr/>
            </p:nvCxnSpPr>
            <p:spPr>
              <a:xfrm>
                <a:off x="6867040" y="2508525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Straight Connector 1080"/>
              <p:cNvCxnSpPr/>
              <p:nvPr/>
            </p:nvCxnSpPr>
            <p:spPr>
              <a:xfrm>
                <a:off x="6867040" y="256968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Straight Connector 1081"/>
              <p:cNvCxnSpPr/>
              <p:nvPr/>
            </p:nvCxnSpPr>
            <p:spPr>
              <a:xfrm>
                <a:off x="6863331" y="2638679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Straight Connector 1082"/>
              <p:cNvCxnSpPr/>
              <p:nvPr/>
            </p:nvCxnSpPr>
            <p:spPr>
              <a:xfrm>
                <a:off x="6859624" y="270610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Straight Connector 1083"/>
              <p:cNvCxnSpPr/>
              <p:nvPr/>
            </p:nvCxnSpPr>
            <p:spPr>
              <a:xfrm>
                <a:off x="6867040" y="277510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5" name="Straight Connector 1084"/>
              <p:cNvCxnSpPr/>
              <p:nvPr/>
            </p:nvCxnSpPr>
            <p:spPr>
              <a:xfrm>
                <a:off x="6870747" y="284253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6" name="Straight Connector 1085"/>
              <p:cNvCxnSpPr/>
              <p:nvPr/>
            </p:nvCxnSpPr>
            <p:spPr>
              <a:xfrm>
                <a:off x="6870747" y="291153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7" name="Straight Connector 1086"/>
              <p:cNvCxnSpPr/>
              <p:nvPr/>
            </p:nvCxnSpPr>
            <p:spPr>
              <a:xfrm>
                <a:off x="6874457" y="297582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8" name="Straight Connector 1087"/>
              <p:cNvCxnSpPr/>
              <p:nvPr/>
            </p:nvCxnSpPr>
            <p:spPr>
              <a:xfrm flipH="1">
                <a:off x="6878164" y="2132174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12" name="Straight Connector 1311"/>
          <p:cNvCxnSpPr/>
          <p:nvPr/>
        </p:nvCxnSpPr>
        <p:spPr>
          <a:xfrm flipH="1">
            <a:off x="5554663" y="4711700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Straight Connector 1312"/>
          <p:cNvCxnSpPr>
            <a:stCxn id="1552" idx="2"/>
          </p:cNvCxnSpPr>
          <p:nvPr/>
        </p:nvCxnSpPr>
        <p:spPr>
          <a:xfrm flipH="1">
            <a:off x="5859463" y="4927600"/>
            <a:ext cx="201612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Straight Connector 1313"/>
          <p:cNvCxnSpPr/>
          <p:nvPr/>
        </p:nvCxnSpPr>
        <p:spPr>
          <a:xfrm>
            <a:off x="6176963" y="4725988"/>
            <a:ext cx="57150" cy="49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Straight Connector 1314"/>
          <p:cNvCxnSpPr>
            <a:endCxn id="1337" idx="0"/>
          </p:cNvCxnSpPr>
          <p:nvPr/>
        </p:nvCxnSpPr>
        <p:spPr>
          <a:xfrm>
            <a:off x="6316663" y="4749800"/>
            <a:ext cx="27305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50" name="Group 1315"/>
          <p:cNvGrpSpPr>
            <a:grpSpLocks/>
          </p:cNvGrpSpPr>
          <p:nvPr/>
        </p:nvGrpSpPr>
        <p:grpSpPr bwMode="auto">
          <a:xfrm>
            <a:off x="5289550" y="5207000"/>
            <a:ext cx="331788" cy="1031875"/>
            <a:chOff x="6240352" y="2055335"/>
            <a:chExt cx="771307" cy="1017716"/>
          </a:xfrm>
        </p:grpSpPr>
        <p:grpSp>
          <p:nvGrpSpPr>
            <p:cNvPr id="205101" name="Group 149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515" name="Rectangle 1514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6" name="Straight Connector 1515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7" name="Rectangle 1516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8" name="Straight Connector 1517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9" name="Rectangle 1518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20" name="Rectangle 1519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21" name="Straight Connector 1520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29" name="Group 152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50" name="Straight Connector 1549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1" name="Straight Connector 1550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0" name="Group 152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8" name="Straight Connector 1547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9" name="Straight Connector 1548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1" name="Group 152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6" name="Straight Connector 1545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7" name="Straight Connector 1546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2" name="Group 152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4" name="Straight Connector 1543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5" name="Straight Connector 1544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3" name="Group 152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2" name="Straight Connector 1541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3" name="Straight Connector 1542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4" name="Group 152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0" name="Straight Connector 1539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1" name="Straight Connector 1540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5" name="Group 152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8" name="Straight Connector 1537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9" name="Straight Connector 1538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6" name="Group 152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6" name="Straight Connector 1535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7" name="Straight Connector 1536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7" name="Group 152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4" name="Straight Connector 1533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5" name="Straight Connector 1534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8" name="Group 153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2" name="Straight Connector 1531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3" name="Straight Connector 1532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02" name="Group 149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03" name="Group 149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51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2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3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4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97" name="Straight Connector 1496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8" name="Straight Connector 1497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9" name="Straight Connector 1498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0" name="Straight Connector 1499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1" name="Straight Connector 1500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2" name="Straight Connector 1501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3" name="Straight Connector 1502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4" name="Straight Connector 1503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5" name="Straight Connector 1504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6" name="Straight Connector 1505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7" name="Straight Connector 1506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8" name="Straight Connector 1507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9" name="Straight Connector 1508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1" name="Group 1316"/>
          <p:cNvGrpSpPr>
            <a:grpSpLocks/>
          </p:cNvGrpSpPr>
          <p:nvPr/>
        </p:nvGrpSpPr>
        <p:grpSpPr bwMode="auto">
          <a:xfrm>
            <a:off x="5675313" y="5207000"/>
            <a:ext cx="330200" cy="1031875"/>
            <a:chOff x="6240352" y="2055335"/>
            <a:chExt cx="771307" cy="1017716"/>
          </a:xfrm>
        </p:grpSpPr>
        <p:grpSp>
          <p:nvGrpSpPr>
            <p:cNvPr id="205043" name="Group 143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457" name="Rectangle 1456"/>
              <p:cNvSpPr/>
              <p:nvPr/>
            </p:nvSpPr>
            <p:spPr>
              <a:xfrm>
                <a:off x="6509942" y="3062244"/>
                <a:ext cx="446781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58" name="Straight Connector 1457"/>
              <p:cNvCxnSpPr/>
              <p:nvPr/>
            </p:nvCxnSpPr>
            <p:spPr>
              <a:xfrm flipV="1">
                <a:off x="6845779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9" name="Rectangle 1458"/>
              <p:cNvSpPr/>
              <p:nvPr/>
            </p:nvSpPr>
            <p:spPr>
              <a:xfrm>
                <a:off x="6476958" y="3071638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0" name="Straight Connector 1459"/>
              <p:cNvCxnSpPr/>
              <p:nvPr/>
            </p:nvCxnSpPr>
            <p:spPr>
              <a:xfrm flipV="1">
                <a:off x="6395998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1" name="Rectangle 1460"/>
              <p:cNvSpPr/>
              <p:nvPr/>
            </p:nvSpPr>
            <p:spPr>
              <a:xfrm>
                <a:off x="6815793" y="3702622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62" name="Rectangle 1461"/>
              <p:cNvSpPr/>
              <p:nvPr/>
            </p:nvSpPr>
            <p:spPr>
              <a:xfrm>
                <a:off x="6404993" y="3157752"/>
                <a:ext cx="44378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3" name="Straight Connector 1462"/>
              <p:cNvCxnSpPr/>
              <p:nvPr/>
            </p:nvCxnSpPr>
            <p:spPr>
              <a:xfrm flipV="1">
                <a:off x="6848776" y="3804394"/>
                <a:ext cx="110947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71" name="Group 146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2" name="Straight Connector 1491"/>
                <p:cNvCxnSpPr/>
                <p:nvPr/>
              </p:nvCxnSpPr>
              <p:spPr>
                <a:xfrm flipV="1">
                  <a:off x="7027504" y="2846059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3" name="Straight Connector 1492"/>
                <p:cNvCxnSpPr/>
                <p:nvPr/>
              </p:nvCxnSpPr>
              <p:spPr>
                <a:xfrm flipV="1">
                  <a:off x="6580722" y="293843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2" name="Group 146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0" name="Straight Connector 1489"/>
                <p:cNvCxnSpPr/>
                <p:nvPr/>
              </p:nvCxnSpPr>
              <p:spPr>
                <a:xfrm flipV="1">
                  <a:off x="7027984" y="2845955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1" name="Straight Connector 1490"/>
                <p:cNvCxnSpPr/>
                <p:nvPr/>
              </p:nvCxnSpPr>
              <p:spPr>
                <a:xfrm flipV="1">
                  <a:off x="6581202" y="2938331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3" name="Group 146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8" name="Straight Connector 1487"/>
                <p:cNvCxnSpPr/>
                <p:nvPr/>
              </p:nvCxnSpPr>
              <p:spPr>
                <a:xfrm flipV="1">
                  <a:off x="7028464" y="2845851"/>
                  <a:ext cx="104948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9" name="Straight Connector 1488"/>
                <p:cNvCxnSpPr/>
                <p:nvPr/>
              </p:nvCxnSpPr>
              <p:spPr>
                <a:xfrm flipV="1">
                  <a:off x="6581681" y="293822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4" name="Group 146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6" name="Straight Connector 1485"/>
                <p:cNvCxnSpPr/>
                <p:nvPr/>
              </p:nvCxnSpPr>
              <p:spPr>
                <a:xfrm flipV="1">
                  <a:off x="7028943" y="2845748"/>
                  <a:ext cx="110945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7" name="Straight Connector 1486"/>
                <p:cNvCxnSpPr/>
                <p:nvPr/>
              </p:nvCxnSpPr>
              <p:spPr>
                <a:xfrm flipV="1">
                  <a:off x="6582161" y="2938124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5" name="Group 146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4" name="Straight Connector 1483"/>
                <p:cNvCxnSpPr/>
                <p:nvPr/>
              </p:nvCxnSpPr>
              <p:spPr>
                <a:xfrm flipV="1">
                  <a:off x="7029423" y="2845643"/>
                  <a:ext cx="110945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5" name="Straight Connector 1484"/>
                <p:cNvCxnSpPr/>
                <p:nvPr/>
              </p:nvCxnSpPr>
              <p:spPr>
                <a:xfrm flipV="1">
                  <a:off x="6582641" y="293488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6" name="Group 146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2" name="Straight Connector 1481"/>
                <p:cNvCxnSpPr/>
                <p:nvPr/>
              </p:nvCxnSpPr>
              <p:spPr>
                <a:xfrm flipV="1">
                  <a:off x="7029905" y="2845540"/>
                  <a:ext cx="110945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3" name="Straight Connector 1482"/>
                <p:cNvCxnSpPr/>
                <p:nvPr/>
              </p:nvCxnSpPr>
              <p:spPr>
                <a:xfrm flipV="1">
                  <a:off x="6583123" y="2939482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7" name="Group 146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0" name="Straight Connector 1479"/>
                <p:cNvCxnSpPr/>
                <p:nvPr/>
              </p:nvCxnSpPr>
              <p:spPr>
                <a:xfrm flipV="1">
                  <a:off x="7027385" y="2845436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1" name="Straight Connector 1480"/>
                <p:cNvCxnSpPr/>
                <p:nvPr/>
              </p:nvCxnSpPr>
              <p:spPr>
                <a:xfrm flipV="1">
                  <a:off x="6580605" y="293937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8" name="Group 147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8" name="Straight Connector 1477"/>
                <p:cNvCxnSpPr/>
                <p:nvPr/>
              </p:nvCxnSpPr>
              <p:spPr>
                <a:xfrm flipV="1">
                  <a:off x="7027865" y="2845332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9" name="Straight Connector 1478"/>
                <p:cNvCxnSpPr/>
                <p:nvPr/>
              </p:nvCxnSpPr>
              <p:spPr>
                <a:xfrm flipV="1">
                  <a:off x="6581084" y="2939275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9" name="Group 147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6" name="Straight Connector 1475"/>
                <p:cNvCxnSpPr/>
                <p:nvPr/>
              </p:nvCxnSpPr>
              <p:spPr>
                <a:xfrm flipV="1">
                  <a:off x="7022348" y="2846793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7" name="Straight Connector 1476"/>
                <p:cNvCxnSpPr/>
                <p:nvPr/>
              </p:nvCxnSpPr>
              <p:spPr>
                <a:xfrm flipV="1">
                  <a:off x="6581564" y="2939171"/>
                  <a:ext cx="4467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80" name="Group 147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4" name="Straight Connector 1473"/>
                <p:cNvCxnSpPr/>
                <p:nvPr/>
              </p:nvCxnSpPr>
              <p:spPr>
                <a:xfrm flipV="1">
                  <a:off x="7028824" y="2846690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5" name="Straight Connector 1474"/>
                <p:cNvCxnSpPr/>
                <p:nvPr/>
              </p:nvCxnSpPr>
              <p:spPr>
                <a:xfrm flipV="1">
                  <a:off x="6582044" y="2939067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044" name="Group 143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045" name="Group 143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4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79" y="2996253"/>
                  <a:ext cx="548815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79" y="2921098"/>
                  <a:ext cx="674894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4" name="Freeform 190"/>
                <p:cNvSpPr>
                  <a:spLocks/>
                </p:cNvSpPr>
                <p:nvPr/>
              </p:nvSpPr>
              <p:spPr bwMode="auto">
                <a:xfrm>
                  <a:off x="5971610" y="2922664"/>
                  <a:ext cx="122372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5" name="Freeform 191"/>
                <p:cNvSpPr>
                  <a:spLocks/>
                </p:cNvSpPr>
                <p:nvPr/>
              </p:nvSpPr>
              <p:spPr bwMode="auto">
                <a:xfrm>
                  <a:off x="5500669" y="2936755"/>
                  <a:ext cx="52285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6" name="Freeform 192"/>
                <p:cNvSpPr>
                  <a:spLocks/>
                </p:cNvSpPr>
                <p:nvPr/>
              </p:nvSpPr>
              <p:spPr bwMode="auto">
                <a:xfrm>
                  <a:off x="5623039" y="2933624"/>
                  <a:ext cx="300366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39" name="Straight Connector 1438"/>
              <p:cNvCxnSpPr/>
              <p:nvPr/>
            </p:nvCxnSpPr>
            <p:spPr>
              <a:xfrm flipH="1">
                <a:off x="6996826" y="2125793"/>
                <a:ext cx="1112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0" name="Straight Connector 1439"/>
              <p:cNvCxnSpPr/>
              <p:nvPr/>
            </p:nvCxnSpPr>
            <p:spPr>
              <a:xfrm>
                <a:off x="6874454" y="2304284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1" name="Straight Connector 1440"/>
              <p:cNvCxnSpPr/>
              <p:nvPr/>
            </p:nvCxnSpPr>
            <p:spPr>
              <a:xfrm>
                <a:off x="6870747" y="236847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2" name="Straight Connector 1441"/>
              <p:cNvCxnSpPr/>
              <p:nvPr/>
            </p:nvCxnSpPr>
            <p:spPr>
              <a:xfrm>
                <a:off x="6870747" y="244519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3" name="Straight Connector 1442"/>
              <p:cNvCxnSpPr/>
              <p:nvPr/>
            </p:nvCxnSpPr>
            <p:spPr>
              <a:xfrm>
                <a:off x="6867038" y="250939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4" name="Straight Connector 1443"/>
              <p:cNvCxnSpPr/>
              <p:nvPr/>
            </p:nvCxnSpPr>
            <p:spPr>
              <a:xfrm>
                <a:off x="6867038" y="257045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5" name="Straight Connector 1444"/>
              <p:cNvCxnSpPr/>
              <p:nvPr/>
            </p:nvCxnSpPr>
            <p:spPr>
              <a:xfrm>
                <a:off x="6863331" y="2637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6" name="Straight Connector 1445"/>
              <p:cNvCxnSpPr/>
              <p:nvPr/>
            </p:nvCxnSpPr>
            <p:spPr>
              <a:xfrm>
                <a:off x="6859622" y="270667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7" name="Straight Connector 1446"/>
              <p:cNvCxnSpPr/>
              <p:nvPr/>
            </p:nvCxnSpPr>
            <p:spPr>
              <a:xfrm>
                <a:off x="6867038" y="2775565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8" name="Straight Connector 1447"/>
              <p:cNvCxnSpPr/>
              <p:nvPr/>
            </p:nvCxnSpPr>
            <p:spPr>
              <a:xfrm>
                <a:off x="6870747" y="284289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9" name="Straight Connector 1448"/>
              <p:cNvCxnSpPr/>
              <p:nvPr/>
            </p:nvCxnSpPr>
            <p:spPr>
              <a:xfrm>
                <a:off x="6870747" y="2911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0" name="Straight Connector 1449"/>
              <p:cNvCxnSpPr/>
              <p:nvPr/>
            </p:nvCxnSpPr>
            <p:spPr>
              <a:xfrm>
                <a:off x="6874454" y="297597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1" name="Straight Connector 1450"/>
              <p:cNvCxnSpPr/>
              <p:nvPr/>
            </p:nvCxnSpPr>
            <p:spPr>
              <a:xfrm flipH="1">
                <a:off x="6878164" y="2132056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2" name="Group 1317"/>
          <p:cNvGrpSpPr>
            <a:grpSpLocks/>
          </p:cNvGrpSpPr>
          <p:nvPr/>
        </p:nvGrpSpPr>
        <p:grpSpPr bwMode="auto">
          <a:xfrm>
            <a:off x="6051550" y="5207000"/>
            <a:ext cx="331788" cy="1031875"/>
            <a:chOff x="6240352" y="2055335"/>
            <a:chExt cx="771307" cy="1017716"/>
          </a:xfrm>
        </p:grpSpPr>
        <p:grpSp>
          <p:nvGrpSpPr>
            <p:cNvPr id="204985" name="Group 137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99" name="Rectangle 1398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0" name="Straight Connector 1399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1" name="Rectangle 1400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2" name="Straight Connector 1401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3" name="Rectangle 1402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04" name="Rectangle 1403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5" name="Straight Connector 1404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13" name="Group 140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4" name="Straight Connector 1433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5" name="Straight Connector 1434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4" name="Group 140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2" name="Straight Connector 1431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3" name="Straight Connector 1432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5" name="Group 140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0" name="Straight Connector 1429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1" name="Straight Connector 1430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6" name="Group 140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8" name="Straight Connector 1427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9" name="Straight Connector 1428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7" name="Group 140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6" name="Straight Connector 1425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7" name="Straight Connector 1426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8" name="Group 141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4" name="Straight Connector 1423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5" name="Straight Connector 1424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9" name="Group 141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2" name="Straight Connector 1421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3" name="Straight Connector 1422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0" name="Group 141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0" name="Straight Connector 1419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1" name="Straight Connector 1420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1" name="Group 141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8" name="Straight Connector 1417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9" name="Straight Connector 1418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2" name="Group 141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6" name="Straight Connector 1415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7" name="Straight Connector 1416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86" name="Group 137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87" name="Group 137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9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6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7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8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81" name="Straight Connector 1380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2" name="Straight Connector 1381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3" name="Straight Connector 1382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4" name="Straight Connector 1383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5" name="Straight Connector 1384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6" name="Straight Connector 1385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7" name="Straight Connector 1386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8" name="Straight Connector 1387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9" name="Straight Connector 1388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0" name="Straight Connector 1389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1" name="Straight Connector 1390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2" name="Straight Connector 1391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3" name="Straight Connector 1392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3" name="Group 1318"/>
          <p:cNvGrpSpPr>
            <a:grpSpLocks/>
          </p:cNvGrpSpPr>
          <p:nvPr/>
        </p:nvGrpSpPr>
        <p:grpSpPr bwMode="auto">
          <a:xfrm>
            <a:off x="6427788" y="5207000"/>
            <a:ext cx="331787" cy="1031875"/>
            <a:chOff x="6240352" y="2055335"/>
            <a:chExt cx="771307" cy="1017716"/>
          </a:xfrm>
        </p:grpSpPr>
        <p:grpSp>
          <p:nvGrpSpPr>
            <p:cNvPr id="204927" name="Group 131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41" name="Rectangle 1340"/>
              <p:cNvSpPr/>
              <p:nvPr/>
            </p:nvSpPr>
            <p:spPr>
              <a:xfrm>
                <a:off x="6509397" y="3062244"/>
                <a:ext cx="447629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2" name="Straight Connector 1341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3" name="Rectangle 1342"/>
              <p:cNvSpPr/>
              <p:nvPr/>
            </p:nvSpPr>
            <p:spPr>
              <a:xfrm>
                <a:off x="6476570" y="3071638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4" name="Straight Connector 1343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5" name="Rectangle 1344"/>
              <p:cNvSpPr/>
              <p:nvPr/>
            </p:nvSpPr>
            <p:spPr>
              <a:xfrm>
                <a:off x="6816769" y="3702622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46" name="Rectangle 1345"/>
              <p:cNvSpPr/>
              <p:nvPr/>
            </p:nvSpPr>
            <p:spPr>
              <a:xfrm>
                <a:off x="6404950" y="3157752"/>
                <a:ext cx="444646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7" name="Straight Connector 1346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4955" name="Group 134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6" name="Straight Connector 1375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7" name="Straight Connector 1376"/>
                <p:cNvCxnSpPr/>
                <p:nvPr/>
              </p:nvCxnSpPr>
              <p:spPr>
                <a:xfrm flipV="1">
                  <a:off x="6580707" y="293843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6" name="Group 134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4" name="Straight Connector 1373"/>
                <p:cNvCxnSpPr/>
                <p:nvPr/>
              </p:nvCxnSpPr>
              <p:spPr>
                <a:xfrm flipV="1">
                  <a:off x="7028816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5" name="Straight Connector 1374"/>
                <p:cNvCxnSpPr/>
                <p:nvPr/>
              </p:nvCxnSpPr>
              <p:spPr>
                <a:xfrm flipV="1">
                  <a:off x="6581187" y="2938331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7" name="Group 13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2" name="Straight Connector 1371"/>
                <p:cNvCxnSpPr/>
                <p:nvPr/>
              </p:nvCxnSpPr>
              <p:spPr>
                <a:xfrm flipV="1">
                  <a:off x="7026314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3" name="Straight Connector 1372"/>
                <p:cNvCxnSpPr/>
                <p:nvPr/>
              </p:nvCxnSpPr>
              <p:spPr>
                <a:xfrm flipV="1">
                  <a:off x="6581668" y="293822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8" name="Group 13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0" name="Straight Connector 1369"/>
                <p:cNvCxnSpPr/>
                <p:nvPr/>
              </p:nvCxnSpPr>
              <p:spPr>
                <a:xfrm flipV="1">
                  <a:off x="7026794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Straight Connector 1370"/>
                <p:cNvCxnSpPr/>
                <p:nvPr/>
              </p:nvCxnSpPr>
              <p:spPr>
                <a:xfrm flipV="1">
                  <a:off x="6582147" y="293812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9" name="Group 13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8" name="Straight Connector 1367"/>
                <p:cNvCxnSpPr/>
                <p:nvPr/>
              </p:nvCxnSpPr>
              <p:spPr>
                <a:xfrm flipV="1">
                  <a:off x="7027273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9" name="Straight Connector 1368"/>
                <p:cNvCxnSpPr/>
                <p:nvPr/>
              </p:nvCxnSpPr>
              <p:spPr>
                <a:xfrm flipV="1">
                  <a:off x="6582627" y="293488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0" name="Group 13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6" name="Straight Connector 1365"/>
                <p:cNvCxnSpPr/>
                <p:nvPr/>
              </p:nvCxnSpPr>
              <p:spPr>
                <a:xfrm flipV="1">
                  <a:off x="7027754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7" name="Straight Connector 1366"/>
                <p:cNvCxnSpPr/>
                <p:nvPr/>
              </p:nvCxnSpPr>
              <p:spPr>
                <a:xfrm flipV="1">
                  <a:off x="6583108" y="293948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1" name="Group 135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4" name="Straight Connector 1363"/>
                <p:cNvCxnSpPr/>
                <p:nvPr/>
              </p:nvCxnSpPr>
              <p:spPr>
                <a:xfrm flipV="1">
                  <a:off x="7028234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5" name="Straight Connector 1364"/>
                <p:cNvCxnSpPr/>
                <p:nvPr/>
              </p:nvCxnSpPr>
              <p:spPr>
                <a:xfrm flipV="1">
                  <a:off x="6580604" y="293937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2" name="Group 135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2" name="Straight Connector 1361"/>
                <p:cNvCxnSpPr/>
                <p:nvPr/>
              </p:nvCxnSpPr>
              <p:spPr>
                <a:xfrm flipV="1">
                  <a:off x="7028713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3" name="Straight Connector 1362"/>
                <p:cNvCxnSpPr/>
                <p:nvPr/>
              </p:nvCxnSpPr>
              <p:spPr>
                <a:xfrm flipV="1">
                  <a:off x="6581083" y="2939275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3" name="Group 135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0" name="Straight Connector 1359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1" name="Straight Connector 1360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4" name="Group 135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58" name="Straight Connector 1357"/>
                <p:cNvCxnSpPr/>
                <p:nvPr/>
              </p:nvCxnSpPr>
              <p:spPr>
                <a:xfrm flipV="1">
                  <a:off x="7026688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9" name="Straight Connector 1358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28" name="Group 132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29" name="Group 132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3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253"/>
                  <a:ext cx="549881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8" name="Freeform 190"/>
                <p:cNvSpPr>
                  <a:spLocks/>
                </p:cNvSpPr>
                <p:nvPr/>
              </p:nvSpPr>
              <p:spPr bwMode="auto">
                <a:xfrm>
                  <a:off x="5968753" y="2922664"/>
                  <a:ext cx="125476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9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40" name="Freeform 192"/>
                <p:cNvSpPr>
                  <a:spLocks/>
                </p:cNvSpPr>
                <p:nvPr/>
              </p:nvSpPr>
              <p:spPr bwMode="auto">
                <a:xfrm>
                  <a:off x="5621849" y="2933624"/>
                  <a:ext cx="302618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23" name="Straight Connector 1322"/>
              <p:cNvCxnSpPr/>
              <p:nvPr/>
            </p:nvCxnSpPr>
            <p:spPr>
              <a:xfrm flipH="1">
                <a:off x="6996897" y="2125793"/>
                <a:ext cx="1107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4" name="Straight Connector 1323"/>
              <p:cNvCxnSpPr/>
              <p:nvPr/>
            </p:nvCxnSpPr>
            <p:spPr>
              <a:xfrm>
                <a:off x="6875113" y="230428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5" name="Straight Connector 1324"/>
              <p:cNvCxnSpPr/>
              <p:nvPr/>
            </p:nvCxnSpPr>
            <p:spPr>
              <a:xfrm>
                <a:off x="6871421" y="236847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6" name="Straight Connector 1325"/>
              <p:cNvCxnSpPr/>
              <p:nvPr/>
            </p:nvCxnSpPr>
            <p:spPr>
              <a:xfrm>
                <a:off x="6871421" y="244519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7" name="Straight Connector 1326"/>
              <p:cNvCxnSpPr/>
              <p:nvPr/>
            </p:nvCxnSpPr>
            <p:spPr>
              <a:xfrm>
                <a:off x="6867732" y="250939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8" name="Straight Connector 1327"/>
              <p:cNvCxnSpPr/>
              <p:nvPr/>
            </p:nvCxnSpPr>
            <p:spPr>
              <a:xfrm>
                <a:off x="6864040" y="2570456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9" name="Straight Connector 1328"/>
              <p:cNvCxnSpPr/>
              <p:nvPr/>
            </p:nvCxnSpPr>
            <p:spPr>
              <a:xfrm>
                <a:off x="6864040" y="2637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0" name="Straight Connector 1329"/>
              <p:cNvCxnSpPr/>
              <p:nvPr/>
            </p:nvCxnSpPr>
            <p:spPr>
              <a:xfrm>
                <a:off x="6860351" y="270667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1" name="Straight Connector 1330"/>
              <p:cNvCxnSpPr/>
              <p:nvPr/>
            </p:nvCxnSpPr>
            <p:spPr>
              <a:xfrm>
                <a:off x="6867732" y="277556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2" name="Straight Connector 1331"/>
              <p:cNvCxnSpPr/>
              <p:nvPr/>
            </p:nvCxnSpPr>
            <p:spPr>
              <a:xfrm>
                <a:off x="6871421" y="284289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3" name="Straight Connector 1332"/>
              <p:cNvCxnSpPr/>
              <p:nvPr/>
            </p:nvCxnSpPr>
            <p:spPr>
              <a:xfrm>
                <a:off x="6871421" y="2911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4" name="Straight Connector 1333"/>
              <p:cNvCxnSpPr/>
              <p:nvPr/>
            </p:nvCxnSpPr>
            <p:spPr>
              <a:xfrm>
                <a:off x="6875113" y="297597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5" name="Straight Connector 1334"/>
              <p:cNvCxnSpPr/>
              <p:nvPr/>
            </p:nvCxnSpPr>
            <p:spPr>
              <a:xfrm flipH="1">
                <a:off x="6875113" y="2132056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57" name="TextBox 1556"/>
          <p:cNvSpPr txBox="1"/>
          <p:nvPr/>
        </p:nvSpPr>
        <p:spPr>
          <a:xfrm flipH="1">
            <a:off x="2959100" y="4105275"/>
            <a:ext cx="542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559" name="TextBox 1558"/>
          <p:cNvSpPr txBox="1"/>
          <p:nvPr/>
        </p:nvSpPr>
        <p:spPr>
          <a:xfrm>
            <a:off x="534988" y="615632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560" name="TextBox 1559"/>
          <p:cNvSpPr txBox="1"/>
          <p:nvPr/>
        </p:nvSpPr>
        <p:spPr>
          <a:xfrm>
            <a:off x="935038" y="6154738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61" name="TextBox 1560"/>
          <p:cNvSpPr txBox="1"/>
          <p:nvPr/>
        </p:nvSpPr>
        <p:spPr>
          <a:xfrm>
            <a:off x="1333500" y="6153150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562" name="TextBox 1561"/>
          <p:cNvSpPr txBox="1"/>
          <p:nvPr/>
        </p:nvSpPr>
        <p:spPr>
          <a:xfrm>
            <a:off x="1700213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563" name="TextBox 1562"/>
          <p:cNvSpPr txBox="1"/>
          <p:nvPr/>
        </p:nvSpPr>
        <p:spPr>
          <a:xfrm>
            <a:off x="2127250" y="614997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564" name="TextBox 1563"/>
          <p:cNvSpPr txBox="1"/>
          <p:nvPr/>
        </p:nvSpPr>
        <p:spPr>
          <a:xfrm>
            <a:off x="2498725" y="6148388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565" name="TextBox 1564"/>
          <p:cNvSpPr txBox="1"/>
          <p:nvPr/>
        </p:nvSpPr>
        <p:spPr>
          <a:xfrm>
            <a:off x="2881313" y="6146800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566" name="TextBox 1565"/>
          <p:cNvSpPr txBox="1"/>
          <p:nvPr/>
        </p:nvSpPr>
        <p:spPr>
          <a:xfrm>
            <a:off x="3259138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</a:t>
            </a:r>
          </a:p>
        </p:txBody>
      </p:sp>
      <p:grpSp>
        <p:nvGrpSpPr>
          <p:cNvPr id="204863" name="Group 187"/>
          <p:cNvGrpSpPr>
            <a:grpSpLocks/>
          </p:cNvGrpSpPr>
          <p:nvPr/>
        </p:nvGrpSpPr>
        <p:grpSpPr bwMode="auto">
          <a:xfrm>
            <a:off x="949325" y="4538663"/>
            <a:ext cx="1052513" cy="355600"/>
            <a:chOff x="4410" y="1365"/>
            <a:chExt cx="663" cy="224"/>
          </a:xfrm>
        </p:grpSpPr>
        <p:sp>
          <p:nvSpPr>
            <p:cNvPr id="70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4" name="Group 187"/>
          <p:cNvGrpSpPr>
            <a:grpSpLocks/>
          </p:cNvGrpSpPr>
          <p:nvPr/>
        </p:nvGrpSpPr>
        <p:grpSpPr bwMode="auto">
          <a:xfrm>
            <a:off x="2513013" y="4540250"/>
            <a:ext cx="1052512" cy="355600"/>
            <a:chOff x="4410" y="1365"/>
            <a:chExt cx="663" cy="224"/>
          </a:xfrm>
        </p:grpSpPr>
        <p:sp>
          <p:nvSpPr>
            <p:cNvPr id="10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5" name="Group 187"/>
          <p:cNvGrpSpPr>
            <a:grpSpLocks/>
          </p:cNvGrpSpPr>
          <p:nvPr/>
        </p:nvGrpSpPr>
        <p:grpSpPr bwMode="auto">
          <a:xfrm>
            <a:off x="4103688" y="4567238"/>
            <a:ext cx="1052512" cy="355600"/>
            <a:chOff x="4410" y="1365"/>
            <a:chExt cx="663" cy="224"/>
          </a:xfrm>
        </p:grpSpPr>
        <p:sp>
          <p:nvSpPr>
            <p:cNvPr id="1305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6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7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8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9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6" name="Group 187"/>
          <p:cNvGrpSpPr>
            <a:grpSpLocks/>
          </p:cNvGrpSpPr>
          <p:nvPr/>
        </p:nvGrpSpPr>
        <p:grpSpPr bwMode="auto">
          <a:xfrm>
            <a:off x="5668963" y="4575175"/>
            <a:ext cx="1052512" cy="355600"/>
            <a:chOff x="4410" y="1365"/>
            <a:chExt cx="663" cy="224"/>
          </a:xfrm>
        </p:grpSpPr>
        <p:sp>
          <p:nvSpPr>
            <p:cNvPr id="15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6750" y="4614863"/>
            <a:ext cx="317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558" name="TextBox 1557"/>
          <p:cNvSpPr txBox="1"/>
          <p:nvPr/>
        </p:nvSpPr>
        <p:spPr>
          <a:xfrm>
            <a:off x="2219325" y="4648200"/>
            <a:ext cx="317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</a:t>
            </a:r>
          </a:p>
        </p:txBody>
      </p:sp>
      <p:cxnSp>
        <p:nvCxnSpPr>
          <p:cNvPr id="544" name="Straight Connector 543"/>
          <p:cNvCxnSpPr>
            <a:endCxn id="40" idx="1"/>
          </p:cNvCxnSpPr>
          <p:nvPr/>
        </p:nvCxnSpPr>
        <p:spPr>
          <a:xfrm>
            <a:off x="4394200" y="3065463"/>
            <a:ext cx="915988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>
            <a:stCxn id="11" idx="1"/>
          </p:cNvCxnSpPr>
          <p:nvPr/>
        </p:nvCxnSpPr>
        <p:spPr>
          <a:xfrm flipH="1">
            <a:off x="2898775" y="3030538"/>
            <a:ext cx="1063625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8063" y="3138488"/>
            <a:ext cx="11842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Border router</a:t>
            </a:r>
          </a:p>
        </p:txBody>
      </p:sp>
      <p:sp>
        <p:nvSpPr>
          <p:cNvPr id="546" name="TextBox 545"/>
          <p:cNvSpPr txBox="1"/>
          <p:nvPr/>
        </p:nvSpPr>
        <p:spPr>
          <a:xfrm>
            <a:off x="3051175" y="3522663"/>
            <a:ext cx="11699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Access router</a:t>
            </a:r>
          </a:p>
        </p:txBody>
      </p:sp>
      <p:sp>
        <p:nvSpPr>
          <p:cNvPr id="204877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 dirty="0">
                <a:solidFill>
                  <a:srgbClr val="000099"/>
                </a:solidFill>
                <a:latin typeface="Gill Sans MT" charset="0"/>
              </a:rPr>
              <a:t>Data center networks </a:t>
            </a:r>
          </a:p>
        </p:txBody>
      </p:sp>
      <p:sp>
        <p:nvSpPr>
          <p:cNvPr id="26" name="Freeform 25"/>
          <p:cNvSpPr/>
          <p:nvPr/>
        </p:nvSpPr>
        <p:spPr>
          <a:xfrm>
            <a:off x="4657725" y="4206875"/>
            <a:ext cx="1371600" cy="1373188"/>
          </a:xfrm>
          <a:custGeom>
            <a:avLst/>
            <a:gdLst>
              <a:gd name="connsiteX0" fmla="*/ 1372723 w 1372723"/>
              <a:gd name="connsiteY0" fmla="*/ 1359734 h 1372562"/>
              <a:gd name="connsiteX1" fmla="*/ 1372723 w 1372723"/>
              <a:gd name="connsiteY1" fmla="*/ 564418 h 1372562"/>
              <a:gd name="connsiteX2" fmla="*/ 936531 w 1372723"/>
              <a:gd name="connsiteY2" fmla="*/ 25655 h 1372562"/>
              <a:gd name="connsiteX3" fmla="*/ 538826 w 1372723"/>
              <a:gd name="connsiteY3" fmla="*/ 0 h 1372562"/>
              <a:gd name="connsiteX4" fmla="*/ 38488 w 1372723"/>
              <a:gd name="connsiteY4" fmla="*/ 615729 h 1372562"/>
              <a:gd name="connsiteX5" fmla="*/ 0 w 1372723"/>
              <a:gd name="connsiteY5" fmla="*/ 1372562 h 13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723" h="1372562">
                <a:moveTo>
                  <a:pt x="1372723" y="1359734"/>
                </a:moveTo>
                <a:lnTo>
                  <a:pt x="1372723" y="564418"/>
                </a:lnTo>
                <a:lnTo>
                  <a:pt x="936531" y="25655"/>
                </a:lnTo>
                <a:lnTo>
                  <a:pt x="538826" y="0"/>
                </a:lnTo>
                <a:lnTo>
                  <a:pt x="38488" y="615729"/>
                </a:lnTo>
                <a:lnTo>
                  <a:pt x="0" y="1372562"/>
                </a:lnTo>
              </a:path>
            </a:pathLst>
          </a:custGeom>
          <a:ln w="63500">
            <a:solidFill>
              <a:srgbClr val="33CC3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16375" y="1112838"/>
            <a:ext cx="5127625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load balancer: application-layer routing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receives external client requests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directs workload within data center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returns results to external client (hiding data center internals from client)</a:t>
            </a:r>
          </a:p>
        </p:txBody>
      </p:sp>
      <p:pic>
        <p:nvPicPr>
          <p:cNvPr id="204882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85</a:t>
            </a:fld>
            <a:endParaRPr lang="en-US" sz="1200" dirty="0">
              <a:latin typeface="Tahoma" charset="0"/>
            </a:endParaRPr>
          </a:p>
        </p:txBody>
      </p:sp>
      <p:sp>
        <p:nvSpPr>
          <p:cNvPr id="1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133" name="Group 347"/>
          <p:cNvGrpSpPr>
            <a:grpSpLocks/>
          </p:cNvGrpSpPr>
          <p:nvPr/>
        </p:nvGrpSpPr>
        <p:grpSpPr bwMode="auto">
          <a:xfrm>
            <a:off x="2235491" y="3259498"/>
            <a:ext cx="840624" cy="391487"/>
            <a:chOff x="1871277" y="1576300"/>
            <a:chExt cx="1128371" cy="437861"/>
          </a:xfrm>
        </p:grpSpPr>
        <p:sp>
          <p:nvSpPr>
            <p:cNvPr id="1159" name="Oval 115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0" name="Rectangle 115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1" name="Oval 116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2" name="Freeform 116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3" name="Freeform 116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4" name="Freeform 116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5" name="Freeform 116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66" name="Straight Connector 1165"/>
            <p:cNvCxnSpPr>
              <a:endCxn id="116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7" name="Straight Connector 116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3" name="Group 347"/>
          <p:cNvGrpSpPr>
            <a:grpSpLocks/>
          </p:cNvGrpSpPr>
          <p:nvPr/>
        </p:nvGrpSpPr>
        <p:grpSpPr bwMode="auto">
          <a:xfrm>
            <a:off x="5120257" y="3365874"/>
            <a:ext cx="840624" cy="391487"/>
            <a:chOff x="1871277" y="1576300"/>
            <a:chExt cx="1128371" cy="437861"/>
          </a:xfrm>
        </p:grpSpPr>
        <p:sp>
          <p:nvSpPr>
            <p:cNvPr id="1224" name="Oval 122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25" name="Rectangle 122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6" name="Oval 122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47" name="Freeform 124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8" name="Freeform 124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9" name="Freeform 124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75" name="Freeform 127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76" name="Straight Connector 1275"/>
            <p:cNvCxnSpPr>
              <a:endCxn id="122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7" name="Straight Connector 127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9" name="Straight Connector 538"/>
          <p:cNvCxnSpPr/>
          <p:nvPr/>
        </p:nvCxnSpPr>
        <p:spPr>
          <a:xfrm>
            <a:off x="3014663" y="2540000"/>
            <a:ext cx="1069975" cy="446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59"/>
          <p:cNvSpPr>
            <a:spLocks/>
          </p:cNvSpPr>
          <p:nvPr/>
        </p:nvSpPr>
        <p:spPr bwMode="auto">
          <a:xfrm>
            <a:off x="1465263" y="2244725"/>
            <a:ext cx="2046287" cy="603250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Internet</a:t>
            </a:r>
          </a:p>
        </p:txBody>
      </p:sp>
      <p:grpSp>
        <p:nvGrpSpPr>
          <p:cNvPr id="1168" name="Group 347"/>
          <p:cNvGrpSpPr>
            <a:grpSpLocks/>
          </p:cNvGrpSpPr>
          <p:nvPr/>
        </p:nvGrpSpPr>
        <p:grpSpPr bwMode="auto">
          <a:xfrm>
            <a:off x="3717566" y="2796786"/>
            <a:ext cx="840624" cy="391487"/>
            <a:chOff x="1871277" y="1576300"/>
            <a:chExt cx="1128371" cy="437861"/>
          </a:xfrm>
        </p:grpSpPr>
        <p:sp>
          <p:nvSpPr>
            <p:cNvPr id="1189" name="Oval 118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0" name="Rectangle 118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91" name="Oval 119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17" name="Freeform 12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8" name="Freeform 121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9" name="Freeform 121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0" name="Freeform 121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21" name="Straight Connector 1220"/>
            <p:cNvCxnSpPr>
              <a:endCxn id="119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Straight Connector 122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reeform 26"/>
          <p:cNvSpPr/>
          <p:nvPr/>
        </p:nvSpPr>
        <p:spPr>
          <a:xfrm>
            <a:off x="2552700" y="2189163"/>
            <a:ext cx="3976688" cy="3333750"/>
          </a:xfrm>
          <a:custGeom>
            <a:avLst/>
            <a:gdLst>
              <a:gd name="connsiteX0" fmla="*/ 3691005 w 3975437"/>
              <a:gd name="connsiteY0" fmla="*/ 3333910 h 3333910"/>
              <a:gd name="connsiteX1" fmla="*/ 3704234 w 3975437"/>
              <a:gd name="connsiteY1" fmla="*/ 2533507 h 3333910"/>
              <a:gd name="connsiteX2" fmla="*/ 3261049 w 3975437"/>
              <a:gd name="connsiteY2" fmla="*/ 1997700 h 3333910"/>
              <a:gd name="connsiteX3" fmla="*/ 3975437 w 3975437"/>
              <a:gd name="connsiteY3" fmla="*/ 1653725 h 3333910"/>
              <a:gd name="connsiteX4" fmla="*/ 3955593 w 3975437"/>
              <a:gd name="connsiteY4" fmla="*/ 1316365 h 3333910"/>
              <a:gd name="connsiteX5" fmla="*/ 3069223 w 3975437"/>
              <a:gd name="connsiteY5" fmla="*/ 1733104 h 3333910"/>
              <a:gd name="connsiteX6" fmla="*/ 3049378 w 3975437"/>
              <a:gd name="connsiteY6" fmla="*/ 1303135 h 3333910"/>
              <a:gd name="connsiteX7" fmla="*/ 0 w 3975437"/>
              <a:gd name="connsiteY7" fmla="*/ 0 h 333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437" h="3333910">
                <a:moveTo>
                  <a:pt x="3691005" y="3333910"/>
                </a:moveTo>
                <a:lnTo>
                  <a:pt x="3704234" y="2533507"/>
                </a:lnTo>
                <a:lnTo>
                  <a:pt x="3261049" y="1997700"/>
                </a:lnTo>
                <a:lnTo>
                  <a:pt x="3975437" y="1653725"/>
                </a:lnTo>
                <a:lnTo>
                  <a:pt x="3955593" y="1316365"/>
                </a:lnTo>
                <a:lnTo>
                  <a:pt x="3069223" y="1733104"/>
                </a:lnTo>
                <a:lnTo>
                  <a:pt x="3049378" y="1303135"/>
                </a:lnTo>
                <a:lnTo>
                  <a:pt x="0" y="0"/>
                </a:lnTo>
              </a:path>
            </a:pathLst>
          </a:custGeom>
          <a:ln w="5715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2105025" y="2162175"/>
            <a:ext cx="4329113" cy="3430588"/>
          </a:xfrm>
          <a:custGeom>
            <a:avLst/>
            <a:gdLst>
              <a:gd name="connsiteX0" fmla="*/ 0 w 4054022"/>
              <a:gd name="connsiteY0" fmla="*/ 0 h 3681545"/>
              <a:gd name="connsiteX1" fmla="*/ 3284271 w 4054022"/>
              <a:gd name="connsiteY1" fmla="*/ 1436700 h 3681545"/>
              <a:gd name="connsiteX2" fmla="*/ 3309929 w 4054022"/>
              <a:gd name="connsiteY2" fmla="*/ 1936980 h 3681545"/>
              <a:gd name="connsiteX3" fmla="*/ 4054022 w 4054022"/>
              <a:gd name="connsiteY3" fmla="*/ 1552149 h 3681545"/>
              <a:gd name="connsiteX4" fmla="*/ 4054022 w 4054022"/>
              <a:gd name="connsiteY4" fmla="*/ 1731737 h 3681545"/>
              <a:gd name="connsiteX5" fmla="*/ 3245783 w 4054022"/>
              <a:gd name="connsiteY5" fmla="*/ 2116567 h 3681545"/>
              <a:gd name="connsiteX6" fmla="*/ 3784609 w 4054022"/>
              <a:gd name="connsiteY6" fmla="*/ 2924711 h 3681545"/>
              <a:gd name="connsiteX7" fmla="*/ 3784609 w 4054022"/>
              <a:gd name="connsiteY7" fmla="*/ 3681545 h 3681545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900071 w 4169484"/>
              <a:gd name="connsiteY6" fmla="*/ 2937539 h 3694373"/>
              <a:gd name="connsiteX7" fmla="*/ 3900071 w 4169484"/>
              <a:gd name="connsiteY7" fmla="*/ 3694373 h 3694373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797438 w 4169484"/>
              <a:gd name="connsiteY6" fmla="*/ 2886229 h 3694373"/>
              <a:gd name="connsiteX7" fmla="*/ 3900071 w 4169484"/>
              <a:gd name="connsiteY7" fmla="*/ 3694373 h 3694373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744565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99733 w 4169484"/>
              <a:gd name="connsiteY5" fmla="*/ 2142223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848754 w 4169484"/>
              <a:gd name="connsiteY6" fmla="*/ 2873401 h 3668718"/>
              <a:gd name="connsiteX7" fmla="*/ 3835926 w 4169484"/>
              <a:gd name="connsiteY7" fmla="*/ 3668718 h 3668718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48754 w 4169484"/>
              <a:gd name="connsiteY6" fmla="*/ 2873401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66174 w 4169484"/>
              <a:gd name="connsiteY1" fmla="*/ 1488011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336264"/>
              <a:gd name="connsiteY0" fmla="*/ 0 h 3450648"/>
              <a:gd name="connsiteX1" fmla="*/ 3232954 w 4336264"/>
              <a:gd name="connsiteY1" fmla="*/ 1295596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1962636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09805 w 4336264"/>
              <a:gd name="connsiteY4" fmla="*/ 1646769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284270 w 4316420"/>
              <a:gd name="connsiteY2" fmla="*/ 1834359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0417 w 4316420"/>
              <a:gd name="connsiteY2" fmla="*/ 194019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337988 w 4316420"/>
              <a:gd name="connsiteY1" fmla="*/ 1432901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29650"/>
              <a:gd name="connsiteY0" fmla="*/ 0 h 3430803"/>
              <a:gd name="connsiteX1" fmla="*/ 3351218 w 4329650"/>
              <a:gd name="connsiteY1" fmla="*/ 1413056 h 3430803"/>
              <a:gd name="connsiteX2" fmla="*/ 3370261 w 4329650"/>
              <a:gd name="connsiteY2" fmla="*/ 1933583 h 3430803"/>
              <a:gd name="connsiteX3" fmla="*/ 4329650 w 4329650"/>
              <a:gd name="connsiteY3" fmla="*/ 1478400 h 3430803"/>
              <a:gd name="connsiteX4" fmla="*/ 4323035 w 4329650"/>
              <a:gd name="connsiteY4" fmla="*/ 1626924 h 3430803"/>
              <a:gd name="connsiteX5" fmla="*/ 3554085 w 4329650"/>
              <a:gd name="connsiteY5" fmla="*/ 1989096 h 3430803"/>
              <a:gd name="connsiteX6" fmla="*/ 4054422 w 4329650"/>
              <a:gd name="connsiteY6" fmla="*/ 2622658 h 3430803"/>
              <a:gd name="connsiteX7" fmla="*/ 4041594 w 4329650"/>
              <a:gd name="connsiteY7" fmla="*/ 3430803 h 343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650" h="3430803">
                <a:moveTo>
                  <a:pt x="0" y="0"/>
                </a:moveTo>
                <a:lnTo>
                  <a:pt x="3351218" y="1413056"/>
                </a:lnTo>
                <a:lnTo>
                  <a:pt x="3370261" y="1933583"/>
                </a:lnTo>
                <a:lnTo>
                  <a:pt x="4329650" y="1478400"/>
                </a:lnTo>
                <a:lnTo>
                  <a:pt x="4323035" y="1626924"/>
                </a:lnTo>
                <a:lnTo>
                  <a:pt x="3554085" y="1989096"/>
                </a:lnTo>
                <a:lnTo>
                  <a:pt x="4054422" y="2622658"/>
                </a:lnTo>
                <a:lnTo>
                  <a:pt x="4041594" y="3430803"/>
                </a:lnTo>
              </a:path>
            </a:pathLst>
          </a:custGeom>
          <a:ln w="47625">
            <a:solidFill>
              <a:srgbClr val="CC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6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25" name="Group 1"/>
          <p:cNvGrpSpPr>
            <a:grpSpLocks/>
          </p:cNvGrpSpPr>
          <p:nvPr/>
        </p:nvGrpSpPr>
        <p:grpSpPr bwMode="auto">
          <a:xfrm>
            <a:off x="706438" y="3411538"/>
            <a:ext cx="7951787" cy="3033712"/>
            <a:chOff x="668088" y="1859772"/>
            <a:chExt cx="7950943" cy="3032546"/>
          </a:xfrm>
        </p:grpSpPr>
        <p:grpSp>
          <p:nvGrpSpPr>
            <p:cNvPr id="205829" name="Group 187"/>
            <p:cNvGrpSpPr>
              <a:grpSpLocks/>
            </p:cNvGrpSpPr>
            <p:nvPr/>
          </p:nvGrpSpPr>
          <p:grpSpPr bwMode="auto">
            <a:xfrm>
              <a:off x="1083832" y="1870528"/>
              <a:ext cx="1052512" cy="355600"/>
              <a:chOff x="4410" y="1365"/>
              <a:chExt cx="663" cy="224"/>
            </a:xfrm>
          </p:grpSpPr>
          <p:sp>
            <p:nvSpPr>
              <p:cNvPr id="52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5830" name="Group 187"/>
            <p:cNvGrpSpPr>
              <a:grpSpLocks/>
            </p:cNvGrpSpPr>
            <p:nvPr/>
          </p:nvGrpSpPr>
          <p:grpSpPr bwMode="auto">
            <a:xfrm>
              <a:off x="4247454" y="1859772"/>
              <a:ext cx="1052512" cy="355600"/>
              <a:chOff x="4410" y="1365"/>
              <a:chExt cx="663" cy="224"/>
            </a:xfrm>
          </p:grpSpPr>
          <p:sp>
            <p:nvSpPr>
              <p:cNvPr id="5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7" name="TextBox 546"/>
            <p:cNvSpPr txBox="1"/>
            <p:nvPr/>
          </p:nvSpPr>
          <p:spPr>
            <a:xfrm>
              <a:off x="7042811" y="3997312"/>
              <a:ext cx="1063512" cy="3078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Server racks</a:t>
              </a:r>
            </a:p>
          </p:txBody>
        </p:sp>
        <p:sp>
          <p:nvSpPr>
            <p:cNvPr id="555" name="TextBox 554"/>
            <p:cNvSpPr txBox="1"/>
            <p:nvPr/>
          </p:nvSpPr>
          <p:spPr>
            <a:xfrm>
              <a:off x="7026938" y="3540288"/>
              <a:ext cx="1144466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TOR switches</a:t>
              </a:r>
            </a:p>
          </p:txBody>
        </p:sp>
        <p:sp>
          <p:nvSpPr>
            <p:cNvPr id="432" name="TextBox 431"/>
            <p:cNvSpPr txBox="1"/>
            <p:nvPr/>
          </p:nvSpPr>
          <p:spPr>
            <a:xfrm>
              <a:off x="7026938" y="1893096"/>
              <a:ext cx="1592093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Tier-1 switches</a:t>
              </a: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7025350" y="2730974"/>
              <a:ext cx="1592094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Tier-2 switches</a:t>
              </a:r>
            </a:p>
          </p:txBody>
        </p:sp>
        <p:grpSp>
          <p:nvGrpSpPr>
            <p:cNvPr id="205835" name="Group 24"/>
            <p:cNvGrpSpPr>
              <a:grpSpLocks/>
            </p:cNvGrpSpPr>
            <p:nvPr/>
          </p:nvGrpSpPr>
          <p:grpSpPr bwMode="auto">
            <a:xfrm>
              <a:off x="702813" y="2731140"/>
              <a:ext cx="1470209" cy="1869141"/>
              <a:chOff x="916173" y="4038600"/>
              <a:chExt cx="1470209" cy="1869141"/>
            </a:xfrm>
          </p:grpSpPr>
          <p:grpSp>
            <p:nvGrpSpPr>
              <p:cNvPr id="206613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70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4" name="Straight Connector 103"/>
              <p:cNvCxnSpPr/>
              <p:nvPr/>
            </p:nvCxnSpPr>
            <p:spPr>
              <a:xfrm flipH="1">
                <a:off x="1181453" y="4381202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70" idx="2"/>
              </p:cNvCxnSpPr>
              <p:nvPr/>
            </p:nvCxnSpPr>
            <p:spPr>
              <a:xfrm flipH="1">
                <a:off x="1486221" y="4390724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1803687" y="4395485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endCxn id="775" idx="0"/>
              </p:cNvCxnSpPr>
              <p:nvPr/>
            </p:nvCxnSpPr>
            <p:spPr>
              <a:xfrm>
                <a:off x="1943372" y="4419288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618" name="Group 50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96" name="Group 50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34" name="Rectangle 533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5" name="Straight Connector 534"/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6" name="Rectangle 535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7" name="Straight Connector 536"/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0" name="Rectangle 539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43" name="Straight Connector 542"/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824" name="Group 54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8" name="Straight Connector 577"/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9" name="Straight Connector 578"/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5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6" name="Straight Connector 575"/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7" name="Straight Connector 576"/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6" name="Group 5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4" name="Straight Connector 573"/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5" name="Straight Connector 574"/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7" name="Group 5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2" name="Straight Connector 571"/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3" name="Straight Connector 572"/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8" name="Group 5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0" name="Straight Connector 569"/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1" name="Straight Connector 570"/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9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8" name="Straight Connector 567"/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9" name="Straight Connector 568"/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0" name="Group 55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6" name="Straight Connector 565"/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7" name="Straight Connector 566"/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1" name="Group 55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4" name="Straight Connector 563"/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5" name="Straight Connector 564"/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2" name="Group 55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2" name="Straight Connector 561"/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3" name="Straight Connector 562"/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3" name="Group 55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0" name="Straight Connector 559"/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1" name="Straight Connector 560"/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97" name="Group 50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98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52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95810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20616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311" y="292218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543" y="2936282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348" y="293314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511" name="Straight Connector 510"/>
                  <p:cNvCxnSpPr/>
                  <p:nvPr/>
                </p:nvCxnSpPr>
                <p:spPr>
                  <a:xfrm flipH="1">
                    <a:off x="6997483" y="2125348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3" name="Straight Connector 512"/>
                  <p:cNvCxnSpPr/>
                  <p:nvPr/>
                </p:nvCxnSpPr>
                <p:spPr>
                  <a:xfrm>
                    <a:off x="6875678" y="23039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>
                  <a:xfrm>
                    <a:off x="6871985" y="23681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5" name="Straight Connector 514"/>
                  <p:cNvCxnSpPr/>
                  <p:nvPr/>
                </p:nvCxnSpPr>
                <p:spPr>
                  <a:xfrm>
                    <a:off x="6871985" y="24449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6" name="Straight Connector 515"/>
                  <p:cNvCxnSpPr/>
                  <p:nvPr/>
                </p:nvCxnSpPr>
                <p:spPr>
                  <a:xfrm>
                    <a:off x="6868295" y="2509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/>
                  <p:cNvCxnSpPr/>
                  <p:nvPr/>
                </p:nvCxnSpPr>
                <p:spPr>
                  <a:xfrm>
                    <a:off x="6864603" y="2570243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6864603" y="263760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6860913" y="270653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0" name="Straight Connector 519"/>
                  <p:cNvCxnSpPr/>
                  <p:nvPr/>
                </p:nvCxnSpPr>
                <p:spPr>
                  <a:xfrm>
                    <a:off x="6868295" y="27754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/>
                  <p:cNvCxnSpPr/>
                  <p:nvPr/>
                </p:nvCxnSpPr>
                <p:spPr>
                  <a:xfrm>
                    <a:off x="6871985" y="28428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2" name="Straight Connector 521"/>
                  <p:cNvCxnSpPr/>
                  <p:nvPr/>
                </p:nvCxnSpPr>
                <p:spPr>
                  <a:xfrm>
                    <a:off x="6871985" y="291174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Straight Connector 522"/>
                  <p:cNvCxnSpPr/>
                  <p:nvPr/>
                </p:nvCxnSpPr>
                <p:spPr>
                  <a:xfrm>
                    <a:off x="6875678" y="297597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Straight Connector 523"/>
                  <p:cNvCxnSpPr/>
                  <p:nvPr/>
                </p:nvCxnSpPr>
                <p:spPr>
                  <a:xfrm flipH="1">
                    <a:off x="6875678" y="2131614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19" name="Group 638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38" name="Group 63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61" name="Rectangle 660"/>
                  <p:cNvSpPr/>
                  <p:nvPr/>
                </p:nvSpPr>
                <p:spPr>
                  <a:xfrm>
                    <a:off x="6510235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2" name="Straight Connector 661"/>
                  <p:cNvCxnSpPr/>
                  <p:nvPr/>
                </p:nvCxnSpPr>
                <p:spPr>
                  <a:xfrm flipV="1">
                    <a:off x="684750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3" name="Rectangle 662"/>
                  <p:cNvSpPr/>
                  <p:nvPr/>
                </p:nvSpPr>
                <p:spPr>
                  <a:xfrm>
                    <a:off x="64774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4" name="Straight Connector 663"/>
                  <p:cNvCxnSpPr/>
                  <p:nvPr/>
                </p:nvCxnSpPr>
                <p:spPr>
                  <a:xfrm flipV="1">
                    <a:off x="6396816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5" name="Rectangle 664"/>
                  <p:cNvSpPr/>
                  <p:nvPr/>
                </p:nvSpPr>
                <p:spPr>
                  <a:xfrm>
                    <a:off x="68176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6" name="Rectangle 665"/>
                  <p:cNvSpPr/>
                  <p:nvPr/>
                </p:nvSpPr>
                <p:spPr>
                  <a:xfrm>
                    <a:off x="6405771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7" name="Straight Connector 666"/>
                  <p:cNvCxnSpPr/>
                  <p:nvPr/>
                </p:nvCxnSpPr>
                <p:spPr>
                  <a:xfrm flipV="1">
                    <a:off x="6847508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66" name="Group 66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6" name="Straight Connector 695"/>
                    <p:cNvCxnSpPr/>
                    <p:nvPr/>
                  </p:nvCxnSpPr>
                  <p:spPr>
                    <a:xfrm flipV="1">
                      <a:off x="70292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7" name="Straight Connector 696"/>
                    <p:cNvCxnSpPr/>
                    <p:nvPr/>
                  </p:nvCxnSpPr>
                  <p:spPr>
                    <a:xfrm flipV="1">
                      <a:off x="65815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7" name="Group 66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4" name="Straight Connector 693"/>
                    <p:cNvCxnSpPr/>
                    <p:nvPr/>
                  </p:nvCxnSpPr>
                  <p:spPr>
                    <a:xfrm flipV="1">
                      <a:off x="7035684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5" name="Straight Connector 694"/>
                    <p:cNvCxnSpPr/>
                    <p:nvPr/>
                  </p:nvCxnSpPr>
                  <p:spPr>
                    <a:xfrm flipV="1">
                      <a:off x="6582008" y="293493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8" name="Group 66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2" name="Straight Connector 691"/>
                    <p:cNvCxnSpPr/>
                    <p:nvPr/>
                  </p:nvCxnSpPr>
                  <p:spPr>
                    <a:xfrm flipV="1">
                      <a:off x="7027208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3" name="Straight Connector 692"/>
                    <p:cNvCxnSpPr/>
                    <p:nvPr/>
                  </p:nvCxnSpPr>
                  <p:spPr>
                    <a:xfrm flipV="1">
                      <a:off x="6582488" y="293486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9" name="Group 67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0" name="Straight Connector 689"/>
                    <p:cNvCxnSpPr/>
                    <p:nvPr/>
                  </p:nvCxnSpPr>
                  <p:spPr>
                    <a:xfrm flipV="1">
                      <a:off x="7027688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1" name="Straight Connector 690"/>
                    <p:cNvCxnSpPr/>
                    <p:nvPr/>
                  </p:nvCxnSpPr>
                  <p:spPr>
                    <a:xfrm flipV="1">
                      <a:off x="6582967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0" name="Group 67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8" name="Straight Connector 687"/>
                    <p:cNvCxnSpPr/>
                    <p:nvPr/>
                  </p:nvCxnSpPr>
                  <p:spPr>
                    <a:xfrm flipV="1">
                      <a:off x="7028167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9" name="Straight Connector 688"/>
                    <p:cNvCxnSpPr/>
                    <p:nvPr/>
                  </p:nvCxnSpPr>
                  <p:spPr>
                    <a:xfrm flipV="1">
                      <a:off x="6583447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1" name="Group 67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6" name="Straight Connector 685"/>
                    <p:cNvCxnSpPr/>
                    <p:nvPr/>
                  </p:nvCxnSpPr>
                  <p:spPr>
                    <a:xfrm flipV="1">
                      <a:off x="7028649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7" name="Straight Connector 686"/>
                    <p:cNvCxnSpPr/>
                    <p:nvPr/>
                  </p:nvCxnSpPr>
                  <p:spPr>
                    <a:xfrm flipV="1">
                      <a:off x="6589897" y="293935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2" name="Group 67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4" name="Straight Connector 683"/>
                    <p:cNvCxnSpPr/>
                    <p:nvPr/>
                  </p:nvCxnSpPr>
                  <p:spPr>
                    <a:xfrm flipV="1">
                      <a:off x="7029128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5" name="Straight Connector 684"/>
                    <p:cNvCxnSpPr/>
                    <p:nvPr/>
                  </p:nvCxnSpPr>
                  <p:spPr>
                    <a:xfrm flipV="1">
                      <a:off x="6581422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3" name="Group 67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2" name="Straight Connector 681"/>
                    <p:cNvCxnSpPr/>
                    <p:nvPr/>
                  </p:nvCxnSpPr>
                  <p:spPr>
                    <a:xfrm flipV="1">
                      <a:off x="7029607" y="2842092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3" name="Straight Connector 682"/>
                    <p:cNvCxnSpPr/>
                    <p:nvPr/>
                  </p:nvCxnSpPr>
                  <p:spPr>
                    <a:xfrm flipV="1">
                      <a:off x="6581901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4" name="Group 67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0" name="Straight Connector 679"/>
                    <p:cNvCxnSpPr/>
                    <p:nvPr/>
                  </p:nvCxnSpPr>
                  <p:spPr>
                    <a:xfrm flipV="1">
                      <a:off x="70271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1" name="Straight Connector 680"/>
                    <p:cNvCxnSpPr/>
                    <p:nvPr/>
                  </p:nvCxnSpPr>
                  <p:spPr>
                    <a:xfrm flipV="1">
                      <a:off x="6582382" y="293914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5" name="Group 67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78" name="Straight Connector 677"/>
                    <p:cNvCxnSpPr/>
                    <p:nvPr/>
                  </p:nvCxnSpPr>
                  <p:spPr>
                    <a:xfrm flipV="1">
                      <a:off x="7027584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9" name="Straight Connector 678"/>
                    <p:cNvCxnSpPr/>
                    <p:nvPr/>
                  </p:nvCxnSpPr>
                  <p:spPr>
                    <a:xfrm flipV="1">
                      <a:off x="6582862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39" name="Group 64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40" name="Group 64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65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95812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20618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869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1098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6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906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643" name="Straight Connector 642"/>
                  <p:cNvCxnSpPr/>
                  <p:nvPr/>
                </p:nvCxnSpPr>
                <p:spPr>
                  <a:xfrm flipH="1">
                    <a:off x="6998041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4" name="Straight Connector 643"/>
                  <p:cNvCxnSpPr/>
                  <p:nvPr/>
                </p:nvCxnSpPr>
                <p:spPr>
                  <a:xfrm>
                    <a:off x="6876233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5" name="Straight Connector 644"/>
                  <p:cNvCxnSpPr/>
                  <p:nvPr/>
                </p:nvCxnSpPr>
                <p:spPr>
                  <a:xfrm>
                    <a:off x="6872543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6872543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6868851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8" name="Straight Connector 647"/>
                  <p:cNvCxnSpPr/>
                  <p:nvPr/>
                </p:nvCxnSpPr>
                <p:spPr>
                  <a:xfrm>
                    <a:off x="6865161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9" name="Straight Connector 648"/>
                  <p:cNvCxnSpPr/>
                  <p:nvPr/>
                </p:nvCxnSpPr>
                <p:spPr>
                  <a:xfrm>
                    <a:off x="6865161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0" name="Straight Connector 649"/>
                  <p:cNvCxnSpPr/>
                  <p:nvPr/>
                </p:nvCxnSpPr>
                <p:spPr>
                  <a:xfrm>
                    <a:off x="6861469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Straight Connector 650"/>
                  <p:cNvCxnSpPr/>
                  <p:nvPr/>
                </p:nvCxnSpPr>
                <p:spPr>
                  <a:xfrm>
                    <a:off x="6868851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2" name="Straight Connector 651"/>
                  <p:cNvCxnSpPr/>
                  <p:nvPr/>
                </p:nvCxnSpPr>
                <p:spPr>
                  <a:xfrm>
                    <a:off x="6872543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3" name="Straight Connector 652"/>
                  <p:cNvCxnSpPr/>
                  <p:nvPr/>
                </p:nvCxnSpPr>
                <p:spPr>
                  <a:xfrm>
                    <a:off x="6872543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4" name="Straight Connector 653"/>
                  <p:cNvCxnSpPr/>
                  <p:nvPr/>
                </p:nvCxnSpPr>
                <p:spPr>
                  <a:xfrm>
                    <a:off x="6876233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5" name="Straight Connector 654"/>
                  <p:cNvCxnSpPr/>
                  <p:nvPr/>
                </p:nvCxnSpPr>
                <p:spPr>
                  <a:xfrm flipH="1">
                    <a:off x="6876233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0" name="Group 69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80" name="Group 69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20" name="Rectangle 719"/>
                  <p:cNvSpPr/>
                  <p:nvPr/>
                </p:nvSpPr>
                <p:spPr>
                  <a:xfrm>
                    <a:off x="65096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1" name="Straight Connector 720"/>
                  <p:cNvCxnSpPr/>
                  <p:nvPr/>
                </p:nvCxnSpPr>
                <p:spPr>
                  <a:xfrm flipV="1">
                    <a:off x="6846909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2" name="Rectangle 721"/>
                  <p:cNvSpPr/>
                  <p:nvPr/>
                </p:nvSpPr>
                <p:spPr>
                  <a:xfrm>
                    <a:off x="64768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3" name="Straight Connector 722"/>
                  <p:cNvCxnSpPr/>
                  <p:nvPr/>
                </p:nvCxnSpPr>
                <p:spPr>
                  <a:xfrm flipV="1">
                    <a:off x="63962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4" name="Rectangle 723"/>
                  <p:cNvSpPr/>
                  <p:nvPr/>
                </p:nvSpPr>
                <p:spPr>
                  <a:xfrm>
                    <a:off x="68170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25" name="Rectangle 724"/>
                  <p:cNvSpPr/>
                  <p:nvPr/>
                </p:nvSpPr>
                <p:spPr>
                  <a:xfrm>
                    <a:off x="6405171" y="3157416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6" name="Straight Connector 725"/>
                  <p:cNvCxnSpPr/>
                  <p:nvPr/>
                </p:nvCxnSpPr>
                <p:spPr>
                  <a:xfrm flipV="1">
                    <a:off x="6846909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08" name="Group 72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5" name="Straight Connector 754"/>
                    <p:cNvCxnSpPr/>
                    <p:nvPr/>
                  </p:nvCxnSpPr>
                  <p:spPr>
                    <a:xfrm flipV="1">
                      <a:off x="70286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6" name="Straight Connector 755"/>
                    <p:cNvCxnSpPr/>
                    <p:nvPr/>
                  </p:nvCxnSpPr>
                  <p:spPr>
                    <a:xfrm flipV="1">
                      <a:off x="65809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09" name="Group 72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3" name="Straight Connector 752"/>
                    <p:cNvCxnSpPr/>
                    <p:nvPr/>
                  </p:nvCxnSpPr>
                  <p:spPr>
                    <a:xfrm flipV="1">
                      <a:off x="7029115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4" name="Straight Connector 753"/>
                    <p:cNvCxnSpPr/>
                    <p:nvPr/>
                  </p:nvCxnSpPr>
                  <p:spPr>
                    <a:xfrm flipV="1">
                      <a:off x="6581409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0" name="Group 72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1" name="Straight Connector 750"/>
                    <p:cNvCxnSpPr/>
                    <p:nvPr/>
                  </p:nvCxnSpPr>
                  <p:spPr>
                    <a:xfrm flipV="1">
                      <a:off x="7026610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2" name="Straight Connector 751"/>
                    <p:cNvCxnSpPr/>
                    <p:nvPr/>
                  </p:nvCxnSpPr>
                  <p:spPr>
                    <a:xfrm flipV="1">
                      <a:off x="6581888" y="293486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1" name="Group 72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9" name="Straight Connector 748"/>
                    <p:cNvCxnSpPr/>
                    <p:nvPr/>
                  </p:nvCxnSpPr>
                  <p:spPr>
                    <a:xfrm flipV="1">
                      <a:off x="70270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0" name="Straight Connector 749"/>
                    <p:cNvCxnSpPr/>
                    <p:nvPr/>
                  </p:nvCxnSpPr>
                  <p:spPr>
                    <a:xfrm flipV="1">
                      <a:off x="6582367" y="293479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2" name="Group 73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7" name="Straight Connector 746"/>
                    <p:cNvCxnSpPr/>
                    <p:nvPr/>
                  </p:nvCxnSpPr>
                  <p:spPr>
                    <a:xfrm flipV="1">
                      <a:off x="7027569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8" name="Straight Connector 747"/>
                    <p:cNvCxnSpPr/>
                    <p:nvPr/>
                  </p:nvCxnSpPr>
                  <p:spPr>
                    <a:xfrm flipV="1">
                      <a:off x="6582847" y="293472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3" name="Group 73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5" name="Straight Connector 744"/>
                    <p:cNvCxnSpPr/>
                    <p:nvPr/>
                  </p:nvCxnSpPr>
                  <p:spPr>
                    <a:xfrm flipV="1">
                      <a:off x="70280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6" name="Straight Connector 745"/>
                    <p:cNvCxnSpPr/>
                    <p:nvPr/>
                  </p:nvCxnSpPr>
                  <p:spPr>
                    <a:xfrm flipV="1">
                      <a:off x="6583328" y="293935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4" name="Group 73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3" name="Straight Connector 742"/>
                    <p:cNvCxnSpPr/>
                    <p:nvPr/>
                  </p:nvCxnSpPr>
                  <p:spPr>
                    <a:xfrm flipV="1">
                      <a:off x="70285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4" name="Straight Connector 743"/>
                    <p:cNvCxnSpPr/>
                    <p:nvPr/>
                  </p:nvCxnSpPr>
                  <p:spPr>
                    <a:xfrm flipV="1">
                      <a:off x="6580824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5" name="Group 73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1" name="Straight Connector 740"/>
                    <p:cNvCxnSpPr/>
                    <p:nvPr/>
                  </p:nvCxnSpPr>
                  <p:spPr>
                    <a:xfrm flipV="1">
                      <a:off x="70290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2" name="Straight Connector 741"/>
                    <p:cNvCxnSpPr/>
                    <p:nvPr/>
                  </p:nvCxnSpPr>
                  <p:spPr>
                    <a:xfrm flipV="1">
                      <a:off x="65813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6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9" name="Straight Connector 738"/>
                    <p:cNvCxnSpPr/>
                    <p:nvPr/>
                  </p:nvCxnSpPr>
                  <p:spPr>
                    <a:xfrm flipV="1">
                      <a:off x="70265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0" name="Straight Connector 739"/>
                    <p:cNvCxnSpPr/>
                    <p:nvPr/>
                  </p:nvCxnSpPr>
                  <p:spPr>
                    <a:xfrm flipV="1">
                      <a:off x="6581785" y="293914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7" name="Group 73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7" name="Straight Connector 736"/>
                    <p:cNvCxnSpPr/>
                    <p:nvPr/>
                  </p:nvCxnSpPr>
                  <p:spPr>
                    <a:xfrm flipV="1">
                      <a:off x="7026985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8" name="Straight Connector 737"/>
                    <p:cNvCxnSpPr/>
                    <p:nvPr/>
                  </p:nvCxnSpPr>
                  <p:spPr>
                    <a:xfrm flipV="1">
                      <a:off x="6582264" y="293907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81" name="Group 69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82" name="Group 70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1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95812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20618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12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359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16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02" name="Straight Connector 701"/>
                  <p:cNvCxnSpPr/>
                  <p:nvPr/>
                </p:nvCxnSpPr>
                <p:spPr>
                  <a:xfrm flipH="1">
                    <a:off x="6997299" y="2125350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3" name="Straight Connector 702"/>
                  <p:cNvCxnSpPr/>
                  <p:nvPr/>
                </p:nvCxnSpPr>
                <p:spPr>
                  <a:xfrm>
                    <a:off x="6875494" y="23039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" name="Straight Connector 703"/>
                  <p:cNvCxnSpPr/>
                  <p:nvPr/>
                </p:nvCxnSpPr>
                <p:spPr>
                  <a:xfrm>
                    <a:off x="6871802" y="236816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5" name="Straight Connector 704"/>
                  <p:cNvCxnSpPr/>
                  <p:nvPr/>
                </p:nvCxnSpPr>
                <p:spPr>
                  <a:xfrm>
                    <a:off x="6871802" y="24449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6" name="Straight Connector 705"/>
                  <p:cNvCxnSpPr/>
                  <p:nvPr/>
                </p:nvCxnSpPr>
                <p:spPr>
                  <a:xfrm>
                    <a:off x="6868112" y="25091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7" name="Straight Connector 706"/>
                  <p:cNvCxnSpPr/>
                  <p:nvPr/>
                </p:nvCxnSpPr>
                <p:spPr>
                  <a:xfrm>
                    <a:off x="686442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" name="Straight Connector 707"/>
                  <p:cNvCxnSpPr/>
                  <p:nvPr/>
                </p:nvCxnSpPr>
                <p:spPr>
                  <a:xfrm>
                    <a:off x="6864420" y="263760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" name="Straight Connector 708"/>
                  <p:cNvCxnSpPr/>
                  <p:nvPr/>
                </p:nvCxnSpPr>
                <p:spPr>
                  <a:xfrm>
                    <a:off x="6860730" y="27065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" name="Straight Connector 709"/>
                  <p:cNvCxnSpPr/>
                  <p:nvPr/>
                </p:nvCxnSpPr>
                <p:spPr>
                  <a:xfrm>
                    <a:off x="6868112" y="277546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" name="Straight Connector 710"/>
                  <p:cNvCxnSpPr/>
                  <p:nvPr/>
                </p:nvCxnSpPr>
                <p:spPr>
                  <a:xfrm>
                    <a:off x="6871802" y="28428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2" name="Straight Connector 711"/>
                  <p:cNvCxnSpPr/>
                  <p:nvPr/>
                </p:nvCxnSpPr>
                <p:spPr>
                  <a:xfrm>
                    <a:off x="6871802" y="29117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" name="Straight Connector 712"/>
                  <p:cNvCxnSpPr/>
                  <p:nvPr/>
                </p:nvCxnSpPr>
                <p:spPr>
                  <a:xfrm>
                    <a:off x="6875494" y="297597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" name="Straight Connector 713"/>
                  <p:cNvCxnSpPr/>
                  <p:nvPr/>
                </p:nvCxnSpPr>
                <p:spPr>
                  <a:xfrm flipH="1">
                    <a:off x="6875494" y="2131616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1" name="Group 756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22" name="Group 75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79" name="Rectangle 778"/>
                  <p:cNvSpPr/>
                  <p:nvPr/>
                </p:nvSpPr>
                <p:spPr>
                  <a:xfrm>
                    <a:off x="65090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0" name="Straight Connector 779"/>
                  <p:cNvCxnSpPr/>
                  <p:nvPr/>
                </p:nvCxnSpPr>
                <p:spPr>
                  <a:xfrm flipV="1">
                    <a:off x="6846311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1" name="Rectangle 780"/>
                  <p:cNvSpPr/>
                  <p:nvPr/>
                </p:nvSpPr>
                <p:spPr>
                  <a:xfrm>
                    <a:off x="6476206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2" name="Straight Connector 781"/>
                  <p:cNvCxnSpPr/>
                  <p:nvPr/>
                </p:nvCxnSpPr>
                <p:spPr>
                  <a:xfrm flipV="1">
                    <a:off x="63956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3" name="Rectangle 782"/>
                  <p:cNvSpPr/>
                  <p:nvPr/>
                </p:nvSpPr>
                <p:spPr>
                  <a:xfrm>
                    <a:off x="6816464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84" name="Rectangle 783"/>
                  <p:cNvSpPr/>
                  <p:nvPr/>
                </p:nvSpPr>
                <p:spPr>
                  <a:xfrm>
                    <a:off x="6404573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5" name="Straight Connector 784"/>
                  <p:cNvCxnSpPr/>
                  <p:nvPr/>
                </p:nvCxnSpPr>
                <p:spPr>
                  <a:xfrm flipV="1">
                    <a:off x="6846311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650" name="Group 78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4" name="Straight Connector 813"/>
                    <p:cNvCxnSpPr/>
                    <p:nvPr/>
                  </p:nvCxnSpPr>
                  <p:spPr>
                    <a:xfrm flipV="1">
                      <a:off x="7028036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5" name="Straight Connector 814"/>
                    <p:cNvCxnSpPr/>
                    <p:nvPr/>
                  </p:nvCxnSpPr>
                  <p:spPr>
                    <a:xfrm flipV="1">
                      <a:off x="6574360" y="29381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1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2" name="Straight Connector 811"/>
                    <p:cNvCxnSpPr/>
                    <p:nvPr/>
                  </p:nvCxnSpPr>
                  <p:spPr>
                    <a:xfrm flipV="1">
                      <a:off x="7028517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3" name="Straight Connector 812"/>
                    <p:cNvCxnSpPr/>
                    <p:nvPr/>
                  </p:nvCxnSpPr>
                  <p:spPr>
                    <a:xfrm flipV="1">
                      <a:off x="6580811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2" name="Group 78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0" name="Straight Connector 809"/>
                    <p:cNvCxnSpPr/>
                    <p:nvPr/>
                  </p:nvCxnSpPr>
                  <p:spPr>
                    <a:xfrm flipV="1">
                      <a:off x="7020041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1" name="Straight Connector 810"/>
                    <p:cNvCxnSpPr/>
                    <p:nvPr/>
                  </p:nvCxnSpPr>
                  <p:spPr>
                    <a:xfrm flipV="1">
                      <a:off x="6581290" y="293486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3" name="Group 78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8" name="Straight Connector 807"/>
                    <p:cNvCxnSpPr/>
                    <p:nvPr/>
                  </p:nvCxnSpPr>
                  <p:spPr>
                    <a:xfrm flipV="1">
                      <a:off x="70264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9" name="Straight Connector 808"/>
                    <p:cNvCxnSpPr/>
                    <p:nvPr/>
                  </p:nvCxnSpPr>
                  <p:spPr>
                    <a:xfrm flipV="1">
                      <a:off x="6581770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4" name="Group 78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6" name="Straight Connector 805"/>
                    <p:cNvCxnSpPr/>
                    <p:nvPr/>
                  </p:nvCxnSpPr>
                  <p:spPr>
                    <a:xfrm flipV="1">
                      <a:off x="7026970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7" name="Straight Connector 806"/>
                    <p:cNvCxnSpPr/>
                    <p:nvPr/>
                  </p:nvCxnSpPr>
                  <p:spPr>
                    <a:xfrm flipV="1">
                      <a:off x="6582249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5" name="Group 79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4" name="Straight Connector 803"/>
                    <p:cNvCxnSpPr/>
                    <p:nvPr/>
                  </p:nvCxnSpPr>
                  <p:spPr>
                    <a:xfrm flipV="1">
                      <a:off x="70274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5" name="Straight Connector 804"/>
                    <p:cNvCxnSpPr/>
                    <p:nvPr/>
                  </p:nvCxnSpPr>
                  <p:spPr>
                    <a:xfrm flipV="1">
                      <a:off x="6582730" y="293935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6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2" name="Straight Connector 801"/>
                    <p:cNvCxnSpPr/>
                    <p:nvPr/>
                  </p:nvCxnSpPr>
                  <p:spPr>
                    <a:xfrm flipV="1">
                      <a:off x="70279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3" name="Straight Connector 802"/>
                    <p:cNvCxnSpPr/>
                    <p:nvPr/>
                  </p:nvCxnSpPr>
                  <p:spPr>
                    <a:xfrm flipV="1">
                      <a:off x="6574255" y="293928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7" name="Group 79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0" name="Straight Connector 799"/>
                    <p:cNvCxnSpPr/>
                    <p:nvPr/>
                  </p:nvCxnSpPr>
                  <p:spPr>
                    <a:xfrm flipV="1">
                      <a:off x="70284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1" name="Straight Connector 800"/>
                    <p:cNvCxnSpPr/>
                    <p:nvPr/>
                  </p:nvCxnSpPr>
                  <p:spPr>
                    <a:xfrm flipV="1">
                      <a:off x="65807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8" name="Group 79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8" name="Straight Connector 797"/>
                    <p:cNvCxnSpPr/>
                    <p:nvPr/>
                  </p:nvCxnSpPr>
                  <p:spPr>
                    <a:xfrm flipV="1">
                      <a:off x="7019938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9" name="Straight Connector 798"/>
                    <p:cNvCxnSpPr/>
                    <p:nvPr/>
                  </p:nvCxnSpPr>
                  <p:spPr>
                    <a:xfrm flipV="1">
                      <a:off x="6581185" y="2939147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9" name="Group 79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6" name="Straight Connector 795"/>
                    <p:cNvCxnSpPr/>
                    <p:nvPr/>
                  </p:nvCxnSpPr>
                  <p:spPr>
                    <a:xfrm flipV="1">
                      <a:off x="7026387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7" name="Straight Connector 796"/>
                    <p:cNvCxnSpPr/>
                    <p:nvPr/>
                  </p:nvCxnSpPr>
                  <p:spPr>
                    <a:xfrm flipV="1">
                      <a:off x="6581664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23" name="Group 75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24" name="Group 75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7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95812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20618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38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617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42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61" name="Straight Connector 760"/>
                  <p:cNvCxnSpPr/>
                  <p:nvPr/>
                </p:nvCxnSpPr>
                <p:spPr>
                  <a:xfrm flipH="1">
                    <a:off x="6996560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" name="Straight Connector 761"/>
                  <p:cNvCxnSpPr/>
                  <p:nvPr/>
                </p:nvCxnSpPr>
                <p:spPr>
                  <a:xfrm>
                    <a:off x="6874752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" name="Straight Connector 762"/>
                  <p:cNvCxnSpPr/>
                  <p:nvPr/>
                </p:nvCxnSpPr>
                <p:spPr>
                  <a:xfrm>
                    <a:off x="6871062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" name="Straight Connector 763"/>
                  <p:cNvCxnSpPr/>
                  <p:nvPr/>
                </p:nvCxnSpPr>
                <p:spPr>
                  <a:xfrm>
                    <a:off x="6871062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" name="Straight Connector 764"/>
                  <p:cNvCxnSpPr/>
                  <p:nvPr/>
                </p:nvCxnSpPr>
                <p:spPr>
                  <a:xfrm>
                    <a:off x="6867370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" name="Straight Connector 765"/>
                  <p:cNvCxnSpPr/>
                  <p:nvPr/>
                </p:nvCxnSpPr>
                <p:spPr>
                  <a:xfrm>
                    <a:off x="686368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" name="Straight Connector 766"/>
                  <p:cNvCxnSpPr/>
                  <p:nvPr/>
                </p:nvCxnSpPr>
                <p:spPr>
                  <a:xfrm>
                    <a:off x="6863680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8" name="Straight Connector 767"/>
                  <p:cNvCxnSpPr/>
                  <p:nvPr/>
                </p:nvCxnSpPr>
                <p:spPr>
                  <a:xfrm>
                    <a:off x="6859988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9" name="Straight Connector 768"/>
                  <p:cNvCxnSpPr/>
                  <p:nvPr/>
                </p:nvCxnSpPr>
                <p:spPr>
                  <a:xfrm>
                    <a:off x="6867370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0" name="Straight Connector 769"/>
                  <p:cNvCxnSpPr/>
                  <p:nvPr/>
                </p:nvCxnSpPr>
                <p:spPr>
                  <a:xfrm>
                    <a:off x="6871062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1" name="Straight Connector 770"/>
                  <p:cNvCxnSpPr/>
                  <p:nvPr/>
                </p:nvCxnSpPr>
                <p:spPr>
                  <a:xfrm>
                    <a:off x="6871062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2" name="Straight Connector 771"/>
                  <p:cNvCxnSpPr/>
                  <p:nvPr/>
                </p:nvCxnSpPr>
                <p:spPr>
                  <a:xfrm>
                    <a:off x="6874752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" name="Straight Connector 772"/>
                  <p:cNvCxnSpPr/>
                  <p:nvPr/>
                </p:nvCxnSpPr>
                <p:spPr>
                  <a:xfrm flipH="1">
                    <a:off x="6874752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6" name="Group 815"/>
            <p:cNvGrpSpPr>
              <a:grpSpLocks/>
            </p:cNvGrpSpPr>
            <p:nvPr/>
          </p:nvGrpSpPr>
          <p:grpSpPr bwMode="auto">
            <a:xfrm>
              <a:off x="2267009" y="2732231"/>
              <a:ext cx="1470209" cy="1869141"/>
              <a:chOff x="916173" y="4038600"/>
              <a:chExt cx="1470209" cy="1869141"/>
            </a:xfrm>
          </p:grpSpPr>
          <p:grpSp>
            <p:nvGrpSpPr>
              <p:cNvPr id="206367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0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8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6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0" name="Freeform 190"/>
                <p:cNvSpPr>
                  <a:spLocks/>
                </p:cNvSpPr>
                <p:nvPr/>
              </p:nvSpPr>
              <p:spPr bwMode="auto">
                <a:xfrm>
                  <a:off x="4907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1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9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2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6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18" name="Straight Connector 817"/>
              <p:cNvCxnSpPr/>
              <p:nvPr/>
            </p:nvCxnSpPr>
            <p:spPr>
              <a:xfrm flipH="1">
                <a:off x="1180779" y="4381699"/>
                <a:ext cx="357149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/>
              <p:cNvCxnSpPr>
                <a:stCxn id="1058" idx="2"/>
              </p:cNvCxnSpPr>
              <p:nvPr/>
            </p:nvCxnSpPr>
            <p:spPr>
              <a:xfrm flipH="1">
                <a:off x="1485547" y="4391220"/>
                <a:ext cx="203178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/>
              <p:cNvCxnSpPr/>
              <p:nvPr/>
            </p:nvCxnSpPr>
            <p:spPr>
              <a:xfrm>
                <a:off x="1804600" y="4395981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/>
              <p:cNvCxnSpPr>
                <a:endCxn id="843" idx="0"/>
              </p:cNvCxnSpPr>
              <p:nvPr/>
            </p:nvCxnSpPr>
            <p:spPr>
              <a:xfrm>
                <a:off x="1944285" y="4419784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372" name="Group 821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550" name="Group 99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21" name="Rectangle 1020"/>
                  <p:cNvSpPr/>
                  <p:nvPr/>
                </p:nvSpPr>
                <p:spPr>
                  <a:xfrm>
                    <a:off x="6508516" y="3062346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2" name="Straight Connector 1021"/>
                  <p:cNvCxnSpPr/>
                  <p:nvPr/>
                </p:nvCxnSpPr>
                <p:spPr>
                  <a:xfrm flipV="1">
                    <a:off x="6845790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3" name="Rectangle 1022"/>
                  <p:cNvSpPr/>
                  <p:nvPr/>
                </p:nvSpPr>
                <p:spPr>
                  <a:xfrm>
                    <a:off x="6475686" y="30717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4" name="Straight Connector 1023"/>
                  <p:cNvCxnSpPr/>
                  <p:nvPr/>
                </p:nvCxnSpPr>
                <p:spPr>
                  <a:xfrm flipV="1">
                    <a:off x="6395097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5" name="Rectangle 1024"/>
                  <p:cNvSpPr/>
                  <p:nvPr/>
                </p:nvSpPr>
                <p:spPr>
                  <a:xfrm>
                    <a:off x="6815943" y="37030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26" name="Rectangle 1025"/>
                  <p:cNvSpPr/>
                  <p:nvPr/>
                </p:nvSpPr>
                <p:spPr>
                  <a:xfrm>
                    <a:off x="6404052" y="3157905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7" name="Straight Connector 1026"/>
                  <p:cNvCxnSpPr/>
                  <p:nvPr/>
                </p:nvCxnSpPr>
                <p:spPr>
                  <a:xfrm flipV="1">
                    <a:off x="6845790" y="3804882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78" name="Group 102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6" name="Straight Connector 1055"/>
                    <p:cNvCxnSpPr/>
                    <p:nvPr/>
                  </p:nvCxnSpPr>
                  <p:spPr>
                    <a:xfrm flipV="1">
                      <a:off x="7027515" y="28462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7" name="Straight Connector 1056"/>
                    <p:cNvCxnSpPr/>
                    <p:nvPr/>
                  </p:nvCxnSpPr>
                  <p:spPr>
                    <a:xfrm flipV="1">
                      <a:off x="6573839" y="293862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79" name="Group 102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4" name="Straight Connector 1053"/>
                    <p:cNvCxnSpPr/>
                    <p:nvPr/>
                  </p:nvCxnSpPr>
                  <p:spPr>
                    <a:xfrm flipV="1">
                      <a:off x="7027996" y="28461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5" name="Straight Connector 1054"/>
                    <p:cNvCxnSpPr/>
                    <p:nvPr/>
                  </p:nvCxnSpPr>
                  <p:spPr>
                    <a:xfrm flipV="1">
                      <a:off x="6574320" y="293855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0" name="Group 102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2" name="Straight Connector 1051"/>
                    <p:cNvCxnSpPr/>
                    <p:nvPr/>
                  </p:nvCxnSpPr>
                  <p:spPr>
                    <a:xfrm flipV="1">
                      <a:off x="7019520" y="28460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3" name="Straight Connector 1052"/>
                    <p:cNvCxnSpPr/>
                    <p:nvPr/>
                  </p:nvCxnSpPr>
                  <p:spPr>
                    <a:xfrm flipV="1">
                      <a:off x="6580769" y="293848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1" name="Group 103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0" name="Straight Connector 1049"/>
                    <p:cNvCxnSpPr/>
                    <p:nvPr/>
                  </p:nvCxnSpPr>
                  <p:spPr>
                    <a:xfrm flipV="1">
                      <a:off x="7020000" y="28459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1" name="Straight Connector 1050"/>
                    <p:cNvCxnSpPr/>
                    <p:nvPr/>
                  </p:nvCxnSpPr>
                  <p:spPr>
                    <a:xfrm flipV="1">
                      <a:off x="6581249" y="293841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2" name="Group 103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8" name="Straight Connector 1047"/>
                    <p:cNvCxnSpPr/>
                    <p:nvPr/>
                  </p:nvCxnSpPr>
                  <p:spPr>
                    <a:xfrm flipV="1">
                      <a:off x="7026449" y="28459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9" name="Straight Connector 1048"/>
                    <p:cNvCxnSpPr/>
                    <p:nvPr/>
                  </p:nvCxnSpPr>
                  <p:spPr>
                    <a:xfrm flipV="1">
                      <a:off x="6581728" y="29383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3" name="Group 103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6" name="Straight Connector 1045"/>
                    <p:cNvCxnSpPr/>
                    <p:nvPr/>
                  </p:nvCxnSpPr>
                  <p:spPr>
                    <a:xfrm flipV="1">
                      <a:off x="7026930" y="284585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7" name="Straight Connector 1046"/>
                    <p:cNvCxnSpPr/>
                    <p:nvPr/>
                  </p:nvCxnSpPr>
                  <p:spPr>
                    <a:xfrm flipV="1">
                      <a:off x="6582209" y="294297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4" name="Group 103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4" name="Straight Connector 1043"/>
                    <p:cNvCxnSpPr/>
                    <p:nvPr/>
                  </p:nvCxnSpPr>
                  <p:spPr>
                    <a:xfrm flipV="1">
                      <a:off x="7027410" y="284578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5" name="Straight Connector 1044"/>
                    <p:cNvCxnSpPr/>
                    <p:nvPr/>
                  </p:nvCxnSpPr>
                  <p:spPr>
                    <a:xfrm flipV="1">
                      <a:off x="6573734" y="294290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5" name="Group 103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2" name="Straight Connector 1041"/>
                    <p:cNvCxnSpPr/>
                    <p:nvPr/>
                  </p:nvCxnSpPr>
                  <p:spPr>
                    <a:xfrm flipV="1">
                      <a:off x="7027889" y="2845713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3" name="Straight Connector 1042"/>
                    <p:cNvCxnSpPr/>
                    <p:nvPr/>
                  </p:nvCxnSpPr>
                  <p:spPr>
                    <a:xfrm flipV="1">
                      <a:off x="6574213" y="29428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6" name="Group 103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0" name="Straight Connector 1039"/>
                    <p:cNvCxnSpPr/>
                    <p:nvPr/>
                  </p:nvCxnSpPr>
                  <p:spPr>
                    <a:xfrm flipV="1">
                      <a:off x="7019417" y="285034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1" name="Straight Connector 1040"/>
                    <p:cNvCxnSpPr/>
                    <p:nvPr/>
                  </p:nvCxnSpPr>
                  <p:spPr>
                    <a:xfrm flipV="1">
                      <a:off x="6580664" y="293963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7" name="Group 103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38" name="Straight Connector 1037"/>
                    <p:cNvCxnSpPr/>
                    <p:nvPr/>
                  </p:nvCxnSpPr>
                  <p:spPr>
                    <a:xfrm flipV="1">
                      <a:off x="7019897" y="28502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9" name="Straight Connector 1038"/>
                    <p:cNvCxnSpPr/>
                    <p:nvPr/>
                  </p:nvCxnSpPr>
                  <p:spPr>
                    <a:xfrm flipV="1">
                      <a:off x="6581143" y="2939566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551" name="Group 100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552" name="Group 100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1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96300"/>
                      <a:ext cx="54997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21107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7743" y="292267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973" y="2936772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0780" y="293363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03" name="Straight Connector 1002"/>
                  <p:cNvCxnSpPr/>
                  <p:nvPr/>
                </p:nvCxnSpPr>
                <p:spPr>
                  <a:xfrm flipH="1">
                    <a:off x="6995916" y="2125837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4" name="Straight Connector 1003"/>
                  <p:cNvCxnSpPr/>
                  <p:nvPr/>
                </p:nvCxnSpPr>
                <p:spPr>
                  <a:xfrm>
                    <a:off x="6874108" y="23044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5" name="Straight Connector 1004"/>
                  <p:cNvCxnSpPr/>
                  <p:nvPr/>
                </p:nvCxnSpPr>
                <p:spPr>
                  <a:xfrm>
                    <a:off x="6870418" y="23686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6" name="Straight Connector 1005"/>
                  <p:cNvCxnSpPr/>
                  <p:nvPr/>
                </p:nvCxnSpPr>
                <p:spPr>
                  <a:xfrm>
                    <a:off x="6870418" y="244541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7" name="Straight Connector 1006"/>
                  <p:cNvCxnSpPr/>
                  <p:nvPr/>
                </p:nvCxnSpPr>
                <p:spPr>
                  <a:xfrm>
                    <a:off x="6866726" y="25096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8" name="Straight Connector 1007"/>
                  <p:cNvCxnSpPr/>
                  <p:nvPr/>
                </p:nvCxnSpPr>
                <p:spPr>
                  <a:xfrm>
                    <a:off x="6863036" y="25707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9" name="Straight Connector 1008"/>
                  <p:cNvCxnSpPr/>
                  <p:nvPr/>
                </p:nvCxnSpPr>
                <p:spPr>
                  <a:xfrm>
                    <a:off x="6863036" y="263809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0" name="Straight Connector 1009"/>
                  <p:cNvCxnSpPr/>
                  <p:nvPr/>
                </p:nvCxnSpPr>
                <p:spPr>
                  <a:xfrm>
                    <a:off x="6859344" y="27070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1" name="Straight Connector 1010"/>
                  <p:cNvCxnSpPr/>
                  <p:nvPr/>
                </p:nvCxnSpPr>
                <p:spPr>
                  <a:xfrm>
                    <a:off x="6866726" y="27759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2" name="Straight Connector 1011"/>
                  <p:cNvCxnSpPr/>
                  <p:nvPr/>
                </p:nvCxnSpPr>
                <p:spPr>
                  <a:xfrm>
                    <a:off x="6870418" y="28433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3" name="Straight Connector 1012"/>
                  <p:cNvCxnSpPr/>
                  <p:nvPr/>
                </p:nvCxnSpPr>
                <p:spPr>
                  <a:xfrm>
                    <a:off x="6870418" y="29122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4" name="Straight Connector 1013"/>
                  <p:cNvCxnSpPr/>
                  <p:nvPr/>
                </p:nvCxnSpPr>
                <p:spPr>
                  <a:xfrm>
                    <a:off x="6874108" y="297646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5" name="Straight Connector 1014"/>
                  <p:cNvCxnSpPr/>
                  <p:nvPr/>
                </p:nvCxnSpPr>
                <p:spPr>
                  <a:xfrm flipH="1">
                    <a:off x="6874108" y="21321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3" name="Group 822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92" name="Group 941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63" name="Rectangle 962"/>
                  <p:cNvSpPr/>
                  <p:nvPr/>
                </p:nvSpPr>
                <p:spPr>
                  <a:xfrm>
                    <a:off x="6508968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4" name="Straight Connector 963"/>
                  <p:cNvCxnSpPr/>
                  <p:nvPr/>
                </p:nvCxnSpPr>
                <p:spPr>
                  <a:xfrm flipV="1">
                    <a:off x="684623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5" name="Rectangle 964"/>
                  <p:cNvSpPr/>
                  <p:nvPr/>
                </p:nvSpPr>
                <p:spPr>
                  <a:xfrm>
                    <a:off x="6476135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6" name="Straight Connector 965"/>
                  <p:cNvCxnSpPr/>
                  <p:nvPr/>
                </p:nvCxnSpPr>
                <p:spPr>
                  <a:xfrm flipV="1">
                    <a:off x="63955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7" name="Rectangle 966"/>
                  <p:cNvSpPr/>
                  <p:nvPr/>
                </p:nvSpPr>
                <p:spPr>
                  <a:xfrm>
                    <a:off x="6816392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68" name="Rectangle 967"/>
                  <p:cNvSpPr/>
                  <p:nvPr/>
                </p:nvSpPr>
                <p:spPr>
                  <a:xfrm>
                    <a:off x="6404502" y="3157907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9" name="Straight Connector 968"/>
                  <p:cNvCxnSpPr/>
                  <p:nvPr/>
                </p:nvCxnSpPr>
                <p:spPr>
                  <a:xfrm flipV="1">
                    <a:off x="6846239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20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8" name="Straight Connector 997"/>
                    <p:cNvCxnSpPr/>
                    <p:nvPr/>
                  </p:nvCxnSpPr>
                  <p:spPr>
                    <a:xfrm flipV="1">
                      <a:off x="7027964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9" name="Straight Connector 998"/>
                    <p:cNvCxnSpPr/>
                    <p:nvPr/>
                  </p:nvCxnSpPr>
                  <p:spPr>
                    <a:xfrm flipV="1">
                      <a:off x="6574288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1" name="Group 970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6" name="Straight Connector 995"/>
                    <p:cNvCxnSpPr/>
                    <p:nvPr/>
                  </p:nvCxnSpPr>
                  <p:spPr>
                    <a:xfrm flipV="1">
                      <a:off x="7028445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7" name="Straight Connector 996"/>
                    <p:cNvCxnSpPr/>
                    <p:nvPr/>
                  </p:nvCxnSpPr>
                  <p:spPr>
                    <a:xfrm flipV="1">
                      <a:off x="6580739" y="293855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2" name="Group 971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4" name="Straight Connector 993"/>
                    <p:cNvCxnSpPr/>
                    <p:nvPr/>
                  </p:nvCxnSpPr>
                  <p:spPr>
                    <a:xfrm flipV="1">
                      <a:off x="7019972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5" name="Straight Connector 994"/>
                    <p:cNvCxnSpPr/>
                    <p:nvPr/>
                  </p:nvCxnSpPr>
                  <p:spPr>
                    <a:xfrm flipV="1">
                      <a:off x="6581219" y="2938489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3" name="Group 972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2" name="Straight Connector 991"/>
                    <p:cNvCxnSpPr/>
                    <p:nvPr/>
                  </p:nvCxnSpPr>
                  <p:spPr>
                    <a:xfrm flipV="1">
                      <a:off x="7026421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3" name="Straight Connector 992"/>
                    <p:cNvCxnSpPr/>
                    <p:nvPr/>
                  </p:nvCxnSpPr>
                  <p:spPr>
                    <a:xfrm flipV="1">
                      <a:off x="6581698" y="293841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4" name="Group 973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0" name="Straight Connector 989"/>
                    <p:cNvCxnSpPr/>
                    <p:nvPr/>
                  </p:nvCxnSpPr>
                  <p:spPr>
                    <a:xfrm flipV="1">
                      <a:off x="7026900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1" name="Straight Connector 990"/>
                    <p:cNvCxnSpPr/>
                    <p:nvPr/>
                  </p:nvCxnSpPr>
                  <p:spPr>
                    <a:xfrm flipV="1">
                      <a:off x="6582177" y="293835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5" name="Group 974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8" name="Straight Connector 987"/>
                    <p:cNvCxnSpPr/>
                    <p:nvPr/>
                  </p:nvCxnSpPr>
                  <p:spPr>
                    <a:xfrm flipV="1">
                      <a:off x="7027381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9" name="Straight Connector 988"/>
                    <p:cNvCxnSpPr/>
                    <p:nvPr/>
                  </p:nvCxnSpPr>
                  <p:spPr>
                    <a:xfrm flipV="1">
                      <a:off x="6582659" y="294297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6" name="Group 97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6" name="Straight Connector 985"/>
                    <p:cNvCxnSpPr/>
                    <p:nvPr/>
                  </p:nvCxnSpPr>
                  <p:spPr>
                    <a:xfrm flipV="1">
                      <a:off x="7027861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7" name="Straight Connector 986"/>
                    <p:cNvCxnSpPr/>
                    <p:nvPr/>
                  </p:nvCxnSpPr>
                  <p:spPr>
                    <a:xfrm flipV="1">
                      <a:off x="6574185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7" name="Group 97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4" name="Straight Connector 983"/>
                    <p:cNvCxnSpPr/>
                    <p:nvPr/>
                  </p:nvCxnSpPr>
                  <p:spPr>
                    <a:xfrm flipV="1">
                      <a:off x="7028340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5" name="Straight Connector 984"/>
                    <p:cNvCxnSpPr/>
                    <p:nvPr/>
                  </p:nvCxnSpPr>
                  <p:spPr>
                    <a:xfrm flipV="1">
                      <a:off x="6580634" y="294284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8" name="Group 97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2" name="Straight Connector 981"/>
                    <p:cNvCxnSpPr/>
                    <p:nvPr/>
                  </p:nvCxnSpPr>
                  <p:spPr>
                    <a:xfrm flipV="1">
                      <a:off x="7019866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3" name="Straight Connector 982"/>
                    <p:cNvCxnSpPr/>
                    <p:nvPr/>
                  </p:nvCxnSpPr>
                  <p:spPr>
                    <a:xfrm flipV="1">
                      <a:off x="6581115" y="293963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9" name="Group 97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0" name="Straight Connector 979"/>
                    <p:cNvCxnSpPr/>
                    <p:nvPr/>
                  </p:nvCxnSpPr>
                  <p:spPr>
                    <a:xfrm flipV="1">
                      <a:off x="7026315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1" name="Straight Connector 980"/>
                    <p:cNvCxnSpPr/>
                    <p:nvPr/>
                  </p:nvCxnSpPr>
                  <p:spPr>
                    <a:xfrm flipV="1">
                      <a:off x="6581595" y="293956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93" name="Group 942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94" name="Group 943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58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96302"/>
                      <a:ext cx="54997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9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21109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299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531" y="2936774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2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336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945" name="Straight Connector 944"/>
                  <p:cNvCxnSpPr/>
                  <p:nvPr/>
                </p:nvCxnSpPr>
                <p:spPr>
                  <a:xfrm flipH="1">
                    <a:off x="6996471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" name="Straight Connector 945"/>
                  <p:cNvCxnSpPr/>
                  <p:nvPr/>
                </p:nvCxnSpPr>
                <p:spPr>
                  <a:xfrm>
                    <a:off x="6874666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" name="Straight Connector 946"/>
                  <p:cNvCxnSpPr/>
                  <p:nvPr/>
                </p:nvCxnSpPr>
                <p:spPr>
                  <a:xfrm>
                    <a:off x="6870974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8" name="Straight Connector 947"/>
                  <p:cNvCxnSpPr/>
                  <p:nvPr/>
                </p:nvCxnSpPr>
                <p:spPr>
                  <a:xfrm>
                    <a:off x="6870974" y="24454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9" name="Straight Connector 948"/>
                  <p:cNvCxnSpPr/>
                  <p:nvPr/>
                </p:nvCxnSpPr>
                <p:spPr>
                  <a:xfrm>
                    <a:off x="6867284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0" name="Straight Connector 949"/>
                  <p:cNvCxnSpPr/>
                  <p:nvPr/>
                </p:nvCxnSpPr>
                <p:spPr>
                  <a:xfrm>
                    <a:off x="6863592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1" name="Straight Connector 950"/>
                  <p:cNvCxnSpPr/>
                  <p:nvPr/>
                </p:nvCxnSpPr>
                <p:spPr>
                  <a:xfrm>
                    <a:off x="6863592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2" name="Straight Connector 951"/>
                  <p:cNvCxnSpPr/>
                  <p:nvPr/>
                </p:nvCxnSpPr>
                <p:spPr>
                  <a:xfrm>
                    <a:off x="6859902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3" name="Straight Connector 952"/>
                  <p:cNvCxnSpPr/>
                  <p:nvPr/>
                </p:nvCxnSpPr>
                <p:spPr>
                  <a:xfrm>
                    <a:off x="6867284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4" name="Straight Connector 953"/>
                  <p:cNvCxnSpPr/>
                  <p:nvPr/>
                </p:nvCxnSpPr>
                <p:spPr>
                  <a:xfrm>
                    <a:off x="6870974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5" name="Straight Connector 954"/>
                  <p:cNvCxnSpPr/>
                  <p:nvPr/>
                </p:nvCxnSpPr>
                <p:spPr>
                  <a:xfrm>
                    <a:off x="6870974" y="29122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6" name="Straight Connector 955"/>
                  <p:cNvCxnSpPr/>
                  <p:nvPr/>
                </p:nvCxnSpPr>
                <p:spPr>
                  <a:xfrm>
                    <a:off x="6874666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7" name="Straight Connector 956"/>
                  <p:cNvCxnSpPr/>
                  <p:nvPr/>
                </p:nvCxnSpPr>
                <p:spPr>
                  <a:xfrm flipH="1">
                    <a:off x="6874666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4" name="Group 823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34" name="Group 88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05" name="Rectangle 904"/>
                  <p:cNvSpPr/>
                  <p:nvPr/>
                </p:nvSpPr>
                <p:spPr>
                  <a:xfrm>
                    <a:off x="6508368" y="3062348"/>
                    <a:ext cx="456662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6" name="Straight Connector 905"/>
                  <p:cNvCxnSpPr/>
                  <p:nvPr/>
                </p:nvCxnSpPr>
                <p:spPr>
                  <a:xfrm flipV="1">
                    <a:off x="6848625" y="3062348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7" name="Rectangle 906"/>
                  <p:cNvSpPr/>
                  <p:nvPr/>
                </p:nvSpPr>
                <p:spPr>
                  <a:xfrm>
                    <a:off x="6475537" y="3071747"/>
                    <a:ext cx="13431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8" name="Straight Connector 907"/>
                  <p:cNvCxnSpPr/>
                  <p:nvPr/>
                </p:nvCxnSpPr>
                <p:spPr>
                  <a:xfrm flipV="1">
                    <a:off x="63949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9" name="Rectangle 908"/>
                  <p:cNvSpPr/>
                  <p:nvPr/>
                </p:nvSpPr>
                <p:spPr>
                  <a:xfrm>
                    <a:off x="6815794" y="3703060"/>
                    <a:ext cx="14028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10" name="Rectangle 909"/>
                  <p:cNvSpPr/>
                  <p:nvPr/>
                </p:nvSpPr>
                <p:spPr>
                  <a:xfrm>
                    <a:off x="6403904" y="3157907"/>
                    <a:ext cx="447707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11" name="Straight Connector 910"/>
                  <p:cNvCxnSpPr/>
                  <p:nvPr/>
                </p:nvCxnSpPr>
                <p:spPr>
                  <a:xfrm flipV="1">
                    <a:off x="6848625" y="3804884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62" name="Group 91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40" name="Straight Connector 939"/>
                    <p:cNvCxnSpPr/>
                    <p:nvPr/>
                  </p:nvCxnSpPr>
                  <p:spPr>
                    <a:xfrm flipV="1">
                      <a:off x="7036319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1" name="Straight Connector 940"/>
                    <p:cNvCxnSpPr/>
                    <p:nvPr/>
                  </p:nvCxnSpPr>
                  <p:spPr>
                    <a:xfrm flipV="1">
                      <a:off x="6573691" y="2938628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3" name="Group 91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8" name="Straight Connector 937"/>
                    <p:cNvCxnSpPr/>
                    <p:nvPr/>
                  </p:nvCxnSpPr>
                  <p:spPr>
                    <a:xfrm flipV="1">
                      <a:off x="7036801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9" name="Straight Connector 938"/>
                    <p:cNvCxnSpPr/>
                    <p:nvPr/>
                  </p:nvCxnSpPr>
                  <p:spPr>
                    <a:xfrm flipV="1">
                      <a:off x="6574172" y="2938559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4" name="Group 91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6" name="Straight Connector 935"/>
                    <p:cNvCxnSpPr/>
                    <p:nvPr/>
                  </p:nvCxnSpPr>
                  <p:spPr>
                    <a:xfrm flipV="1">
                      <a:off x="70283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7" name="Straight Connector 936"/>
                    <p:cNvCxnSpPr/>
                    <p:nvPr/>
                  </p:nvCxnSpPr>
                  <p:spPr>
                    <a:xfrm flipV="1">
                      <a:off x="6580621" y="293848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5" name="Group 91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4" name="Straight Connector 933"/>
                    <p:cNvCxnSpPr/>
                    <p:nvPr/>
                  </p:nvCxnSpPr>
                  <p:spPr>
                    <a:xfrm flipV="1">
                      <a:off x="7028806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5" name="Straight Connector 934"/>
                    <p:cNvCxnSpPr/>
                    <p:nvPr/>
                  </p:nvCxnSpPr>
                  <p:spPr>
                    <a:xfrm flipV="1">
                      <a:off x="6581100" y="293841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6" name="Group 91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2" name="Straight Connector 931"/>
                    <p:cNvCxnSpPr/>
                    <p:nvPr/>
                  </p:nvCxnSpPr>
                  <p:spPr>
                    <a:xfrm flipV="1">
                      <a:off x="7029286" y="2845924"/>
                      <a:ext cx="119388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3" name="Straight Connector 932"/>
                    <p:cNvCxnSpPr/>
                    <p:nvPr/>
                  </p:nvCxnSpPr>
                  <p:spPr>
                    <a:xfrm flipV="1">
                      <a:off x="6581580" y="293835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7" name="Group 91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0" name="Straight Connector 929"/>
                    <p:cNvCxnSpPr/>
                    <p:nvPr/>
                  </p:nvCxnSpPr>
                  <p:spPr>
                    <a:xfrm flipV="1">
                      <a:off x="7035737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" name="Straight Connector 930"/>
                    <p:cNvCxnSpPr/>
                    <p:nvPr/>
                  </p:nvCxnSpPr>
                  <p:spPr>
                    <a:xfrm flipV="1">
                      <a:off x="6582061" y="294297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8" name="Group 91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8" name="Straight Connector 927"/>
                    <p:cNvCxnSpPr/>
                    <p:nvPr/>
                  </p:nvCxnSpPr>
                  <p:spPr>
                    <a:xfrm flipV="1">
                      <a:off x="70362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9" name="Straight Connector 928"/>
                    <p:cNvCxnSpPr/>
                    <p:nvPr/>
                  </p:nvCxnSpPr>
                  <p:spPr>
                    <a:xfrm flipV="1">
                      <a:off x="6573585" y="2942909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9" name="Group 91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6" name="Straight Connector 925"/>
                    <p:cNvCxnSpPr/>
                    <p:nvPr/>
                  </p:nvCxnSpPr>
                  <p:spPr>
                    <a:xfrm flipV="1">
                      <a:off x="7036695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7" name="Straight Connector 926"/>
                    <p:cNvCxnSpPr/>
                    <p:nvPr/>
                  </p:nvCxnSpPr>
                  <p:spPr>
                    <a:xfrm flipV="1">
                      <a:off x="6574065" y="2942840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0" name="Group 91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4" name="Straight Connector 923"/>
                    <p:cNvCxnSpPr/>
                    <p:nvPr/>
                  </p:nvCxnSpPr>
                  <p:spPr>
                    <a:xfrm flipV="1">
                      <a:off x="7028222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5" name="Straight Connector 924"/>
                    <p:cNvCxnSpPr/>
                    <p:nvPr/>
                  </p:nvCxnSpPr>
                  <p:spPr>
                    <a:xfrm flipV="1">
                      <a:off x="6574546" y="293963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1" name="Group 92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2" name="Straight Connector 921"/>
                    <p:cNvCxnSpPr/>
                    <p:nvPr/>
                  </p:nvCxnSpPr>
                  <p:spPr>
                    <a:xfrm flipV="1">
                      <a:off x="7028701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3" name="Straight Connector 922"/>
                    <p:cNvCxnSpPr/>
                    <p:nvPr/>
                  </p:nvCxnSpPr>
                  <p:spPr>
                    <a:xfrm flipV="1">
                      <a:off x="6580995" y="29395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35" name="Group 88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36" name="Group 88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0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96302"/>
                      <a:ext cx="55366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21109"/>
                      <a:ext cx="67916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25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789" y="2936774"/>
                      <a:ext cx="527828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4287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87" name="Straight Connector 886"/>
                  <p:cNvCxnSpPr/>
                  <p:nvPr/>
                </p:nvCxnSpPr>
                <p:spPr>
                  <a:xfrm flipH="1">
                    <a:off x="7006804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8" name="Straight Connector 887"/>
                  <p:cNvCxnSpPr/>
                  <p:nvPr/>
                </p:nvCxnSpPr>
                <p:spPr>
                  <a:xfrm>
                    <a:off x="6884999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" name="Straight Connector 888"/>
                  <p:cNvCxnSpPr/>
                  <p:nvPr/>
                </p:nvCxnSpPr>
                <p:spPr>
                  <a:xfrm>
                    <a:off x="6881307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" name="Straight Connector 889"/>
                  <p:cNvCxnSpPr/>
                  <p:nvPr/>
                </p:nvCxnSpPr>
                <p:spPr>
                  <a:xfrm>
                    <a:off x="6877617" y="244541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" name="Straight Connector 890"/>
                  <p:cNvCxnSpPr/>
                  <p:nvPr/>
                </p:nvCxnSpPr>
                <p:spPr>
                  <a:xfrm>
                    <a:off x="6877617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2" name="Straight Connector 891"/>
                  <p:cNvCxnSpPr/>
                  <p:nvPr/>
                </p:nvCxnSpPr>
                <p:spPr>
                  <a:xfrm>
                    <a:off x="6873925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3" name="Straight Connector 892"/>
                  <p:cNvCxnSpPr/>
                  <p:nvPr/>
                </p:nvCxnSpPr>
                <p:spPr>
                  <a:xfrm>
                    <a:off x="6873925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4" name="Straight Connector 893"/>
                  <p:cNvCxnSpPr/>
                  <p:nvPr/>
                </p:nvCxnSpPr>
                <p:spPr>
                  <a:xfrm>
                    <a:off x="6870235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5" name="Straight Connector 894"/>
                  <p:cNvCxnSpPr/>
                  <p:nvPr/>
                </p:nvCxnSpPr>
                <p:spPr>
                  <a:xfrm>
                    <a:off x="6877617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6" name="Straight Connector 895"/>
                  <p:cNvCxnSpPr/>
                  <p:nvPr/>
                </p:nvCxnSpPr>
                <p:spPr>
                  <a:xfrm>
                    <a:off x="6881307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7" name="Straight Connector 896"/>
                  <p:cNvCxnSpPr/>
                  <p:nvPr/>
                </p:nvCxnSpPr>
                <p:spPr>
                  <a:xfrm>
                    <a:off x="6877617" y="2912238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8" name="Straight Connector 897"/>
                  <p:cNvCxnSpPr/>
                  <p:nvPr/>
                </p:nvCxnSpPr>
                <p:spPr>
                  <a:xfrm>
                    <a:off x="6884999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9" name="Straight Connector 898"/>
                  <p:cNvCxnSpPr/>
                  <p:nvPr/>
                </p:nvCxnSpPr>
                <p:spPr>
                  <a:xfrm flipH="1">
                    <a:off x="6884999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5" name="Group 824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76" name="Group 82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47" name="Rectangle 846"/>
                  <p:cNvSpPr/>
                  <p:nvPr/>
                </p:nvSpPr>
                <p:spPr>
                  <a:xfrm>
                    <a:off x="6510754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48" name="Straight Connector 847"/>
                  <p:cNvCxnSpPr/>
                  <p:nvPr/>
                </p:nvCxnSpPr>
                <p:spPr>
                  <a:xfrm flipV="1">
                    <a:off x="6848027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9" name="Rectangle 848"/>
                  <p:cNvSpPr/>
                  <p:nvPr/>
                </p:nvSpPr>
                <p:spPr>
                  <a:xfrm>
                    <a:off x="6477923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0" name="Straight Connector 849"/>
                  <p:cNvCxnSpPr/>
                  <p:nvPr/>
                </p:nvCxnSpPr>
                <p:spPr>
                  <a:xfrm flipV="1">
                    <a:off x="6397335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1" name="Rectangle 850"/>
                  <p:cNvSpPr/>
                  <p:nvPr/>
                </p:nvSpPr>
                <p:spPr>
                  <a:xfrm>
                    <a:off x="6818180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52" name="Rectangle 851"/>
                  <p:cNvSpPr/>
                  <p:nvPr/>
                </p:nvSpPr>
                <p:spPr>
                  <a:xfrm>
                    <a:off x="6406290" y="3157907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3" name="Straight Connector 852"/>
                  <p:cNvCxnSpPr/>
                  <p:nvPr/>
                </p:nvCxnSpPr>
                <p:spPr>
                  <a:xfrm flipV="1">
                    <a:off x="6848027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04" name="Group 85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2" name="Straight Connector 881"/>
                    <p:cNvCxnSpPr/>
                    <p:nvPr/>
                  </p:nvCxnSpPr>
                  <p:spPr>
                    <a:xfrm flipV="1">
                      <a:off x="7035722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3" name="Straight Connector 882"/>
                    <p:cNvCxnSpPr/>
                    <p:nvPr/>
                  </p:nvCxnSpPr>
                  <p:spPr>
                    <a:xfrm flipV="1">
                      <a:off x="6582046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5" name="Group 85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0" name="Straight Connector 879"/>
                    <p:cNvCxnSpPr/>
                    <p:nvPr/>
                  </p:nvCxnSpPr>
                  <p:spPr>
                    <a:xfrm flipV="1">
                      <a:off x="7036203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1" name="Straight Connector 880"/>
                    <p:cNvCxnSpPr/>
                    <p:nvPr/>
                  </p:nvCxnSpPr>
                  <p:spPr>
                    <a:xfrm flipV="1">
                      <a:off x="6582527" y="293855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6" name="Group 85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8" name="Straight Connector 877"/>
                    <p:cNvCxnSpPr/>
                    <p:nvPr/>
                  </p:nvCxnSpPr>
                  <p:spPr>
                    <a:xfrm flipV="1">
                      <a:off x="70277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9" name="Straight Connector 878"/>
                    <p:cNvCxnSpPr/>
                    <p:nvPr/>
                  </p:nvCxnSpPr>
                  <p:spPr>
                    <a:xfrm flipV="1">
                      <a:off x="6583007" y="293848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7" name="Group 85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6" name="Straight Connector 875"/>
                    <p:cNvCxnSpPr/>
                    <p:nvPr/>
                  </p:nvCxnSpPr>
                  <p:spPr>
                    <a:xfrm flipV="1">
                      <a:off x="7028207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7" name="Straight Connector 876"/>
                    <p:cNvCxnSpPr/>
                    <p:nvPr/>
                  </p:nvCxnSpPr>
                  <p:spPr>
                    <a:xfrm flipV="1">
                      <a:off x="6583486" y="293841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8" name="Group 85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4" name="Straight Connector 873"/>
                    <p:cNvCxnSpPr/>
                    <p:nvPr/>
                  </p:nvCxnSpPr>
                  <p:spPr>
                    <a:xfrm flipV="1">
                      <a:off x="7028686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" name="Straight Connector 874"/>
                    <p:cNvCxnSpPr/>
                    <p:nvPr/>
                  </p:nvCxnSpPr>
                  <p:spPr>
                    <a:xfrm flipV="1">
                      <a:off x="6589935" y="2938350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9" name="Group 85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2" name="Straight Connector 871"/>
                    <p:cNvCxnSpPr/>
                    <p:nvPr/>
                  </p:nvCxnSpPr>
                  <p:spPr>
                    <a:xfrm flipV="1">
                      <a:off x="7035137" y="2845854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" name="Straight Connector 872"/>
                    <p:cNvCxnSpPr/>
                    <p:nvPr/>
                  </p:nvCxnSpPr>
                  <p:spPr>
                    <a:xfrm flipV="1">
                      <a:off x="6590416" y="294297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0" name="Group 85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0" name="Straight Connector 869"/>
                    <p:cNvCxnSpPr/>
                    <p:nvPr/>
                  </p:nvCxnSpPr>
                  <p:spPr>
                    <a:xfrm flipV="1">
                      <a:off x="70356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1" name="Straight Connector 870"/>
                    <p:cNvCxnSpPr/>
                    <p:nvPr/>
                  </p:nvCxnSpPr>
                  <p:spPr>
                    <a:xfrm flipV="1">
                      <a:off x="6581941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1" name="Group 86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8" name="Straight Connector 867"/>
                    <p:cNvCxnSpPr/>
                    <p:nvPr/>
                  </p:nvCxnSpPr>
                  <p:spPr>
                    <a:xfrm flipV="1">
                      <a:off x="7036096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9" name="Straight Connector 868"/>
                    <p:cNvCxnSpPr/>
                    <p:nvPr/>
                  </p:nvCxnSpPr>
                  <p:spPr>
                    <a:xfrm flipV="1">
                      <a:off x="6582420" y="294284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2" name="Group 86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6" name="Straight Connector 865"/>
                    <p:cNvCxnSpPr/>
                    <p:nvPr/>
                  </p:nvCxnSpPr>
                  <p:spPr>
                    <a:xfrm flipV="1">
                      <a:off x="7027624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7" name="Straight Connector 866"/>
                    <p:cNvCxnSpPr/>
                    <p:nvPr/>
                  </p:nvCxnSpPr>
                  <p:spPr>
                    <a:xfrm flipV="1">
                      <a:off x="6582901" y="293963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3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4" name="Straight Connector 863"/>
                    <p:cNvCxnSpPr/>
                    <p:nvPr/>
                  </p:nvCxnSpPr>
                  <p:spPr>
                    <a:xfrm flipV="1">
                      <a:off x="7028103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5" name="Straight Connector 864"/>
                    <p:cNvCxnSpPr/>
                    <p:nvPr/>
                  </p:nvCxnSpPr>
                  <p:spPr>
                    <a:xfrm flipV="1">
                      <a:off x="6583381" y="293956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77" name="Group 82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78" name="Group 82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84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96302"/>
                      <a:ext cx="542590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21109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1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22" y="2936774"/>
                      <a:ext cx="516753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29" y="2933641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29" name="Straight Connector 828"/>
                  <p:cNvCxnSpPr/>
                  <p:nvPr/>
                </p:nvCxnSpPr>
                <p:spPr>
                  <a:xfrm flipH="1">
                    <a:off x="6998683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0" name="Straight Connector 829"/>
                  <p:cNvCxnSpPr/>
                  <p:nvPr/>
                </p:nvCxnSpPr>
                <p:spPr>
                  <a:xfrm>
                    <a:off x="6884257" y="2304424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" name="Straight Connector 830"/>
                  <p:cNvCxnSpPr/>
                  <p:nvPr/>
                </p:nvCxnSpPr>
                <p:spPr>
                  <a:xfrm>
                    <a:off x="6880567" y="236865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/>
                  <p:cNvCxnSpPr/>
                  <p:nvPr/>
                </p:nvCxnSpPr>
                <p:spPr>
                  <a:xfrm>
                    <a:off x="6880567" y="244541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/>
                  <p:cNvCxnSpPr/>
                  <p:nvPr/>
                </p:nvCxnSpPr>
                <p:spPr>
                  <a:xfrm>
                    <a:off x="6876875" y="25096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" name="Straight Connector 833"/>
                  <p:cNvCxnSpPr/>
                  <p:nvPr/>
                </p:nvCxnSpPr>
                <p:spPr>
                  <a:xfrm>
                    <a:off x="6873185" y="2570734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5" name="Straight Connector 834"/>
                  <p:cNvCxnSpPr/>
                  <p:nvPr/>
                </p:nvCxnSpPr>
                <p:spPr>
                  <a:xfrm>
                    <a:off x="6873185" y="2638096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" name="Straight Connector 835"/>
                  <p:cNvCxnSpPr/>
                  <p:nvPr/>
                </p:nvCxnSpPr>
                <p:spPr>
                  <a:xfrm>
                    <a:off x="6869493" y="270702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7" name="Straight Connector 836"/>
                  <p:cNvCxnSpPr/>
                  <p:nvPr/>
                </p:nvCxnSpPr>
                <p:spPr>
                  <a:xfrm>
                    <a:off x="6876875" y="2775951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8" name="Straight Connector 837"/>
                  <p:cNvCxnSpPr/>
                  <p:nvPr/>
                </p:nvCxnSpPr>
                <p:spPr>
                  <a:xfrm>
                    <a:off x="6880567" y="28433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9" name="Straight Connector 838"/>
                  <p:cNvCxnSpPr/>
                  <p:nvPr/>
                </p:nvCxnSpPr>
                <p:spPr>
                  <a:xfrm>
                    <a:off x="6880567" y="2912238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0" name="Straight Connector 839"/>
                  <p:cNvCxnSpPr/>
                  <p:nvPr/>
                </p:nvCxnSpPr>
                <p:spPr>
                  <a:xfrm>
                    <a:off x="6884257" y="297646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1" name="Straight Connector 840"/>
                  <p:cNvCxnSpPr/>
                  <p:nvPr/>
                </p:nvCxnSpPr>
                <p:spPr>
                  <a:xfrm flipH="1">
                    <a:off x="6884257" y="2132105"/>
                    <a:ext cx="12919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7" name="Group 1062"/>
            <p:cNvGrpSpPr>
              <a:grpSpLocks/>
            </p:cNvGrpSpPr>
            <p:nvPr/>
          </p:nvGrpSpPr>
          <p:grpSpPr bwMode="auto">
            <a:xfrm>
              <a:off x="3857904" y="2759971"/>
              <a:ext cx="1470209" cy="1869141"/>
              <a:chOff x="916173" y="4038600"/>
              <a:chExt cx="1470209" cy="1869141"/>
            </a:xfrm>
          </p:grpSpPr>
          <p:grpSp>
            <p:nvGrpSpPr>
              <p:cNvPr id="206121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3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3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3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7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8" name="Freeform 191"/>
                <p:cNvSpPr>
                  <a:spLocks/>
                </p:cNvSpPr>
                <p:nvPr/>
              </p:nvSpPr>
              <p:spPr bwMode="auto">
                <a:xfrm>
                  <a:off x="4478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9" name="Freeform 192"/>
                <p:cNvSpPr>
                  <a:spLocks/>
                </p:cNvSpPr>
                <p:nvPr/>
              </p:nvSpPr>
              <p:spPr bwMode="auto">
                <a:xfrm>
                  <a:off x="4596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65" name="Straight Connector 1064"/>
              <p:cNvCxnSpPr/>
              <p:nvPr/>
            </p:nvCxnSpPr>
            <p:spPr>
              <a:xfrm flipH="1">
                <a:off x="1181977" y="4380935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Straight Connector 1065"/>
              <p:cNvCxnSpPr>
                <a:stCxn id="1305" idx="2"/>
              </p:cNvCxnSpPr>
              <p:nvPr/>
            </p:nvCxnSpPr>
            <p:spPr>
              <a:xfrm flipH="1">
                <a:off x="1486744" y="4390457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Straight Connector 1066"/>
              <p:cNvCxnSpPr/>
              <p:nvPr/>
            </p:nvCxnSpPr>
            <p:spPr>
              <a:xfrm>
                <a:off x="1804211" y="4395218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Straight Connector 1067"/>
              <p:cNvCxnSpPr>
                <a:endCxn id="1090" idx="0"/>
              </p:cNvCxnSpPr>
              <p:nvPr/>
            </p:nvCxnSpPr>
            <p:spPr>
              <a:xfrm>
                <a:off x="1943896" y="4419021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126" name="Group 1068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04" name="Group 124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68" name="Rectangle 1267"/>
                  <p:cNvSpPr/>
                  <p:nvPr/>
                </p:nvSpPr>
                <p:spPr>
                  <a:xfrm>
                    <a:off x="6510771" y="3058460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69" name="Straight Connector 1268"/>
                  <p:cNvCxnSpPr/>
                  <p:nvPr/>
                </p:nvCxnSpPr>
                <p:spPr>
                  <a:xfrm flipV="1">
                    <a:off x="684804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0" name="Rectangle 1269"/>
                  <p:cNvSpPr/>
                  <p:nvPr/>
                </p:nvSpPr>
                <p:spPr>
                  <a:xfrm>
                    <a:off x="6477938" y="3067859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1" name="Straight Connector 1270"/>
                  <p:cNvCxnSpPr/>
                  <p:nvPr/>
                </p:nvCxnSpPr>
                <p:spPr>
                  <a:xfrm flipV="1">
                    <a:off x="639735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2" name="Rectangle 1271"/>
                  <p:cNvSpPr/>
                  <p:nvPr/>
                </p:nvSpPr>
                <p:spPr>
                  <a:xfrm>
                    <a:off x="6818195" y="3702304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73" name="Rectangle 1272"/>
                  <p:cNvSpPr/>
                  <p:nvPr/>
                </p:nvSpPr>
                <p:spPr>
                  <a:xfrm>
                    <a:off x="6406305" y="3157151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4" name="Straight Connector 1273"/>
                  <p:cNvCxnSpPr/>
                  <p:nvPr/>
                </p:nvCxnSpPr>
                <p:spPr>
                  <a:xfrm flipV="1">
                    <a:off x="6848042" y="380412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332" name="Group 127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3" name="Straight Connector 1302"/>
                    <p:cNvCxnSpPr/>
                    <p:nvPr/>
                  </p:nvCxnSpPr>
                  <p:spPr>
                    <a:xfrm flipV="1">
                      <a:off x="7035737" y="2845447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4" name="Straight Connector 1303"/>
                    <p:cNvCxnSpPr/>
                    <p:nvPr/>
                  </p:nvCxnSpPr>
                  <p:spPr>
                    <a:xfrm flipV="1">
                      <a:off x="6582061" y="293473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3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1" name="Straight Connector 1300"/>
                    <p:cNvCxnSpPr/>
                    <p:nvPr/>
                  </p:nvCxnSpPr>
                  <p:spPr>
                    <a:xfrm flipV="1">
                      <a:off x="7036218" y="284537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2" name="Straight Connector 1301"/>
                    <p:cNvCxnSpPr/>
                    <p:nvPr/>
                  </p:nvCxnSpPr>
                  <p:spPr>
                    <a:xfrm flipV="1">
                      <a:off x="6582542" y="293467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4" name="Group 1276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9" name="Straight Connector 1298"/>
                    <p:cNvCxnSpPr/>
                    <p:nvPr/>
                  </p:nvCxnSpPr>
                  <p:spPr>
                    <a:xfrm flipV="1">
                      <a:off x="7027744" y="284530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0" name="Straight Connector 1299"/>
                    <p:cNvCxnSpPr/>
                    <p:nvPr/>
                  </p:nvCxnSpPr>
                  <p:spPr>
                    <a:xfrm flipV="1">
                      <a:off x="6583022" y="293460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5" name="Group 1277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7" name="Straight Connector 1296"/>
                    <p:cNvCxnSpPr/>
                    <p:nvPr/>
                  </p:nvCxnSpPr>
                  <p:spPr>
                    <a:xfrm flipV="1">
                      <a:off x="7028224" y="284210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8" name="Straight Connector 1297"/>
                    <p:cNvCxnSpPr/>
                    <p:nvPr/>
                  </p:nvCxnSpPr>
                  <p:spPr>
                    <a:xfrm flipV="1">
                      <a:off x="6583501" y="293453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6" name="Group 1278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5" name="Straight Connector 1294"/>
                    <p:cNvCxnSpPr/>
                    <p:nvPr/>
                  </p:nvCxnSpPr>
                  <p:spPr>
                    <a:xfrm flipV="1">
                      <a:off x="7028703" y="284203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6" name="Straight Connector 1295"/>
                    <p:cNvCxnSpPr/>
                    <p:nvPr/>
                  </p:nvCxnSpPr>
                  <p:spPr>
                    <a:xfrm flipV="1">
                      <a:off x="6589950" y="2934461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7" name="Group 1279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3" name="Straight Connector 1292"/>
                    <p:cNvCxnSpPr/>
                    <p:nvPr/>
                  </p:nvCxnSpPr>
                  <p:spPr>
                    <a:xfrm flipV="1">
                      <a:off x="7035154" y="2841966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4" name="Straight Connector 1293"/>
                    <p:cNvCxnSpPr/>
                    <p:nvPr/>
                  </p:nvCxnSpPr>
                  <p:spPr>
                    <a:xfrm flipV="1">
                      <a:off x="6590431" y="2939091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8" name="Group 1280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1" name="Straight Connector 1290"/>
                    <p:cNvCxnSpPr/>
                    <p:nvPr/>
                  </p:nvCxnSpPr>
                  <p:spPr>
                    <a:xfrm flipV="1">
                      <a:off x="7035633" y="2841896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2" name="Straight Connector 1291"/>
                    <p:cNvCxnSpPr/>
                    <p:nvPr/>
                  </p:nvCxnSpPr>
                  <p:spPr>
                    <a:xfrm flipV="1">
                      <a:off x="6581958" y="293902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9" name="Group 1281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9" name="Straight Connector 1288"/>
                    <p:cNvCxnSpPr/>
                    <p:nvPr/>
                  </p:nvCxnSpPr>
                  <p:spPr>
                    <a:xfrm flipV="1">
                      <a:off x="7036113" y="284182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0" name="Straight Connector 1289"/>
                    <p:cNvCxnSpPr/>
                    <p:nvPr/>
                  </p:nvCxnSpPr>
                  <p:spPr>
                    <a:xfrm flipV="1">
                      <a:off x="6582437" y="293895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0" name="Group 1282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7" name="Straight Connector 1286"/>
                    <p:cNvCxnSpPr/>
                    <p:nvPr/>
                  </p:nvCxnSpPr>
                  <p:spPr>
                    <a:xfrm flipV="1">
                      <a:off x="7027639" y="2846456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8" name="Straight Connector 1287"/>
                    <p:cNvCxnSpPr/>
                    <p:nvPr/>
                  </p:nvCxnSpPr>
                  <p:spPr>
                    <a:xfrm flipV="1">
                      <a:off x="6582918" y="293888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1" name="Group 1283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5" name="Straight Connector 1284"/>
                    <p:cNvCxnSpPr/>
                    <p:nvPr/>
                  </p:nvCxnSpPr>
                  <p:spPr>
                    <a:xfrm flipV="1">
                      <a:off x="7028118" y="284638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6" name="Straight Connector 1285"/>
                    <p:cNvCxnSpPr/>
                    <p:nvPr/>
                  </p:nvCxnSpPr>
                  <p:spPr>
                    <a:xfrm flipV="1">
                      <a:off x="6583398" y="293881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05" name="Group 1247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06" name="Group 1248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6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95546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20353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29" y="292192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43" y="2936018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48" y="2932885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250" name="Straight Connector 1249"/>
                  <p:cNvCxnSpPr/>
                  <p:nvPr/>
                </p:nvCxnSpPr>
                <p:spPr>
                  <a:xfrm flipH="1">
                    <a:off x="6998701" y="2125084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1" name="Straight Connector 1250"/>
                  <p:cNvCxnSpPr/>
                  <p:nvPr/>
                </p:nvCxnSpPr>
                <p:spPr>
                  <a:xfrm>
                    <a:off x="6884278" y="2303669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2" name="Straight Connector 1251"/>
                  <p:cNvCxnSpPr/>
                  <p:nvPr/>
                </p:nvCxnSpPr>
                <p:spPr>
                  <a:xfrm>
                    <a:off x="6880586" y="236789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3" name="Straight Connector 1252"/>
                  <p:cNvCxnSpPr/>
                  <p:nvPr/>
                </p:nvCxnSpPr>
                <p:spPr>
                  <a:xfrm>
                    <a:off x="6880586" y="244465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4" name="Straight Connector 1253"/>
                  <p:cNvCxnSpPr/>
                  <p:nvPr/>
                </p:nvCxnSpPr>
                <p:spPr>
                  <a:xfrm>
                    <a:off x="6876896" y="2508884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5" name="Straight Connector 1254"/>
                  <p:cNvCxnSpPr/>
                  <p:nvPr/>
                </p:nvCxnSpPr>
                <p:spPr>
                  <a:xfrm>
                    <a:off x="6873204" y="2569979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6" name="Straight Connector 1255"/>
                  <p:cNvCxnSpPr/>
                  <p:nvPr/>
                </p:nvCxnSpPr>
                <p:spPr>
                  <a:xfrm>
                    <a:off x="6873204" y="26373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7" name="Straight Connector 1256"/>
                  <p:cNvCxnSpPr/>
                  <p:nvPr/>
                </p:nvCxnSpPr>
                <p:spPr>
                  <a:xfrm>
                    <a:off x="6869514" y="2706267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8" name="Straight Connector 1257"/>
                  <p:cNvCxnSpPr/>
                  <p:nvPr/>
                </p:nvCxnSpPr>
                <p:spPr>
                  <a:xfrm>
                    <a:off x="6876896" y="2775195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9" name="Straight Connector 1258"/>
                  <p:cNvCxnSpPr/>
                  <p:nvPr/>
                </p:nvCxnSpPr>
                <p:spPr>
                  <a:xfrm>
                    <a:off x="6880586" y="284255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0" name="Straight Connector 1259"/>
                  <p:cNvCxnSpPr/>
                  <p:nvPr/>
                </p:nvCxnSpPr>
                <p:spPr>
                  <a:xfrm>
                    <a:off x="6880586" y="291148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1" name="Straight Connector 1260"/>
                  <p:cNvCxnSpPr/>
                  <p:nvPr/>
                </p:nvCxnSpPr>
                <p:spPr>
                  <a:xfrm>
                    <a:off x="6884278" y="29757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2" name="Straight Connector 1261"/>
                  <p:cNvCxnSpPr/>
                  <p:nvPr/>
                </p:nvCxnSpPr>
                <p:spPr>
                  <a:xfrm flipH="1">
                    <a:off x="6884278" y="2131351"/>
                    <a:ext cx="12918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7" name="Group 1069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246" name="Group 118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10" name="Rectangle 1209"/>
                  <p:cNvSpPr/>
                  <p:nvPr/>
                </p:nvSpPr>
                <p:spPr>
                  <a:xfrm>
                    <a:off x="6517190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1" name="Straight Connector 1210"/>
                  <p:cNvCxnSpPr/>
                  <p:nvPr/>
                </p:nvCxnSpPr>
                <p:spPr>
                  <a:xfrm flipV="1">
                    <a:off x="685446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2" name="Rectangle 1211"/>
                  <p:cNvSpPr/>
                  <p:nvPr/>
                </p:nvSpPr>
                <p:spPr>
                  <a:xfrm>
                    <a:off x="648435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3" name="Straight Connector 1212"/>
                  <p:cNvCxnSpPr/>
                  <p:nvPr/>
                </p:nvCxnSpPr>
                <p:spPr>
                  <a:xfrm flipV="1">
                    <a:off x="6403770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4" name="Rectangle 1213"/>
                  <p:cNvSpPr/>
                  <p:nvPr/>
                </p:nvSpPr>
                <p:spPr>
                  <a:xfrm>
                    <a:off x="6824616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15" name="Rectangle 1214"/>
                  <p:cNvSpPr/>
                  <p:nvPr/>
                </p:nvSpPr>
                <p:spPr>
                  <a:xfrm>
                    <a:off x="6412726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6" name="Straight Connector 1215"/>
                  <p:cNvCxnSpPr/>
                  <p:nvPr/>
                </p:nvCxnSpPr>
                <p:spPr>
                  <a:xfrm flipV="1">
                    <a:off x="6854463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74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5" name="Straight Connector 1244"/>
                    <p:cNvCxnSpPr/>
                    <p:nvPr/>
                  </p:nvCxnSpPr>
                  <p:spPr>
                    <a:xfrm flipV="1">
                      <a:off x="7036188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6" name="Straight Connector 1245"/>
                    <p:cNvCxnSpPr/>
                    <p:nvPr/>
                  </p:nvCxnSpPr>
                  <p:spPr>
                    <a:xfrm flipV="1">
                      <a:off x="65825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5" name="Group 121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3" name="Straight Connector 1242"/>
                    <p:cNvCxnSpPr/>
                    <p:nvPr/>
                  </p:nvCxnSpPr>
                  <p:spPr>
                    <a:xfrm flipV="1">
                      <a:off x="70366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4" name="Straight Connector 1243"/>
                    <p:cNvCxnSpPr/>
                    <p:nvPr/>
                  </p:nvCxnSpPr>
                  <p:spPr>
                    <a:xfrm flipV="1">
                      <a:off x="6582993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6" name="Group 121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1" name="Straight Connector 1240"/>
                    <p:cNvCxnSpPr/>
                    <p:nvPr/>
                  </p:nvCxnSpPr>
                  <p:spPr>
                    <a:xfrm flipV="1">
                      <a:off x="7028194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2" name="Straight Connector 1241"/>
                    <p:cNvCxnSpPr/>
                    <p:nvPr/>
                  </p:nvCxnSpPr>
                  <p:spPr>
                    <a:xfrm flipV="1">
                      <a:off x="6583473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7" name="Group 121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9" name="Straight Connector 1238"/>
                    <p:cNvCxnSpPr/>
                    <p:nvPr/>
                  </p:nvCxnSpPr>
                  <p:spPr>
                    <a:xfrm flipV="1">
                      <a:off x="7028673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0" name="Straight Connector 1239"/>
                    <p:cNvCxnSpPr/>
                    <p:nvPr/>
                  </p:nvCxnSpPr>
                  <p:spPr>
                    <a:xfrm flipV="1">
                      <a:off x="6589922" y="2934532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8" name="Group 122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7" name="Straight Connector 1236"/>
                    <p:cNvCxnSpPr/>
                    <p:nvPr/>
                  </p:nvCxnSpPr>
                  <p:spPr>
                    <a:xfrm flipV="1">
                      <a:off x="7035122" y="284203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8" name="Straight Connector 1237"/>
                    <p:cNvCxnSpPr/>
                    <p:nvPr/>
                  </p:nvCxnSpPr>
                  <p:spPr>
                    <a:xfrm flipV="1">
                      <a:off x="6590401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9" name="Group 122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5" name="Straight Connector 1234"/>
                    <p:cNvCxnSpPr/>
                    <p:nvPr/>
                  </p:nvCxnSpPr>
                  <p:spPr>
                    <a:xfrm flipV="1">
                      <a:off x="7035603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6" name="Straight Connector 1235"/>
                    <p:cNvCxnSpPr/>
                    <p:nvPr/>
                  </p:nvCxnSpPr>
                  <p:spPr>
                    <a:xfrm flipV="1">
                      <a:off x="6590882" y="293909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0" name="Group 122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3" name="Straight Connector 1232"/>
                    <p:cNvCxnSpPr/>
                    <p:nvPr/>
                  </p:nvCxnSpPr>
                  <p:spPr>
                    <a:xfrm flipV="1">
                      <a:off x="7036083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4" name="Straight Connector 1233"/>
                    <p:cNvCxnSpPr/>
                    <p:nvPr/>
                  </p:nvCxnSpPr>
                  <p:spPr>
                    <a:xfrm flipV="1">
                      <a:off x="6582407" y="29390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1" name="Group 122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1" name="Straight Connector 1230"/>
                    <p:cNvCxnSpPr/>
                    <p:nvPr/>
                  </p:nvCxnSpPr>
                  <p:spPr>
                    <a:xfrm flipV="1">
                      <a:off x="7036562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2" name="Straight Connector 1231"/>
                    <p:cNvCxnSpPr/>
                    <p:nvPr/>
                  </p:nvCxnSpPr>
                  <p:spPr>
                    <a:xfrm flipV="1">
                      <a:off x="6582886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2" name="Group 122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9" name="Straight Connector 1228"/>
                    <p:cNvCxnSpPr/>
                    <p:nvPr/>
                  </p:nvCxnSpPr>
                  <p:spPr>
                    <a:xfrm flipV="1">
                      <a:off x="70280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0" name="Straight Connector 1229"/>
                    <p:cNvCxnSpPr/>
                    <p:nvPr/>
                  </p:nvCxnSpPr>
                  <p:spPr>
                    <a:xfrm flipV="1">
                      <a:off x="6583368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3" name="Group 122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7" name="Straight Connector 1226"/>
                    <p:cNvCxnSpPr/>
                    <p:nvPr/>
                  </p:nvCxnSpPr>
                  <p:spPr>
                    <a:xfrm flipV="1">
                      <a:off x="70285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8" name="Straight Connector 1227"/>
                    <p:cNvCxnSpPr/>
                    <p:nvPr/>
                  </p:nvCxnSpPr>
                  <p:spPr>
                    <a:xfrm flipV="1">
                      <a:off x="6589816" y="293881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247" name="Group 118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248" name="Group 119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0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95548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20355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087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69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1506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92" name="Straight Connector 1191"/>
                  <p:cNvCxnSpPr/>
                  <p:nvPr/>
                </p:nvCxnSpPr>
                <p:spPr>
                  <a:xfrm flipH="1">
                    <a:off x="7006641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3" name="Straight Connector 1192"/>
                  <p:cNvCxnSpPr/>
                  <p:nvPr/>
                </p:nvCxnSpPr>
                <p:spPr>
                  <a:xfrm>
                    <a:off x="6884834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4" name="Straight Connector 1193"/>
                  <p:cNvCxnSpPr/>
                  <p:nvPr/>
                </p:nvCxnSpPr>
                <p:spPr>
                  <a:xfrm>
                    <a:off x="6881144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5" name="Straight Connector 1194"/>
                  <p:cNvCxnSpPr/>
                  <p:nvPr/>
                </p:nvCxnSpPr>
                <p:spPr>
                  <a:xfrm>
                    <a:off x="6881144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6" name="Straight Connector 1195"/>
                  <p:cNvCxnSpPr/>
                  <p:nvPr/>
                </p:nvCxnSpPr>
                <p:spPr>
                  <a:xfrm>
                    <a:off x="6877452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7" name="Straight Connector 1196"/>
                  <p:cNvCxnSpPr/>
                  <p:nvPr/>
                </p:nvCxnSpPr>
                <p:spPr>
                  <a:xfrm>
                    <a:off x="6873762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8" name="Straight Connector 1197"/>
                  <p:cNvCxnSpPr/>
                  <p:nvPr/>
                </p:nvCxnSpPr>
                <p:spPr>
                  <a:xfrm>
                    <a:off x="6873762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9" name="Straight Connector 1198"/>
                  <p:cNvCxnSpPr/>
                  <p:nvPr/>
                </p:nvCxnSpPr>
                <p:spPr>
                  <a:xfrm>
                    <a:off x="6870070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0" name="Straight Connector 1199"/>
                  <p:cNvCxnSpPr/>
                  <p:nvPr/>
                </p:nvCxnSpPr>
                <p:spPr>
                  <a:xfrm>
                    <a:off x="6877452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1" name="Straight Connector 1200"/>
                  <p:cNvCxnSpPr/>
                  <p:nvPr/>
                </p:nvCxnSpPr>
                <p:spPr>
                  <a:xfrm>
                    <a:off x="6881144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2" name="Straight Connector 1201"/>
                  <p:cNvCxnSpPr/>
                  <p:nvPr/>
                </p:nvCxnSpPr>
                <p:spPr>
                  <a:xfrm>
                    <a:off x="6881144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3" name="Straight Connector 1202"/>
                  <p:cNvCxnSpPr/>
                  <p:nvPr/>
                </p:nvCxnSpPr>
                <p:spPr>
                  <a:xfrm>
                    <a:off x="6884834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4" name="Straight Connector 1203"/>
                  <p:cNvCxnSpPr/>
                  <p:nvPr/>
                </p:nvCxnSpPr>
                <p:spPr>
                  <a:xfrm flipH="1">
                    <a:off x="6884834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8" name="Group 1070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88" name="Group 1130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152" name="Rectangle 1151"/>
                  <p:cNvSpPr/>
                  <p:nvPr/>
                </p:nvSpPr>
                <p:spPr>
                  <a:xfrm>
                    <a:off x="65106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3" name="Straight Connector 1152"/>
                  <p:cNvCxnSpPr/>
                  <p:nvPr/>
                </p:nvCxnSpPr>
                <p:spPr>
                  <a:xfrm flipV="1">
                    <a:off x="6847894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4" name="Rectangle 1153"/>
                  <p:cNvSpPr/>
                  <p:nvPr/>
                </p:nvSpPr>
                <p:spPr>
                  <a:xfrm>
                    <a:off x="647778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5" name="Straight Connector 1154"/>
                  <p:cNvCxnSpPr/>
                  <p:nvPr/>
                </p:nvCxnSpPr>
                <p:spPr>
                  <a:xfrm flipV="1">
                    <a:off x="63972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6" name="Rectangle 1155"/>
                  <p:cNvSpPr/>
                  <p:nvPr/>
                </p:nvSpPr>
                <p:spPr>
                  <a:xfrm>
                    <a:off x="6818047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57" name="Rectangle 1156"/>
                  <p:cNvSpPr/>
                  <p:nvPr/>
                </p:nvSpPr>
                <p:spPr>
                  <a:xfrm>
                    <a:off x="6406156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8" name="Straight Connector 1157"/>
                  <p:cNvCxnSpPr/>
                  <p:nvPr/>
                </p:nvCxnSpPr>
                <p:spPr>
                  <a:xfrm flipV="1">
                    <a:off x="6847894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16" name="Group 1158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7" name="Straight Connector 1186"/>
                    <p:cNvCxnSpPr/>
                    <p:nvPr/>
                  </p:nvCxnSpPr>
                  <p:spPr>
                    <a:xfrm flipV="1">
                      <a:off x="7029619" y="2845449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8" name="Straight Connector 1187"/>
                    <p:cNvCxnSpPr/>
                    <p:nvPr/>
                  </p:nvCxnSpPr>
                  <p:spPr>
                    <a:xfrm flipV="1">
                      <a:off x="65819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7" name="Group 1159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5" name="Straight Connector 1184"/>
                    <p:cNvCxnSpPr/>
                    <p:nvPr/>
                  </p:nvCxnSpPr>
                  <p:spPr>
                    <a:xfrm flipV="1">
                      <a:off x="70360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6" name="Straight Connector 1185"/>
                    <p:cNvCxnSpPr/>
                    <p:nvPr/>
                  </p:nvCxnSpPr>
                  <p:spPr>
                    <a:xfrm flipV="1">
                      <a:off x="6582394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8" name="Group 1160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3" name="Straight Connector 1182"/>
                    <p:cNvCxnSpPr/>
                    <p:nvPr/>
                  </p:nvCxnSpPr>
                  <p:spPr>
                    <a:xfrm flipV="1">
                      <a:off x="70275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4" name="Straight Connector 1183"/>
                    <p:cNvCxnSpPr/>
                    <p:nvPr/>
                  </p:nvCxnSpPr>
                  <p:spPr>
                    <a:xfrm flipV="1">
                      <a:off x="6582873" y="293460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9" name="Group 1161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1" name="Straight Connector 1180"/>
                    <p:cNvCxnSpPr/>
                    <p:nvPr/>
                  </p:nvCxnSpPr>
                  <p:spPr>
                    <a:xfrm flipV="1">
                      <a:off x="70280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2" name="Straight Connector 1181"/>
                    <p:cNvCxnSpPr/>
                    <p:nvPr/>
                  </p:nvCxnSpPr>
                  <p:spPr>
                    <a:xfrm flipV="1">
                      <a:off x="6583353" y="293453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0" name="Group 1162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9" name="Straight Connector 1178"/>
                    <p:cNvCxnSpPr/>
                    <p:nvPr/>
                  </p:nvCxnSpPr>
                  <p:spPr>
                    <a:xfrm flipV="1">
                      <a:off x="70285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0" name="Straight Connector 1179"/>
                    <p:cNvCxnSpPr/>
                    <p:nvPr/>
                  </p:nvCxnSpPr>
                  <p:spPr>
                    <a:xfrm flipV="1">
                      <a:off x="6589801" y="293446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1" name="Group 1163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7" name="Straight Connector 1176"/>
                    <p:cNvCxnSpPr/>
                    <p:nvPr/>
                  </p:nvCxnSpPr>
                  <p:spPr>
                    <a:xfrm flipV="1">
                      <a:off x="70290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8" name="Straight Connector 1177"/>
                    <p:cNvCxnSpPr/>
                    <p:nvPr/>
                  </p:nvCxnSpPr>
                  <p:spPr>
                    <a:xfrm flipV="1">
                      <a:off x="6590283" y="293909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2" name="Group 1164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5" name="Straight Connector 1174"/>
                    <p:cNvCxnSpPr/>
                    <p:nvPr/>
                  </p:nvCxnSpPr>
                  <p:spPr>
                    <a:xfrm flipV="1">
                      <a:off x="7029515" y="2841898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6" name="Straight Connector 1175"/>
                    <p:cNvCxnSpPr/>
                    <p:nvPr/>
                  </p:nvCxnSpPr>
                  <p:spPr>
                    <a:xfrm flipV="1">
                      <a:off x="65818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3" name="Group 1165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3" name="Straight Connector 1172"/>
                    <p:cNvCxnSpPr/>
                    <p:nvPr/>
                  </p:nvCxnSpPr>
                  <p:spPr>
                    <a:xfrm flipV="1">
                      <a:off x="7035964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4" name="Straight Connector 1173"/>
                    <p:cNvCxnSpPr/>
                    <p:nvPr/>
                  </p:nvCxnSpPr>
                  <p:spPr>
                    <a:xfrm flipV="1">
                      <a:off x="6582288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4" name="Group 1166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1" name="Straight Connector 1170"/>
                    <p:cNvCxnSpPr/>
                    <p:nvPr/>
                  </p:nvCxnSpPr>
                  <p:spPr>
                    <a:xfrm flipV="1">
                      <a:off x="70274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2" name="Straight Connector 1171"/>
                    <p:cNvCxnSpPr/>
                    <p:nvPr/>
                  </p:nvCxnSpPr>
                  <p:spPr>
                    <a:xfrm flipV="1">
                      <a:off x="6582770" y="293888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5" name="Group 1167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69" name="Straight Connector 1168"/>
                    <p:cNvCxnSpPr/>
                    <p:nvPr/>
                  </p:nvCxnSpPr>
                  <p:spPr>
                    <a:xfrm flipV="1">
                      <a:off x="70279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0" name="Straight Connector 1169"/>
                    <p:cNvCxnSpPr/>
                    <p:nvPr/>
                  </p:nvCxnSpPr>
                  <p:spPr>
                    <a:xfrm flipV="1">
                      <a:off x="6583249" y="29388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89" name="Group 1131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90" name="Group 1132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14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95548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20355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345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895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764" y="2932887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34" name="Straight Connector 1133"/>
                  <p:cNvCxnSpPr/>
                  <p:nvPr/>
                </p:nvCxnSpPr>
                <p:spPr>
                  <a:xfrm flipH="1">
                    <a:off x="6998518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5" name="Straight Connector 1134"/>
                  <p:cNvCxnSpPr/>
                  <p:nvPr/>
                </p:nvCxnSpPr>
                <p:spPr>
                  <a:xfrm>
                    <a:off x="6876712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6" name="Straight Connector 1135"/>
                  <p:cNvCxnSpPr/>
                  <p:nvPr/>
                </p:nvCxnSpPr>
                <p:spPr>
                  <a:xfrm>
                    <a:off x="6873020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7" name="Straight Connector 1136"/>
                  <p:cNvCxnSpPr/>
                  <p:nvPr/>
                </p:nvCxnSpPr>
                <p:spPr>
                  <a:xfrm>
                    <a:off x="6873020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8" name="Straight Connector 1137"/>
                  <p:cNvCxnSpPr/>
                  <p:nvPr/>
                </p:nvCxnSpPr>
                <p:spPr>
                  <a:xfrm>
                    <a:off x="6869330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9" name="Straight Connector 1138"/>
                  <p:cNvCxnSpPr/>
                  <p:nvPr/>
                </p:nvCxnSpPr>
                <p:spPr>
                  <a:xfrm>
                    <a:off x="686563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0" name="Straight Connector 1139"/>
                  <p:cNvCxnSpPr/>
                  <p:nvPr/>
                </p:nvCxnSpPr>
                <p:spPr>
                  <a:xfrm>
                    <a:off x="6865638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1" name="Straight Connector 1140"/>
                  <p:cNvCxnSpPr/>
                  <p:nvPr/>
                </p:nvCxnSpPr>
                <p:spPr>
                  <a:xfrm>
                    <a:off x="6861948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2" name="Straight Connector 1141"/>
                  <p:cNvCxnSpPr/>
                  <p:nvPr/>
                </p:nvCxnSpPr>
                <p:spPr>
                  <a:xfrm>
                    <a:off x="6869330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3" name="Straight Connector 1142"/>
                  <p:cNvCxnSpPr/>
                  <p:nvPr/>
                </p:nvCxnSpPr>
                <p:spPr>
                  <a:xfrm>
                    <a:off x="6873020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4" name="Straight Connector 1143"/>
                  <p:cNvCxnSpPr/>
                  <p:nvPr/>
                </p:nvCxnSpPr>
                <p:spPr>
                  <a:xfrm>
                    <a:off x="6873020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5" name="Straight Connector 1144"/>
                  <p:cNvCxnSpPr/>
                  <p:nvPr/>
                </p:nvCxnSpPr>
                <p:spPr>
                  <a:xfrm>
                    <a:off x="6876712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6" name="Straight Connector 1145"/>
                  <p:cNvCxnSpPr/>
                  <p:nvPr/>
                </p:nvCxnSpPr>
                <p:spPr>
                  <a:xfrm flipH="1">
                    <a:off x="6876712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9" name="Group 1071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30" name="Group 1072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94" name="Rectangle 1093"/>
                  <p:cNvSpPr/>
                  <p:nvPr/>
                </p:nvSpPr>
                <p:spPr>
                  <a:xfrm>
                    <a:off x="65100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5" name="Straight Connector 1094"/>
                  <p:cNvCxnSpPr/>
                  <p:nvPr/>
                </p:nvCxnSpPr>
                <p:spPr>
                  <a:xfrm flipV="1">
                    <a:off x="6847296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6" name="Rectangle 1095"/>
                  <p:cNvSpPr/>
                  <p:nvPr/>
                </p:nvSpPr>
                <p:spPr>
                  <a:xfrm>
                    <a:off x="6477192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7" name="Straight Connector 1096"/>
                  <p:cNvCxnSpPr/>
                  <p:nvPr/>
                </p:nvCxnSpPr>
                <p:spPr>
                  <a:xfrm flipV="1">
                    <a:off x="63966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8" name="Rectangle 1097"/>
                  <p:cNvSpPr/>
                  <p:nvPr/>
                </p:nvSpPr>
                <p:spPr>
                  <a:xfrm>
                    <a:off x="6817449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99" name="Rectangle 1098"/>
                  <p:cNvSpPr/>
                  <p:nvPr/>
                </p:nvSpPr>
                <p:spPr>
                  <a:xfrm>
                    <a:off x="6405558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00" name="Straight Connector 1099"/>
                  <p:cNvCxnSpPr/>
                  <p:nvPr/>
                </p:nvCxnSpPr>
                <p:spPr>
                  <a:xfrm flipV="1">
                    <a:off x="6847296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158" name="Group 1100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9" name="Straight Connector 1128"/>
                    <p:cNvCxnSpPr/>
                    <p:nvPr/>
                  </p:nvCxnSpPr>
                  <p:spPr>
                    <a:xfrm flipV="1">
                      <a:off x="7029021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0" name="Straight Connector 1129"/>
                    <p:cNvCxnSpPr/>
                    <p:nvPr/>
                  </p:nvCxnSpPr>
                  <p:spPr>
                    <a:xfrm flipV="1">
                      <a:off x="6581315" y="293474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59" name="Group 1101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7" name="Straight Connector 1126"/>
                    <p:cNvCxnSpPr/>
                    <p:nvPr/>
                  </p:nvCxnSpPr>
                  <p:spPr>
                    <a:xfrm flipV="1">
                      <a:off x="7029502" y="2845380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8" name="Straight Connector 1127"/>
                    <p:cNvCxnSpPr/>
                    <p:nvPr/>
                  </p:nvCxnSpPr>
                  <p:spPr>
                    <a:xfrm flipV="1">
                      <a:off x="6581796" y="2934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0" name="Group 1102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5" name="Straight Connector 1124"/>
                    <p:cNvCxnSpPr/>
                    <p:nvPr/>
                  </p:nvCxnSpPr>
                  <p:spPr>
                    <a:xfrm flipV="1">
                      <a:off x="70269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6" name="Straight Connector 1125"/>
                    <p:cNvCxnSpPr/>
                    <p:nvPr/>
                  </p:nvCxnSpPr>
                  <p:spPr>
                    <a:xfrm flipV="1">
                      <a:off x="6582275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1" name="Group 1103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3" name="Straight Connector 1122"/>
                    <p:cNvCxnSpPr/>
                    <p:nvPr/>
                  </p:nvCxnSpPr>
                  <p:spPr>
                    <a:xfrm flipV="1">
                      <a:off x="70274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4" name="Straight Connector 1123"/>
                    <p:cNvCxnSpPr/>
                    <p:nvPr/>
                  </p:nvCxnSpPr>
                  <p:spPr>
                    <a:xfrm flipV="1">
                      <a:off x="6582755" y="293453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2" name="Group 1104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1" name="Straight Connector 1120"/>
                    <p:cNvCxnSpPr/>
                    <p:nvPr/>
                  </p:nvCxnSpPr>
                  <p:spPr>
                    <a:xfrm flipV="1">
                      <a:off x="70279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2" name="Straight Connector 1121"/>
                    <p:cNvCxnSpPr/>
                    <p:nvPr/>
                  </p:nvCxnSpPr>
                  <p:spPr>
                    <a:xfrm flipV="1">
                      <a:off x="6583234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3" name="Group 1105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9" name="Straight Connector 1118"/>
                    <p:cNvCxnSpPr/>
                    <p:nvPr/>
                  </p:nvCxnSpPr>
                  <p:spPr>
                    <a:xfrm flipV="1">
                      <a:off x="70284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0" name="Straight Connector 1119"/>
                    <p:cNvCxnSpPr/>
                    <p:nvPr/>
                  </p:nvCxnSpPr>
                  <p:spPr>
                    <a:xfrm flipV="1">
                      <a:off x="6589685" y="2939093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4" name="Group 1106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7" name="Straight Connector 1116"/>
                    <p:cNvCxnSpPr/>
                    <p:nvPr/>
                  </p:nvCxnSpPr>
                  <p:spPr>
                    <a:xfrm flipV="1">
                      <a:off x="7028916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8" name="Straight Connector 1117"/>
                    <p:cNvCxnSpPr/>
                    <p:nvPr/>
                  </p:nvCxnSpPr>
                  <p:spPr>
                    <a:xfrm flipV="1">
                      <a:off x="65812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5" name="Group 1107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5" name="Straight Connector 1114"/>
                    <p:cNvCxnSpPr/>
                    <p:nvPr/>
                  </p:nvCxnSpPr>
                  <p:spPr>
                    <a:xfrm flipV="1">
                      <a:off x="7029395" y="2841829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6" name="Straight Connector 1115"/>
                    <p:cNvCxnSpPr/>
                    <p:nvPr/>
                  </p:nvCxnSpPr>
                  <p:spPr>
                    <a:xfrm flipV="1">
                      <a:off x="6581689" y="293895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6" name="Group 1108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3" name="Straight Connector 1112"/>
                    <p:cNvCxnSpPr/>
                    <p:nvPr/>
                  </p:nvCxnSpPr>
                  <p:spPr>
                    <a:xfrm flipV="1">
                      <a:off x="7026892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4" name="Straight Connector 1113"/>
                    <p:cNvCxnSpPr/>
                    <p:nvPr/>
                  </p:nvCxnSpPr>
                  <p:spPr>
                    <a:xfrm flipV="1">
                      <a:off x="6582170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7" name="Group 1109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1" name="Straight Connector 1110"/>
                    <p:cNvCxnSpPr/>
                    <p:nvPr/>
                  </p:nvCxnSpPr>
                  <p:spPr>
                    <a:xfrm flipV="1">
                      <a:off x="7027372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2" name="Straight Connector 1111"/>
                    <p:cNvCxnSpPr/>
                    <p:nvPr/>
                  </p:nvCxnSpPr>
                  <p:spPr>
                    <a:xfrm flipV="1">
                      <a:off x="6582649" y="293881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31" name="Group 1073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32" name="Group 1074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8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95548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20355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606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836" y="2936020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643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76" name="Straight Connector 1075"/>
                  <p:cNvCxnSpPr/>
                  <p:nvPr/>
                </p:nvCxnSpPr>
                <p:spPr>
                  <a:xfrm flipH="1">
                    <a:off x="6997778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7" name="Straight Connector 1076"/>
                  <p:cNvCxnSpPr/>
                  <p:nvPr/>
                </p:nvCxnSpPr>
                <p:spPr>
                  <a:xfrm>
                    <a:off x="6875971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8" name="Straight Connector 1077"/>
                  <p:cNvCxnSpPr/>
                  <p:nvPr/>
                </p:nvCxnSpPr>
                <p:spPr>
                  <a:xfrm>
                    <a:off x="6872281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9" name="Straight Connector 1078"/>
                  <p:cNvCxnSpPr/>
                  <p:nvPr/>
                </p:nvCxnSpPr>
                <p:spPr>
                  <a:xfrm>
                    <a:off x="6872281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0" name="Straight Connector 1079"/>
                  <p:cNvCxnSpPr/>
                  <p:nvPr/>
                </p:nvCxnSpPr>
                <p:spPr>
                  <a:xfrm>
                    <a:off x="6868588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1" name="Straight Connector 1080"/>
                  <p:cNvCxnSpPr/>
                  <p:nvPr/>
                </p:nvCxnSpPr>
                <p:spPr>
                  <a:xfrm>
                    <a:off x="686489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2" name="Straight Connector 1081"/>
                  <p:cNvCxnSpPr/>
                  <p:nvPr/>
                </p:nvCxnSpPr>
                <p:spPr>
                  <a:xfrm>
                    <a:off x="6864898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3" name="Straight Connector 1082"/>
                  <p:cNvCxnSpPr/>
                  <p:nvPr/>
                </p:nvCxnSpPr>
                <p:spPr>
                  <a:xfrm>
                    <a:off x="6861206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4" name="Straight Connector 1083"/>
                  <p:cNvCxnSpPr/>
                  <p:nvPr/>
                </p:nvCxnSpPr>
                <p:spPr>
                  <a:xfrm>
                    <a:off x="6868588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5" name="Straight Connector 1084"/>
                  <p:cNvCxnSpPr/>
                  <p:nvPr/>
                </p:nvCxnSpPr>
                <p:spPr>
                  <a:xfrm>
                    <a:off x="6872281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6" name="Straight Connector 1085"/>
                  <p:cNvCxnSpPr/>
                  <p:nvPr/>
                </p:nvCxnSpPr>
                <p:spPr>
                  <a:xfrm>
                    <a:off x="6872281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7" name="Straight Connector 1086"/>
                  <p:cNvCxnSpPr/>
                  <p:nvPr/>
                </p:nvCxnSpPr>
                <p:spPr>
                  <a:xfrm>
                    <a:off x="6875971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8" name="Straight Connector 1087"/>
                  <p:cNvCxnSpPr/>
                  <p:nvPr/>
                </p:nvCxnSpPr>
                <p:spPr>
                  <a:xfrm flipH="1">
                    <a:off x="6875971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8" name="Group 1309"/>
            <p:cNvGrpSpPr>
              <a:grpSpLocks/>
            </p:cNvGrpSpPr>
            <p:nvPr/>
          </p:nvGrpSpPr>
          <p:grpSpPr bwMode="auto">
            <a:xfrm>
              <a:off x="5422100" y="2766672"/>
              <a:ext cx="1470209" cy="1869141"/>
              <a:chOff x="916173" y="4038600"/>
              <a:chExt cx="1470209" cy="1869141"/>
            </a:xfrm>
          </p:grpSpPr>
          <p:grpSp>
            <p:nvGrpSpPr>
              <p:cNvPr id="205875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5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497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4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5" name="Freeform 191"/>
                <p:cNvSpPr>
                  <a:spLocks/>
                </p:cNvSpPr>
                <p:nvPr/>
              </p:nvSpPr>
              <p:spPr bwMode="auto">
                <a:xfrm>
                  <a:off x="4475" y="1392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6" name="Freeform 192"/>
                <p:cNvSpPr>
                  <a:spLocks/>
                </p:cNvSpPr>
                <p:nvPr/>
              </p:nvSpPr>
              <p:spPr bwMode="auto">
                <a:xfrm>
                  <a:off x="4593" y="1388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12" name="Straight Connector 1311"/>
              <p:cNvCxnSpPr/>
              <p:nvPr/>
            </p:nvCxnSpPr>
            <p:spPr>
              <a:xfrm flipH="1">
                <a:off x="1181303" y="4380581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3" name="Straight Connector 1312"/>
              <p:cNvCxnSpPr>
                <a:stCxn id="1552" idx="2"/>
              </p:cNvCxnSpPr>
              <p:nvPr/>
            </p:nvCxnSpPr>
            <p:spPr>
              <a:xfrm flipH="1">
                <a:off x="1486071" y="4390103"/>
                <a:ext cx="201591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4" name="Straight Connector 1313"/>
              <p:cNvCxnSpPr/>
              <p:nvPr/>
            </p:nvCxnSpPr>
            <p:spPr>
              <a:xfrm>
                <a:off x="1803537" y="4394864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5" name="Straight Connector 1314"/>
              <p:cNvCxnSpPr>
                <a:endCxn id="1337" idx="0"/>
              </p:cNvCxnSpPr>
              <p:nvPr/>
            </p:nvCxnSpPr>
            <p:spPr>
              <a:xfrm>
                <a:off x="1943222" y="4418667"/>
                <a:ext cx="274608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880" name="Group 131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58" name="Group 149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515" name="Rectangle 1514"/>
                  <p:cNvSpPr/>
                  <p:nvPr/>
                </p:nvSpPr>
                <p:spPr>
                  <a:xfrm>
                    <a:off x="6509502" y="3058111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6" name="Straight Connector 1515"/>
                  <p:cNvCxnSpPr/>
                  <p:nvPr/>
                </p:nvCxnSpPr>
                <p:spPr>
                  <a:xfrm flipV="1">
                    <a:off x="6846775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7" name="Rectangle 1516"/>
                  <p:cNvSpPr/>
                  <p:nvPr/>
                </p:nvSpPr>
                <p:spPr>
                  <a:xfrm>
                    <a:off x="6476671" y="306751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8" name="Straight Connector 1517"/>
                  <p:cNvCxnSpPr/>
                  <p:nvPr/>
                </p:nvCxnSpPr>
                <p:spPr>
                  <a:xfrm flipV="1">
                    <a:off x="6396083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9" name="Rectangle 1518"/>
                  <p:cNvSpPr/>
                  <p:nvPr/>
                </p:nvSpPr>
                <p:spPr>
                  <a:xfrm>
                    <a:off x="6816928" y="370195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20" name="Rectangle 1519"/>
                  <p:cNvSpPr/>
                  <p:nvPr/>
                </p:nvSpPr>
                <p:spPr>
                  <a:xfrm>
                    <a:off x="6405038" y="3153669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21" name="Straight Connector 1520"/>
                  <p:cNvCxnSpPr/>
                  <p:nvPr/>
                </p:nvCxnSpPr>
                <p:spPr>
                  <a:xfrm flipV="1">
                    <a:off x="6846775" y="3803780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86" name="Group 152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50" name="Straight Connector 1549"/>
                    <p:cNvCxnSpPr/>
                    <p:nvPr/>
                  </p:nvCxnSpPr>
                  <p:spPr>
                    <a:xfrm flipV="1">
                      <a:off x="7028500" y="284196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1" name="Straight Connector 1550"/>
                    <p:cNvCxnSpPr/>
                    <p:nvPr/>
                  </p:nvCxnSpPr>
                  <p:spPr>
                    <a:xfrm flipV="1">
                      <a:off x="6580794" y="293439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7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8" name="Straight Connector 1547"/>
                    <p:cNvCxnSpPr/>
                    <p:nvPr/>
                  </p:nvCxnSpPr>
                  <p:spPr>
                    <a:xfrm flipV="1">
                      <a:off x="7028981" y="284189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9" name="Straight Connector 1548"/>
                    <p:cNvCxnSpPr/>
                    <p:nvPr/>
                  </p:nvCxnSpPr>
                  <p:spPr>
                    <a:xfrm flipV="1">
                      <a:off x="6581275" y="293432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8" name="Group 152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6" name="Straight Connector 1545"/>
                    <p:cNvCxnSpPr/>
                    <p:nvPr/>
                  </p:nvCxnSpPr>
                  <p:spPr>
                    <a:xfrm flipV="1">
                      <a:off x="7026475" y="284182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7" name="Straight Connector 1546"/>
                    <p:cNvCxnSpPr/>
                    <p:nvPr/>
                  </p:nvCxnSpPr>
                  <p:spPr>
                    <a:xfrm flipV="1">
                      <a:off x="6581754" y="293425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9" name="Group 152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4" name="Straight Connector 1543"/>
                    <p:cNvCxnSpPr/>
                    <p:nvPr/>
                  </p:nvCxnSpPr>
                  <p:spPr>
                    <a:xfrm flipV="1">
                      <a:off x="7026955" y="284175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5" name="Straight Connector 1544"/>
                    <p:cNvCxnSpPr/>
                    <p:nvPr/>
                  </p:nvCxnSpPr>
                  <p:spPr>
                    <a:xfrm flipV="1">
                      <a:off x="6582234" y="293418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0" name="Group 152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2" name="Straight Connector 1541"/>
                    <p:cNvCxnSpPr/>
                    <p:nvPr/>
                  </p:nvCxnSpPr>
                  <p:spPr>
                    <a:xfrm flipV="1">
                      <a:off x="7027434" y="284168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3" name="Straight Connector 1542"/>
                    <p:cNvCxnSpPr/>
                    <p:nvPr/>
                  </p:nvCxnSpPr>
                  <p:spPr>
                    <a:xfrm flipV="1">
                      <a:off x="6582713" y="293411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1" name="Group 152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0" name="Straight Connector 1539"/>
                    <p:cNvCxnSpPr/>
                    <p:nvPr/>
                  </p:nvCxnSpPr>
                  <p:spPr>
                    <a:xfrm flipV="1">
                      <a:off x="7027915" y="284161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" name="Straight Connector 1540"/>
                    <p:cNvCxnSpPr/>
                    <p:nvPr/>
                  </p:nvCxnSpPr>
                  <p:spPr>
                    <a:xfrm flipV="1">
                      <a:off x="6583195" y="293874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2" name="Group 152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8" name="Straight Connector 1537"/>
                    <p:cNvCxnSpPr/>
                    <p:nvPr/>
                  </p:nvCxnSpPr>
                  <p:spPr>
                    <a:xfrm flipV="1">
                      <a:off x="7028395" y="284154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" name="Straight Connector 1538"/>
                    <p:cNvCxnSpPr/>
                    <p:nvPr/>
                  </p:nvCxnSpPr>
                  <p:spPr>
                    <a:xfrm flipV="1">
                      <a:off x="6580688" y="2938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3" name="Group 152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6" name="Straight Connector 1535"/>
                    <p:cNvCxnSpPr/>
                    <p:nvPr/>
                  </p:nvCxnSpPr>
                  <p:spPr>
                    <a:xfrm flipV="1">
                      <a:off x="7028874" y="284147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7" name="Straight Connector 1536"/>
                    <p:cNvCxnSpPr/>
                    <p:nvPr/>
                  </p:nvCxnSpPr>
                  <p:spPr>
                    <a:xfrm flipV="1">
                      <a:off x="6581168" y="293860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4" name="Group 152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4" name="Straight Connector 1533"/>
                    <p:cNvCxnSpPr/>
                    <p:nvPr/>
                  </p:nvCxnSpPr>
                  <p:spPr>
                    <a:xfrm flipV="1">
                      <a:off x="7026372" y="284610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5" name="Straight Connector 1534"/>
                    <p:cNvCxnSpPr/>
                    <p:nvPr/>
                  </p:nvCxnSpPr>
                  <p:spPr>
                    <a:xfrm flipV="1">
                      <a:off x="6581649" y="293853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5" name="Group 153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2" name="Straight Connector 1531"/>
                    <p:cNvCxnSpPr/>
                    <p:nvPr/>
                  </p:nvCxnSpPr>
                  <p:spPr>
                    <a:xfrm flipV="1">
                      <a:off x="7026851" y="28460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3" name="Straight Connector 1532"/>
                    <p:cNvCxnSpPr/>
                    <p:nvPr/>
                  </p:nvCxnSpPr>
                  <p:spPr>
                    <a:xfrm flipV="1">
                      <a:off x="6582129" y="293846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59" name="Group 149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60" name="Group 149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51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92064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16871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962" y="2918438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191" y="2932536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999" y="2929403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97" name="Straight Connector 1496"/>
                  <p:cNvCxnSpPr/>
                  <p:nvPr/>
                </p:nvCxnSpPr>
                <p:spPr>
                  <a:xfrm flipH="1">
                    <a:off x="6997134" y="2121602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" name="Straight Connector 1497"/>
                  <p:cNvCxnSpPr/>
                  <p:nvPr/>
                </p:nvCxnSpPr>
                <p:spPr>
                  <a:xfrm>
                    <a:off x="6875327" y="23001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" name="Straight Connector 1498"/>
                  <p:cNvCxnSpPr/>
                  <p:nvPr/>
                </p:nvCxnSpPr>
                <p:spPr>
                  <a:xfrm>
                    <a:off x="6871637" y="23644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" name="Straight Connector 1499"/>
                  <p:cNvCxnSpPr/>
                  <p:nvPr/>
                </p:nvCxnSpPr>
                <p:spPr>
                  <a:xfrm>
                    <a:off x="6871637" y="244117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1" name="Straight Connector 1500"/>
                  <p:cNvCxnSpPr/>
                  <p:nvPr/>
                </p:nvCxnSpPr>
                <p:spPr>
                  <a:xfrm>
                    <a:off x="6867944" y="250540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2" name="Straight Connector 1501"/>
                  <p:cNvCxnSpPr/>
                  <p:nvPr/>
                </p:nvCxnSpPr>
                <p:spPr>
                  <a:xfrm>
                    <a:off x="6864254" y="2566497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3" name="Straight Connector 1502"/>
                  <p:cNvCxnSpPr/>
                  <p:nvPr/>
                </p:nvCxnSpPr>
                <p:spPr>
                  <a:xfrm>
                    <a:off x="6864254" y="263385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4" name="Straight Connector 1503"/>
                  <p:cNvCxnSpPr/>
                  <p:nvPr/>
                </p:nvCxnSpPr>
                <p:spPr>
                  <a:xfrm>
                    <a:off x="6860562" y="27027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5" name="Straight Connector 1504"/>
                  <p:cNvCxnSpPr/>
                  <p:nvPr/>
                </p:nvCxnSpPr>
                <p:spPr>
                  <a:xfrm>
                    <a:off x="6867944" y="27717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6" name="Straight Connector 1505"/>
                  <p:cNvCxnSpPr/>
                  <p:nvPr/>
                </p:nvCxnSpPr>
                <p:spPr>
                  <a:xfrm>
                    <a:off x="6871637" y="284220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7" name="Straight Connector 1506"/>
                  <p:cNvCxnSpPr/>
                  <p:nvPr/>
                </p:nvCxnSpPr>
                <p:spPr>
                  <a:xfrm>
                    <a:off x="6871637" y="29111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8" name="Straight Connector 1507"/>
                  <p:cNvCxnSpPr/>
                  <p:nvPr/>
                </p:nvCxnSpPr>
                <p:spPr>
                  <a:xfrm>
                    <a:off x="6875327" y="297536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9" name="Straight Connector 1508"/>
                  <p:cNvCxnSpPr/>
                  <p:nvPr/>
                </p:nvCxnSpPr>
                <p:spPr>
                  <a:xfrm flipH="1">
                    <a:off x="6875327" y="2127868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1" name="Group 1316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00" name="Group 143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457" name="Rectangle 1456"/>
                  <p:cNvSpPr/>
                  <p:nvPr/>
                </p:nvSpPr>
                <p:spPr>
                  <a:xfrm>
                    <a:off x="65099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58" name="Straight Connector 1457"/>
                  <p:cNvCxnSpPr/>
                  <p:nvPr/>
                </p:nvCxnSpPr>
                <p:spPr>
                  <a:xfrm flipV="1">
                    <a:off x="684722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59" name="Rectangle 1458"/>
                  <p:cNvSpPr/>
                  <p:nvPr/>
                </p:nvSpPr>
                <p:spPr>
                  <a:xfrm>
                    <a:off x="6477120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0" name="Straight Connector 1459"/>
                  <p:cNvCxnSpPr/>
                  <p:nvPr/>
                </p:nvCxnSpPr>
                <p:spPr>
                  <a:xfrm flipV="1">
                    <a:off x="63965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1" name="Rectangle 1460"/>
                  <p:cNvSpPr/>
                  <p:nvPr/>
                </p:nvSpPr>
                <p:spPr>
                  <a:xfrm>
                    <a:off x="6817377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62" name="Rectangle 1461"/>
                  <p:cNvSpPr/>
                  <p:nvPr/>
                </p:nvSpPr>
                <p:spPr>
                  <a:xfrm>
                    <a:off x="6405487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3" name="Straight Connector 1462"/>
                  <p:cNvCxnSpPr/>
                  <p:nvPr/>
                </p:nvCxnSpPr>
                <p:spPr>
                  <a:xfrm flipV="1">
                    <a:off x="6847224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28" name="Group 146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2" name="Straight Connector 1491"/>
                    <p:cNvCxnSpPr/>
                    <p:nvPr/>
                  </p:nvCxnSpPr>
                  <p:spPr>
                    <a:xfrm flipV="1">
                      <a:off x="7028949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3" name="Straight Connector 1492"/>
                    <p:cNvCxnSpPr/>
                    <p:nvPr/>
                  </p:nvCxnSpPr>
                  <p:spPr>
                    <a:xfrm flipV="1">
                      <a:off x="6581243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29" name="Group 146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0" name="Straight Connector 1489"/>
                    <p:cNvCxnSpPr/>
                    <p:nvPr/>
                  </p:nvCxnSpPr>
                  <p:spPr>
                    <a:xfrm flipV="1">
                      <a:off x="7029431" y="2841898"/>
                      <a:ext cx="119388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1" name="Straight Connector 1490"/>
                    <p:cNvCxnSpPr/>
                    <p:nvPr/>
                  </p:nvCxnSpPr>
                  <p:spPr>
                    <a:xfrm flipV="1">
                      <a:off x="6581724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0" name="Group 146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8" name="Straight Connector 1487"/>
                    <p:cNvCxnSpPr/>
                    <p:nvPr/>
                  </p:nvCxnSpPr>
                  <p:spPr>
                    <a:xfrm flipV="1">
                      <a:off x="7026926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9" name="Straight Connector 1488"/>
                    <p:cNvCxnSpPr/>
                    <p:nvPr/>
                  </p:nvCxnSpPr>
                  <p:spPr>
                    <a:xfrm flipV="1">
                      <a:off x="6582204" y="293425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1" name="Group 146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6" name="Straight Connector 1485"/>
                    <p:cNvCxnSpPr/>
                    <p:nvPr/>
                  </p:nvCxnSpPr>
                  <p:spPr>
                    <a:xfrm flipV="1">
                      <a:off x="70274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7" name="Straight Connector 1486"/>
                    <p:cNvCxnSpPr/>
                    <p:nvPr/>
                  </p:nvCxnSpPr>
                  <p:spPr>
                    <a:xfrm flipV="1">
                      <a:off x="6582683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2" name="Group 146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4" name="Straight Connector 1483"/>
                    <p:cNvCxnSpPr/>
                    <p:nvPr/>
                  </p:nvCxnSpPr>
                  <p:spPr>
                    <a:xfrm flipV="1">
                      <a:off x="70278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" name="Straight Connector 1484"/>
                    <p:cNvCxnSpPr/>
                    <p:nvPr/>
                  </p:nvCxnSpPr>
                  <p:spPr>
                    <a:xfrm flipV="1">
                      <a:off x="6583163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3" name="Group 146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2" name="Straight Connector 1481"/>
                    <p:cNvCxnSpPr/>
                    <p:nvPr/>
                  </p:nvCxnSpPr>
                  <p:spPr>
                    <a:xfrm flipV="1">
                      <a:off x="70283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" name="Straight Connector 1482"/>
                    <p:cNvCxnSpPr/>
                    <p:nvPr/>
                  </p:nvCxnSpPr>
                  <p:spPr>
                    <a:xfrm flipV="1">
                      <a:off x="6589613" y="2938744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4" name="Group 146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0" name="Straight Connector 1479"/>
                    <p:cNvCxnSpPr/>
                    <p:nvPr/>
                  </p:nvCxnSpPr>
                  <p:spPr>
                    <a:xfrm flipV="1">
                      <a:off x="70288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1" name="Straight Connector 1480"/>
                    <p:cNvCxnSpPr/>
                    <p:nvPr/>
                  </p:nvCxnSpPr>
                  <p:spPr>
                    <a:xfrm flipV="1">
                      <a:off x="6581140" y="293867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5" name="Group 147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8" name="Straight Connector 1477"/>
                    <p:cNvCxnSpPr/>
                    <p:nvPr/>
                  </p:nvCxnSpPr>
                  <p:spPr>
                    <a:xfrm flipV="1">
                      <a:off x="7029325" y="2841480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9" name="Straight Connector 1478"/>
                    <p:cNvCxnSpPr/>
                    <p:nvPr/>
                  </p:nvCxnSpPr>
                  <p:spPr>
                    <a:xfrm flipV="1">
                      <a:off x="65816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6" name="Group 147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6" name="Straight Connector 1475"/>
                    <p:cNvCxnSpPr/>
                    <p:nvPr/>
                  </p:nvCxnSpPr>
                  <p:spPr>
                    <a:xfrm flipV="1">
                      <a:off x="7026821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7" name="Straight Connector 1476"/>
                    <p:cNvCxnSpPr/>
                    <p:nvPr/>
                  </p:nvCxnSpPr>
                  <p:spPr>
                    <a:xfrm flipV="1">
                      <a:off x="6582100" y="293853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7" name="Group 147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4" name="Straight Connector 1473"/>
                    <p:cNvCxnSpPr/>
                    <p:nvPr/>
                  </p:nvCxnSpPr>
                  <p:spPr>
                    <a:xfrm flipV="1">
                      <a:off x="7027300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5" name="Straight Connector 1474"/>
                    <p:cNvCxnSpPr/>
                    <p:nvPr/>
                  </p:nvCxnSpPr>
                  <p:spPr>
                    <a:xfrm flipV="1">
                      <a:off x="6582580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01" name="Group 143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02" name="Group 143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45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517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749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554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39" name="Straight Connector 1438"/>
                  <p:cNvCxnSpPr/>
                  <p:nvPr/>
                </p:nvCxnSpPr>
                <p:spPr>
                  <a:xfrm flipH="1">
                    <a:off x="6997690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0" name="Straight Connector 1439"/>
                  <p:cNvCxnSpPr/>
                  <p:nvPr/>
                </p:nvCxnSpPr>
                <p:spPr>
                  <a:xfrm>
                    <a:off x="6875885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1" name="Straight Connector 1440"/>
                  <p:cNvCxnSpPr/>
                  <p:nvPr/>
                </p:nvCxnSpPr>
                <p:spPr>
                  <a:xfrm>
                    <a:off x="6872192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2" name="Straight Connector 1441"/>
                  <p:cNvCxnSpPr/>
                  <p:nvPr/>
                </p:nvCxnSpPr>
                <p:spPr>
                  <a:xfrm>
                    <a:off x="6872192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3" name="Straight Connector 1442"/>
                  <p:cNvCxnSpPr/>
                  <p:nvPr/>
                </p:nvCxnSpPr>
                <p:spPr>
                  <a:xfrm>
                    <a:off x="6868502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4" name="Straight Connector 1443"/>
                  <p:cNvCxnSpPr/>
                  <p:nvPr/>
                </p:nvCxnSpPr>
                <p:spPr>
                  <a:xfrm>
                    <a:off x="6864810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5" name="Straight Connector 1444"/>
                  <p:cNvCxnSpPr/>
                  <p:nvPr/>
                </p:nvCxnSpPr>
                <p:spPr>
                  <a:xfrm>
                    <a:off x="6864810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6" name="Straight Connector 1445"/>
                  <p:cNvCxnSpPr/>
                  <p:nvPr/>
                </p:nvCxnSpPr>
                <p:spPr>
                  <a:xfrm>
                    <a:off x="6861120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7" name="Straight Connector 1446"/>
                  <p:cNvCxnSpPr/>
                  <p:nvPr/>
                </p:nvCxnSpPr>
                <p:spPr>
                  <a:xfrm>
                    <a:off x="6868502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8" name="Straight Connector 1447"/>
                  <p:cNvCxnSpPr/>
                  <p:nvPr/>
                </p:nvCxnSpPr>
                <p:spPr>
                  <a:xfrm>
                    <a:off x="6872192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9" name="Straight Connector 1448"/>
                  <p:cNvCxnSpPr/>
                  <p:nvPr/>
                </p:nvCxnSpPr>
                <p:spPr>
                  <a:xfrm>
                    <a:off x="6872192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0" name="Straight Connector 1449"/>
                  <p:cNvCxnSpPr/>
                  <p:nvPr/>
                </p:nvCxnSpPr>
                <p:spPr>
                  <a:xfrm>
                    <a:off x="6875885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1" name="Straight Connector 1450"/>
                  <p:cNvCxnSpPr/>
                  <p:nvPr/>
                </p:nvCxnSpPr>
                <p:spPr>
                  <a:xfrm flipH="1">
                    <a:off x="6875885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2" name="Group 131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942" name="Group 137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99" name="Rectangle 1398"/>
                  <p:cNvSpPr/>
                  <p:nvPr/>
                </p:nvSpPr>
                <p:spPr>
                  <a:xfrm>
                    <a:off x="65093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0" name="Straight Connector 1399"/>
                  <p:cNvCxnSpPr/>
                  <p:nvPr/>
                </p:nvCxnSpPr>
                <p:spPr>
                  <a:xfrm flipV="1">
                    <a:off x="68466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1" name="Rectangle 1400"/>
                  <p:cNvSpPr/>
                  <p:nvPr/>
                </p:nvSpPr>
                <p:spPr>
                  <a:xfrm>
                    <a:off x="64765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2" name="Straight Connector 1401"/>
                  <p:cNvCxnSpPr/>
                  <p:nvPr/>
                </p:nvCxnSpPr>
                <p:spPr>
                  <a:xfrm flipV="1">
                    <a:off x="63959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3" name="Rectangle 1402"/>
                  <p:cNvSpPr/>
                  <p:nvPr/>
                </p:nvSpPr>
                <p:spPr>
                  <a:xfrm>
                    <a:off x="6816779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04" name="Rectangle 1403"/>
                  <p:cNvSpPr/>
                  <p:nvPr/>
                </p:nvSpPr>
                <p:spPr>
                  <a:xfrm>
                    <a:off x="6404889" y="3153671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5" name="Straight Connector 1404"/>
                  <p:cNvCxnSpPr/>
                  <p:nvPr/>
                </p:nvCxnSpPr>
                <p:spPr>
                  <a:xfrm flipV="1">
                    <a:off x="68466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70" name="Group 140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4" name="Straight Connector 1433"/>
                    <p:cNvCxnSpPr/>
                    <p:nvPr/>
                  </p:nvCxnSpPr>
                  <p:spPr>
                    <a:xfrm flipV="1">
                      <a:off x="7028351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5" name="Straight Connector 1434"/>
                    <p:cNvCxnSpPr/>
                    <p:nvPr/>
                  </p:nvCxnSpPr>
                  <p:spPr>
                    <a:xfrm flipV="1">
                      <a:off x="6580645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1" name="Group 140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2" name="Straight Connector 1431"/>
                    <p:cNvCxnSpPr/>
                    <p:nvPr/>
                  </p:nvCxnSpPr>
                  <p:spPr>
                    <a:xfrm flipV="1">
                      <a:off x="70288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3" name="Straight Connector 1432"/>
                    <p:cNvCxnSpPr/>
                    <p:nvPr/>
                  </p:nvCxnSpPr>
                  <p:spPr>
                    <a:xfrm flipV="1">
                      <a:off x="6581126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2" name="Group 140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0" name="Straight Connector 1429"/>
                    <p:cNvCxnSpPr/>
                    <p:nvPr/>
                  </p:nvCxnSpPr>
                  <p:spPr>
                    <a:xfrm flipV="1">
                      <a:off x="7026327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1" name="Straight Connector 1430"/>
                    <p:cNvCxnSpPr/>
                    <p:nvPr/>
                  </p:nvCxnSpPr>
                  <p:spPr>
                    <a:xfrm flipV="1">
                      <a:off x="6581606" y="293425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3" name="Group 140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8" name="Straight Connector 1427"/>
                    <p:cNvCxnSpPr/>
                    <p:nvPr/>
                  </p:nvCxnSpPr>
                  <p:spPr>
                    <a:xfrm flipV="1">
                      <a:off x="70268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9" name="Straight Connector 1428"/>
                    <p:cNvCxnSpPr/>
                    <p:nvPr/>
                  </p:nvCxnSpPr>
                  <p:spPr>
                    <a:xfrm flipV="1">
                      <a:off x="6582085" y="293418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4" name="Group 140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6" name="Straight Connector 1425"/>
                    <p:cNvCxnSpPr/>
                    <p:nvPr/>
                  </p:nvCxnSpPr>
                  <p:spPr>
                    <a:xfrm flipV="1">
                      <a:off x="70272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7" name="Straight Connector 1426"/>
                    <p:cNvCxnSpPr/>
                    <p:nvPr/>
                  </p:nvCxnSpPr>
                  <p:spPr>
                    <a:xfrm flipV="1">
                      <a:off x="6582565" y="293411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5" name="Group 141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4" name="Straight Connector 1423"/>
                    <p:cNvCxnSpPr/>
                    <p:nvPr/>
                  </p:nvCxnSpPr>
                  <p:spPr>
                    <a:xfrm flipV="1">
                      <a:off x="70277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5" name="Straight Connector 1424"/>
                    <p:cNvCxnSpPr/>
                    <p:nvPr/>
                  </p:nvCxnSpPr>
                  <p:spPr>
                    <a:xfrm flipV="1">
                      <a:off x="6583046" y="29387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6" name="Group 141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2" name="Straight Connector 1421"/>
                    <p:cNvCxnSpPr/>
                    <p:nvPr/>
                  </p:nvCxnSpPr>
                  <p:spPr>
                    <a:xfrm flipV="1">
                      <a:off x="70282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3" name="Straight Connector 1422"/>
                    <p:cNvCxnSpPr/>
                    <p:nvPr/>
                  </p:nvCxnSpPr>
                  <p:spPr>
                    <a:xfrm flipV="1">
                      <a:off x="6574570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7" name="Group 141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0" name="Straight Connector 1419"/>
                    <p:cNvCxnSpPr/>
                    <p:nvPr/>
                  </p:nvCxnSpPr>
                  <p:spPr>
                    <a:xfrm flipV="1">
                      <a:off x="7028726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1" name="Straight Connector 1420"/>
                    <p:cNvCxnSpPr/>
                    <p:nvPr/>
                  </p:nvCxnSpPr>
                  <p:spPr>
                    <a:xfrm flipV="1">
                      <a:off x="65810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8" name="Group 141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8" name="Straight Connector 1417"/>
                    <p:cNvCxnSpPr/>
                    <p:nvPr/>
                  </p:nvCxnSpPr>
                  <p:spPr>
                    <a:xfrm flipV="1">
                      <a:off x="7026223" y="2846109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9" name="Straight Connector 1418"/>
                    <p:cNvCxnSpPr/>
                    <p:nvPr/>
                  </p:nvCxnSpPr>
                  <p:spPr>
                    <a:xfrm flipV="1">
                      <a:off x="6581501" y="29385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9" name="Group 141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6" name="Straight Connector 1415"/>
                    <p:cNvCxnSpPr/>
                    <p:nvPr/>
                  </p:nvCxnSpPr>
                  <p:spPr>
                    <a:xfrm flipV="1">
                      <a:off x="7026703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7" name="Straight Connector 1416"/>
                    <p:cNvCxnSpPr/>
                    <p:nvPr/>
                  </p:nvCxnSpPr>
                  <p:spPr>
                    <a:xfrm flipV="1">
                      <a:off x="6581980" y="293846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943" name="Group 137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944" name="Group 137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9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92066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16873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778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00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815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81" name="Straight Connector 1380"/>
                  <p:cNvCxnSpPr/>
                  <p:nvPr/>
                </p:nvCxnSpPr>
                <p:spPr>
                  <a:xfrm flipH="1">
                    <a:off x="6996950" y="2121604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2" name="Straight Connector 1381"/>
                  <p:cNvCxnSpPr/>
                  <p:nvPr/>
                </p:nvCxnSpPr>
                <p:spPr>
                  <a:xfrm>
                    <a:off x="6875143" y="230018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3" name="Straight Connector 1382"/>
                  <p:cNvCxnSpPr/>
                  <p:nvPr/>
                </p:nvCxnSpPr>
                <p:spPr>
                  <a:xfrm>
                    <a:off x="6871453" y="236441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4" name="Straight Connector 1383"/>
                  <p:cNvCxnSpPr/>
                  <p:nvPr/>
                </p:nvCxnSpPr>
                <p:spPr>
                  <a:xfrm>
                    <a:off x="6871453" y="244117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5" name="Straight Connector 1384"/>
                  <p:cNvCxnSpPr/>
                  <p:nvPr/>
                </p:nvCxnSpPr>
                <p:spPr>
                  <a:xfrm>
                    <a:off x="6867761" y="250540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6" name="Straight Connector 1385"/>
                  <p:cNvCxnSpPr/>
                  <p:nvPr/>
                </p:nvCxnSpPr>
                <p:spPr>
                  <a:xfrm>
                    <a:off x="6864071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7" name="Straight Connector 1386"/>
                  <p:cNvCxnSpPr/>
                  <p:nvPr/>
                </p:nvCxnSpPr>
                <p:spPr>
                  <a:xfrm>
                    <a:off x="6864071" y="26338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8" name="Straight Connector 1387"/>
                  <p:cNvCxnSpPr/>
                  <p:nvPr/>
                </p:nvCxnSpPr>
                <p:spPr>
                  <a:xfrm>
                    <a:off x="6860378" y="27027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9" name="Straight Connector 1388"/>
                  <p:cNvCxnSpPr/>
                  <p:nvPr/>
                </p:nvCxnSpPr>
                <p:spPr>
                  <a:xfrm>
                    <a:off x="6867761" y="277171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0" name="Straight Connector 1389"/>
                  <p:cNvCxnSpPr/>
                  <p:nvPr/>
                </p:nvCxnSpPr>
                <p:spPr>
                  <a:xfrm>
                    <a:off x="6871453" y="28422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1" name="Straight Connector 1390"/>
                  <p:cNvCxnSpPr/>
                  <p:nvPr/>
                </p:nvCxnSpPr>
                <p:spPr>
                  <a:xfrm>
                    <a:off x="6871453" y="29111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2" name="Straight Connector 1391"/>
                  <p:cNvCxnSpPr/>
                  <p:nvPr/>
                </p:nvCxnSpPr>
                <p:spPr>
                  <a:xfrm>
                    <a:off x="6875143" y="297536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3" name="Straight Connector 1392"/>
                  <p:cNvCxnSpPr/>
                  <p:nvPr/>
                </p:nvCxnSpPr>
                <p:spPr>
                  <a:xfrm flipH="1">
                    <a:off x="6875143" y="2127870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3" name="Group 1318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884" name="Group 131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41" name="Rectangle 1340"/>
                  <p:cNvSpPr/>
                  <p:nvPr/>
                </p:nvSpPr>
                <p:spPr>
                  <a:xfrm>
                    <a:off x="6508755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2" name="Straight Connector 1341"/>
                  <p:cNvCxnSpPr/>
                  <p:nvPr/>
                </p:nvCxnSpPr>
                <p:spPr>
                  <a:xfrm flipV="1">
                    <a:off x="68460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3" name="Rectangle 1342"/>
                  <p:cNvSpPr/>
                  <p:nvPr/>
                </p:nvSpPr>
                <p:spPr>
                  <a:xfrm>
                    <a:off x="64759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4" name="Straight Connector 1343"/>
                  <p:cNvCxnSpPr/>
                  <p:nvPr/>
                </p:nvCxnSpPr>
                <p:spPr>
                  <a:xfrm flipV="1">
                    <a:off x="6395336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5" name="Rectangle 1344"/>
                  <p:cNvSpPr/>
                  <p:nvPr/>
                </p:nvSpPr>
                <p:spPr>
                  <a:xfrm>
                    <a:off x="6816180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6" name="Rectangle 1345"/>
                  <p:cNvSpPr/>
                  <p:nvPr/>
                </p:nvSpPr>
                <p:spPr>
                  <a:xfrm>
                    <a:off x="6404289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7" name="Straight Connector 1346"/>
                  <p:cNvCxnSpPr/>
                  <p:nvPr/>
                </p:nvCxnSpPr>
                <p:spPr>
                  <a:xfrm flipV="1">
                    <a:off x="68460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12" name="Group 134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6" name="Straight Connector 1375"/>
                    <p:cNvCxnSpPr/>
                    <p:nvPr/>
                  </p:nvCxnSpPr>
                  <p:spPr>
                    <a:xfrm flipV="1">
                      <a:off x="7027752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7" name="Straight Connector 1376"/>
                    <p:cNvCxnSpPr/>
                    <p:nvPr/>
                  </p:nvCxnSpPr>
                  <p:spPr>
                    <a:xfrm flipV="1">
                      <a:off x="6574076" y="293439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3" name="Group 134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4" name="Straight Connector 1373"/>
                    <p:cNvCxnSpPr/>
                    <p:nvPr/>
                  </p:nvCxnSpPr>
                  <p:spPr>
                    <a:xfrm flipV="1">
                      <a:off x="70282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5" name="Straight Connector 1374"/>
                    <p:cNvCxnSpPr/>
                    <p:nvPr/>
                  </p:nvCxnSpPr>
                  <p:spPr>
                    <a:xfrm flipV="1">
                      <a:off x="6574557" y="29343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4" name="Group 13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2" name="Straight Connector 1371"/>
                    <p:cNvCxnSpPr/>
                    <p:nvPr/>
                  </p:nvCxnSpPr>
                  <p:spPr>
                    <a:xfrm flipV="1">
                      <a:off x="7019759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3" name="Straight Connector 1372"/>
                    <p:cNvCxnSpPr/>
                    <p:nvPr/>
                  </p:nvCxnSpPr>
                  <p:spPr>
                    <a:xfrm flipV="1">
                      <a:off x="6581006" y="293425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5" name="Group 13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0" name="Straight Connector 1369"/>
                    <p:cNvCxnSpPr/>
                    <p:nvPr/>
                  </p:nvCxnSpPr>
                  <p:spPr>
                    <a:xfrm flipV="1">
                      <a:off x="7026208" y="284175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1" name="Straight Connector 1370"/>
                    <p:cNvCxnSpPr/>
                    <p:nvPr/>
                  </p:nvCxnSpPr>
                  <p:spPr>
                    <a:xfrm flipV="1">
                      <a:off x="6581486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6" name="Group 13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8" name="Straight Connector 1367"/>
                    <p:cNvCxnSpPr/>
                    <p:nvPr/>
                  </p:nvCxnSpPr>
                  <p:spPr>
                    <a:xfrm flipV="1">
                      <a:off x="7026688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9" name="Straight Connector 1368"/>
                    <p:cNvCxnSpPr/>
                    <p:nvPr/>
                  </p:nvCxnSpPr>
                  <p:spPr>
                    <a:xfrm flipV="1">
                      <a:off x="6581965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7" name="Group 13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6" name="Straight Connector 1365"/>
                    <p:cNvCxnSpPr/>
                    <p:nvPr/>
                  </p:nvCxnSpPr>
                  <p:spPr>
                    <a:xfrm flipV="1">
                      <a:off x="7027169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7" name="Straight Connector 1366"/>
                    <p:cNvCxnSpPr/>
                    <p:nvPr/>
                  </p:nvCxnSpPr>
                  <p:spPr>
                    <a:xfrm flipV="1">
                      <a:off x="6582446" y="293874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8" name="Group 135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4" name="Straight Connector 1363"/>
                    <p:cNvCxnSpPr/>
                    <p:nvPr/>
                  </p:nvCxnSpPr>
                  <p:spPr>
                    <a:xfrm flipV="1">
                      <a:off x="7027648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5" name="Straight Connector 1364"/>
                    <p:cNvCxnSpPr/>
                    <p:nvPr/>
                  </p:nvCxnSpPr>
                  <p:spPr>
                    <a:xfrm flipV="1">
                      <a:off x="6573973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9" name="Group 135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2" name="Straight Connector 1361"/>
                    <p:cNvCxnSpPr/>
                    <p:nvPr/>
                  </p:nvCxnSpPr>
                  <p:spPr>
                    <a:xfrm flipV="1">
                      <a:off x="7028128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3" name="Straight Connector 1362"/>
                    <p:cNvCxnSpPr/>
                    <p:nvPr/>
                  </p:nvCxnSpPr>
                  <p:spPr>
                    <a:xfrm flipV="1">
                      <a:off x="6574452" y="2938605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0" name="Group 135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0" name="Straight Connector 1359"/>
                    <p:cNvCxnSpPr/>
                    <p:nvPr/>
                  </p:nvCxnSpPr>
                  <p:spPr>
                    <a:xfrm flipV="1">
                      <a:off x="7019654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1" name="Straight Connector 1360"/>
                    <p:cNvCxnSpPr/>
                    <p:nvPr/>
                  </p:nvCxnSpPr>
                  <p:spPr>
                    <a:xfrm flipV="1">
                      <a:off x="6580903" y="2938534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1" name="Group 135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58" name="Straight Connector 1357"/>
                    <p:cNvCxnSpPr/>
                    <p:nvPr/>
                  </p:nvCxnSpPr>
                  <p:spPr>
                    <a:xfrm flipV="1">
                      <a:off x="7026103" y="2846040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9" name="Straight Connector 1358"/>
                    <p:cNvCxnSpPr/>
                    <p:nvPr/>
                  </p:nvCxnSpPr>
                  <p:spPr>
                    <a:xfrm flipV="1">
                      <a:off x="6581382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885" name="Group 132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886" name="Group 132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3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036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26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4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073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23" name="Straight Connector 1322"/>
                  <p:cNvCxnSpPr/>
                  <p:nvPr/>
                </p:nvCxnSpPr>
                <p:spPr>
                  <a:xfrm flipH="1">
                    <a:off x="6996209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4" name="Straight Connector 1323"/>
                  <p:cNvCxnSpPr/>
                  <p:nvPr/>
                </p:nvCxnSpPr>
                <p:spPr>
                  <a:xfrm>
                    <a:off x="6874404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5" name="Straight Connector 1324"/>
                  <p:cNvCxnSpPr/>
                  <p:nvPr/>
                </p:nvCxnSpPr>
                <p:spPr>
                  <a:xfrm>
                    <a:off x="6870711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6" name="Straight Connector 1325"/>
                  <p:cNvCxnSpPr/>
                  <p:nvPr/>
                </p:nvCxnSpPr>
                <p:spPr>
                  <a:xfrm>
                    <a:off x="6870711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7" name="Straight Connector 1326"/>
                  <p:cNvCxnSpPr/>
                  <p:nvPr/>
                </p:nvCxnSpPr>
                <p:spPr>
                  <a:xfrm>
                    <a:off x="6867021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8" name="Straight Connector 1327"/>
                  <p:cNvCxnSpPr/>
                  <p:nvPr/>
                </p:nvCxnSpPr>
                <p:spPr>
                  <a:xfrm>
                    <a:off x="6863329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9" name="Straight Connector 1328"/>
                  <p:cNvCxnSpPr/>
                  <p:nvPr/>
                </p:nvCxnSpPr>
                <p:spPr>
                  <a:xfrm>
                    <a:off x="6863329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0" name="Straight Connector 1329"/>
                  <p:cNvCxnSpPr/>
                  <p:nvPr/>
                </p:nvCxnSpPr>
                <p:spPr>
                  <a:xfrm>
                    <a:off x="6859639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1" name="Straight Connector 1330"/>
                  <p:cNvCxnSpPr/>
                  <p:nvPr/>
                </p:nvCxnSpPr>
                <p:spPr>
                  <a:xfrm>
                    <a:off x="6867021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2" name="Straight Connector 1331"/>
                  <p:cNvCxnSpPr/>
                  <p:nvPr/>
                </p:nvCxnSpPr>
                <p:spPr>
                  <a:xfrm>
                    <a:off x="6870711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3" name="Straight Connector 1332"/>
                  <p:cNvCxnSpPr/>
                  <p:nvPr/>
                </p:nvCxnSpPr>
                <p:spPr>
                  <a:xfrm>
                    <a:off x="6870711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4" name="Straight Connector 1333"/>
                  <p:cNvCxnSpPr/>
                  <p:nvPr/>
                </p:nvCxnSpPr>
                <p:spPr>
                  <a:xfrm>
                    <a:off x="6874404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5" name="Straight Connector 1334"/>
                  <p:cNvCxnSpPr/>
                  <p:nvPr/>
                </p:nvCxnSpPr>
                <p:spPr>
                  <a:xfrm flipH="1">
                    <a:off x="6874404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559" name="TextBox 1558"/>
            <p:cNvSpPr txBox="1"/>
            <p:nvPr/>
          </p:nvSpPr>
          <p:spPr>
            <a:xfrm>
              <a:off x="668088" y="4554311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560" name="TextBox 1559"/>
            <p:cNvSpPr txBox="1"/>
            <p:nvPr/>
          </p:nvSpPr>
          <p:spPr>
            <a:xfrm>
              <a:off x="1068096" y="4552724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561" name="TextBox 1560"/>
            <p:cNvSpPr txBox="1"/>
            <p:nvPr/>
          </p:nvSpPr>
          <p:spPr>
            <a:xfrm>
              <a:off x="1466515" y="4551137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562" name="TextBox 1561"/>
            <p:cNvSpPr txBox="1"/>
            <p:nvPr/>
          </p:nvSpPr>
          <p:spPr>
            <a:xfrm>
              <a:off x="183318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563" name="TextBox 1562"/>
            <p:cNvSpPr txBox="1"/>
            <p:nvPr/>
          </p:nvSpPr>
          <p:spPr>
            <a:xfrm>
              <a:off x="2260181" y="4547963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564" name="TextBox 1563"/>
            <p:cNvSpPr txBox="1"/>
            <p:nvPr/>
          </p:nvSpPr>
          <p:spPr>
            <a:xfrm>
              <a:off x="2631617" y="4546376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565" name="TextBox 1564"/>
            <p:cNvSpPr txBox="1"/>
            <p:nvPr/>
          </p:nvSpPr>
          <p:spPr>
            <a:xfrm>
              <a:off x="3014164" y="4544790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566" name="TextBox 1565"/>
            <p:cNvSpPr txBox="1"/>
            <p:nvPr/>
          </p:nvSpPr>
          <p:spPr>
            <a:xfrm>
              <a:off x="339194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8</a:t>
              </a:r>
            </a:p>
          </p:txBody>
        </p:sp>
        <p:grpSp>
          <p:nvGrpSpPr>
            <p:cNvPr id="205847" name="Group 187"/>
            <p:cNvGrpSpPr>
              <a:grpSpLocks/>
            </p:cNvGrpSpPr>
            <p:nvPr/>
          </p:nvGrpSpPr>
          <p:grpSpPr bwMode="auto">
            <a:xfrm>
              <a:off x="2646378" y="1872322"/>
              <a:ext cx="1052512" cy="355600"/>
              <a:chOff x="4410" y="1365"/>
              <a:chExt cx="663" cy="224"/>
            </a:xfrm>
          </p:grpSpPr>
          <p:sp>
            <p:nvSpPr>
              <p:cNvPr id="156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5848" name="Group 187"/>
            <p:cNvGrpSpPr>
              <a:grpSpLocks/>
            </p:cNvGrpSpPr>
            <p:nvPr/>
          </p:nvGrpSpPr>
          <p:grpSpPr bwMode="auto">
            <a:xfrm>
              <a:off x="5819864" y="1872322"/>
              <a:ext cx="1052512" cy="355600"/>
              <a:chOff x="4410" y="1365"/>
              <a:chExt cx="663" cy="224"/>
            </a:xfrm>
          </p:grpSpPr>
          <p:sp>
            <p:nvSpPr>
              <p:cNvPr id="1574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5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6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7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8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1368101" y="2215235"/>
              <a:ext cx="1588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9" name="Straight Connector 1578"/>
            <p:cNvCxnSpPr/>
            <p:nvPr/>
          </p:nvCxnSpPr>
          <p:spPr>
            <a:xfrm flipH="1">
              <a:off x="3074483" y="2224757"/>
              <a:ext cx="0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0" name="Straight Connector 1579"/>
            <p:cNvCxnSpPr/>
            <p:nvPr/>
          </p:nvCxnSpPr>
          <p:spPr>
            <a:xfrm flipH="1">
              <a:off x="4953883" y="2226343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1" name="Straight Connector 1580"/>
            <p:cNvCxnSpPr/>
            <p:nvPr/>
          </p:nvCxnSpPr>
          <p:spPr>
            <a:xfrm flipH="1">
              <a:off x="6515817" y="2227930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2" name="Straight Connector 1581"/>
            <p:cNvCxnSpPr>
              <a:endCxn id="71" idx="0"/>
            </p:cNvCxnSpPr>
            <p:nvPr/>
          </p:nvCxnSpPr>
          <p:spPr>
            <a:xfrm flipH="1">
              <a:off x="1607788" y="2221583"/>
              <a:ext cx="1127005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3" name="Straight Connector 1582"/>
            <p:cNvCxnSpPr/>
            <p:nvPr/>
          </p:nvCxnSpPr>
          <p:spPr>
            <a:xfrm flipH="1">
              <a:off x="3193532" y="2221583"/>
              <a:ext cx="1304786" cy="523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4" name="Straight Connector 1583"/>
            <p:cNvCxnSpPr/>
            <p:nvPr/>
          </p:nvCxnSpPr>
          <p:spPr>
            <a:xfrm flipH="1">
              <a:off x="5122140" y="2253321"/>
              <a:ext cx="1301612" cy="5062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5" name="Straight Connector 1584"/>
            <p:cNvCxnSpPr>
              <a:endCxn id="71" idx="1"/>
            </p:cNvCxnSpPr>
            <p:nvPr/>
          </p:nvCxnSpPr>
          <p:spPr>
            <a:xfrm flipH="1">
              <a:off x="1739536" y="2231104"/>
              <a:ext cx="2596874" cy="504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6" name="Straight Connector 1585"/>
            <p:cNvCxnSpPr/>
            <p:nvPr/>
          </p:nvCxnSpPr>
          <p:spPr>
            <a:xfrm flipH="1">
              <a:off x="3518935" y="2242212"/>
              <a:ext cx="280798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7" name="Straight Connector 1586"/>
            <p:cNvCxnSpPr/>
            <p:nvPr/>
          </p:nvCxnSpPr>
          <p:spPr>
            <a:xfrm flipH="1">
              <a:off x="1977636" y="2253321"/>
              <a:ext cx="395086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8" name="Straight Connector 1587"/>
            <p:cNvCxnSpPr>
              <a:stCxn id="52" idx="2"/>
            </p:cNvCxnSpPr>
            <p:nvPr/>
          </p:nvCxnSpPr>
          <p:spPr>
            <a:xfrm>
              <a:off x="1476039" y="2223169"/>
              <a:ext cx="1552410" cy="5173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9" name="Straight Connector 1588"/>
            <p:cNvCxnSpPr/>
            <p:nvPr/>
          </p:nvCxnSpPr>
          <p:spPr>
            <a:xfrm>
              <a:off x="1623662" y="2223169"/>
              <a:ext cx="3014342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0" name="Straight Connector 1589"/>
            <p:cNvCxnSpPr>
              <a:stCxn id="54" idx="1"/>
            </p:cNvCxnSpPr>
            <p:nvPr/>
          </p:nvCxnSpPr>
          <p:spPr>
            <a:xfrm>
              <a:off x="1868111" y="2226343"/>
              <a:ext cx="4342939" cy="5458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306" idx="0"/>
            </p:cNvCxnSpPr>
            <p:nvPr/>
          </p:nvCxnSpPr>
          <p:spPr>
            <a:xfrm flipH="1" flipV="1">
              <a:off x="3166548" y="2239038"/>
              <a:ext cx="1596855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1" name="Straight Connector 1590"/>
            <p:cNvCxnSpPr>
              <a:stCxn id="1553" idx="0"/>
            </p:cNvCxnSpPr>
            <p:nvPr/>
          </p:nvCxnSpPr>
          <p:spPr>
            <a:xfrm flipH="1" flipV="1">
              <a:off x="3342741" y="2232691"/>
              <a:ext cx="2984183" cy="537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2" name="Straight Connector 1591"/>
            <p:cNvCxnSpPr>
              <a:stCxn id="1553" idx="1"/>
            </p:cNvCxnSpPr>
            <p:nvPr/>
          </p:nvCxnSpPr>
          <p:spPr>
            <a:xfrm flipH="1" flipV="1">
              <a:off x="4639591" y="2226343"/>
              <a:ext cx="1819082" cy="5443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826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 dirty="0">
                <a:solidFill>
                  <a:srgbClr val="000099"/>
                </a:solidFill>
                <a:latin typeface="Gill Sans MT" charset="0"/>
              </a:rPr>
              <a:t>Data center networks </a:t>
            </a:r>
          </a:p>
        </p:txBody>
      </p:sp>
      <p:pic>
        <p:nvPicPr>
          <p:cNvPr id="205827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8" name="Rectangle 6"/>
          <p:cNvSpPr txBox="1">
            <a:spLocks noChangeArrowheads="1"/>
          </p:cNvSpPr>
          <p:nvPr/>
        </p:nvSpPr>
        <p:spPr bwMode="auto">
          <a:xfrm>
            <a:off x="590550" y="1166813"/>
            <a:ext cx="82740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 eaLnBrk="1" hangingPunct="1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i="0" dirty="0">
                <a:latin typeface="Gill Sans MT" charset="0"/>
              </a:rPr>
              <a:t>rich interconnection among switches, racks:</a:t>
            </a:r>
          </a:p>
          <a:p>
            <a:pPr marL="681038" lvl="1" indent="-223838" eaLnBrk="1" hangingPunct="1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Gill Sans MT" charset="0"/>
              </a:rPr>
              <a:t>increased throughput between racks (multiple routing paths possible)</a:t>
            </a:r>
          </a:p>
          <a:p>
            <a:pPr marL="681038" lvl="1" indent="-223838" eaLnBrk="1" hangingPunct="1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Gill Sans MT" charset="0"/>
              </a:rPr>
              <a:t>increased reliability via redundancy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latin typeface="Gill Sans MT" charset="0"/>
            </a:endParaRPr>
          </a:p>
        </p:txBody>
      </p:sp>
      <p:sp>
        <p:nvSpPr>
          <p:cNvPr id="10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86</a:t>
            </a:fld>
            <a:endParaRPr lang="en-US" sz="1200" dirty="0">
              <a:latin typeface="Tahoma" charset="0"/>
            </a:endParaRPr>
          </a:p>
        </p:txBody>
      </p:sp>
      <p:sp>
        <p:nvSpPr>
          <p:cNvPr id="1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64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  <a:endParaRPr lang="en-US" dirty="0">
              <a:solidFill>
                <a:srgbClr val="0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6.7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1143000"/>
          </a:xfrm>
        </p:spPr>
        <p:txBody>
          <a:bodyPr/>
          <a:lstStyle/>
          <a:p>
            <a:pPr>
              <a:defRPr/>
            </a:pPr>
            <a:r>
              <a:rPr lang="en-US" sz="3200" i="1" dirty="0">
                <a:solidFill>
                  <a:srgbClr val="C00000"/>
                </a:solidFill>
                <a:latin typeface="Gill Sans MT" charset="0"/>
                <a:cs typeface="+mj-cs"/>
              </a:rPr>
              <a:t>Synthesis: </a:t>
            </a:r>
            <a:r>
              <a:rPr lang="en-US" sz="3200" dirty="0">
                <a:latin typeface="Gill Sans MT" charset="0"/>
                <a:cs typeface="+mj-cs"/>
              </a:rPr>
              <a:t>a day in the life of a web request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8263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journey down protocol stack complete!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application, transport, network, link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putting-it-all-together: synthesis!</a:t>
            </a:r>
          </a:p>
          <a:p>
            <a:pPr lvl="1"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goal: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identify, review, understand protocols (at all layers) involved in seemingly simple scenario: requesting www page</a:t>
            </a:r>
          </a:p>
          <a:p>
            <a:pPr lvl="1"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scenario: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student attaches laptop to campus network, requests/receives www.google.com 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208901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715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Freeform 406"/>
          <p:cNvSpPr>
            <a:spLocks/>
          </p:cNvSpPr>
          <p:nvPr/>
        </p:nvSpPr>
        <p:spPr bwMode="auto">
          <a:xfrm>
            <a:off x="4751388" y="706438"/>
            <a:ext cx="3894137" cy="3192462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6838"/>
            <a:ext cx="8034338" cy="973137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life: scenario</a:t>
            </a:r>
          </a:p>
        </p:txBody>
      </p:sp>
      <p:sp>
        <p:nvSpPr>
          <p:cNvPr id="209925" name="Freeform 3"/>
          <p:cNvSpPr>
            <a:spLocks/>
          </p:cNvSpPr>
          <p:nvPr/>
        </p:nvSpPr>
        <p:spPr bwMode="auto">
          <a:xfrm>
            <a:off x="611188" y="1273175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9926" name="Group 4"/>
          <p:cNvGrpSpPr>
            <a:grpSpLocks/>
          </p:cNvGrpSpPr>
          <p:nvPr/>
        </p:nvGrpSpPr>
        <p:grpSpPr bwMode="auto">
          <a:xfrm>
            <a:off x="5383213" y="2679700"/>
            <a:ext cx="757237" cy="379413"/>
            <a:chOff x="2466" y="2026"/>
            <a:chExt cx="477" cy="282"/>
          </a:xfrm>
        </p:grpSpPr>
        <p:sp>
          <p:nvSpPr>
            <p:cNvPr id="210197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98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99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200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201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208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9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10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202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205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6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7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203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204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9927" name="Group 19"/>
          <p:cNvGrpSpPr>
            <a:grpSpLocks/>
          </p:cNvGrpSpPr>
          <p:nvPr/>
        </p:nvGrpSpPr>
        <p:grpSpPr bwMode="auto">
          <a:xfrm>
            <a:off x="6748463" y="2425700"/>
            <a:ext cx="757237" cy="379413"/>
            <a:chOff x="2466" y="2026"/>
            <a:chExt cx="477" cy="282"/>
          </a:xfrm>
        </p:grpSpPr>
        <p:sp>
          <p:nvSpPr>
            <p:cNvPr id="210183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84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85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86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87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94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5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6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88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91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2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3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89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90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28" name="Text Box 34"/>
          <p:cNvSpPr txBox="1">
            <a:spLocks noChangeArrowheads="1"/>
          </p:cNvSpPr>
          <p:nvPr/>
        </p:nvSpPr>
        <p:spPr bwMode="auto">
          <a:xfrm>
            <a:off x="5364163" y="17621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209929" name="Line 36"/>
          <p:cNvSpPr>
            <a:spLocks noChangeShapeType="1"/>
          </p:cNvSpPr>
          <p:nvPr/>
        </p:nvSpPr>
        <p:spPr bwMode="auto">
          <a:xfrm flipV="1">
            <a:off x="3613150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0" name="Line 43"/>
          <p:cNvSpPr>
            <a:spLocks noChangeShapeType="1"/>
          </p:cNvSpPr>
          <p:nvPr/>
        </p:nvSpPr>
        <p:spPr bwMode="auto">
          <a:xfrm flipV="1">
            <a:off x="2503488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1" name="Line 44"/>
          <p:cNvSpPr>
            <a:spLocks noChangeShapeType="1"/>
          </p:cNvSpPr>
          <p:nvPr/>
        </p:nvSpPr>
        <p:spPr bwMode="auto">
          <a:xfrm flipV="1">
            <a:off x="3762375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2" name="Line 48"/>
          <p:cNvSpPr>
            <a:spLocks noChangeShapeType="1"/>
          </p:cNvSpPr>
          <p:nvPr/>
        </p:nvSpPr>
        <p:spPr bwMode="auto">
          <a:xfrm flipV="1">
            <a:off x="3117850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9933" name="Group 49"/>
          <p:cNvGrpSpPr>
            <a:grpSpLocks/>
          </p:cNvGrpSpPr>
          <p:nvPr/>
        </p:nvGrpSpPr>
        <p:grpSpPr bwMode="auto">
          <a:xfrm>
            <a:off x="2598738" y="3365500"/>
            <a:ext cx="987425" cy="479425"/>
            <a:chOff x="1118" y="1621"/>
            <a:chExt cx="622" cy="302"/>
          </a:xfrm>
        </p:grpSpPr>
        <p:sp>
          <p:nvSpPr>
            <p:cNvPr id="210166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67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68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10169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0170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71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0172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210173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1018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81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82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0174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1017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78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79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10175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76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09934" name="Line 68"/>
          <p:cNvSpPr>
            <a:spLocks noChangeShapeType="1"/>
          </p:cNvSpPr>
          <p:nvPr/>
        </p:nvSpPr>
        <p:spPr bwMode="auto">
          <a:xfrm flipV="1">
            <a:off x="3589338" y="2930525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9935" name="Group 69"/>
          <p:cNvGrpSpPr>
            <a:grpSpLocks/>
          </p:cNvGrpSpPr>
          <p:nvPr/>
        </p:nvGrpSpPr>
        <p:grpSpPr bwMode="auto">
          <a:xfrm>
            <a:off x="7405688" y="3341688"/>
            <a:ext cx="757237" cy="379412"/>
            <a:chOff x="2466" y="2026"/>
            <a:chExt cx="477" cy="282"/>
          </a:xfrm>
        </p:grpSpPr>
        <p:sp>
          <p:nvSpPr>
            <p:cNvPr id="21015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5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5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5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5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6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5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6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5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5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36" name="Line 93"/>
          <p:cNvSpPr>
            <a:spLocks noChangeShapeType="1"/>
          </p:cNvSpPr>
          <p:nvPr/>
        </p:nvSpPr>
        <p:spPr bwMode="auto">
          <a:xfrm flipH="1">
            <a:off x="7124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7" name="Freeform 94"/>
          <p:cNvSpPr>
            <a:spLocks/>
          </p:cNvSpPr>
          <p:nvPr/>
        </p:nvSpPr>
        <p:spPr bwMode="auto">
          <a:xfrm>
            <a:off x="1089025" y="4146550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9938" name="Group 110"/>
          <p:cNvGrpSpPr>
            <a:grpSpLocks/>
          </p:cNvGrpSpPr>
          <p:nvPr/>
        </p:nvGrpSpPr>
        <p:grpSpPr bwMode="auto">
          <a:xfrm>
            <a:off x="4025900" y="4724400"/>
            <a:ext cx="757238" cy="379413"/>
            <a:chOff x="2466" y="2026"/>
            <a:chExt cx="477" cy="282"/>
          </a:xfrm>
        </p:grpSpPr>
        <p:sp>
          <p:nvSpPr>
            <p:cNvPr id="21013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3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4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4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4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4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5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5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4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4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4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4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4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4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39" name="Line 134"/>
          <p:cNvSpPr>
            <a:spLocks noChangeShapeType="1"/>
          </p:cNvSpPr>
          <p:nvPr/>
        </p:nvSpPr>
        <p:spPr bwMode="auto">
          <a:xfrm flipV="1">
            <a:off x="4479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40" name="Text Box 135"/>
          <p:cNvSpPr txBox="1">
            <a:spLocks noChangeArrowheads="1"/>
          </p:cNvSpPr>
          <p:nvPr/>
        </p:nvSpPr>
        <p:spPr bwMode="auto">
          <a:xfrm>
            <a:off x="5357813" y="5018088"/>
            <a:ext cx="1809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sz="1600" i="0" dirty="0">
                <a:solidFill>
                  <a:srgbClr val="000000"/>
                </a:solidFill>
                <a:latin typeface="Arial" charset="0"/>
              </a:rPr>
              <a:t>s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209941" name="Line 136"/>
          <p:cNvSpPr>
            <a:spLocks noChangeShapeType="1"/>
          </p:cNvSpPr>
          <p:nvPr/>
        </p:nvSpPr>
        <p:spPr bwMode="auto">
          <a:xfrm flipV="1">
            <a:off x="3059113" y="4894263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42" name="Text Box 137"/>
          <p:cNvSpPr txBox="1">
            <a:spLocks noChangeArrowheads="1"/>
          </p:cNvSpPr>
          <p:nvPr/>
        </p:nvSpPr>
        <p:spPr bwMode="auto">
          <a:xfrm>
            <a:off x="1971675" y="5286375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09943" name="Text Box 138"/>
          <p:cNvSpPr txBox="1">
            <a:spLocks noChangeArrowheads="1"/>
          </p:cNvSpPr>
          <p:nvPr/>
        </p:nvSpPr>
        <p:spPr bwMode="auto">
          <a:xfrm>
            <a:off x="1939925" y="4992688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sp>
        <p:nvSpPr>
          <p:cNvPr id="209944" name="Text Box 139"/>
          <p:cNvSpPr txBox="1">
            <a:spLocks noChangeArrowheads="1"/>
          </p:cNvSpPr>
          <p:nvPr/>
        </p:nvSpPr>
        <p:spPr bwMode="auto">
          <a:xfrm>
            <a:off x="7577138" y="1384300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9945" name="Group 95"/>
          <p:cNvGrpSpPr>
            <a:grpSpLocks/>
          </p:cNvGrpSpPr>
          <p:nvPr/>
        </p:nvGrpSpPr>
        <p:grpSpPr bwMode="auto">
          <a:xfrm>
            <a:off x="5797550" y="4365625"/>
            <a:ext cx="757238" cy="379413"/>
            <a:chOff x="2466" y="2026"/>
            <a:chExt cx="477" cy="282"/>
          </a:xfrm>
        </p:grpSpPr>
        <p:sp>
          <p:nvSpPr>
            <p:cNvPr id="210124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25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26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27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28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35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6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7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29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32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3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4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30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31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9946" name="Group 166"/>
          <p:cNvGrpSpPr>
            <a:grpSpLocks/>
          </p:cNvGrpSpPr>
          <p:nvPr/>
        </p:nvGrpSpPr>
        <p:grpSpPr bwMode="auto">
          <a:xfrm>
            <a:off x="5181600" y="3048000"/>
            <a:ext cx="400050" cy="152400"/>
            <a:chOff x="3228" y="1776"/>
            <a:chExt cx="252" cy="96"/>
          </a:xfrm>
        </p:grpSpPr>
        <p:sp>
          <p:nvSpPr>
            <p:cNvPr id="21012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2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7" name="Group 167"/>
          <p:cNvGrpSpPr>
            <a:grpSpLocks/>
          </p:cNvGrpSpPr>
          <p:nvPr/>
        </p:nvGrpSpPr>
        <p:grpSpPr bwMode="auto">
          <a:xfrm flipH="1">
            <a:off x="5810250" y="3062288"/>
            <a:ext cx="400050" cy="152400"/>
            <a:chOff x="3228" y="1776"/>
            <a:chExt cx="252" cy="96"/>
          </a:xfrm>
        </p:grpSpPr>
        <p:sp>
          <p:nvSpPr>
            <p:cNvPr id="210120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21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8" name="Group 170"/>
          <p:cNvGrpSpPr>
            <a:grpSpLocks/>
          </p:cNvGrpSpPr>
          <p:nvPr/>
        </p:nvGrpSpPr>
        <p:grpSpPr bwMode="auto">
          <a:xfrm flipH="1" flipV="1">
            <a:off x="5962650" y="2538413"/>
            <a:ext cx="400050" cy="152400"/>
            <a:chOff x="3228" y="1776"/>
            <a:chExt cx="252" cy="96"/>
          </a:xfrm>
        </p:grpSpPr>
        <p:sp>
          <p:nvSpPr>
            <p:cNvPr id="21011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9" name="Group 173"/>
          <p:cNvGrpSpPr>
            <a:grpSpLocks/>
          </p:cNvGrpSpPr>
          <p:nvPr/>
        </p:nvGrpSpPr>
        <p:grpSpPr bwMode="auto">
          <a:xfrm flipH="1" flipV="1">
            <a:off x="8062913" y="3228975"/>
            <a:ext cx="400050" cy="152400"/>
            <a:chOff x="3228" y="1776"/>
            <a:chExt cx="252" cy="96"/>
          </a:xfrm>
        </p:grpSpPr>
        <p:sp>
          <p:nvSpPr>
            <p:cNvPr id="210116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7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0" name="Group 176"/>
          <p:cNvGrpSpPr>
            <a:grpSpLocks/>
          </p:cNvGrpSpPr>
          <p:nvPr/>
        </p:nvGrpSpPr>
        <p:grpSpPr bwMode="auto">
          <a:xfrm flipV="1">
            <a:off x="7239000" y="3248025"/>
            <a:ext cx="295275" cy="114300"/>
            <a:chOff x="3228" y="1776"/>
            <a:chExt cx="252" cy="96"/>
          </a:xfrm>
        </p:grpSpPr>
        <p:sp>
          <p:nvSpPr>
            <p:cNvPr id="210114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5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1" name="Group 179"/>
          <p:cNvGrpSpPr>
            <a:grpSpLocks/>
          </p:cNvGrpSpPr>
          <p:nvPr/>
        </p:nvGrpSpPr>
        <p:grpSpPr bwMode="auto">
          <a:xfrm rot="409689" flipH="1" flipV="1">
            <a:off x="7510463" y="2590800"/>
            <a:ext cx="452437" cy="57150"/>
            <a:chOff x="3228" y="1776"/>
            <a:chExt cx="252" cy="96"/>
          </a:xfrm>
        </p:grpSpPr>
        <p:sp>
          <p:nvSpPr>
            <p:cNvPr id="210112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3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2" name="Group 182"/>
          <p:cNvGrpSpPr>
            <a:grpSpLocks/>
          </p:cNvGrpSpPr>
          <p:nvPr/>
        </p:nvGrpSpPr>
        <p:grpSpPr bwMode="auto">
          <a:xfrm>
            <a:off x="6653213" y="2795588"/>
            <a:ext cx="295275" cy="114300"/>
            <a:chOff x="3228" y="1776"/>
            <a:chExt cx="252" cy="96"/>
          </a:xfrm>
        </p:grpSpPr>
        <p:sp>
          <p:nvSpPr>
            <p:cNvPr id="210110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1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3" name="Group 185"/>
          <p:cNvGrpSpPr>
            <a:grpSpLocks/>
          </p:cNvGrpSpPr>
          <p:nvPr/>
        </p:nvGrpSpPr>
        <p:grpSpPr bwMode="auto">
          <a:xfrm flipH="1">
            <a:off x="7291388" y="2795588"/>
            <a:ext cx="295275" cy="114300"/>
            <a:chOff x="3228" y="1776"/>
            <a:chExt cx="252" cy="96"/>
          </a:xfrm>
        </p:grpSpPr>
        <p:sp>
          <p:nvSpPr>
            <p:cNvPr id="210108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9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4" name="Group 188"/>
          <p:cNvGrpSpPr>
            <a:grpSpLocks/>
          </p:cNvGrpSpPr>
          <p:nvPr/>
        </p:nvGrpSpPr>
        <p:grpSpPr bwMode="auto">
          <a:xfrm>
            <a:off x="5705475" y="4743450"/>
            <a:ext cx="295275" cy="114300"/>
            <a:chOff x="3228" y="1776"/>
            <a:chExt cx="252" cy="96"/>
          </a:xfrm>
        </p:grpSpPr>
        <p:sp>
          <p:nvSpPr>
            <p:cNvPr id="210106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7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5" name="Group 191"/>
          <p:cNvGrpSpPr>
            <a:grpSpLocks/>
          </p:cNvGrpSpPr>
          <p:nvPr/>
        </p:nvGrpSpPr>
        <p:grpSpPr bwMode="auto">
          <a:xfrm flipH="1">
            <a:off x="6343650" y="4743450"/>
            <a:ext cx="295275" cy="114300"/>
            <a:chOff x="3228" y="1776"/>
            <a:chExt cx="252" cy="96"/>
          </a:xfrm>
        </p:grpSpPr>
        <p:sp>
          <p:nvSpPr>
            <p:cNvPr id="210104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5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6" name="Group 194"/>
          <p:cNvGrpSpPr>
            <a:grpSpLocks/>
          </p:cNvGrpSpPr>
          <p:nvPr/>
        </p:nvGrpSpPr>
        <p:grpSpPr bwMode="auto">
          <a:xfrm>
            <a:off x="3938588" y="5100638"/>
            <a:ext cx="295275" cy="114300"/>
            <a:chOff x="3228" y="1776"/>
            <a:chExt cx="252" cy="96"/>
          </a:xfrm>
        </p:grpSpPr>
        <p:sp>
          <p:nvSpPr>
            <p:cNvPr id="210102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3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7" name="Group 197"/>
          <p:cNvGrpSpPr>
            <a:grpSpLocks/>
          </p:cNvGrpSpPr>
          <p:nvPr/>
        </p:nvGrpSpPr>
        <p:grpSpPr bwMode="auto">
          <a:xfrm flipH="1">
            <a:off x="4576763" y="5100638"/>
            <a:ext cx="295275" cy="114300"/>
            <a:chOff x="3228" y="1776"/>
            <a:chExt cx="252" cy="96"/>
          </a:xfrm>
        </p:grpSpPr>
        <p:sp>
          <p:nvSpPr>
            <p:cNvPr id="210100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1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8" name="Group 200"/>
          <p:cNvGrpSpPr>
            <a:grpSpLocks/>
          </p:cNvGrpSpPr>
          <p:nvPr/>
        </p:nvGrpSpPr>
        <p:grpSpPr bwMode="auto">
          <a:xfrm flipH="1" flipV="1">
            <a:off x="4781550" y="4805363"/>
            <a:ext cx="295275" cy="114300"/>
            <a:chOff x="3228" y="1776"/>
            <a:chExt cx="252" cy="96"/>
          </a:xfrm>
        </p:grpSpPr>
        <p:sp>
          <p:nvSpPr>
            <p:cNvPr id="210098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99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9959" name="Text Box 34"/>
          <p:cNvSpPr txBox="1">
            <a:spLocks noChangeArrowheads="1"/>
          </p:cNvSpPr>
          <p:nvPr/>
        </p:nvSpPr>
        <p:spPr bwMode="auto">
          <a:xfrm>
            <a:off x="962025" y="3128963"/>
            <a:ext cx="159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1563688" y="3940175"/>
            <a:ext cx="95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FF0000"/>
                </a:solidFill>
                <a:latin typeface="Arial" charset="0"/>
                <a:cs typeface="+mn-cs"/>
              </a:rPr>
              <a:t>web page</a:t>
            </a:r>
          </a:p>
        </p:txBody>
      </p:sp>
      <p:grpSp>
        <p:nvGrpSpPr>
          <p:cNvPr id="699797" name="Group 405"/>
          <p:cNvGrpSpPr>
            <a:grpSpLocks/>
          </p:cNvGrpSpPr>
          <p:nvPr/>
        </p:nvGrpSpPr>
        <p:grpSpPr bwMode="auto">
          <a:xfrm>
            <a:off x="288925" y="1162050"/>
            <a:ext cx="1416050" cy="1265238"/>
            <a:chOff x="146" y="690"/>
            <a:chExt cx="892" cy="797"/>
          </a:xfrm>
        </p:grpSpPr>
        <p:grpSp>
          <p:nvGrpSpPr>
            <p:cNvPr id="210091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210093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210094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87217" name="Picture 39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7218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3" y="1428"/>
                  <a:ext cx="957" cy="5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7216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213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browser</a:t>
              </a:r>
            </a:p>
          </p:txBody>
        </p:sp>
      </p:grpSp>
      <p:grpSp>
        <p:nvGrpSpPr>
          <p:cNvPr id="209963" name="Group 356"/>
          <p:cNvGrpSpPr>
            <a:grpSpLocks/>
          </p:cNvGrpSpPr>
          <p:nvPr/>
        </p:nvGrpSpPr>
        <p:grpSpPr bwMode="auto">
          <a:xfrm>
            <a:off x="1511300" y="1898650"/>
            <a:ext cx="842963" cy="814388"/>
            <a:chOff x="313" y="1497"/>
            <a:chExt cx="1152" cy="1014"/>
          </a:xfrm>
        </p:grpSpPr>
        <p:pic>
          <p:nvPicPr>
            <p:cNvPr id="210089" name="Picture 354" descr="laptop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090" name="Picture 355" descr="antenna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668338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708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444750"/>
            <a:ext cx="9144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6" name="Rectangle 43"/>
          <p:cNvSpPr>
            <a:spLocks noChangeArrowheads="1"/>
          </p:cNvSpPr>
          <p:nvPr/>
        </p:nvSpPr>
        <p:spPr bwMode="auto">
          <a:xfrm rot="16200000">
            <a:off x="3416300" y="3551238"/>
            <a:ext cx="147638" cy="1889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8" name="Rectangle 43"/>
          <p:cNvSpPr>
            <a:spLocks noChangeArrowheads="1"/>
          </p:cNvSpPr>
          <p:nvPr/>
        </p:nvSpPr>
        <p:spPr bwMode="auto">
          <a:xfrm rot="2460490">
            <a:off x="3074988" y="3208338"/>
            <a:ext cx="136525" cy="3063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9968" name="Oval 407"/>
          <p:cNvSpPr>
            <a:spLocks noChangeArrowheads="1"/>
          </p:cNvSpPr>
          <p:nvPr/>
        </p:nvSpPr>
        <p:spPr bwMode="auto">
          <a:xfrm>
            <a:off x="2552700" y="3619500"/>
            <a:ext cx="850900" cy="2508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9969" name="Rectangle 410"/>
          <p:cNvSpPr>
            <a:spLocks noChangeArrowheads="1"/>
          </p:cNvSpPr>
          <p:nvPr/>
        </p:nvSpPr>
        <p:spPr bwMode="auto">
          <a:xfrm>
            <a:off x="2552700" y="3590925"/>
            <a:ext cx="854075" cy="1571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9970" name="Oval 411"/>
          <p:cNvSpPr>
            <a:spLocks noChangeArrowheads="1"/>
          </p:cNvSpPr>
          <p:nvPr/>
        </p:nvSpPr>
        <p:spPr bwMode="auto">
          <a:xfrm>
            <a:off x="2549525" y="3421063"/>
            <a:ext cx="850900" cy="2936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grpSp>
        <p:nvGrpSpPr>
          <p:cNvPr id="209971" name="Group 1189"/>
          <p:cNvGrpSpPr>
            <a:grpSpLocks/>
          </p:cNvGrpSpPr>
          <p:nvPr/>
        </p:nvGrpSpPr>
        <p:grpSpPr bwMode="auto">
          <a:xfrm>
            <a:off x="2720975" y="3497263"/>
            <a:ext cx="481013" cy="136525"/>
            <a:chOff x="2468" y="1332"/>
            <a:chExt cx="310" cy="60"/>
          </a:xfrm>
        </p:grpSpPr>
        <p:sp>
          <p:nvSpPr>
            <p:cNvPr id="210087" name="Freeform 1190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88" name="Freeform 1191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7093" name="Line 1192"/>
          <p:cNvSpPr>
            <a:spLocks noChangeShapeType="1"/>
          </p:cNvSpPr>
          <p:nvPr/>
        </p:nvSpPr>
        <p:spPr bwMode="auto">
          <a:xfrm>
            <a:off x="2552700" y="3557588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7094" name="Line 1193"/>
          <p:cNvSpPr>
            <a:spLocks noChangeShapeType="1"/>
          </p:cNvSpPr>
          <p:nvPr/>
        </p:nvSpPr>
        <p:spPr bwMode="auto">
          <a:xfrm>
            <a:off x="3400425" y="3567113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07" name="Rectangle 43"/>
          <p:cNvSpPr>
            <a:spLocks noChangeArrowheads="1"/>
          </p:cNvSpPr>
          <p:nvPr/>
        </p:nvSpPr>
        <p:spPr bwMode="auto">
          <a:xfrm rot="16200000">
            <a:off x="2338388" y="2365375"/>
            <a:ext cx="146050" cy="31432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09975" name="Group 1185"/>
          <p:cNvGrpSpPr>
            <a:grpSpLocks/>
          </p:cNvGrpSpPr>
          <p:nvPr/>
        </p:nvGrpSpPr>
        <p:grpSpPr bwMode="auto">
          <a:xfrm>
            <a:off x="5338763" y="2667000"/>
            <a:ext cx="830262" cy="455613"/>
            <a:chOff x="4650" y="1129"/>
            <a:chExt cx="246" cy="95"/>
          </a:xfrm>
        </p:grpSpPr>
        <p:sp>
          <p:nvSpPr>
            <p:cNvPr id="21007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8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8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82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85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86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204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205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6" name="Group 1185"/>
          <p:cNvGrpSpPr>
            <a:grpSpLocks/>
          </p:cNvGrpSpPr>
          <p:nvPr/>
        </p:nvGrpSpPr>
        <p:grpSpPr bwMode="auto">
          <a:xfrm>
            <a:off x="6729413" y="2401888"/>
            <a:ext cx="808037" cy="425450"/>
            <a:chOff x="4650" y="1129"/>
            <a:chExt cx="246" cy="95"/>
          </a:xfrm>
        </p:grpSpPr>
        <p:sp>
          <p:nvSpPr>
            <p:cNvPr id="21007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7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7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74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77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78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96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97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7" name="Group 1185"/>
          <p:cNvGrpSpPr>
            <a:grpSpLocks/>
          </p:cNvGrpSpPr>
          <p:nvPr/>
        </p:nvGrpSpPr>
        <p:grpSpPr bwMode="auto">
          <a:xfrm>
            <a:off x="7343775" y="3338513"/>
            <a:ext cx="892175" cy="390525"/>
            <a:chOff x="4650" y="1129"/>
            <a:chExt cx="246" cy="95"/>
          </a:xfrm>
        </p:grpSpPr>
        <p:sp>
          <p:nvSpPr>
            <p:cNvPr id="21006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6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6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66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9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70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88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89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8" name="Group 1185"/>
          <p:cNvGrpSpPr>
            <a:grpSpLocks/>
          </p:cNvGrpSpPr>
          <p:nvPr/>
        </p:nvGrpSpPr>
        <p:grpSpPr bwMode="auto">
          <a:xfrm>
            <a:off x="5754688" y="4344988"/>
            <a:ext cx="808037" cy="425450"/>
            <a:chOff x="4650" y="1129"/>
            <a:chExt cx="246" cy="95"/>
          </a:xfrm>
        </p:grpSpPr>
        <p:sp>
          <p:nvSpPr>
            <p:cNvPr id="21005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5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5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58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1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62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80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81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9" name="Group 1185"/>
          <p:cNvGrpSpPr>
            <a:grpSpLocks/>
          </p:cNvGrpSpPr>
          <p:nvPr/>
        </p:nvGrpSpPr>
        <p:grpSpPr bwMode="auto">
          <a:xfrm>
            <a:off x="4013200" y="4710113"/>
            <a:ext cx="808038" cy="425450"/>
            <a:chOff x="4650" y="1129"/>
            <a:chExt cx="246" cy="95"/>
          </a:xfrm>
        </p:grpSpPr>
        <p:sp>
          <p:nvSpPr>
            <p:cNvPr id="21004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4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4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50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53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54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72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73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80" name="Group 248"/>
          <p:cNvGrpSpPr>
            <a:grpSpLocks/>
          </p:cNvGrpSpPr>
          <p:nvPr/>
        </p:nvGrpSpPr>
        <p:grpSpPr bwMode="auto">
          <a:xfrm>
            <a:off x="7218363" y="1558925"/>
            <a:ext cx="358775" cy="623888"/>
            <a:chOff x="4140" y="429"/>
            <a:chExt cx="1425" cy="2396"/>
          </a:xfrm>
        </p:grpSpPr>
        <p:sp>
          <p:nvSpPr>
            <p:cNvPr id="21001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37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1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1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40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66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7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2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64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5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4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45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62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3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002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002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60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1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9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2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3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52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3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54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5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6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7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5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9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09981" name="Group 248"/>
          <p:cNvGrpSpPr>
            <a:grpSpLocks/>
          </p:cNvGrpSpPr>
          <p:nvPr/>
        </p:nvGrpSpPr>
        <p:grpSpPr bwMode="auto">
          <a:xfrm>
            <a:off x="2876550" y="4454525"/>
            <a:ext cx="358775" cy="623888"/>
            <a:chOff x="4140" y="429"/>
            <a:chExt cx="1425" cy="2396"/>
          </a:xfrm>
        </p:grpSpPr>
        <p:sp>
          <p:nvSpPr>
            <p:cNvPr id="209983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05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985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986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08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88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34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5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0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90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32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3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2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13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93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30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1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09994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9995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28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29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7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997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998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20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00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22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3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4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5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26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7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209982" name="Picture 22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461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89</a:t>
            </a:fld>
            <a:endParaRPr lang="en-US" sz="1200" dirty="0">
              <a:latin typeface="Tahoma" charset="0"/>
            </a:endParaRPr>
          </a:p>
        </p:txBody>
      </p:sp>
      <p:sp>
        <p:nvSpPr>
          <p:cNvPr id="29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96" grpId="0"/>
      <p:bldP spid="6997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889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Adaptors communicating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450" y="4275138"/>
            <a:ext cx="4067175" cy="193516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sending side: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encapsulates datagram in frame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adds error checking bits, rdt, flow control, etc.</a:t>
            </a:r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4273550"/>
            <a:ext cx="4090988" cy="18510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receiving side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looks for errors, rdt, flow control, </a:t>
            </a:r>
            <a:r>
              <a:rPr lang="en-US" dirty="0" smtClean="0">
                <a:latin typeface="Gill Sans MT" charset="0"/>
              </a:rPr>
              <a:t>etc.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extracts datagram, passes to upper layer at receiving </a:t>
            </a:r>
            <a:r>
              <a:rPr lang="en-US" dirty="0" smtClean="0">
                <a:latin typeface="Gill Sans MT" charset="0"/>
              </a:rPr>
              <a:t>side</a:t>
            </a:r>
            <a:endParaRPr lang="en-US" dirty="0">
              <a:latin typeface="Gill Sans MT" charset="0"/>
            </a:endParaRPr>
          </a:p>
        </p:txBody>
      </p:sp>
      <p:sp>
        <p:nvSpPr>
          <p:cNvPr id="9223" name="Rectangle 27"/>
          <p:cNvSpPr>
            <a:spLocks noChangeArrowheads="1"/>
          </p:cNvSpPr>
          <p:nvPr/>
        </p:nvSpPr>
        <p:spPr bwMode="auto">
          <a:xfrm>
            <a:off x="4113213" y="3394075"/>
            <a:ext cx="1444625" cy="212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4" name="Rectangle 28"/>
          <p:cNvSpPr>
            <a:spLocks noChangeArrowheads="1"/>
          </p:cNvSpPr>
          <p:nvPr/>
        </p:nvSpPr>
        <p:spPr bwMode="auto">
          <a:xfrm>
            <a:off x="1957388" y="1373188"/>
            <a:ext cx="1944687" cy="1770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" name="Line 29"/>
          <p:cNvSpPr>
            <a:spLocks noChangeShapeType="1"/>
          </p:cNvSpPr>
          <p:nvPr/>
        </p:nvSpPr>
        <p:spPr bwMode="auto">
          <a:xfrm>
            <a:off x="2052638" y="18923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6" name="Rectangle 30"/>
          <p:cNvSpPr>
            <a:spLocks noChangeArrowheads="1"/>
          </p:cNvSpPr>
          <p:nvPr/>
        </p:nvSpPr>
        <p:spPr bwMode="auto">
          <a:xfrm>
            <a:off x="2193925" y="221297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7" name="Rectangle 31"/>
          <p:cNvSpPr>
            <a:spLocks noChangeArrowheads="1"/>
          </p:cNvSpPr>
          <p:nvPr/>
        </p:nvSpPr>
        <p:spPr bwMode="auto">
          <a:xfrm>
            <a:off x="2435225" y="2773363"/>
            <a:ext cx="704850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8" name="Rectangle 32"/>
          <p:cNvSpPr>
            <a:spLocks noChangeArrowheads="1"/>
          </p:cNvSpPr>
          <p:nvPr/>
        </p:nvSpPr>
        <p:spPr bwMode="auto">
          <a:xfrm>
            <a:off x="2435225" y="23018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9229" name="Line 33"/>
          <p:cNvSpPr>
            <a:spLocks noChangeShapeType="1"/>
          </p:cNvSpPr>
          <p:nvPr/>
        </p:nvSpPr>
        <p:spPr bwMode="auto">
          <a:xfrm>
            <a:off x="2346325" y="205581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0" name="Line 34"/>
          <p:cNvSpPr>
            <a:spLocks noChangeShapeType="1"/>
          </p:cNvSpPr>
          <p:nvPr/>
        </p:nvSpPr>
        <p:spPr bwMode="auto">
          <a:xfrm flipV="1">
            <a:off x="2763838" y="206216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1" name="Rectangle 35"/>
          <p:cNvSpPr>
            <a:spLocks noChangeArrowheads="1"/>
          </p:cNvSpPr>
          <p:nvPr/>
        </p:nvSpPr>
        <p:spPr bwMode="auto">
          <a:xfrm>
            <a:off x="2228850" y="15017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32" name="Rectangle 36"/>
          <p:cNvSpPr>
            <a:spLocks noChangeArrowheads="1"/>
          </p:cNvSpPr>
          <p:nvPr/>
        </p:nvSpPr>
        <p:spPr bwMode="auto">
          <a:xfrm>
            <a:off x="3095625" y="150336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33" name="Line 37"/>
          <p:cNvSpPr>
            <a:spLocks noChangeShapeType="1"/>
          </p:cNvSpPr>
          <p:nvPr/>
        </p:nvSpPr>
        <p:spPr bwMode="auto">
          <a:xfrm flipH="1" flipV="1">
            <a:off x="2551113" y="1917700"/>
            <a:ext cx="1587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4" name="Line 38"/>
          <p:cNvSpPr>
            <a:spLocks noChangeShapeType="1"/>
          </p:cNvSpPr>
          <p:nvPr/>
        </p:nvSpPr>
        <p:spPr bwMode="auto">
          <a:xfrm flipH="1" flipV="1">
            <a:off x="3475038" y="192087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5" name="Rectangle 39"/>
          <p:cNvSpPr>
            <a:spLocks noChangeArrowheads="1"/>
          </p:cNvSpPr>
          <p:nvPr/>
        </p:nvSpPr>
        <p:spPr bwMode="auto">
          <a:xfrm>
            <a:off x="5832475" y="1430338"/>
            <a:ext cx="1944688" cy="173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6" name="Rectangle 40"/>
          <p:cNvSpPr>
            <a:spLocks noChangeArrowheads="1"/>
          </p:cNvSpPr>
          <p:nvPr/>
        </p:nvSpPr>
        <p:spPr bwMode="auto">
          <a:xfrm>
            <a:off x="6069013" y="223202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7" name="Rectangle 41"/>
          <p:cNvSpPr>
            <a:spLocks noChangeArrowheads="1"/>
          </p:cNvSpPr>
          <p:nvPr/>
        </p:nvSpPr>
        <p:spPr bwMode="auto">
          <a:xfrm>
            <a:off x="6310313" y="2792413"/>
            <a:ext cx="703262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8" name="Rectangle 42"/>
          <p:cNvSpPr>
            <a:spLocks noChangeArrowheads="1"/>
          </p:cNvSpPr>
          <p:nvPr/>
        </p:nvSpPr>
        <p:spPr bwMode="auto">
          <a:xfrm>
            <a:off x="6310313" y="23209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9239" name="Line 43"/>
          <p:cNvSpPr>
            <a:spLocks noChangeShapeType="1"/>
          </p:cNvSpPr>
          <p:nvPr/>
        </p:nvSpPr>
        <p:spPr bwMode="auto">
          <a:xfrm>
            <a:off x="6221413" y="207486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0" name="Line 44"/>
          <p:cNvSpPr>
            <a:spLocks noChangeShapeType="1"/>
          </p:cNvSpPr>
          <p:nvPr/>
        </p:nvSpPr>
        <p:spPr bwMode="auto">
          <a:xfrm flipV="1">
            <a:off x="6638925" y="208121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1" name="Rectangle 45"/>
          <p:cNvSpPr>
            <a:spLocks noChangeArrowheads="1"/>
          </p:cNvSpPr>
          <p:nvPr/>
        </p:nvSpPr>
        <p:spPr bwMode="auto">
          <a:xfrm>
            <a:off x="6103938" y="15208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42" name="Rectangle 46"/>
          <p:cNvSpPr>
            <a:spLocks noChangeArrowheads="1"/>
          </p:cNvSpPr>
          <p:nvPr/>
        </p:nvSpPr>
        <p:spPr bwMode="auto">
          <a:xfrm>
            <a:off x="6970713" y="152241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43" name="Line 47"/>
          <p:cNvSpPr>
            <a:spLocks noChangeShapeType="1"/>
          </p:cNvSpPr>
          <p:nvPr/>
        </p:nvSpPr>
        <p:spPr bwMode="auto">
          <a:xfrm flipH="1" flipV="1">
            <a:off x="6426200" y="1936750"/>
            <a:ext cx="1588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4" name="Line 48"/>
          <p:cNvSpPr>
            <a:spLocks noChangeShapeType="1"/>
          </p:cNvSpPr>
          <p:nvPr/>
        </p:nvSpPr>
        <p:spPr bwMode="auto">
          <a:xfrm flipH="1" flipV="1">
            <a:off x="7350125" y="193992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5" name="Text Box 49"/>
          <p:cNvSpPr txBox="1">
            <a:spLocks noChangeArrowheads="1"/>
          </p:cNvSpPr>
          <p:nvPr/>
        </p:nvSpPr>
        <p:spPr bwMode="auto">
          <a:xfrm>
            <a:off x="1935163" y="3059113"/>
            <a:ext cx="1335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sending host</a:t>
            </a:r>
          </a:p>
        </p:txBody>
      </p:sp>
      <p:sp>
        <p:nvSpPr>
          <p:cNvPr id="9246" name="Text Box 50"/>
          <p:cNvSpPr txBox="1">
            <a:spLocks noChangeArrowheads="1"/>
          </p:cNvSpPr>
          <p:nvPr/>
        </p:nvSpPr>
        <p:spPr bwMode="auto">
          <a:xfrm>
            <a:off x="5727700" y="3057525"/>
            <a:ext cx="1438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receiving host</a:t>
            </a:r>
          </a:p>
        </p:txBody>
      </p:sp>
      <p:sp>
        <p:nvSpPr>
          <p:cNvPr id="9247" name="Rectangle 51"/>
          <p:cNvSpPr>
            <a:spLocks noChangeArrowheads="1"/>
          </p:cNvSpPr>
          <p:nvPr/>
        </p:nvSpPr>
        <p:spPr bwMode="auto">
          <a:xfrm>
            <a:off x="1512888" y="1966913"/>
            <a:ext cx="717550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8" name="Text Box 52"/>
          <p:cNvSpPr txBox="1">
            <a:spLocks noChangeArrowheads="1"/>
          </p:cNvSpPr>
          <p:nvPr/>
        </p:nvSpPr>
        <p:spPr bwMode="auto">
          <a:xfrm>
            <a:off x="1476375" y="1922463"/>
            <a:ext cx="825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9249" name="Line 53"/>
          <p:cNvSpPr>
            <a:spLocks noChangeShapeType="1"/>
          </p:cNvSpPr>
          <p:nvPr/>
        </p:nvSpPr>
        <p:spPr bwMode="auto">
          <a:xfrm>
            <a:off x="5961063" y="1870075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0" name="Rectangle 54"/>
          <p:cNvSpPr>
            <a:spLocks noChangeArrowheads="1"/>
          </p:cNvSpPr>
          <p:nvPr/>
        </p:nvSpPr>
        <p:spPr bwMode="auto">
          <a:xfrm>
            <a:off x="5422900" y="1985963"/>
            <a:ext cx="7159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1" name="Text Box 55"/>
          <p:cNvSpPr txBox="1">
            <a:spLocks noChangeArrowheads="1"/>
          </p:cNvSpPr>
          <p:nvPr/>
        </p:nvSpPr>
        <p:spPr bwMode="auto">
          <a:xfrm>
            <a:off x="5386388" y="1941513"/>
            <a:ext cx="823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56355" name="Freeform 56"/>
          <p:cNvSpPr>
            <a:spLocks/>
          </p:cNvSpPr>
          <p:nvPr/>
        </p:nvSpPr>
        <p:spPr bwMode="auto">
          <a:xfrm>
            <a:off x="2768600" y="2903538"/>
            <a:ext cx="3883025" cy="447675"/>
          </a:xfrm>
          <a:custGeom>
            <a:avLst/>
            <a:gdLst>
              <a:gd name="T0" fmla="*/ 0 w 2597"/>
              <a:gd name="T1" fmla="*/ 0 h 384"/>
              <a:gd name="T2" fmla="*/ 0 w 2597"/>
              <a:gd name="T3" fmla="*/ 2147483647 h 384"/>
              <a:gd name="T4" fmla="*/ 2147483647 w 2597"/>
              <a:gd name="T5" fmla="*/ 2147483647 h 384"/>
              <a:gd name="T6" fmla="*/ 2147483647 w 2597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53" name="Rectangle 57"/>
          <p:cNvSpPr>
            <a:spLocks noChangeArrowheads="1"/>
          </p:cNvSpPr>
          <p:nvPr/>
        </p:nvSpPr>
        <p:spPr bwMode="auto">
          <a:xfrm>
            <a:off x="4681538" y="3419475"/>
            <a:ext cx="717550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4" name="Text Box 58"/>
          <p:cNvSpPr txBox="1">
            <a:spLocks noChangeArrowheads="1"/>
          </p:cNvSpPr>
          <p:nvPr/>
        </p:nvSpPr>
        <p:spPr bwMode="auto">
          <a:xfrm>
            <a:off x="4654550" y="3375025"/>
            <a:ext cx="823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9255" name="Line 59"/>
          <p:cNvSpPr>
            <a:spLocks noChangeShapeType="1"/>
          </p:cNvSpPr>
          <p:nvPr/>
        </p:nvSpPr>
        <p:spPr bwMode="auto">
          <a:xfrm>
            <a:off x="5654675" y="35115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6" name="Text Box 60"/>
          <p:cNvSpPr txBox="1">
            <a:spLocks noChangeArrowheads="1"/>
          </p:cNvSpPr>
          <p:nvPr/>
        </p:nvSpPr>
        <p:spPr bwMode="auto">
          <a:xfrm>
            <a:off x="2244725" y="3668713"/>
            <a:ext cx="704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9257" name="Line 61"/>
          <p:cNvSpPr>
            <a:spLocks noChangeShapeType="1"/>
          </p:cNvSpPr>
          <p:nvPr/>
        </p:nvSpPr>
        <p:spPr bwMode="auto">
          <a:xfrm flipV="1">
            <a:off x="2873375" y="3575050"/>
            <a:ext cx="11557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6361" name="Picture 6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9144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0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5" name="Group 156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106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106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18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106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112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12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819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6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7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8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107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108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1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09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09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1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23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4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1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23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1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1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23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109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110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823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2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10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10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2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10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2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2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2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3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8823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3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107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819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9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9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9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8820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8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820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108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820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connecting to the Internet</a:t>
            </a:r>
          </a:p>
        </p:txBody>
      </p:sp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5037138" y="1128713"/>
            <a:ext cx="3732212" cy="1262062"/>
          </a:xfrm>
        </p:spPr>
        <p:txBody>
          <a:bodyPr/>
          <a:lstStyle/>
          <a:p>
            <a:pPr marL="231775" indent="-231775">
              <a:defRPr/>
            </a:pPr>
            <a:r>
              <a:rPr lang="en-US" sz="2200" dirty="0">
                <a:latin typeface="Gill Sans MT" charset="0"/>
                <a:cs typeface="+mn-cs"/>
              </a:rPr>
              <a:t>connecting laptop needs to get its own IP address, addr of first-hop router, addr of DNS server: use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DHCP</a:t>
            </a:r>
          </a:p>
        </p:txBody>
      </p:sp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830263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701690" name="Group 250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1054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1055" name="Group 248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8177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78" name="Text Box 241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8179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0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1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2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1693" name="Group 253"/>
          <p:cNvGrpSpPr>
            <a:grpSpLocks/>
          </p:cNvGrpSpPr>
          <p:nvPr/>
        </p:nvGrpSpPr>
        <p:grpSpPr bwMode="auto">
          <a:xfrm>
            <a:off x="520700" y="1162050"/>
            <a:ext cx="544513" cy="244475"/>
            <a:chOff x="844" y="3337"/>
            <a:chExt cx="343" cy="154"/>
          </a:xfrm>
        </p:grpSpPr>
        <p:sp>
          <p:nvSpPr>
            <p:cNvPr id="88173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74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grpSp>
        <p:nvGrpSpPr>
          <p:cNvPr id="701739" name="Group 299"/>
          <p:cNvGrpSpPr>
            <a:grpSpLocks/>
          </p:cNvGrpSpPr>
          <p:nvPr/>
        </p:nvGrpSpPr>
        <p:grpSpPr bwMode="auto">
          <a:xfrm>
            <a:off x="66675" y="1181100"/>
            <a:ext cx="1081088" cy="1166813"/>
            <a:chOff x="42" y="744"/>
            <a:chExt cx="681" cy="735"/>
          </a:xfrm>
        </p:grpSpPr>
        <p:grpSp>
          <p:nvGrpSpPr>
            <p:cNvPr id="211020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1022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1047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71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72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8169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70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023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1041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66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67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42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64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65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1024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60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61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025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026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030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1033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58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59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1034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56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57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8152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53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8148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49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50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8142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1758" name="Group 318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11007" name="Group 319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1011" name="Group 320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1014" name="Group 321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39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40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15" name="Group 324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37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38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88133" name="Rectangle 327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34" name="Rectangle 328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8129" name="Rectangle 329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30" name="Rectangle 330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31" name="Rectangle 331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1782" name="Group 342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0999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1000" name="Group 335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8122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23" name="Text Box 337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8124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5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6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7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1882" name="Group 442"/>
          <p:cNvGrpSpPr>
            <a:grpSpLocks/>
          </p:cNvGrpSpPr>
          <p:nvPr/>
        </p:nvGrpSpPr>
        <p:grpSpPr bwMode="auto">
          <a:xfrm>
            <a:off x="339725" y="2981325"/>
            <a:ext cx="1081088" cy="1217613"/>
            <a:chOff x="1404" y="3105"/>
            <a:chExt cx="681" cy="767"/>
          </a:xfrm>
        </p:grpSpPr>
        <p:grpSp>
          <p:nvGrpSpPr>
            <p:cNvPr id="210964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0969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0994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18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9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8116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17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0970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0988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13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4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0989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11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2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0971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07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08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0972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0973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0977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0980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05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06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0981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03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04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8099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00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8095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096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097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8086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966" name="Group 379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8088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089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701916" name="Group 476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8083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084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sp>
        <p:nvSpPr>
          <p:cNvPr id="701919" name="Rectangle 479"/>
          <p:cNvSpPr>
            <a:spLocks noChangeArrowheads="1"/>
          </p:cNvSpPr>
          <p:nvPr/>
        </p:nvSpPr>
        <p:spPr bwMode="auto">
          <a:xfrm>
            <a:off x="5037138" y="2568575"/>
            <a:ext cx="389255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DHCP request </a:t>
            </a:r>
            <a:r>
              <a:rPr lang="en-US" sz="2200" dirty="0">
                <a:solidFill>
                  <a:srgbClr val="3333CC"/>
                </a:solidFill>
                <a:latin typeface="Gill Sans MT" charset="0"/>
                <a:cs typeface="+mn-cs"/>
              </a:rPr>
              <a:t>encapsulated</a:t>
            </a:r>
            <a:r>
              <a:rPr lang="en-US" sz="2200" i="0" dirty="0">
                <a:solidFill>
                  <a:srgbClr val="3333CC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UDP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IP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802.3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200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1920" name="Rectangle 480"/>
          <p:cNvSpPr>
            <a:spLocks noChangeArrowheads="1"/>
          </p:cNvSpPr>
          <p:nvPr/>
        </p:nvSpPr>
        <p:spPr bwMode="auto">
          <a:xfrm>
            <a:off x="5035550" y="3979863"/>
            <a:ext cx="3924300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 frame </a:t>
            </a: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broadcast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 (dest: FFFFFFFFFFFF) on LAN, received at router running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DHCP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server</a:t>
            </a:r>
          </a:p>
        </p:txBody>
      </p:sp>
      <p:sp>
        <p:nvSpPr>
          <p:cNvPr id="701921" name="Rectangle 481"/>
          <p:cNvSpPr>
            <a:spLocks noChangeArrowheads="1"/>
          </p:cNvSpPr>
          <p:nvPr/>
        </p:nvSpPr>
        <p:spPr bwMode="auto">
          <a:xfrm>
            <a:off x="5033963" y="5316538"/>
            <a:ext cx="38020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 </a:t>
            </a: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demuxed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 to IP demuxed, UDP demuxed to DHCP </a:t>
            </a:r>
          </a:p>
        </p:txBody>
      </p:sp>
      <p:pic>
        <p:nvPicPr>
          <p:cNvPr id="210961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90</a:t>
            </a:fld>
            <a:endParaRPr lang="en-US" sz="1200" dirty="0">
              <a:latin typeface="Tahoma" charset="0"/>
            </a:endParaRPr>
          </a:p>
        </p:txBody>
      </p:sp>
      <p:sp>
        <p:nvSpPr>
          <p:cNvPr id="1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7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0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0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70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  <p:bldP spid="701919" grpId="0"/>
      <p:bldP spid="701920" grpId="0"/>
      <p:bldP spid="701921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69" name="Group 15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208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208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0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208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214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14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92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209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210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3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1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11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3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925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6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3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925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3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3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925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211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212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925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4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2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12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4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2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4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4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4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5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8925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5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209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921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1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1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1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8922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0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922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210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922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5"/>
            <a:ext cx="3430587" cy="1573213"/>
          </a:xfrm>
        </p:spPr>
        <p:txBody>
          <a:bodyPr/>
          <a:lstStyle/>
          <a:p>
            <a:pPr marL="231775" indent="-231775">
              <a:lnSpc>
                <a:spcPct val="80000"/>
              </a:lnSpc>
              <a:defRPr/>
            </a:pPr>
            <a:r>
              <a:rPr lang="en-US" sz="2000" dirty="0">
                <a:latin typeface="Gill Sans MT" charset="0"/>
                <a:cs typeface="+mn-cs"/>
              </a:rPr>
              <a:t>DHCP server formulates </a:t>
            </a:r>
            <a:r>
              <a:rPr lang="en-US" sz="2000" i="1" dirty="0">
                <a:solidFill>
                  <a:srgbClr val="C00000"/>
                </a:solidFill>
                <a:latin typeface="Gill Sans MT" charset="0"/>
                <a:cs typeface="+mn-cs"/>
              </a:rPr>
              <a:t>DHCP ACK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dirty="0">
                <a:latin typeface="Gill Sans MT" charset="0"/>
                <a:cs typeface="+mn-cs"/>
              </a:rPr>
              <a:t>containing client</a:t>
            </a:r>
            <a:r>
              <a:rPr lang="ja-JP" altLang="en-US" sz="2000" dirty="0">
                <a:latin typeface="Gill Sans MT" charset="0"/>
                <a:cs typeface="+mn-cs"/>
              </a:rPr>
              <a:t>’</a:t>
            </a:r>
            <a:r>
              <a:rPr lang="en-US" sz="2000" dirty="0">
                <a:latin typeface="Gill Sans MT" charset="0"/>
                <a:cs typeface="+mn-cs"/>
              </a:rPr>
              <a:t>s IP address, IP address of first-hop router for client, name &amp; IP address of DNS server</a:t>
            </a:r>
          </a:p>
          <a:p>
            <a:pPr>
              <a:lnSpc>
                <a:spcPct val="80000"/>
              </a:lnSpc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grpSp>
        <p:nvGrpSpPr>
          <p:cNvPr id="703533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2074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2075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9197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98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9199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0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1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2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3545" name="Group 57"/>
          <p:cNvGrpSpPr>
            <a:grpSpLocks/>
          </p:cNvGrpSpPr>
          <p:nvPr/>
        </p:nvGrpSpPr>
        <p:grpSpPr bwMode="auto">
          <a:xfrm>
            <a:off x="352425" y="3152775"/>
            <a:ext cx="1081088" cy="1166813"/>
            <a:chOff x="42" y="744"/>
            <a:chExt cx="681" cy="735"/>
          </a:xfrm>
        </p:grpSpPr>
        <p:grpSp>
          <p:nvGrpSpPr>
            <p:cNvPr id="212042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2044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69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9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9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9191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92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2045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63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8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89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64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8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8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2046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82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83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2047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2048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2052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55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80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81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56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78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79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917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7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9170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71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72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9164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3578" name="Group 90"/>
          <p:cNvGrpSpPr>
            <a:grpSpLocks/>
          </p:cNvGrpSpPr>
          <p:nvPr/>
        </p:nvGrpSpPr>
        <p:grpSpPr bwMode="auto">
          <a:xfrm>
            <a:off x="449263" y="4238625"/>
            <a:ext cx="1081087" cy="244475"/>
            <a:chOff x="504" y="3523"/>
            <a:chExt cx="681" cy="154"/>
          </a:xfrm>
        </p:grpSpPr>
        <p:grpSp>
          <p:nvGrpSpPr>
            <p:cNvPr id="212029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2033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2036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61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62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37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5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6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89155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56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9151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52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53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3592" name="Group 104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2021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2022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9144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45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9146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7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8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9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3601" name="Group 113"/>
          <p:cNvGrpSpPr>
            <a:grpSpLocks/>
          </p:cNvGrpSpPr>
          <p:nvPr/>
        </p:nvGrpSpPr>
        <p:grpSpPr bwMode="auto">
          <a:xfrm>
            <a:off x="71438" y="969963"/>
            <a:ext cx="1081087" cy="1217612"/>
            <a:chOff x="1404" y="3105"/>
            <a:chExt cx="681" cy="767"/>
          </a:xfrm>
        </p:grpSpPr>
        <p:grpSp>
          <p:nvGrpSpPr>
            <p:cNvPr id="211986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1991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16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40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41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9138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39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992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10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3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36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11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3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34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1993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29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30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994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995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999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02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27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28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03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25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26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9121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22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9117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18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19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9108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1988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9110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11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703637" name="Group 149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9105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06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sp>
        <p:nvSpPr>
          <p:cNvPr id="703643" name="Rectangle 155"/>
          <p:cNvSpPr>
            <a:spLocks noChangeArrowheads="1"/>
          </p:cNvSpPr>
          <p:nvPr/>
        </p:nvSpPr>
        <p:spPr bwMode="auto">
          <a:xfrm>
            <a:off x="4997450" y="2709863"/>
            <a:ext cx="3421063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encapsulation at DHCP server, frame forwarded (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switch learning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) through LAN, demultiplexing at client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3644" name="Text Box 156"/>
          <p:cNvSpPr txBox="1">
            <a:spLocks noChangeArrowheads="1"/>
          </p:cNvSpPr>
          <p:nvPr/>
        </p:nvSpPr>
        <p:spPr bwMode="auto">
          <a:xfrm>
            <a:off x="1379538" y="5260975"/>
            <a:ext cx="66436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  <a:latin typeface="Gill Sans MT" charset="0"/>
                <a:cs typeface="+mn-cs"/>
              </a:rPr>
              <a:t>Client now has IP address, knows name &amp; addr of DNS 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  <a:latin typeface="Gill Sans MT" charset="0"/>
                <a:cs typeface="+mn-cs"/>
              </a:rPr>
              <a:t>server, IP address of its first-hop router</a:t>
            </a:r>
          </a:p>
        </p:txBody>
      </p:sp>
      <p:sp>
        <p:nvSpPr>
          <p:cNvPr id="703645" name="Rectangle 157"/>
          <p:cNvSpPr>
            <a:spLocks noChangeArrowheads="1"/>
          </p:cNvSpPr>
          <p:nvPr/>
        </p:nvSpPr>
        <p:spPr bwMode="auto">
          <a:xfrm>
            <a:off x="4989513" y="4111625"/>
            <a:ext cx="342106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DHCP client receives DHCP ACK reply</a:t>
            </a:r>
          </a:p>
        </p:txBody>
      </p:sp>
      <p:sp>
        <p:nvSpPr>
          <p:cNvPr id="8910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connecting to the Internet</a:t>
            </a:r>
          </a:p>
        </p:txBody>
      </p:sp>
      <p:pic>
        <p:nvPicPr>
          <p:cNvPr id="211983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91</a:t>
            </a:fld>
            <a:endParaRPr lang="en-US" sz="1200" dirty="0">
              <a:latin typeface="Tahoma" charset="0"/>
            </a:endParaRPr>
          </a:p>
        </p:txBody>
      </p:sp>
      <p:sp>
        <p:nvSpPr>
          <p:cNvPr id="17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10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0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0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0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  <p:bldP spid="703643" grpId="0" build="p"/>
      <p:bldP spid="703644" grpId="0"/>
      <p:bldP spid="703645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3" name="Group 9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305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305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5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6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6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8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306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311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11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018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306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308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0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08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08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0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8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023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9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023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1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9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023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309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309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022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2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09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09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2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10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2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022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306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019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9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9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9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019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7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020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307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019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19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53488" cy="1001713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ARP (before DNS, before HTTP)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1025" y="1014413"/>
            <a:ext cx="4667250" cy="1262062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latin typeface="Gill Sans MT" charset="0"/>
                <a:cs typeface="+mn-cs"/>
              </a:rPr>
              <a:t>before sending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HTTP</a:t>
            </a:r>
            <a:r>
              <a:rPr lang="en-US" sz="2200" b="1" i="1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dirty="0">
                <a:latin typeface="Gill Sans MT" charset="0"/>
                <a:cs typeface="+mn-cs"/>
              </a:rPr>
              <a:t>request, need IP address of www.google.com: 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DNS</a:t>
            </a:r>
          </a:p>
        </p:txBody>
      </p:sp>
      <p:sp>
        <p:nvSpPr>
          <p:cNvPr id="212998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704557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3049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3050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0172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73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0174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5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6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7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4788" name="Group 276"/>
          <p:cNvGrpSpPr>
            <a:grpSpLocks/>
          </p:cNvGrpSpPr>
          <p:nvPr/>
        </p:nvGrpSpPr>
        <p:grpSpPr bwMode="auto">
          <a:xfrm>
            <a:off x="280988" y="1157288"/>
            <a:ext cx="762000" cy="876300"/>
            <a:chOff x="177" y="729"/>
            <a:chExt cx="480" cy="552"/>
          </a:xfrm>
        </p:grpSpPr>
        <p:grpSp>
          <p:nvGrpSpPr>
            <p:cNvPr id="213029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90168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69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213030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213042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9016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DNS</a:t>
                  </a:r>
                </a:p>
              </p:txBody>
            </p:sp>
          </p:grpSp>
          <p:sp>
            <p:nvSpPr>
              <p:cNvPr id="90164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65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3031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213036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90161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DNS</a:t>
                  </a:r>
                </a:p>
              </p:txBody>
            </p:sp>
          </p:grpSp>
          <p:grpSp>
            <p:nvGrpSpPr>
              <p:cNvPr id="213037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0159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0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3032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015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5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0154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4664" name="Rectangle 152"/>
          <p:cNvSpPr>
            <a:spLocks noChangeArrowheads="1"/>
          </p:cNvSpPr>
          <p:nvPr/>
        </p:nvSpPr>
        <p:spPr bwMode="auto">
          <a:xfrm>
            <a:off x="4387850" y="2051050"/>
            <a:ext cx="4586288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DNS query created, encapsulated in UDP, encapsulated in IP, encapsulated in Eth.  To send frame to router, need MAC address of router interface: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endParaRPr lang="en-US" sz="2200" b="1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4665" name="Rectangle 153"/>
          <p:cNvSpPr>
            <a:spLocks noChangeArrowheads="1"/>
          </p:cNvSpPr>
          <p:nvPr/>
        </p:nvSpPr>
        <p:spPr bwMode="auto">
          <a:xfrm>
            <a:off x="4419600" y="3608388"/>
            <a:ext cx="438626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 query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broadcast, received by router, which replies with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 reply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giving MAC address of router interface</a:t>
            </a:r>
          </a:p>
        </p:txBody>
      </p:sp>
      <p:sp>
        <p:nvSpPr>
          <p:cNvPr id="704666" name="Rectangle 154"/>
          <p:cNvSpPr>
            <a:spLocks noChangeArrowheads="1"/>
          </p:cNvSpPr>
          <p:nvPr/>
        </p:nvSpPr>
        <p:spPr bwMode="auto">
          <a:xfrm>
            <a:off x="4471988" y="5000625"/>
            <a:ext cx="42862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client now knows MAC address of first hop router, so can now send frame containing DNS query </a:t>
            </a:r>
          </a:p>
        </p:txBody>
      </p:sp>
      <p:grpSp>
        <p:nvGrpSpPr>
          <p:cNvPr id="704775" name="Group 263"/>
          <p:cNvGrpSpPr>
            <a:grpSpLocks/>
          </p:cNvGrpSpPr>
          <p:nvPr/>
        </p:nvGrpSpPr>
        <p:grpSpPr bwMode="auto">
          <a:xfrm>
            <a:off x="92075" y="1868488"/>
            <a:ext cx="1081088" cy="244475"/>
            <a:chOff x="76" y="2296"/>
            <a:chExt cx="681" cy="154"/>
          </a:xfrm>
        </p:grpSpPr>
        <p:sp>
          <p:nvSpPr>
            <p:cNvPr id="90145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6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7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8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9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ARP query</a:t>
              </a:r>
            </a:p>
          </p:txBody>
        </p:sp>
      </p:grpSp>
      <p:grpSp>
        <p:nvGrpSpPr>
          <p:cNvPr id="704767" name="Group 255"/>
          <p:cNvGrpSpPr>
            <a:grpSpLocks/>
          </p:cNvGrpSpPr>
          <p:nvPr/>
        </p:nvGrpSpPr>
        <p:grpSpPr bwMode="auto">
          <a:xfrm>
            <a:off x="2241550" y="2982913"/>
            <a:ext cx="1016000" cy="877887"/>
            <a:chOff x="719" y="2137"/>
            <a:chExt cx="640" cy="553"/>
          </a:xfrm>
        </p:grpSpPr>
        <p:sp>
          <p:nvSpPr>
            <p:cNvPr id="213016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0138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9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90140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0141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3021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90143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44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ARP</a:t>
                </a:r>
              </a:p>
            </p:txBody>
          </p:sp>
        </p:grpSp>
      </p:grpSp>
      <p:grpSp>
        <p:nvGrpSpPr>
          <p:cNvPr id="704754" name="Group 242"/>
          <p:cNvGrpSpPr>
            <a:grpSpLocks/>
          </p:cNvGrpSpPr>
          <p:nvPr/>
        </p:nvGrpSpPr>
        <p:grpSpPr bwMode="auto">
          <a:xfrm>
            <a:off x="1150938" y="1720850"/>
            <a:ext cx="444500" cy="244475"/>
            <a:chOff x="161" y="1354"/>
            <a:chExt cx="280" cy="154"/>
          </a:xfrm>
        </p:grpSpPr>
        <p:sp>
          <p:nvSpPr>
            <p:cNvPr id="90135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6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ARP</a:t>
              </a:r>
            </a:p>
          </p:txBody>
        </p:sp>
      </p:grpSp>
      <p:grpSp>
        <p:nvGrpSpPr>
          <p:cNvPr id="704782" name="Group 270"/>
          <p:cNvGrpSpPr>
            <a:grpSpLocks/>
          </p:cNvGrpSpPr>
          <p:nvPr/>
        </p:nvGrpSpPr>
        <p:grpSpPr bwMode="auto">
          <a:xfrm>
            <a:off x="1177925" y="3187700"/>
            <a:ext cx="1081088" cy="244475"/>
            <a:chOff x="76" y="2296"/>
            <a:chExt cx="681" cy="154"/>
          </a:xfrm>
        </p:grpSpPr>
        <p:sp>
          <p:nvSpPr>
            <p:cNvPr id="90130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1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2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3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4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ARP reply</a:t>
              </a:r>
            </a:p>
          </p:txBody>
        </p:sp>
      </p:grpSp>
      <p:pic>
        <p:nvPicPr>
          <p:cNvPr id="213008" name="Picture 6" descr="underline_b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6413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92</a:t>
            </a:fld>
            <a:endParaRPr lang="en-US" sz="1200" dirty="0">
              <a:latin typeface="Tahoma" charset="0"/>
            </a:endParaRPr>
          </a:p>
        </p:txBody>
      </p:sp>
      <p:sp>
        <p:nvSpPr>
          <p:cNvPr id="1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4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3" dur="2000" fill="hold"/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64" grpId="0"/>
      <p:bldP spid="704665" grpId="0"/>
      <p:bldP spid="70466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7" name="Group 23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4233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234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5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6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7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359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4239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429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29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136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4244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4259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81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61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262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84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4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1410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11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86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6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1408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9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88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89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9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1406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7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4270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4271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1404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5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93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73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274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96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76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98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99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0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1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1402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3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4245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1367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68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69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70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1371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51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137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8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9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252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1374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5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6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4020" name="Freeform 236"/>
          <p:cNvSpPr>
            <a:spLocks/>
          </p:cNvSpPr>
          <p:nvPr/>
        </p:nvSpPr>
        <p:spPr bwMode="auto">
          <a:xfrm>
            <a:off x="4751388" y="706438"/>
            <a:ext cx="3759200" cy="2473325"/>
          </a:xfrm>
          <a:custGeom>
            <a:avLst/>
            <a:gdLst>
              <a:gd name="T0" fmla="*/ 2147483647 w 2368"/>
              <a:gd name="T1" fmla="*/ 2147483647 h 1558"/>
              <a:gd name="T2" fmla="*/ 2147483647 w 2368"/>
              <a:gd name="T3" fmla="*/ 2147483647 h 1558"/>
              <a:gd name="T4" fmla="*/ 2147483647 w 2368"/>
              <a:gd name="T5" fmla="*/ 2147483647 h 1558"/>
              <a:gd name="T6" fmla="*/ 2147483647 w 2368"/>
              <a:gd name="T7" fmla="*/ 2147483647 h 1558"/>
              <a:gd name="T8" fmla="*/ 2147483647 w 2368"/>
              <a:gd name="T9" fmla="*/ 2147483647 h 1558"/>
              <a:gd name="T10" fmla="*/ 2147483647 w 2368"/>
              <a:gd name="T11" fmla="*/ 2147483647 h 1558"/>
              <a:gd name="T12" fmla="*/ 2147483647 w 2368"/>
              <a:gd name="T13" fmla="*/ 2147483647 h 1558"/>
              <a:gd name="T14" fmla="*/ 2147483647 w 2368"/>
              <a:gd name="T15" fmla="*/ 2147483647 h 1558"/>
              <a:gd name="T16" fmla="*/ 2147483647 w 2368"/>
              <a:gd name="T17" fmla="*/ 2147483647 h 1558"/>
              <a:gd name="T18" fmla="*/ 2147483647 w 2368"/>
              <a:gd name="T19" fmla="*/ 2147483647 h 1558"/>
              <a:gd name="T20" fmla="*/ 2147483647 w 2368"/>
              <a:gd name="T21" fmla="*/ 2147483647 h 1558"/>
              <a:gd name="T22" fmla="*/ 2147483647 w 2368"/>
              <a:gd name="T23" fmla="*/ 2147483647 h 1558"/>
              <a:gd name="T24" fmla="*/ 2147483647 w 2368"/>
              <a:gd name="T25" fmla="*/ 2147483647 h 1558"/>
              <a:gd name="T26" fmla="*/ 2147483647 w 2368"/>
              <a:gd name="T27" fmla="*/ 2147483647 h 1558"/>
              <a:gd name="T28" fmla="*/ 2147483647 w 2368"/>
              <a:gd name="T29" fmla="*/ 2147483647 h 1558"/>
              <a:gd name="T30" fmla="*/ 2147483647 w 2368"/>
              <a:gd name="T31" fmla="*/ 2147483647 h 1558"/>
              <a:gd name="T32" fmla="*/ 2147483647 w 2368"/>
              <a:gd name="T33" fmla="*/ 2147483647 h 1558"/>
              <a:gd name="T34" fmla="*/ 2147483647 w 2368"/>
              <a:gd name="T35" fmla="*/ 2147483647 h 1558"/>
              <a:gd name="T36" fmla="*/ 2147483647 w 2368"/>
              <a:gd name="T37" fmla="*/ 2147483647 h 1558"/>
              <a:gd name="T38" fmla="*/ 2147483647 w 2368"/>
              <a:gd name="T39" fmla="*/ 2147483647 h 1558"/>
              <a:gd name="T40" fmla="*/ 2147483647 w 2368"/>
              <a:gd name="T41" fmla="*/ 2147483647 h 1558"/>
              <a:gd name="T42" fmla="*/ 2147483647 w 2368"/>
              <a:gd name="T43" fmla="*/ 2147483647 h 1558"/>
              <a:gd name="T44" fmla="*/ 2147483647 w 2368"/>
              <a:gd name="T45" fmla="*/ 2147483647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214021" name="Group 44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4225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4226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1348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49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1350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1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2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3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5589" name="Group 53"/>
          <p:cNvGrpSpPr>
            <a:grpSpLocks/>
          </p:cNvGrpSpPr>
          <p:nvPr/>
        </p:nvGrpSpPr>
        <p:grpSpPr bwMode="auto">
          <a:xfrm>
            <a:off x="520700" y="1162050"/>
            <a:ext cx="460375" cy="244475"/>
            <a:chOff x="844" y="3337"/>
            <a:chExt cx="290" cy="154"/>
          </a:xfrm>
        </p:grpSpPr>
        <p:sp>
          <p:nvSpPr>
            <p:cNvPr id="91344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45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DNS</a:t>
              </a:r>
            </a:p>
          </p:txBody>
        </p:sp>
      </p:grpSp>
      <p:grpSp>
        <p:nvGrpSpPr>
          <p:cNvPr id="214023" name="Group 58"/>
          <p:cNvGrpSpPr>
            <a:grpSpLocks/>
          </p:cNvGrpSpPr>
          <p:nvPr/>
        </p:nvGrpSpPr>
        <p:grpSpPr bwMode="auto">
          <a:xfrm>
            <a:off x="460375" y="1387475"/>
            <a:ext cx="561975" cy="244475"/>
            <a:chOff x="740" y="3209"/>
            <a:chExt cx="354" cy="154"/>
          </a:xfrm>
        </p:grpSpPr>
        <p:grpSp>
          <p:nvGrpSpPr>
            <p:cNvPr id="214218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91342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43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sp>
          <p:nvSpPr>
            <p:cNvPr id="91340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41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14024" name="Group 64"/>
          <p:cNvGrpSpPr>
            <a:grpSpLocks/>
          </p:cNvGrpSpPr>
          <p:nvPr/>
        </p:nvGrpSpPr>
        <p:grpSpPr bwMode="auto">
          <a:xfrm>
            <a:off x="460375" y="1622425"/>
            <a:ext cx="561975" cy="244475"/>
            <a:chOff x="836" y="3305"/>
            <a:chExt cx="354" cy="154"/>
          </a:xfrm>
        </p:grpSpPr>
        <p:grpSp>
          <p:nvGrpSpPr>
            <p:cNvPr id="214212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91337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38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214213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91335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36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214025" name="Group 71"/>
          <p:cNvGrpSpPr>
            <a:grpSpLocks/>
          </p:cNvGrpSpPr>
          <p:nvPr/>
        </p:nvGrpSpPr>
        <p:grpSpPr bwMode="auto">
          <a:xfrm>
            <a:off x="280988" y="1654175"/>
            <a:ext cx="762000" cy="177800"/>
            <a:chOff x="627" y="3377"/>
            <a:chExt cx="480" cy="112"/>
          </a:xfrm>
        </p:grpSpPr>
        <p:sp>
          <p:nvSpPr>
            <p:cNvPr id="91331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32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14026" name="Group 74"/>
          <p:cNvGrpSpPr>
            <a:grpSpLocks/>
          </p:cNvGrpSpPr>
          <p:nvPr/>
        </p:nvGrpSpPr>
        <p:grpSpPr bwMode="auto">
          <a:xfrm>
            <a:off x="85725" y="1885950"/>
            <a:ext cx="1081088" cy="244475"/>
            <a:chOff x="504" y="3523"/>
            <a:chExt cx="681" cy="154"/>
          </a:xfrm>
        </p:grpSpPr>
        <p:grpSp>
          <p:nvGrpSpPr>
            <p:cNvPr id="214197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201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204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2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30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205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2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2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sp>
            <p:nvSpPr>
              <p:cNvPr id="91323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24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319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20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21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1148" name="AutoShape 88"/>
          <p:cNvSpPr>
            <a:spLocks noChangeArrowheads="1"/>
          </p:cNvSpPr>
          <p:nvPr/>
        </p:nvSpPr>
        <p:spPr bwMode="auto">
          <a:xfrm>
            <a:off x="628650" y="1162050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5625" name="Group 89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14184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188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191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16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17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92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1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1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sp>
            <p:nvSpPr>
              <p:cNvPr id="91310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11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306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07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08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549275" y="4376738"/>
            <a:ext cx="389255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latin typeface="+mn-lt"/>
                <a:ea typeface="+mn-ea"/>
                <a:cs typeface="+mn-cs"/>
              </a:rPr>
              <a:t>IP datagram containing DNS query forwarded via LAN switch from client to 1</a:t>
            </a:r>
            <a:r>
              <a:rPr lang="en-US" sz="2200" i="0" baseline="30000" dirty="0">
                <a:latin typeface="+mn-lt"/>
                <a:ea typeface="+mn-ea"/>
                <a:cs typeface="+mn-cs"/>
              </a:rPr>
              <a:t>st</a:t>
            </a:r>
            <a:r>
              <a:rPr lang="en-US" sz="2200" i="0" dirty="0">
                <a:latin typeface="+mn-lt"/>
                <a:ea typeface="+mn-ea"/>
                <a:cs typeface="+mn-cs"/>
              </a:rPr>
              <a:t> hop </a:t>
            </a:r>
            <a:r>
              <a:rPr lang="en-US" sz="2200" i="0" dirty="0" smtClean="0">
                <a:latin typeface="+mn-lt"/>
                <a:ea typeface="+mn-ea"/>
                <a:cs typeface="+mn-cs"/>
              </a:rPr>
              <a:t>router</a:t>
            </a:r>
            <a:endParaRPr lang="en-US" sz="2200" i="0" dirty="0">
              <a:latin typeface="+mn-lt"/>
              <a:ea typeface="+mn-ea"/>
              <a:cs typeface="+mn-cs"/>
            </a:endParaRPr>
          </a:p>
        </p:txBody>
      </p:sp>
      <p:sp>
        <p:nvSpPr>
          <p:cNvPr id="705640" name="Rectangle 104"/>
          <p:cNvSpPr>
            <a:spLocks noChangeArrowheads="1"/>
          </p:cNvSpPr>
          <p:nvPr/>
        </p:nvSpPr>
        <p:spPr bwMode="auto">
          <a:xfrm>
            <a:off x="4659313" y="3663950"/>
            <a:ext cx="4386262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latin typeface="+mn-lt"/>
                <a:ea typeface="+mn-ea"/>
                <a:cs typeface="+mn-cs"/>
              </a:rPr>
              <a:t>IP datagram forwarded from campus network into </a:t>
            </a:r>
            <a:r>
              <a:rPr lang="en-US" sz="2200" i="0" dirty="0" smtClean="0">
                <a:latin typeface="+mn-lt"/>
                <a:ea typeface="+mn-ea"/>
                <a:cs typeface="+mn-cs"/>
              </a:rPr>
              <a:t>Comcast </a:t>
            </a:r>
            <a:r>
              <a:rPr lang="en-US" sz="2200" i="0" dirty="0">
                <a:latin typeface="+mn-lt"/>
                <a:ea typeface="+mn-ea"/>
                <a:cs typeface="+mn-cs"/>
              </a:rPr>
              <a:t>network, routed (tables created by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RIP, OSPF, IS-IS</a:t>
            </a:r>
            <a:r>
              <a:rPr lang="en-US" sz="2200" i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0" dirty="0">
                <a:latin typeface="+mn-lt"/>
                <a:ea typeface="+mn-ea"/>
                <a:cs typeface="+mn-cs"/>
              </a:rPr>
              <a:t>and/or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BGP</a:t>
            </a:r>
            <a:r>
              <a:rPr lang="en-US" sz="2200" i="0" dirty="0">
                <a:latin typeface="+mn-lt"/>
                <a:ea typeface="+mn-ea"/>
                <a:cs typeface="+mn-cs"/>
              </a:rPr>
              <a:t> routing protocols) to DNS server</a:t>
            </a:r>
          </a:p>
        </p:txBody>
      </p:sp>
      <p:sp>
        <p:nvSpPr>
          <p:cNvPr id="705641" name="Rectangle 105"/>
          <p:cNvSpPr>
            <a:spLocks noChangeArrowheads="1"/>
          </p:cNvSpPr>
          <p:nvPr/>
        </p:nvSpPr>
        <p:spPr bwMode="auto">
          <a:xfrm>
            <a:off x="4657725" y="5297488"/>
            <a:ext cx="38020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i="0" dirty="0" smtClean="0">
                <a:latin typeface="Gill Sans MT" charset="0"/>
              </a:rPr>
              <a:t>demux</a:t>
            </a:r>
            <a:r>
              <a:rPr lang="en-US" altLang="ja-JP" sz="2200" i="0" dirty="0" smtClean="0">
                <a:latin typeface="Gill Sans MT" charset="0"/>
              </a:rPr>
              <a:t>ed </a:t>
            </a:r>
            <a:r>
              <a:rPr lang="en-US" altLang="ja-JP" sz="2200" i="0" dirty="0">
                <a:latin typeface="Gill Sans MT" charset="0"/>
              </a:rPr>
              <a:t>to DNS server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i="0" dirty="0">
                <a:latin typeface="Gill Sans MT" charset="0"/>
              </a:rPr>
              <a:t>DNS server replies to client with IP address of www.google.com </a:t>
            </a:r>
          </a:p>
        </p:txBody>
      </p:sp>
      <p:grpSp>
        <p:nvGrpSpPr>
          <p:cNvPr id="214032" name="Group 4"/>
          <p:cNvGrpSpPr>
            <a:grpSpLocks/>
          </p:cNvGrpSpPr>
          <p:nvPr/>
        </p:nvGrpSpPr>
        <p:grpSpPr bwMode="auto">
          <a:xfrm>
            <a:off x="5173663" y="2041525"/>
            <a:ext cx="757237" cy="379413"/>
            <a:chOff x="2466" y="2026"/>
            <a:chExt cx="477" cy="282"/>
          </a:xfrm>
        </p:grpSpPr>
        <p:sp>
          <p:nvSpPr>
            <p:cNvPr id="214170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71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72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73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74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81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2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3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75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7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7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76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77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4033" name="Group 19"/>
          <p:cNvGrpSpPr>
            <a:grpSpLocks/>
          </p:cNvGrpSpPr>
          <p:nvPr/>
        </p:nvGrpSpPr>
        <p:grpSpPr bwMode="auto">
          <a:xfrm>
            <a:off x="6538913" y="1787525"/>
            <a:ext cx="757237" cy="379413"/>
            <a:chOff x="2466" y="2026"/>
            <a:chExt cx="477" cy="282"/>
          </a:xfrm>
        </p:grpSpPr>
        <p:sp>
          <p:nvSpPr>
            <p:cNvPr id="214156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57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58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59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60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67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8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9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61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64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5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6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62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63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4034" name="Text Box 34"/>
          <p:cNvSpPr txBox="1">
            <a:spLocks noChangeArrowheads="1"/>
          </p:cNvSpPr>
          <p:nvPr/>
        </p:nvSpPr>
        <p:spPr bwMode="auto">
          <a:xfrm>
            <a:off x="5335588" y="25114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grpSp>
        <p:nvGrpSpPr>
          <p:cNvPr id="214035" name="Group 69"/>
          <p:cNvGrpSpPr>
            <a:grpSpLocks/>
          </p:cNvGrpSpPr>
          <p:nvPr/>
        </p:nvGrpSpPr>
        <p:grpSpPr bwMode="auto">
          <a:xfrm>
            <a:off x="7196138" y="2703513"/>
            <a:ext cx="757237" cy="379412"/>
            <a:chOff x="2466" y="2026"/>
            <a:chExt cx="477" cy="282"/>
          </a:xfrm>
        </p:grpSpPr>
        <p:sp>
          <p:nvSpPr>
            <p:cNvPr id="21414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4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4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4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4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5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4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5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4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4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4036" name="Line 93"/>
          <p:cNvSpPr>
            <a:spLocks noChangeShapeType="1"/>
          </p:cNvSpPr>
          <p:nvPr/>
        </p:nvSpPr>
        <p:spPr bwMode="auto">
          <a:xfrm flipH="1">
            <a:off x="6915150" y="1528763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4037" name="Text Box 139"/>
          <p:cNvSpPr txBox="1">
            <a:spLocks noChangeArrowheads="1"/>
          </p:cNvSpPr>
          <p:nvPr/>
        </p:nvSpPr>
        <p:spPr bwMode="auto">
          <a:xfrm>
            <a:off x="7367588" y="746125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14038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4140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41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39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4138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9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0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4136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7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1" name="Group 173"/>
          <p:cNvGrpSpPr>
            <a:grpSpLocks/>
          </p:cNvGrpSpPr>
          <p:nvPr/>
        </p:nvGrpSpPr>
        <p:grpSpPr bwMode="auto">
          <a:xfrm flipH="1" flipV="1">
            <a:off x="7853363" y="2590800"/>
            <a:ext cx="400050" cy="152400"/>
            <a:chOff x="3228" y="1776"/>
            <a:chExt cx="252" cy="96"/>
          </a:xfrm>
        </p:grpSpPr>
        <p:sp>
          <p:nvSpPr>
            <p:cNvPr id="214134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5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2" name="Group 176"/>
          <p:cNvGrpSpPr>
            <a:grpSpLocks/>
          </p:cNvGrpSpPr>
          <p:nvPr/>
        </p:nvGrpSpPr>
        <p:grpSpPr bwMode="auto">
          <a:xfrm flipV="1">
            <a:off x="7029450" y="2609850"/>
            <a:ext cx="295275" cy="114300"/>
            <a:chOff x="3228" y="1776"/>
            <a:chExt cx="252" cy="96"/>
          </a:xfrm>
        </p:grpSpPr>
        <p:sp>
          <p:nvSpPr>
            <p:cNvPr id="214132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3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3" name="Group 179"/>
          <p:cNvGrpSpPr>
            <a:grpSpLocks/>
          </p:cNvGrpSpPr>
          <p:nvPr/>
        </p:nvGrpSpPr>
        <p:grpSpPr bwMode="auto">
          <a:xfrm rot="409689" flipH="1" flipV="1">
            <a:off x="7300913" y="1952625"/>
            <a:ext cx="452437" cy="57150"/>
            <a:chOff x="3228" y="1776"/>
            <a:chExt cx="252" cy="96"/>
          </a:xfrm>
        </p:grpSpPr>
        <p:sp>
          <p:nvSpPr>
            <p:cNvPr id="214130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1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4" name="Group 182"/>
          <p:cNvGrpSpPr>
            <a:grpSpLocks/>
          </p:cNvGrpSpPr>
          <p:nvPr/>
        </p:nvGrpSpPr>
        <p:grpSpPr bwMode="auto">
          <a:xfrm>
            <a:off x="6443663" y="2157413"/>
            <a:ext cx="295275" cy="114300"/>
            <a:chOff x="3228" y="1776"/>
            <a:chExt cx="252" cy="96"/>
          </a:xfrm>
        </p:grpSpPr>
        <p:sp>
          <p:nvSpPr>
            <p:cNvPr id="214128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29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5" name="Group 185"/>
          <p:cNvGrpSpPr>
            <a:grpSpLocks/>
          </p:cNvGrpSpPr>
          <p:nvPr/>
        </p:nvGrpSpPr>
        <p:grpSpPr bwMode="auto">
          <a:xfrm flipH="1">
            <a:off x="7081838" y="2157413"/>
            <a:ext cx="295275" cy="114300"/>
            <a:chOff x="3228" y="1776"/>
            <a:chExt cx="252" cy="96"/>
          </a:xfrm>
        </p:grpSpPr>
        <p:sp>
          <p:nvSpPr>
            <p:cNvPr id="214126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27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05723" name="Group 187"/>
          <p:cNvGrpSpPr>
            <a:grpSpLocks/>
          </p:cNvGrpSpPr>
          <p:nvPr/>
        </p:nvGrpSpPr>
        <p:grpSpPr bwMode="auto">
          <a:xfrm>
            <a:off x="5980113" y="438150"/>
            <a:ext cx="1316037" cy="1314450"/>
            <a:chOff x="931" y="1941"/>
            <a:chExt cx="829" cy="828"/>
          </a:xfrm>
        </p:grpSpPr>
        <p:sp>
          <p:nvSpPr>
            <p:cNvPr id="214118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4119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91241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2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1243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4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5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6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5732" name="Group 196"/>
          <p:cNvGrpSpPr>
            <a:grpSpLocks/>
          </p:cNvGrpSpPr>
          <p:nvPr/>
        </p:nvGrpSpPr>
        <p:grpSpPr bwMode="auto">
          <a:xfrm>
            <a:off x="4881563" y="558800"/>
            <a:ext cx="1081087" cy="1217613"/>
            <a:chOff x="1404" y="3105"/>
            <a:chExt cx="681" cy="767"/>
          </a:xfrm>
        </p:grpSpPr>
        <p:grpSp>
          <p:nvGrpSpPr>
            <p:cNvPr id="214083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4088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214113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9123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8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sp>
              <p:nvSpPr>
                <p:cNvPr id="9123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36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089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214107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23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08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23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90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1226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27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091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4092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2140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214099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9122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  <p:sp>
                    <p:nvSpPr>
                      <p:cNvPr id="9122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chemeClr val="bg1"/>
                            </a:solidFill>
                            <a:latin typeface="Arial" charset="0"/>
                            <a:cs typeface="+mn-cs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214100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1222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  <p:sp>
                    <p:nvSpPr>
                      <p:cNvPr id="91223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121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1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9121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1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1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91205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85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91207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8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</p:grpSp>
      <p:grpSp>
        <p:nvGrpSpPr>
          <p:cNvPr id="214048" name="Group 248"/>
          <p:cNvGrpSpPr>
            <a:grpSpLocks/>
          </p:cNvGrpSpPr>
          <p:nvPr/>
        </p:nvGrpSpPr>
        <p:grpSpPr bwMode="auto">
          <a:xfrm>
            <a:off x="7150100" y="963613"/>
            <a:ext cx="373063" cy="687387"/>
            <a:chOff x="4140" y="429"/>
            <a:chExt cx="1425" cy="2396"/>
          </a:xfrm>
        </p:grpSpPr>
        <p:sp>
          <p:nvSpPr>
            <p:cNvPr id="214051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3" name="Rectangle 149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53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054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6" name="Rectangle 152"/>
            <p:cNvSpPr>
              <a:spLocks noChangeArrowheads="1"/>
            </p:cNvSpPr>
            <p:nvPr/>
          </p:nvSpPr>
          <p:spPr bwMode="auto">
            <a:xfrm>
              <a:off x="4213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56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02" name="AutoShape 154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3" name="AutoShape 155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78" name="Rectangle 156"/>
            <p:cNvSpPr>
              <a:spLocks noChangeArrowheads="1"/>
            </p:cNvSpPr>
            <p:nvPr/>
          </p:nvSpPr>
          <p:spPr bwMode="auto">
            <a:xfrm>
              <a:off x="4225" y="1021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58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00" name="AutoShape 158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1" name="AutoShape 159"/>
              <p:cNvSpPr>
                <a:spLocks noChangeArrowheads="1"/>
              </p:cNvSpPr>
              <p:nvPr/>
            </p:nvSpPr>
            <p:spPr bwMode="auto">
              <a:xfrm>
                <a:off x="628" y="2585"/>
                <a:ext cx="696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80" name="Rectangle 160"/>
            <p:cNvSpPr>
              <a:spLocks noChangeArrowheads="1"/>
            </p:cNvSpPr>
            <p:nvPr/>
          </p:nvSpPr>
          <p:spPr bwMode="auto">
            <a:xfrm>
              <a:off x="4219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81" name="Rectangle 161"/>
            <p:cNvSpPr>
              <a:spLocks noChangeArrowheads="1"/>
            </p:cNvSpPr>
            <p:nvPr/>
          </p:nvSpPr>
          <p:spPr bwMode="auto">
            <a:xfrm>
              <a:off x="4231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61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198" name="AutoShape 163"/>
              <p:cNvSpPr>
                <a:spLocks noChangeArrowheads="1"/>
              </p:cNvSpPr>
              <p:nvPr/>
            </p:nvSpPr>
            <p:spPr bwMode="auto">
              <a:xfrm>
                <a:off x="613" y="2586"/>
                <a:ext cx="725" cy="12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199" name="AutoShape 16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214062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4063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196" name="AutoShape 16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197" name="AutoShape 168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85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7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65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066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88" name="Oval 172"/>
            <p:cNvSpPr>
              <a:spLocks noChangeArrowheads="1"/>
            </p:cNvSpPr>
            <p:nvPr/>
          </p:nvSpPr>
          <p:spPr bwMode="auto">
            <a:xfrm>
              <a:off x="5516" y="2609"/>
              <a:ext cx="49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68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0" name="AutoShape 174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1" name="AutoShape 175"/>
            <p:cNvSpPr>
              <a:spLocks noChangeArrowheads="1"/>
            </p:cNvSpPr>
            <p:nvPr/>
          </p:nvSpPr>
          <p:spPr bwMode="auto">
            <a:xfrm>
              <a:off x="4207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2" name="Oval 176"/>
            <p:cNvSpPr>
              <a:spLocks noChangeArrowheads="1"/>
            </p:cNvSpPr>
            <p:nvPr/>
          </p:nvSpPr>
          <p:spPr bwMode="auto">
            <a:xfrm>
              <a:off x="4310" y="2382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3" name="Oval 177"/>
            <p:cNvSpPr>
              <a:spLocks noChangeArrowheads="1"/>
            </p:cNvSpPr>
            <p:nvPr/>
          </p:nvSpPr>
          <p:spPr bwMode="auto">
            <a:xfrm>
              <a:off x="4486" y="2382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1194" name="Oval 178"/>
            <p:cNvSpPr>
              <a:spLocks noChangeArrowheads="1"/>
            </p:cNvSpPr>
            <p:nvPr/>
          </p:nvSpPr>
          <p:spPr bwMode="auto">
            <a:xfrm>
              <a:off x="4661" y="2382"/>
              <a:ext cx="158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5" name="Rectangle 179"/>
            <p:cNvSpPr>
              <a:spLocks noChangeArrowheads="1"/>
            </p:cNvSpPr>
            <p:nvPr/>
          </p:nvSpPr>
          <p:spPr bwMode="auto">
            <a:xfrm>
              <a:off x="5062" y="1835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1170" name="Rectangle 3"/>
          <p:cNvSpPr>
            <a:spLocks noGrp="1" noChangeArrowheads="1"/>
          </p:cNvSpPr>
          <p:nvPr>
            <p:ph type="title"/>
          </p:nvPr>
        </p:nvSpPr>
        <p:spPr>
          <a:xfrm>
            <a:off x="246063" y="-39688"/>
            <a:ext cx="8034337" cy="1003301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using DNS</a:t>
            </a:r>
          </a:p>
        </p:txBody>
      </p:sp>
      <p:pic>
        <p:nvPicPr>
          <p:cNvPr id="214050" name="Picture 21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6318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90"/>
              </a:buClr>
            </a:pPr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>
                <a:buClr>
                  <a:srgbClr val="000090"/>
                </a:buClr>
              </a:pPr>
              <a:t>93</a:t>
            </a:fld>
            <a:endParaRPr lang="en-US" sz="1200" dirty="0">
              <a:latin typeface="Tahoma" charset="0"/>
            </a:endParaRPr>
          </a:p>
        </p:txBody>
      </p:sp>
      <p:sp>
        <p:nvSpPr>
          <p:cNvPr id="2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buClr>
                <a:srgbClr val="000090"/>
              </a:buClr>
            </a:pP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7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78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156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0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0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639" grpId="0"/>
      <p:bldP spid="705640" grpId="0"/>
      <p:bldP spid="705641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1" name="Group 231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526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6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6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7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7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9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527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532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2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3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527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529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1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29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29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1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9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244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30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244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2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30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244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530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530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243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3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30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30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3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31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3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243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27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240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0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40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40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240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8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24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528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240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0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5044" name="Freeform 293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5045" name="Freeform 292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216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693150" cy="94297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life…TCP connection carrying HTTP</a:t>
            </a:r>
          </a:p>
        </p:txBody>
      </p:sp>
      <p:grpSp>
        <p:nvGrpSpPr>
          <p:cNvPr id="706603" name="Group 43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5259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5260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2382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83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2384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5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6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7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6885" name="Group 325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5255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2378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79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92377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5208588" y="3168650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to send HTTP request, client first opens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TCP socket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 to web 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cs typeface="+mn-cs"/>
              </a:rPr>
              <a:t>server</a:t>
            </a:r>
            <a:endParaRPr lang="en-US" sz="2000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6661" name="Rectangle 101"/>
          <p:cNvSpPr>
            <a:spLocks noChangeArrowheads="1"/>
          </p:cNvSpPr>
          <p:nvPr/>
        </p:nvSpPr>
        <p:spPr bwMode="auto">
          <a:xfrm>
            <a:off x="5186363" y="4054475"/>
            <a:ext cx="3778250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TCP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SYN segment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(step 1 in 3-way handshake) 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cs typeface="+mn-cs"/>
              </a:rPr>
              <a:t>inter-domain routed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 to web server</a:t>
            </a:r>
          </a:p>
        </p:txBody>
      </p:sp>
      <p:sp>
        <p:nvSpPr>
          <p:cNvPr id="706662" name="Rectangle 102"/>
          <p:cNvSpPr>
            <a:spLocks noChangeArrowheads="1"/>
          </p:cNvSpPr>
          <p:nvPr/>
        </p:nvSpPr>
        <p:spPr bwMode="auto">
          <a:xfrm>
            <a:off x="5189538" y="5892800"/>
            <a:ext cx="40687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TCP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connection established!</a:t>
            </a:r>
          </a:p>
        </p:txBody>
      </p:sp>
      <p:grpSp>
        <p:nvGrpSpPr>
          <p:cNvPr id="215052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5253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4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3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5251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2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4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5249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0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5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5235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236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37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5238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5239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24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5240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243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4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5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5241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42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5056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057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5058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5059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5233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4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60" name="Group 197"/>
          <p:cNvGrpSpPr>
            <a:grpSpLocks/>
          </p:cNvGrpSpPr>
          <p:nvPr/>
        </p:nvGrpSpPr>
        <p:grpSpPr bwMode="auto">
          <a:xfrm flipH="1">
            <a:off x="3608388" y="5649913"/>
            <a:ext cx="295275" cy="114300"/>
            <a:chOff x="3228" y="1776"/>
            <a:chExt cx="252" cy="96"/>
          </a:xfrm>
        </p:grpSpPr>
        <p:sp>
          <p:nvSpPr>
            <p:cNvPr id="215231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2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61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5229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0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2183" name="Line 290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874" name="Group 314"/>
          <p:cNvGrpSpPr>
            <a:grpSpLocks/>
          </p:cNvGrpSpPr>
          <p:nvPr/>
        </p:nvGrpSpPr>
        <p:grpSpPr bwMode="auto">
          <a:xfrm>
            <a:off x="79375" y="1900238"/>
            <a:ext cx="1081088" cy="244475"/>
            <a:chOff x="410" y="1508"/>
            <a:chExt cx="681" cy="154"/>
          </a:xfrm>
        </p:grpSpPr>
        <p:sp>
          <p:nvSpPr>
            <p:cNvPr id="92341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2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3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4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5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225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92347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8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9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</p:grpSp>
      <p:grpSp>
        <p:nvGrpSpPr>
          <p:cNvPr id="706886" name="Group 326"/>
          <p:cNvGrpSpPr>
            <a:grpSpLocks/>
          </p:cNvGrpSpPr>
          <p:nvPr/>
        </p:nvGrpSpPr>
        <p:grpSpPr bwMode="auto">
          <a:xfrm>
            <a:off x="307975" y="4241800"/>
            <a:ext cx="1081088" cy="782638"/>
            <a:chOff x="59" y="863"/>
            <a:chExt cx="681" cy="493"/>
          </a:xfrm>
        </p:grpSpPr>
        <p:grpSp>
          <p:nvGrpSpPr>
            <p:cNvPr id="215199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39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0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200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36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7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8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201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33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4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5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202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324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5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6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7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8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08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30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3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32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000000"/>
                      </a:solidFill>
                      <a:latin typeface="Arial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896" name="Group 336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5191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5192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2314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15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600" i="0" dirty="0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2316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7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8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9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6897" name="Group 337"/>
          <p:cNvGrpSpPr>
            <a:grpSpLocks/>
          </p:cNvGrpSpPr>
          <p:nvPr/>
        </p:nvGrpSpPr>
        <p:grpSpPr bwMode="auto">
          <a:xfrm>
            <a:off x="79375" y="1355725"/>
            <a:ext cx="1081088" cy="782638"/>
            <a:chOff x="59" y="863"/>
            <a:chExt cx="681" cy="493"/>
          </a:xfrm>
        </p:grpSpPr>
        <p:grpSp>
          <p:nvGrpSpPr>
            <p:cNvPr id="215170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10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11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71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07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8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9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172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04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5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6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173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295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6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7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8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9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179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01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02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03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000000"/>
                      </a:solidFill>
                      <a:latin typeface="Arial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sp>
        <p:nvSpPr>
          <p:cNvPr id="92188" name="Rectangle 359"/>
          <p:cNvSpPr>
            <a:spLocks noChangeArrowheads="1"/>
          </p:cNvSpPr>
          <p:nvPr/>
        </p:nvSpPr>
        <p:spPr bwMode="auto">
          <a:xfrm>
            <a:off x="979488" y="4452938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000" i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pSp>
        <p:nvGrpSpPr>
          <p:cNvPr id="706951" name="Group 391"/>
          <p:cNvGrpSpPr>
            <a:grpSpLocks/>
          </p:cNvGrpSpPr>
          <p:nvPr/>
        </p:nvGrpSpPr>
        <p:grpSpPr bwMode="auto">
          <a:xfrm>
            <a:off x="306388" y="4241800"/>
            <a:ext cx="1081087" cy="782638"/>
            <a:chOff x="2675" y="3676"/>
            <a:chExt cx="681" cy="493"/>
          </a:xfrm>
        </p:grpSpPr>
        <p:grpSp>
          <p:nvGrpSpPr>
            <p:cNvPr id="215150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92289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0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51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92286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7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8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92273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4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5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6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7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57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92283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4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5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215158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92280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1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2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706983" name="Group 423"/>
          <p:cNvGrpSpPr>
            <a:grpSpLocks/>
          </p:cNvGrpSpPr>
          <p:nvPr/>
        </p:nvGrpSpPr>
        <p:grpSpPr bwMode="auto">
          <a:xfrm>
            <a:off x="82550" y="1354138"/>
            <a:ext cx="1081088" cy="782637"/>
            <a:chOff x="2613" y="3554"/>
            <a:chExt cx="681" cy="493"/>
          </a:xfrm>
        </p:grpSpPr>
        <p:grpSp>
          <p:nvGrpSpPr>
            <p:cNvPr id="215130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92269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70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31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92266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7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8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92253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4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5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6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7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37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92263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4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5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215138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92260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1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2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706982" name="Group 422"/>
          <p:cNvGrpSpPr>
            <a:grpSpLocks/>
          </p:cNvGrpSpPr>
          <p:nvPr/>
        </p:nvGrpSpPr>
        <p:grpSpPr bwMode="auto">
          <a:xfrm>
            <a:off x="311150" y="4772025"/>
            <a:ext cx="1081088" cy="244475"/>
            <a:chOff x="2709" y="3989"/>
            <a:chExt cx="681" cy="154"/>
          </a:xfrm>
        </p:grpSpPr>
        <p:sp>
          <p:nvSpPr>
            <p:cNvPr id="92242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3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4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5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6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26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92248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49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50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sp>
        <p:nvSpPr>
          <p:cNvPr id="706984" name="Rectangle 424"/>
          <p:cNvSpPr>
            <a:spLocks noChangeArrowheads="1"/>
          </p:cNvSpPr>
          <p:nvPr/>
        </p:nvSpPr>
        <p:spPr bwMode="auto">
          <a:xfrm>
            <a:off x="5183188" y="4916488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server responds with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TCP SYNACK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(step 2 in 3-way handshake)</a:t>
            </a:r>
          </a:p>
        </p:txBody>
      </p:sp>
      <p:grpSp>
        <p:nvGrpSpPr>
          <p:cNvPr id="215072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5107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108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09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5110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5111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118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9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20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5112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115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6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7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5113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14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5073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507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97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7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07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00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6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7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2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24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5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4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05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22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3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508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508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20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1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9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8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09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12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9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14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5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6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7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221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9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215074" name="Picture 6" descr="underline_b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6413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94</a:t>
            </a:fld>
            <a:endParaRPr lang="en-US" sz="1200" dirty="0">
              <a:latin typeface="Tahoma" charset="0"/>
            </a:endParaRPr>
          </a:p>
        </p:txBody>
      </p:sp>
      <p:sp>
        <p:nvSpPr>
          <p:cNvPr id="28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3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5" y="259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0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63" dur="2000" fill="hold"/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0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  <p:bldP spid="706661" grpId="0"/>
      <p:bldP spid="706662" grpId="0"/>
      <p:bldP spid="70698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5" name="Group 30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631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31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43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631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637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37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344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632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633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6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4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4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6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348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9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6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348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6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6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348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634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635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348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7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5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5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7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5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7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7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7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8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348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8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32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344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4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4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4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345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3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345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633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345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6068" name="Freeform 2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6069" name="Freeform 3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3191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1363" cy="97313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A day in the life… HTTP request/reply </a:t>
            </a:r>
          </a:p>
        </p:txBody>
      </p:sp>
      <p:grpSp>
        <p:nvGrpSpPr>
          <p:cNvPr id="216071" name="Group 3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6304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6305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3427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28" name="Text Box 3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3429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0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1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2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7628" name="Group 44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6300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3423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24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93422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7633" name="Rectangle 49"/>
          <p:cNvSpPr>
            <a:spLocks noChangeArrowheads="1"/>
          </p:cNvSpPr>
          <p:nvPr/>
        </p:nvSpPr>
        <p:spPr bwMode="auto">
          <a:xfrm>
            <a:off x="5183188" y="3105150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HTTP request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sent into TCP socket</a:t>
            </a:r>
          </a:p>
        </p:txBody>
      </p:sp>
      <p:sp>
        <p:nvSpPr>
          <p:cNvPr id="707634" name="Rectangle 50"/>
          <p:cNvSpPr>
            <a:spLocks noChangeArrowheads="1"/>
          </p:cNvSpPr>
          <p:nvPr/>
        </p:nvSpPr>
        <p:spPr bwMode="auto">
          <a:xfrm>
            <a:off x="5176838" y="3797300"/>
            <a:ext cx="3787775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IP datagram containing HTTP request routed to www.google.com</a:t>
            </a:r>
          </a:p>
        </p:txBody>
      </p:sp>
      <p:sp>
        <p:nvSpPr>
          <p:cNvPr id="707635" name="Rectangle 51"/>
          <p:cNvSpPr>
            <a:spLocks noChangeArrowheads="1"/>
          </p:cNvSpPr>
          <p:nvPr/>
        </p:nvSpPr>
        <p:spPr bwMode="auto">
          <a:xfrm>
            <a:off x="5189538" y="5702300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IP datagram containing HTTP reply routed back to client</a:t>
            </a:r>
          </a:p>
        </p:txBody>
      </p:sp>
      <p:grpSp>
        <p:nvGrpSpPr>
          <p:cNvPr id="216076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6298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9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7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6296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7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8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6294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5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9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6280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281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282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6283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284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29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6285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288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89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0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6286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287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6080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6081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6082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6083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6278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79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84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6276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77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3206" name="Line 112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6086" name="Group 145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6268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6269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3391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92" name="Text Box 14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3393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4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5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6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707813" name="Rectangle 229"/>
          <p:cNvSpPr>
            <a:spLocks noChangeArrowheads="1"/>
          </p:cNvSpPr>
          <p:nvPr/>
        </p:nvSpPr>
        <p:spPr bwMode="auto">
          <a:xfrm>
            <a:off x="5183188" y="4735513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server responds with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HTTP reply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(containing web page)</a:t>
            </a:r>
          </a:p>
        </p:txBody>
      </p:sp>
      <p:grpSp>
        <p:nvGrpSpPr>
          <p:cNvPr id="707941" name="Group 357"/>
          <p:cNvGrpSpPr>
            <a:grpSpLocks/>
          </p:cNvGrpSpPr>
          <p:nvPr/>
        </p:nvGrpSpPr>
        <p:grpSpPr bwMode="auto">
          <a:xfrm>
            <a:off x="88900" y="1363663"/>
            <a:ext cx="1081088" cy="1058862"/>
            <a:chOff x="56" y="859"/>
            <a:chExt cx="681" cy="667"/>
          </a:xfrm>
        </p:grpSpPr>
        <p:grpSp>
          <p:nvGrpSpPr>
            <p:cNvPr id="216237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216263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87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93385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86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238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216257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82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216258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80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1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239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3376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77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240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216242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216246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249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374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375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 smtClean="0">
                          <a:solidFill>
                            <a:srgbClr val="FFFFFF"/>
                          </a:solidFill>
                          <a:latin typeface="Arial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250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372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373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368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69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364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65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66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362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7973" name="Group 389"/>
          <p:cNvGrpSpPr>
            <a:grpSpLocks/>
          </p:cNvGrpSpPr>
          <p:nvPr/>
        </p:nvGrpSpPr>
        <p:grpSpPr bwMode="auto">
          <a:xfrm>
            <a:off x="92075" y="1890713"/>
            <a:ext cx="1081088" cy="244475"/>
            <a:chOff x="0" y="2762"/>
            <a:chExt cx="681" cy="154"/>
          </a:xfrm>
        </p:grpSpPr>
        <p:sp>
          <p:nvSpPr>
            <p:cNvPr id="93345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225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216228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231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56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57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32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54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55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93350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51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347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348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7975" name="Group 391"/>
          <p:cNvGrpSpPr>
            <a:grpSpLocks/>
          </p:cNvGrpSpPr>
          <p:nvPr/>
        </p:nvGrpSpPr>
        <p:grpSpPr bwMode="auto">
          <a:xfrm>
            <a:off x="411163" y="4051300"/>
            <a:ext cx="1081087" cy="949325"/>
            <a:chOff x="2231" y="3555"/>
            <a:chExt cx="681" cy="598"/>
          </a:xfrm>
        </p:grpSpPr>
        <p:grpSp>
          <p:nvGrpSpPr>
            <p:cNvPr id="216190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216194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216219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93343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44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sp>
              <p:nvSpPr>
                <p:cNvPr id="93341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42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6195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216213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38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39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14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36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37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6196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93332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33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6197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216198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216202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216205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93330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93331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216206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3328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93329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3324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25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93320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21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22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191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93313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14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</p:grpSp>
      <p:grpSp>
        <p:nvGrpSpPr>
          <p:cNvPr id="708061" name="Group 477"/>
          <p:cNvGrpSpPr>
            <a:grpSpLocks/>
          </p:cNvGrpSpPr>
          <p:nvPr/>
        </p:nvGrpSpPr>
        <p:grpSpPr bwMode="auto">
          <a:xfrm>
            <a:off x="76200" y="1119188"/>
            <a:ext cx="1081088" cy="1016000"/>
            <a:chOff x="2256" y="3531"/>
            <a:chExt cx="681" cy="640"/>
          </a:xfrm>
        </p:grpSpPr>
        <p:grpSp>
          <p:nvGrpSpPr>
            <p:cNvPr id="216157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216185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09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10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93307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08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158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216179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04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05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216180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02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03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159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93298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99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160" name="Group 360"/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93296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97" name="Text Box 362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grpSp>
          <p:nvGrpSpPr>
            <p:cNvPr id="216161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93283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163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216166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169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294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295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 smtClean="0">
                          <a:solidFill>
                            <a:srgbClr val="FFFFFF"/>
                          </a:solidFill>
                          <a:latin typeface="Arial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170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292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293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288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289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285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86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grpSp>
        <p:nvGrpSpPr>
          <p:cNvPr id="708046" name="Group 462"/>
          <p:cNvGrpSpPr>
            <a:grpSpLocks/>
          </p:cNvGrpSpPr>
          <p:nvPr/>
        </p:nvGrpSpPr>
        <p:grpSpPr bwMode="auto">
          <a:xfrm>
            <a:off x="414338" y="4756150"/>
            <a:ext cx="1081087" cy="244475"/>
            <a:chOff x="-341" y="3180"/>
            <a:chExt cx="681" cy="154"/>
          </a:xfrm>
        </p:grpSpPr>
        <p:sp>
          <p:nvSpPr>
            <p:cNvPr id="93265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45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216148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151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276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277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152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274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275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93270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71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67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68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708062" name="Picture 4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8556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3436947" y="959649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page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finally (!!!)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displayed</a:t>
            </a:r>
          </a:p>
        </p:txBody>
      </p:sp>
      <p:grpSp>
        <p:nvGrpSpPr>
          <p:cNvPr id="216095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6112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34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14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115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37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17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63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4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39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19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61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2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41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42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22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59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0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6123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6124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57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58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46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26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127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49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29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51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2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3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4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3255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6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16096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609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09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10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610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10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10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1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1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610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10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0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0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610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10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216097" name="Picture 1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95</a:t>
            </a:fld>
            <a:endParaRPr lang="en-US" sz="1200" dirty="0">
              <a:latin typeface="Tahoma" charset="0"/>
            </a:endParaRPr>
          </a:p>
        </p:txBody>
      </p:sp>
      <p:sp>
        <p:nvSpPr>
          <p:cNvPr id="3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0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07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07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0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33" grpId="0"/>
      <p:bldP spid="707634" grpId="0"/>
      <p:bldP spid="707635" grpId="0"/>
      <p:bldP spid="707813" grpId="0"/>
      <p:bldP spid="708064" grpId="0"/>
      <p:bldP spid="708064" grpId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6: </a:t>
            </a:r>
            <a:r>
              <a:rPr lang="en-US" dirty="0">
                <a:latin typeface="Gill Sans MT" charset="0"/>
                <a:cs typeface="+mj-cs"/>
              </a:rPr>
              <a:t>Summary</a:t>
            </a: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principles </a:t>
            </a:r>
            <a:r>
              <a:rPr lang="en-US" dirty="0">
                <a:latin typeface="Gill Sans MT" charset="0"/>
                <a:cs typeface="+mn-cs"/>
              </a:rPr>
              <a:t>behind data link layer services: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error detection, correction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sharing a broadcast channel: multiple access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link layer addressing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instantiation and implementation of various link layer technologies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switched LANS, VLANs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virtualized networks as a link layer: MPLS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synthesis: a day in the life of a web request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7093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302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730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6: </a:t>
            </a:r>
            <a:r>
              <a:rPr lang="en-US" dirty="0">
                <a:latin typeface="Gill Sans MT" charset="0"/>
                <a:cs typeface="+mj-cs"/>
              </a:rPr>
              <a:t>let</a:t>
            </a:r>
            <a:r>
              <a:rPr lang="ja-JP" altLang="en-US" dirty="0">
                <a:latin typeface="Gill Sans MT" charset="0"/>
                <a:cs typeface="+mj-cs"/>
              </a:rPr>
              <a:t>’</a:t>
            </a:r>
            <a:r>
              <a:rPr lang="en-US" dirty="0">
                <a:latin typeface="Gill Sans MT" charset="0"/>
                <a:cs typeface="+mj-cs"/>
              </a:rPr>
              <a:t>s take a breath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journey down protocol stack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complete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(except PHY)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solid understanding of networking principles, practice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….. could stop here …. but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lots</a:t>
            </a:r>
            <a:r>
              <a:rPr lang="en-US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of interesting topics!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wireless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multimedia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security 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9141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969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17343</TotalTime>
  <Words>6907</Words>
  <Application>Microsoft Macintosh PowerPoint</Application>
  <PresentationFormat>On-screen Show (4:3)</PresentationFormat>
  <Paragraphs>1787</Paragraphs>
  <Slides>97</Slides>
  <Notes>79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10" baseType="lpstr">
      <vt:lpstr>Arial</vt:lpstr>
      <vt:lpstr>Calibri</vt:lpstr>
      <vt:lpstr>Comic Sans MS</vt:lpstr>
      <vt:lpstr>Courier New</vt:lpstr>
      <vt:lpstr>Gill Sans MT</vt:lpstr>
      <vt:lpstr>Gulim</vt:lpstr>
      <vt:lpstr>MS Mincho</vt:lpstr>
      <vt:lpstr>ＭＳ Ｐゴシック</vt:lpstr>
      <vt:lpstr>Tahoma</vt:lpstr>
      <vt:lpstr>Times New Roman</vt:lpstr>
      <vt:lpstr>Wingdings</vt:lpstr>
      <vt:lpstr>Default Design</vt:lpstr>
      <vt:lpstr>Equation</vt:lpstr>
      <vt:lpstr>PowerPoint Presentation</vt:lpstr>
      <vt:lpstr>Chapter 6: Link layer and LANs</vt:lpstr>
      <vt:lpstr>Link layer, LANs: outline</vt:lpstr>
      <vt:lpstr>Link layer: introduction</vt:lpstr>
      <vt:lpstr>Link layer: context</vt:lpstr>
      <vt:lpstr>Link layer services</vt:lpstr>
      <vt:lpstr>Link layer services (more)</vt:lpstr>
      <vt:lpstr>Where is the link layer implemented?</vt:lpstr>
      <vt:lpstr>Adaptors communicating</vt:lpstr>
      <vt:lpstr>Link layer, LANs: outline</vt:lpstr>
      <vt:lpstr>Error detection</vt:lpstr>
      <vt:lpstr>Parity checking</vt:lpstr>
      <vt:lpstr>Internet checksum (review)</vt:lpstr>
      <vt:lpstr>Cyclic redundancy check</vt:lpstr>
      <vt:lpstr>CRC example</vt:lpstr>
      <vt:lpstr>Link layer, LANs: outline</vt:lpstr>
      <vt:lpstr>Multiple access links, protocols</vt:lpstr>
      <vt:lpstr>Multiple access protocols</vt:lpstr>
      <vt:lpstr>An ideal multiple access protocol</vt:lpstr>
      <vt:lpstr>MAC protocols: taxonomy</vt:lpstr>
      <vt:lpstr>Channel partitioning MAC protocols: TDMA</vt:lpstr>
      <vt:lpstr>Channel partitioning MAC protocols: FDMA</vt:lpstr>
      <vt:lpstr>Random access protocols</vt:lpstr>
      <vt:lpstr>Slotted ALOHA</vt:lpstr>
      <vt:lpstr>Slotted ALOHA</vt:lpstr>
      <vt:lpstr>Slotted ALOHA: efficiency</vt:lpstr>
      <vt:lpstr>Pure (unslotted) ALOHA</vt:lpstr>
      <vt:lpstr>Pure ALOHA efficiency</vt:lpstr>
      <vt:lpstr>CSMA (carrier sense multiple access)</vt:lpstr>
      <vt:lpstr>CSMA collisions</vt:lpstr>
      <vt:lpstr>CSMA/CD (collision detection)</vt:lpstr>
      <vt:lpstr>CSMA/CD (collision detection)</vt:lpstr>
      <vt:lpstr>Ethernet CSMA/CD algorithm</vt:lpstr>
      <vt:lpstr>CSMA/CD efficiency</vt:lpstr>
      <vt:lpstr>“Taking turns” MAC protocols</vt:lpstr>
      <vt:lpstr>“Taking turns” MAC protocols</vt:lpstr>
      <vt:lpstr>“Taking turns” MAC protocols</vt:lpstr>
      <vt:lpstr>PowerPoint Presentation</vt:lpstr>
      <vt:lpstr>PowerPoint Presentation</vt:lpstr>
      <vt:lpstr> Summary of MAC protocols</vt:lpstr>
      <vt:lpstr>Link layer, LANs: outline</vt:lpstr>
      <vt:lpstr>MAC addresses and ARP</vt:lpstr>
      <vt:lpstr>LAN addresses and ARP</vt:lpstr>
      <vt:lpstr>LAN addresses (more)</vt:lpstr>
      <vt:lpstr>ARP: address resolution protocol</vt:lpstr>
      <vt:lpstr>ARP protocol: same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Link layer, LANs: outline</vt:lpstr>
      <vt:lpstr>Ethernet</vt:lpstr>
      <vt:lpstr>Ethernet: physical topology</vt:lpstr>
      <vt:lpstr>Ethernet frame structure</vt:lpstr>
      <vt:lpstr>Ethernet frame structure (more)</vt:lpstr>
      <vt:lpstr>Ethernet: unreliable, connectionless</vt:lpstr>
      <vt:lpstr>802.3 Ethernet standards: link &amp; physical layers</vt:lpstr>
      <vt:lpstr>Link layer, LANs: outline</vt:lpstr>
      <vt:lpstr>Ethernet switch</vt:lpstr>
      <vt:lpstr>Switch: multiple simultaneous transmissions</vt:lpstr>
      <vt:lpstr>Switch forwarding table</vt:lpstr>
      <vt:lpstr>Switch: self-learning</vt:lpstr>
      <vt:lpstr>Switch: frame filtering/forwarding</vt:lpstr>
      <vt:lpstr>Self-learning, forwarding: example</vt:lpstr>
      <vt:lpstr>Interconnecting switches</vt:lpstr>
      <vt:lpstr>Self-learning multi-switch example</vt:lpstr>
      <vt:lpstr>Institutional network</vt:lpstr>
      <vt:lpstr>Switches vs. routers</vt:lpstr>
      <vt:lpstr>VLANs: motivation</vt:lpstr>
      <vt:lpstr>VLANs</vt:lpstr>
      <vt:lpstr>Port-based VLAN</vt:lpstr>
      <vt:lpstr>VLANS spanning multiple switches</vt:lpstr>
      <vt:lpstr>PowerPoint Presentation</vt:lpstr>
      <vt:lpstr>Link layer, LANs: outline</vt:lpstr>
      <vt:lpstr>Multiprotocol label switching (MPLS)</vt:lpstr>
      <vt:lpstr>MPLS capable routers</vt:lpstr>
      <vt:lpstr>MPLS versus IP paths</vt:lpstr>
      <vt:lpstr>MPLS versus IP paths</vt:lpstr>
      <vt:lpstr>MPLS signaling</vt:lpstr>
      <vt:lpstr>MPLS forwarding tables</vt:lpstr>
      <vt:lpstr>Link layer, LANs: outline</vt:lpstr>
      <vt:lpstr>Data center networks </vt:lpstr>
      <vt:lpstr>PowerPoint Presentation</vt:lpstr>
      <vt:lpstr>PowerPoint Presentation</vt:lpstr>
      <vt:lpstr>Link layer, LANs: outline</vt:lpstr>
      <vt:lpstr>Synthesis: a day in the life of a web request</vt:lpstr>
      <vt:lpstr>A day in the life: scenario</vt:lpstr>
      <vt:lpstr>A day in the life… connecting to the Internet</vt:lpstr>
      <vt:lpstr>A day in the life… connecting to the Internet</vt:lpstr>
      <vt:lpstr>A day in the life… ARP (before DNS, before HTTP)</vt:lpstr>
      <vt:lpstr>A day in the life… using DNS</vt:lpstr>
      <vt:lpstr>A day in the life…TCP connection carrying HTTP</vt:lpstr>
      <vt:lpstr>A day in the life… HTTP request/reply </vt:lpstr>
      <vt:lpstr>Chapter 6: Summary</vt:lpstr>
      <vt:lpstr>Chapter 6: let’s take a breath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Xenia Mountrouidou</cp:lastModifiedBy>
  <cp:revision>511</cp:revision>
  <dcterms:created xsi:type="dcterms:W3CDTF">1999-10-08T19:08:27Z</dcterms:created>
  <dcterms:modified xsi:type="dcterms:W3CDTF">2017-10-30T17:41:45Z</dcterms:modified>
</cp:coreProperties>
</file>