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3"/>
    <p:restoredTop sz="84220"/>
  </p:normalViewPr>
  <p:slideViewPr>
    <p:cSldViewPr snapToGrid="0" snapToObjects="1">
      <p:cViewPr varScale="1">
        <p:scale>
          <a:sx n="93" d="100"/>
          <a:sy n="93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9DBB-E852-B549-8DF6-78B15C51009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7FAC7-778B-D44A-BF9C-B14C9F8A3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2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2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8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6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8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3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E7A5-594E-E64C-ADE2-482267F3550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11FCE-7AA7-9444-A855-5E8C3ADA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r>
              <a:rPr lang="en-US" dirty="0" smtClean="0"/>
              <a:t>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440, Dr.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2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Dec</a:t>
            </a:r>
            <a:r>
              <a:rPr lang="en-US" dirty="0" smtClean="0"/>
              <a:t>. </a:t>
            </a:r>
            <a:r>
              <a:rPr lang="en-US" dirty="0"/>
              <a:t>7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</a:t>
            </a:r>
            <a:r>
              <a:rPr lang="en-US" dirty="0" smtClean="0"/>
              <a:t>from </a:t>
            </a:r>
            <a:r>
              <a:rPr lang="en-US" dirty="0" err="1" smtClean="0"/>
              <a:t>ch.</a:t>
            </a:r>
            <a:r>
              <a:rPr lang="en-US" dirty="0" smtClean="0"/>
              <a:t> </a:t>
            </a:r>
            <a:r>
              <a:rPr lang="en-US" dirty="0" smtClean="0"/>
              <a:t>1 – </a:t>
            </a:r>
            <a:r>
              <a:rPr lang="en-US" dirty="0" err="1" smtClean="0"/>
              <a:t>ch.</a:t>
            </a:r>
            <a:r>
              <a:rPr lang="en-US" dirty="0" smtClean="0"/>
              <a:t> 7.4 from your textbook</a:t>
            </a:r>
            <a:endParaRPr lang="en-US" dirty="0" smtClean="0"/>
          </a:p>
          <a:p>
            <a:r>
              <a:rPr lang="en-US" dirty="0" smtClean="0"/>
              <a:t>You may bring a cheat sheet: one page </a:t>
            </a:r>
            <a:r>
              <a:rPr lang="en-US" u="sng" dirty="0" smtClean="0"/>
              <a:t>US Letter Size, </a:t>
            </a:r>
            <a:r>
              <a:rPr lang="en-US" dirty="0" smtClean="0"/>
              <a:t>hand written OR typed, front and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9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smtClean="0"/>
              <a:t>type of </a:t>
            </a:r>
            <a:r>
              <a:rPr lang="en-US" dirty="0" smtClean="0"/>
              <a:t>questions (same as in midterm)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Comprehension:</a:t>
            </a:r>
          </a:p>
          <a:p>
            <a:pPr lvl="1"/>
            <a:r>
              <a:rPr lang="en-US" dirty="0" smtClean="0"/>
              <a:t>”Explain the difference between</a:t>
            </a:r>
            <a:r>
              <a:rPr lang="is-IS" dirty="0" smtClean="0"/>
              <a:t> A and B”</a:t>
            </a:r>
          </a:p>
          <a:p>
            <a:pPr lvl="1"/>
            <a:r>
              <a:rPr lang="is-IS" dirty="0" smtClean="0"/>
              <a:t>“Enumerate and analyze the pros and cons of A and B”</a:t>
            </a:r>
          </a:p>
          <a:p>
            <a:pPr lvl="1"/>
            <a:r>
              <a:rPr lang="is-IS" dirty="0" smtClean="0"/>
              <a:t>“Why do we use A?” or “Why did we design A in a specific way”</a:t>
            </a:r>
          </a:p>
          <a:p>
            <a:r>
              <a:rPr lang="is-IS" dirty="0" smtClean="0"/>
              <a:t>Problem solving</a:t>
            </a:r>
          </a:p>
          <a:p>
            <a:pPr lvl="1"/>
            <a:r>
              <a:rPr lang="is-IS" dirty="0" smtClean="0"/>
              <a:t>Calculate the end to end delay, throughput, RTT etc.</a:t>
            </a:r>
          </a:p>
          <a:p>
            <a:pPr lvl="1"/>
            <a:r>
              <a:rPr lang="is-IS" dirty="0" smtClean="0"/>
              <a:t>Allocate the subnet, define the subnet mask</a:t>
            </a:r>
          </a:p>
          <a:p>
            <a:pPr lvl="1"/>
            <a:r>
              <a:rPr lang="is-IS" dirty="0" smtClean="0"/>
              <a:t>Fill out the messages exchanged based on a state machine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3260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 stack questions:</a:t>
            </a:r>
          </a:p>
          <a:p>
            <a:pPr lvl="1"/>
            <a:r>
              <a:rPr lang="en-US" dirty="0" smtClean="0"/>
              <a:t>What happens when you enter a </a:t>
            </a:r>
            <a:r>
              <a:rPr lang="en-US" dirty="0" err="1" smtClean="0"/>
              <a:t>url</a:t>
            </a:r>
            <a:r>
              <a:rPr lang="en-US" dirty="0" smtClean="0"/>
              <a:t> in your browser?</a:t>
            </a:r>
          </a:p>
          <a:p>
            <a:pPr lvl="1"/>
            <a:r>
              <a:rPr lang="en-US" dirty="0" smtClean="0"/>
              <a:t>What happens when you send an email?</a:t>
            </a:r>
          </a:p>
          <a:p>
            <a:pPr lvl="1"/>
            <a:r>
              <a:rPr lang="en-US" dirty="0" smtClean="0"/>
              <a:t>Transfer a file?</a:t>
            </a:r>
          </a:p>
          <a:p>
            <a:pPr lvl="1"/>
            <a:r>
              <a:rPr lang="en-US" dirty="0" smtClean="0"/>
              <a:t>Stream a video?</a:t>
            </a:r>
          </a:p>
          <a:p>
            <a:r>
              <a:rPr lang="en-US" dirty="0" smtClean="0"/>
              <a:t>Wireless and wired</a:t>
            </a:r>
          </a:p>
          <a:p>
            <a:r>
              <a:rPr lang="en-US" dirty="0" smtClean="0"/>
              <a:t>Protocol efficiencies, inefficiencies, vulnerabilities</a:t>
            </a:r>
          </a:p>
          <a:p>
            <a:pPr lvl="1"/>
            <a:r>
              <a:rPr lang="en-US" dirty="0" smtClean="0"/>
              <a:t>Error checking in multiple layers: is this really necessary?</a:t>
            </a:r>
          </a:p>
          <a:p>
            <a:pPr lvl="1"/>
            <a:r>
              <a:rPr lang="en-US" dirty="0" smtClean="0"/>
              <a:t>Any functionality that repeats between layers: is this inefficient?</a:t>
            </a:r>
          </a:p>
          <a:p>
            <a:pPr lvl="1"/>
            <a:r>
              <a:rPr lang="en-US" dirty="0" smtClean="0"/>
              <a:t>Cross layer functions and violations</a:t>
            </a:r>
          </a:p>
          <a:p>
            <a:r>
              <a:rPr lang="en-US" dirty="0" smtClean="0"/>
              <a:t>Wireshark question: given a </a:t>
            </a:r>
            <a:r>
              <a:rPr lang="en-US" dirty="0" err="1" smtClean="0"/>
              <a:t>pcap</a:t>
            </a:r>
            <a:r>
              <a:rPr lang="en-US" dirty="0" smtClean="0"/>
              <a:t>, what do you think has happened?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2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Ethernet network below consisting of two end hosts interconnected by </a:t>
            </a:r>
            <a:r>
              <a:rPr lang="en-US" dirty="0" smtClean="0"/>
              <a:t>Ethernet switches </a:t>
            </a:r>
            <a:r>
              <a:rPr lang="en-US" dirty="0"/>
              <a:t>and links running at either 100Mb/s or 1Gb/s. All the links are 200m </a:t>
            </a:r>
            <a:r>
              <a:rPr lang="en-US" dirty="0" smtClean="0"/>
              <a:t>long. All </a:t>
            </a:r>
            <a:r>
              <a:rPr lang="en-US" dirty="0"/>
              <a:t>the switches are store-and-forward devices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Host A sends a 1000-bit packet to Host B, how long does it take from when the </a:t>
            </a:r>
            <a:r>
              <a:rPr lang="en-US" dirty="0" err="1" smtClean="0"/>
              <a:t>rst</a:t>
            </a:r>
            <a:r>
              <a:rPr lang="en-US" dirty="0"/>
              <a:t> </a:t>
            </a:r>
            <a:r>
              <a:rPr lang="en-US" dirty="0" smtClean="0"/>
              <a:t>bit </a:t>
            </a:r>
            <a:r>
              <a:rPr lang="en-US" dirty="0"/>
              <a:t>leaves Host A until the last bit reaches Host B if there are no other packets in </a:t>
            </a:r>
            <a:r>
              <a:rPr lang="en-US" dirty="0" smtClean="0"/>
              <a:t>the network</a:t>
            </a:r>
            <a:r>
              <a:rPr lang="en-US" dirty="0"/>
              <a:t>? The speed of propagation is 2 </a:t>
            </a:r>
            <a:r>
              <a:rPr lang="en-US" dirty="0" smtClean="0"/>
              <a:t>x 10</a:t>
            </a:r>
            <a:r>
              <a:rPr lang="en-US" baseline="30000" dirty="0" smtClean="0"/>
              <a:t>8</a:t>
            </a:r>
            <a:r>
              <a:rPr lang="en-US" dirty="0" smtClean="0"/>
              <a:t> m/s</a:t>
            </a:r>
            <a:r>
              <a:rPr lang="en-US" dirty="0"/>
              <a:t>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179" y="2678988"/>
            <a:ext cx="93821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6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 friend of yours (who hasn't taken </a:t>
            </a:r>
            <a:r>
              <a:rPr lang="en-US" dirty="0" smtClean="0"/>
              <a:t>CSCI440) </a:t>
            </a:r>
            <a:r>
              <a:rPr lang="en-US" dirty="0"/>
              <a:t>tells you that Comcast forced its </a:t>
            </a:r>
            <a:r>
              <a:rPr lang="en-US" dirty="0" smtClean="0"/>
              <a:t>customers to </a:t>
            </a:r>
            <a:r>
              <a:rPr lang="en-US" dirty="0"/>
              <a:t>use Comcast's DNS servers in 2009. It did this by intercepting all DNS </a:t>
            </a:r>
            <a:r>
              <a:rPr lang="en-US" dirty="0" smtClean="0"/>
              <a:t>requests on </a:t>
            </a:r>
            <a:r>
              <a:rPr lang="en-US" dirty="0"/>
              <a:t>port 53 and diverting them to its own servers, which spoofed responses. If </a:t>
            </a:r>
            <a:r>
              <a:rPr lang="en-US" dirty="0" smtClean="0"/>
              <a:t>the request </a:t>
            </a:r>
            <a:r>
              <a:rPr lang="en-US" dirty="0"/>
              <a:t>was for a non-existent DNS name, rather than report no such host, </a:t>
            </a:r>
            <a:r>
              <a:rPr lang="en-US" dirty="0" smtClean="0"/>
              <a:t>Comcast's servers </a:t>
            </a:r>
            <a:r>
              <a:rPr lang="en-US" dirty="0"/>
              <a:t>provided a (non-authoritative) A record for a web server selling domain </a:t>
            </a:r>
            <a:r>
              <a:rPr lang="en-US" dirty="0" smtClean="0"/>
              <a:t>name registrations. Comcast </a:t>
            </a:r>
            <a:r>
              <a:rPr lang="en-US" dirty="0"/>
              <a:t>has since stopped doing this, but your friend is very protective of his </a:t>
            </a:r>
            <a:r>
              <a:rPr lang="en-US" dirty="0" smtClean="0"/>
              <a:t>Internet access</a:t>
            </a:r>
            <a:r>
              <a:rPr lang="en-US" dirty="0"/>
              <a:t>. He sets up his own DNS server at </a:t>
            </a:r>
            <a:r>
              <a:rPr lang="en-US" dirty="0" smtClean="0"/>
              <a:t>C of C </a:t>
            </a:r>
            <a:r>
              <a:rPr lang="en-US" dirty="0"/>
              <a:t>(where he trusts the </a:t>
            </a:r>
            <a:r>
              <a:rPr lang="en-US" dirty="0" smtClean="0"/>
              <a:t>network operators </a:t>
            </a:r>
            <a:r>
              <a:rPr lang="en-US" dirty="0"/>
              <a:t>more) and </a:t>
            </a:r>
            <a:r>
              <a:rPr lang="en-US" dirty="0" smtClean="0"/>
              <a:t>configures </a:t>
            </a:r>
            <a:r>
              <a:rPr lang="en-US" dirty="0"/>
              <a:t>his laptop to use it. To make sure that nobody </a:t>
            </a:r>
            <a:r>
              <a:rPr lang="en-US" dirty="0" smtClean="0"/>
              <a:t>is spoofing </a:t>
            </a:r>
            <a:r>
              <a:rPr lang="en-US" dirty="0"/>
              <a:t>DNS, he programs his DNS server to add a TXT record to every DNS </a:t>
            </a:r>
            <a:r>
              <a:rPr lang="en-US" dirty="0" smtClean="0"/>
              <a:t>reply. The </a:t>
            </a:r>
            <a:r>
              <a:rPr lang="en-US" dirty="0"/>
              <a:t>record reads mac=</a:t>
            </a:r>
            <a:r>
              <a:rPr lang="en-US" dirty="0" err="1"/>
              <a:t>xxxx</a:t>
            </a:r>
            <a:r>
              <a:rPr lang="en-US" dirty="0"/>
              <a:t>, where </a:t>
            </a:r>
            <a:r>
              <a:rPr lang="en-US" dirty="0" err="1"/>
              <a:t>xxxx</a:t>
            </a:r>
            <a:r>
              <a:rPr lang="en-US" dirty="0"/>
              <a:t> is a hexadecimal representation of a </a:t>
            </a:r>
            <a:r>
              <a:rPr lang="en-US" dirty="0" smtClean="0"/>
              <a:t>message authentication </a:t>
            </a:r>
            <a:r>
              <a:rPr lang="en-US" dirty="0"/>
              <a:t>code (MAC) computed with HMAC-SHA-256 and a private key </a:t>
            </a:r>
            <a:r>
              <a:rPr lang="en-US" dirty="0" smtClean="0"/>
              <a:t>that exists </a:t>
            </a:r>
            <a:r>
              <a:rPr lang="en-US" dirty="0"/>
              <a:t>only on his DNS server and laptop. </a:t>
            </a:r>
            <a:r>
              <a:rPr lang="en-US" dirty="0" smtClean="0"/>
              <a:t>SHA is an irreversible hash function to scramble the message and ensure its authenticity. His </a:t>
            </a:r>
            <a:r>
              <a:rPr lang="en-US" dirty="0"/>
              <a:t>DNS server computes the MAC over </a:t>
            </a:r>
            <a:r>
              <a:rPr lang="en-US" dirty="0" smtClean="0"/>
              <a:t>the DNS </a:t>
            </a:r>
            <a:r>
              <a:rPr lang="en-US" dirty="0"/>
              <a:t>payload and UDP pseudo-header, assuming that </a:t>
            </a:r>
            <a:r>
              <a:rPr lang="en-US" dirty="0" err="1"/>
              <a:t>xxxx</a:t>
            </a:r>
            <a:r>
              <a:rPr lang="en-US" dirty="0"/>
              <a:t> is all zeroes. He then </a:t>
            </a:r>
            <a:r>
              <a:rPr lang="en-US" dirty="0" smtClean="0"/>
              <a:t>runs a </a:t>
            </a:r>
            <a:r>
              <a:rPr lang="en-US" dirty="0"/>
              <a:t>small utility on his laptop that makes DNS requests and checks if the MAC is </a:t>
            </a:r>
            <a:r>
              <a:rPr lang="en-US" dirty="0" smtClean="0"/>
              <a:t>correct. Having </a:t>
            </a:r>
            <a:r>
              <a:rPr lang="en-US" dirty="0"/>
              <a:t>just </a:t>
            </a:r>
            <a:r>
              <a:rPr lang="en-US" dirty="0" err="1"/>
              <a:t>nished</a:t>
            </a:r>
            <a:r>
              <a:rPr lang="en-US" dirty="0"/>
              <a:t> coding his protection scheme and testing it successfully in </a:t>
            </a:r>
            <a:r>
              <a:rPr lang="en-US" dirty="0" err="1" smtClean="0"/>
              <a:t>Adelstone</a:t>
            </a:r>
            <a:r>
              <a:rPr lang="en-US" dirty="0" smtClean="0"/>
              <a:t> library, he </a:t>
            </a:r>
            <a:r>
              <a:rPr lang="en-US" dirty="0"/>
              <a:t>heads home to his </a:t>
            </a:r>
            <a:r>
              <a:rPr lang="en-US" dirty="0" smtClean="0"/>
              <a:t>off-campus </a:t>
            </a:r>
            <a:r>
              <a:rPr lang="en-US" dirty="0"/>
              <a:t>apartment to watch a movie. He calls you, </a:t>
            </a:r>
            <a:r>
              <a:rPr lang="en-US" dirty="0" smtClean="0"/>
              <a:t>angrily telling </a:t>
            </a:r>
            <a:r>
              <a:rPr lang="en-US" dirty="0"/>
              <a:t>you that he thinks his ISP is </a:t>
            </a:r>
            <a:r>
              <a:rPr lang="en-US" dirty="0" smtClean="0"/>
              <a:t>spoofing </a:t>
            </a:r>
            <a:r>
              <a:rPr lang="en-US" dirty="0"/>
              <a:t>DNS in a very cunning but imperfect </a:t>
            </a:r>
            <a:r>
              <a:rPr lang="en-US" dirty="0" smtClean="0"/>
              <a:t>way: the </a:t>
            </a:r>
            <a:r>
              <a:rPr lang="en-US" dirty="0"/>
              <a:t>DNS responses he sees have the mac=</a:t>
            </a:r>
            <a:r>
              <a:rPr lang="en-US" dirty="0" err="1"/>
              <a:t>xxxx</a:t>
            </a:r>
            <a:r>
              <a:rPr lang="en-US" dirty="0"/>
              <a:t> text record, but the MAC is </a:t>
            </a:r>
            <a:r>
              <a:rPr lang="en-US" dirty="0" smtClean="0"/>
              <a:t>incorrect. Do </a:t>
            </a:r>
            <a:r>
              <a:rPr lang="en-US" dirty="0"/>
              <a:t>you agree with his conclusion, or is there a more likely explanation?</a:t>
            </a:r>
          </a:p>
          <a:p>
            <a:pPr marL="0" indent="0">
              <a:buNone/>
            </a:pPr>
            <a:r>
              <a:rPr lang="en-US" dirty="0"/>
              <a:t>Circle the best </a:t>
            </a:r>
            <a:r>
              <a:rPr lang="en-US" dirty="0" smtClean="0"/>
              <a:t>answer. Justify your selection.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Yes, his ISP is </a:t>
            </a:r>
            <a:r>
              <a:rPr lang="en-US" dirty="0" err="1"/>
              <a:t>spoong</a:t>
            </a:r>
            <a:r>
              <a:rPr lang="en-US" dirty="0"/>
              <a:t> </a:t>
            </a:r>
            <a:r>
              <a:rPr lang="en-US" dirty="0" smtClean="0"/>
              <a:t>DNS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No</a:t>
            </a:r>
            <a:r>
              <a:rPr lang="en-US" dirty="0"/>
              <a:t>, something else is happening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64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Curious to learn about the Internet's internals, Ida Investigator writes a simple program to send </a:t>
            </a:r>
            <a:r>
              <a:rPr lang="en-US" dirty="0" smtClean="0"/>
              <a:t>large UDP </a:t>
            </a:r>
            <a:r>
              <a:rPr lang="en-US" dirty="0"/>
              <a:t>datagrams from office in </a:t>
            </a:r>
            <a:r>
              <a:rPr lang="en-US" dirty="0" smtClean="0"/>
              <a:t>Harbor Walk East to </a:t>
            </a:r>
            <a:r>
              <a:rPr lang="en-US" dirty="0"/>
              <a:t>her home machine. She runs a simple listening server on </a:t>
            </a:r>
            <a:r>
              <a:rPr lang="en-US" dirty="0" smtClean="0"/>
              <a:t>her home </a:t>
            </a:r>
            <a:r>
              <a:rPr lang="en-US" dirty="0"/>
              <a:t>machine and opens Wireshark to observe the traffic. She notices something strange: when </a:t>
            </a:r>
            <a:r>
              <a:rPr lang="en-US" dirty="0" smtClean="0"/>
              <a:t>she sends </a:t>
            </a:r>
            <a:r>
              <a:rPr lang="en-US" dirty="0"/>
              <a:t>a UDP datagram with a payload of size 4432 bytes, it arrives as three IP fragments at her </a:t>
            </a:r>
            <a:r>
              <a:rPr lang="en-US" dirty="0" smtClean="0"/>
              <a:t>home machine</a:t>
            </a:r>
            <a:r>
              <a:rPr lang="en-US" dirty="0"/>
              <a:t>. Each delivered IP fragment is exactly 1500 bytes, including headers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Why </a:t>
            </a:r>
            <a:r>
              <a:rPr lang="en-US" dirty="0"/>
              <a:t>does Ida's datagram get split </a:t>
            </a:r>
            <a:r>
              <a:rPr lang="en-US" dirty="0" smtClean="0"/>
              <a:t>up?</a:t>
            </a:r>
          </a:p>
          <a:p>
            <a:pPr marL="514350" indent="-514350"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Ida were to repeat her experiment between a different pair of computers, would she necessarily </a:t>
            </a:r>
            <a:r>
              <a:rPr lang="en-US" dirty="0" smtClean="0"/>
              <a:t>get the </a:t>
            </a:r>
            <a:r>
              <a:rPr lang="en-US" dirty="0"/>
              <a:t>same fragmentation? If so, explain what is special about the value 1500. If not, describe a way </a:t>
            </a:r>
            <a:r>
              <a:rPr lang="en-US" dirty="0" smtClean="0"/>
              <a:t>to programmatically </a:t>
            </a:r>
            <a:r>
              <a:rPr lang="en-US" dirty="0"/>
              <a:t>determine the IP fragment </a:t>
            </a:r>
            <a:r>
              <a:rPr lang="en-US" dirty="0" smtClean="0"/>
              <a:t>size.</a:t>
            </a:r>
          </a:p>
          <a:p>
            <a:pPr marL="514350" indent="-514350">
              <a:buAutoNum type="arabicPeriod"/>
            </a:pPr>
            <a:r>
              <a:rPr lang="en-US" dirty="0" smtClean="0"/>
              <a:t>Suppose </a:t>
            </a:r>
            <a:r>
              <a:rPr lang="en-US" dirty="0"/>
              <a:t>the route between Ida's office and home is congested and one of the three fragments </a:t>
            </a:r>
            <a:r>
              <a:rPr lang="en-US" dirty="0" smtClean="0"/>
              <a:t>gets dropped </a:t>
            </a:r>
            <a:r>
              <a:rPr lang="en-US" dirty="0"/>
              <a:t>somewhere in the network. Ida's home computer receives the other two fragments. Will </a:t>
            </a:r>
            <a:r>
              <a:rPr lang="en-US" dirty="0" smtClean="0"/>
              <a:t>her large </a:t>
            </a:r>
            <a:r>
              <a:rPr lang="en-US" dirty="0"/>
              <a:t>UDP datagram be delivered to the listening server? Why or why not? Assume no fragments </a:t>
            </a:r>
            <a:r>
              <a:rPr lang="en-US" dirty="0" smtClean="0"/>
              <a:t>are duplicated.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UDP header is 8 bytes. From this data, calculate the IP header size.</a:t>
            </a:r>
          </a:p>
        </p:txBody>
      </p:sp>
    </p:spTree>
    <p:extLst>
      <p:ext uri="{BB962C8B-B14F-4D97-AF65-F5344CB8AC3E}">
        <p14:creationId xmlns:p14="http://schemas.microsoft.com/office/powerpoint/2010/main" val="6971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6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834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Final Review</vt:lpstr>
      <vt:lpstr>Final Exam – Dec. 7, 2017</vt:lpstr>
      <vt:lpstr>Final type of questions (same as in midterm)</vt:lpstr>
      <vt:lpstr>New!</vt:lpstr>
      <vt:lpstr>Practice Problem 1</vt:lpstr>
      <vt:lpstr>Practice Problem 2</vt:lpstr>
      <vt:lpstr>Practice Problem 3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Xenia Mountrouidou</dc:creator>
  <cp:lastModifiedBy>Mountrouidou, Xenia</cp:lastModifiedBy>
  <cp:revision>14</cp:revision>
  <dcterms:created xsi:type="dcterms:W3CDTF">2017-10-01T17:01:18Z</dcterms:created>
  <dcterms:modified xsi:type="dcterms:W3CDTF">2017-11-30T17:11:50Z</dcterms:modified>
</cp:coreProperties>
</file>