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7" r:id="rId3"/>
    <p:sldId id="311" r:id="rId4"/>
    <p:sldId id="270" r:id="rId5"/>
    <p:sldId id="281" r:id="rId6"/>
    <p:sldId id="282" r:id="rId7"/>
    <p:sldId id="271" r:id="rId8"/>
    <p:sldId id="272" r:id="rId9"/>
    <p:sldId id="273" r:id="rId10"/>
    <p:sldId id="280" r:id="rId11"/>
    <p:sldId id="283" r:id="rId12"/>
    <p:sldId id="284" r:id="rId13"/>
    <p:sldId id="291" r:id="rId14"/>
    <p:sldId id="292" r:id="rId15"/>
    <p:sldId id="293" r:id="rId16"/>
    <p:sldId id="274" r:id="rId17"/>
    <p:sldId id="275" r:id="rId18"/>
    <p:sldId id="294" r:id="rId19"/>
    <p:sldId id="276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10" r:id="rId34"/>
    <p:sldId id="30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83850"/>
  </p:normalViewPr>
  <p:slideViewPr>
    <p:cSldViewPr snapToGrid="0" snapToObjects="1">
      <p:cViewPr varScale="1">
        <p:scale>
          <a:sx n="87" d="100"/>
          <a:sy n="87" d="100"/>
        </p:scale>
        <p:origin x="1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06CF3-7176-4745-BE0B-C36A8BCE3EF4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E749-0BAA-784B-BC93-F122FF54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4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D0E5D-C3AC-3242-B23D-C81BA14B6608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A38AB-82CA-A345-BC93-A31F5080E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Historically speaking: no. An anti-virus primary goal is to detect and block access to malicious files, while and HIPS solution has a broader goal: it may track changes on the file system (to detect changes not necessarily implying any malicious code, like an unexpected settings change for instance), analyze log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filess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(system and application logs), check the system components to detect any irregularities, and indeed also try to detect potential malware.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HIPS solution may be either composed of several different software and the anti-virus be only of them, or one may go toward all-in-one solutions where a single tool will bundle all these functions.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fact is that nowadays end-user's anti-virus are a bit more than simple anti-virus, over time they have accumulated a very large panel of features turning them more into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suites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which can be indeed perceived as end-user's HIPS solutions.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basic anti-virus, whose only goal is to detect and block access to malicious files, is only a part of an HIPS solution,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end-user's anti-virus go well over this, they are often renamed as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suites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are becoming end-user's HIPS solutions.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security.stackexchange.com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/questions/109442/what-is-the-difference-between-a-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-hips-and-an-anti-virus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setup: the position of the IDS is important!</a:t>
            </a:r>
          </a:p>
          <a:p>
            <a:r>
              <a:rPr lang="en-US" baseline="0" dirty="0" smtClean="0"/>
              <a:t>Where would we position the HIDS? Where do we prefer HIDS vs 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False</a:t>
            </a:r>
            <a:r>
              <a:rPr lang="en-US" baseline="0" dirty="0" smtClean="0"/>
              <a:t> positives are disruptive for businesses. Why?</a:t>
            </a:r>
          </a:p>
          <a:p>
            <a:r>
              <a:rPr lang="en-US" baseline="0" dirty="0" smtClean="0"/>
              <a:t>What is worse, false positive or false negative?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Derive</a:t>
            </a:r>
            <a:r>
              <a:rPr lang="en-US" baseline="0" dirty="0" smtClean="0"/>
              <a:t> the formulas for TNR, FNR, FPR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4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Axelsson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talks about the real problem with some authority and shows how this is not unique to CS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Medical, criminology (think super-bowl), financial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1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controlled environment constructed to trick malware into thinking it is running in an unprotected system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38AB-82CA-A345-BC93-A31F5080EF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8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2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9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0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7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6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D9403-DDF6-D942-8A37-2FC9AB85BA4D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3778B-9E62-D645-B891-92CA00BE4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ngr.ncsu.edu/whenck/csc574-s16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untrouidoux.people.cofc.edu/CyberPaths/gettingstarted.html" TargetMode="External"/><Relationship Id="rId3" Type="http://schemas.openxmlformats.org/officeDocument/2006/relationships/hyperlink" Target="http://mountrouidoux.people.cofc.edu/CyberPaths/gettingstartedmac_vers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Intrusion Detection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827" y="2828925"/>
            <a:ext cx="3807858" cy="3388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056" y="306909"/>
            <a:ext cx="378739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Confusion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400"/>
              <a:t>What constitutes an intrusion/anomaly is really just a matter of definition </a:t>
            </a:r>
          </a:p>
          <a:p>
            <a:pPr lvl="1"/>
            <a:r>
              <a:rPr lang="en-US"/>
              <a:t>A system can exhibit all sorts of behavior </a:t>
            </a:r>
          </a:p>
          <a:p>
            <a:r>
              <a:rPr lang="en-US" sz="2400"/>
              <a:t>Quality determined by the consistency with a given definition </a:t>
            </a:r>
          </a:p>
          <a:p>
            <a:pPr lvl="1"/>
            <a:r>
              <a:rPr lang="en-US"/>
              <a:t>Context sensitive 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1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True positives </a:t>
            </a:r>
            <a:r>
              <a:rPr lang="en-US" dirty="0"/>
              <a:t>(TP): number of correct classifications of </a:t>
            </a:r>
            <a:r>
              <a:rPr lang="en-US" dirty="0" smtClean="0"/>
              <a:t>malware/anomaly</a:t>
            </a:r>
            <a:endParaRPr lang="en-US" dirty="0"/>
          </a:p>
          <a:p>
            <a:r>
              <a:rPr lang="en-US" b="1" dirty="0" smtClean="0"/>
              <a:t>True </a:t>
            </a:r>
            <a:r>
              <a:rPr lang="en-US" b="1" dirty="0"/>
              <a:t>negatives </a:t>
            </a:r>
            <a:r>
              <a:rPr lang="en-US" dirty="0"/>
              <a:t>(TN): number of correct classifications of </a:t>
            </a:r>
            <a:r>
              <a:rPr lang="en-US" dirty="0" smtClean="0"/>
              <a:t>non-malware/regular </a:t>
            </a:r>
            <a:endParaRPr lang="en-US" dirty="0"/>
          </a:p>
          <a:p>
            <a:r>
              <a:rPr lang="en-US" b="1" dirty="0" smtClean="0"/>
              <a:t>False </a:t>
            </a:r>
            <a:r>
              <a:rPr lang="en-US" b="1" dirty="0"/>
              <a:t>positives </a:t>
            </a:r>
            <a:r>
              <a:rPr lang="en-US" dirty="0"/>
              <a:t>(FP): number of incorrect classifications of non-malware as </a:t>
            </a:r>
            <a:r>
              <a:rPr lang="en-US" dirty="0" smtClean="0"/>
              <a:t>malware/anomaly</a:t>
            </a:r>
            <a:endParaRPr lang="en-US" dirty="0"/>
          </a:p>
          <a:p>
            <a:r>
              <a:rPr lang="en-US" b="1" dirty="0" smtClean="0"/>
              <a:t>False </a:t>
            </a:r>
            <a:r>
              <a:rPr lang="en-US" b="1" dirty="0"/>
              <a:t>negatives </a:t>
            </a:r>
            <a:r>
              <a:rPr lang="en-US" dirty="0"/>
              <a:t>(FN): number of incorrect classifications of malware as </a:t>
            </a:r>
            <a:r>
              <a:rPr lang="en-US" dirty="0" smtClean="0"/>
              <a:t>non-malware/regular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7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 smtClean="0"/>
                  <a:t>False positive rate</a:t>
                </a:r>
                <a:r>
                  <a:rPr lang="en-US" dirty="0" smtClean="0"/>
                  <a:t>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𝐹𝑃𝑅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𝐹𝑃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𝐹𝑃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𝑇𝑁</m:t>
                        </m:r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#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𝑏𝑒𝑛𝑖𝑔𝑛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𝑚𝑎𝑟𝑘𝑒𝑑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𝑎𝑠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𝑚𝑎𝑙𝑖𝑐𝑖𝑜𝑢𝑠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#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𝑡𝑜𝑡𝑎𝑙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𝑏𝑒𝑛𝑖𝑔𝑛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r>
                  <a:rPr lang="en-US" b="1" dirty="0" smtClean="0"/>
                  <a:t>True </a:t>
                </a:r>
                <a:r>
                  <a:rPr lang="en-US" b="1" dirty="0"/>
                  <a:t>negative rate</a:t>
                </a:r>
                <a:r>
                  <a:rPr lang="en-US" dirty="0"/>
                  <a:t>: </a:t>
                </a:r>
                <a:endParaRPr lang="en-US" dirty="0" smtClean="0"/>
              </a:p>
              <a:p>
                <a:r>
                  <a:rPr lang="en-US" b="1" dirty="0" smtClean="0"/>
                  <a:t>False </a:t>
                </a:r>
                <a:r>
                  <a:rPr lang="en-US" b="1" dirty="0"/>
                  <a:t>negative rate: </a:t>
                </a:r>
                <a:endParaRPr lang="en-US" dirty="0"/>
              </a:p>
              <a:p>
                <a:r>
                  <a:rPr lang="en-US" b="1" dirty="0" smtClean="0"/>
                  <a:t>True positive rate: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6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Receiver Operating Characteristic Curve (ROC)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Receiver Operating Characteristic (ROC) </a:t>
            </a:r>
            <a:endParaRPr lang="en-US" dirty="0" smtClean="0"/>
          </a:p>
          <a:p>
            <a:pPr lvl="1"/>
            <a:r>
              <a:rPr lang="en-US" dirty="0" smtClean="0"/>
              <a:t>Curve </a:t>
            </a:r>
            <a:r>
              <a:rPr lang="en-US" dirty="0"/>
              <a:t>that shows that detection/false positive ratio </a:t>
            </a:r>
            <a:br>
              <a:rPr lang="en-US" dirty="0"/>
            </a:br>
            <a:r>
              <a:rPr lang="en-US" dirty="0"/>
              <a:t>(for a binary classifier system as its discrimination threshold is varied)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3220872"/>
            <a:ext cx="12001500" cy="36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2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ROC Curve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You are told to design an intrusion detection algorithm that identifies vulnerabilities by solely looking at transaction length, i.e., the algorithm uses a packet length threshold T that determines when a packet is marked as an attack. More formally, the algorithm is defined: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</m:d>
                    <m:r>
                      <a:rPr lang="is-I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/>
                </a:r>
                <a:br>
                  <a:rPr lang="en-US" b="0" dirty="0" smtClean="0">
                    <a:ea typeface="Cambria Math" charset="0"/>
                    <a:cs typeface="Cambria Math" charset="0"/>
                  </a:rPr>
                </a:br>
                <a:r>
                  <a:rPr lang="en-US" dirty="0" smtClean="0"/>
                  <a:t>where </a:t>
                </a:r>
                <a:r>
                  <a:rPr lang="en-US" dirty="0"/>
                  <a:t>k is the packet length of a suspect packet in bytes, T is the length threshold, and (0,1) indicate that packet should or should not be marked as an attack, respectively. You are given the following data to use to design the algorithm. </a:t>
                </a:r>
              </a:p>
              <a:p>
                <a:pPr marL="0" indent="0">
                  <a:buNone/>
                </a:pPr>
                <a:r>
                  <a:rPr lang="en-US" dirty="0"/>
                  <a:t>➡ attack packet lengths: 1, 1, 2, 3, 5, 8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➡ </a:t>
                </a:r>
                <a:r>
                  <a:rPr lang="en-US" dirty="0"/>
                  <a:t>non-attack packet lengths: 2, 2, 4, 6, 6, 7, 8, 9 </a:t>
                </a:r>
              </a:p>
              <a:p>
                <a:r>
                  <a:rPr lang="en-US" dirty="0" smtClean="0"/>
                  <a:t>Draw </a:t>
                </a:r>
                <a:r>
                  <a:rPr lang="en-US" dirty="0"/>
                  <a:t>the ROC curve.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80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51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IDSs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/>
              <a:t>difficult to get both good recall and precision </a:t>
            </a:r>
          </a:p>
          <a:p>
            <a:r>
              <a:rPr lang="en-US" dirty="0" smtClean="0"/>
              <a:t>Malware </a:t>
            </a:r>
            <a:r>
              <a:rPr lang="en-US" dirty="0"/>
              <a:t>comes in small packages </a:t>
            </a:r>
          </a:p>
          <a:p>
            <a:r>
              <a:rPr lang="en-US" dirty="0" smtClean="0"/>
              <a:t>Looking </a:t>
            </a:r>
            <a:r>
              <a:rPr lang="en-US" dirty="0"/>
              <a:t>for one packet in a million (billion? trillion?) </a:t>
            </a:r>
          </a:p>
          <a:p>
            <a:r>
              <a:rPr lang="en-US" dirty="0" smtClean="0"/>
              <a:t>If </a:t>
            </a:r>
            <a:r>
              <a:rPr lang="en-US" dirty="0"/>
              <a:t>insufficiently sensitive, IDS will miss this packet (low recall) </a:t>
            </a:r>
          </a:p>
          <a:p>
            <a:r>
              <a:rPr lang="en-US" dirty="0" smtClean="0"/>
              <a:t>If </a:t>
            </a:r>
            <a:r>
              <a:rPr lang="en-US" dirty="0"/>
              <a:t>overly sensitive, too many alerts will be raised (low precision)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95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source IDS </a:t>
            </a:r>
          </a:p>
          <a:p>
            <a:r>
              <a:rPr lang="en-US" dirty="0" smtClean="0"/>
              <a:t>Signature detection </a:t>
            </a:r>
          </a:p>
          <a:p>
            <a:r>
              <a:rPr lang="en-US" dirty="0" smtClean="0"/>
              <a:t>Lots of available </a:t>
            </a:r>
            <a:r>
              <a:rPr lang="en-US" dirty="0" err="1" smtClean="0"/>
              <a:t>rulesets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alert </a:t>
            </a:r>
            <a:r>
              <a:rPr lang="en-US" dirty="0" err="1" smtClean="0"/>
              <a:t>tcp</a:t>
            </a:r>
            <a:r>
              <a:rPr lang="en-US" dirty="0" smtClean="0"/>
              <a:t> $EXTERNAL_NET any -&gt; $SQL_SERVERS 3306 (</a:t>
            </a:r>
            <a:r>
              <a:rPr lang="en-US" dirty="0" err="1" smtClean="0"/>
              <a:t>msg</a:t>
            </a:r>
            <a:r>
              <a:rPr lang="en-US" dirty="0" smtClean="0"/>
              <a:t>:"MYSQL root login attempt"; </a:t>
            </a:r>
            <a:r>
              <a:rPr lang="en-US" dirty="0" err="1" smtClean="0"/>
              <a:t>flow:to_server,established</a:t>
            </a:r>
            <a:r>
              <a:rPr lang="en-US" dirty="0" smtClean="0"/>
              <a:t>; content:"|0A 00 00 01 85 04 00 00 80|root|00|"; </a:t>
            </a:r>
            <a:r>
              <a:rPr lang="en-US" dirty="0" err="1" smtClean="0"/>
              <a:t>classtype:protocol-command-decode</a:t>
            </a:r>
            <a:r>
              <a:rPr lang="en-US" dirty="0" smtClean="0"/>
              <a:t>; sid:1775; rev:2;)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715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study attacks?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Honeypots!</a:t>
            </a:r>
          </a:p>
          <a:p>
            <a:pPr lvl="1"/>
            <a:r>
              <a:rPr lang="en-US" dirty="0" smtClean="0"/>
              <a:t>collection of decoy services (fake mail, web, ftp, etc.) </a:t>
            </a:r>
          </a:p>
          <a:p>
            <a:pPr lvl="1"/>
            <a:r>
              <a:rPr lang="en-US" dirty="0" smtClean="0"/>
              <a:t>decoys often mimic behavior of unpatched and vulnerable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37" y="3484072"/>
            <a:ext cx="5006474" cy="33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uses: </a:t>
            </a:r>
            <a:endParaRPr lang="en-US" dirty="0" smtClean="0"/>
          </a:p>
          <a:p>
            <a:pPr lvl="1"/>
            <a:r>
              <a:rPr lang="en-US" b="1" dirty="0" smtClean="0"/>
              <a:t>forensic </a:t>
            </a:r>
            <a:r>
              <a:rPr lang="en-US" b="1" dirty="0"/>
              <a:t>analysis</a:t>
            </a:r>
            <a:r>
              <a:rPr lang="en-US" dirty="0"/>
              <a:t>: better understand how malware works; collect evidence for future legal proceedings </a:t>
            </a:r>
            <a:endParaRPr lang="en-US" dirty="0" smtClean="0"/>
          </a:p>
          <a:p>
            <a:pPr lvl="1"/>
            <a:r>
              <a:rPr lang="en-US" b="1" dirty="0" smtClean="0"/>
              <a:t>risk mitigation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 smtClean="0"/>
              <a:t>provide </a:t>
            </a:r>
            <a:r>
              <a:rPr lang="en-US" dirty="0"/>
              <a:t>“low-hanging fruit” to distract attacker while </a:t>
            </a:r>
            <a:r>
              <a:rPr lang="en-US" dirty="0" smtClean="0"/>
              <a:t>safeguarding </a:t>
            </a:r>
            <a:r>
              <a:rPr lang="en-US" dirty="0"/>
              <a:t>the actually important services </a:t>
            </a:r>
            <a:endParaRPr lang="en-US" dirty="0" smtClean="0"/>
          </a:p>
          <a:p>
            <a:pPr lvl="2"/>
            <a:r>
              <a:rPr lang="en-US" dirty="0" err="1" smtClean="0"/>
              <a:t>tarpits</a:t>
            </a:r>
            <a:r>
              <a:rPr lang="en-US" dirty="0"/>
              <a:t>: provide very slow service to slow down the attacker </a:t>
            </a:r>
            <a:endParaRPr lang="en-US" dirty="0" smtClean="0"/>
          </a:p>
          <a:p>
            <a:pPr lvl="1"/>
            <a:r>
              <a:rPr lang="en-US" b="1" dirty="0" smtClean="0"/>
              <a:t>malware </a:t>
            </a:r>
            <a:r>
              <a:rPr lang="en-US" b="1" dirty="0"/>
              <a:t>detection</a:t>
            </a:r>
            <a:r>
              <a:rPr lang="en-US" dirty="0"/>
              <a:t>: examine behavior of incoming request in order to classify it as benign or malicious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0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Interaction: emulated services </a:t>
            </a:r>
          </a:p>
          <a:p>
            <a:pPr lvl="1"/>
            <a:r>
              <a:rPr lang="en-US" dirty="0" smtClean="0"/>
              <a:t>inexpensive 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be easier to detect </a:t>
            </a:r>
          </a:p>
          <a:p>
            <a:endParaRPr lang="en-US" dirty="0" smtClean="0"/>
          </a:p>
          <a:p>
            <a:r>
              <a:rPr lang="en-US" dirty="0" smtClean="0"/>
              <a:t>High Interaction: </a:t>
            </a:r>
            <a:r>
              <a:rPr lang="en-US" dirty="0" smtClean="0"/>
              <a:t>no emulation; honeypot </a:t>
            </a:r>
            <a:r>
              <a:rPr lang="en-US" dirty="0" smtClean="0"/>
              <a:t>maintained </a:t>
            </a:r>
            <a:r>
              <a:rPr lang="en-US" dirty="0"/>
              <a:t>inside of real </a:t>
            </a:r>
            <a:r>
              <a:rPr lang="en-US" dirty="0" smtClean="0"/>
              <a:t>OS</a:t>
            </a:r>
          </a:p>
          <a:p>
            <a:pPr lvl="1"/>
            <a:r>
              <a:rPr lang="en-US" dirty="0" smtClean="0"/>
              <a:t>Expensive</a:t>
            </a:r>
            <a:endParaRPr lang="en-US" dirty="0"/>
          </a:p>
          <a:p>
            <a:pPr lvl="1"/>
            <a:r>
              <a:rPr lang="en-US" dirty="0" smtClean="0"/>
              <a:t>good </a:t>
            </a:r>
            <a:r>
              <a:rPr lang="en-US" dirty="0"/>
              <a:t>realism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Upcoming deadlines:</a:t>
            </a:r>
          </a:p>
          <a:p>
            <a:pPr lvl="1"/>
            <a:r>
              <a:rPr lang="en-US" dirty="0" smtClean="0"/>
              <a:t>Programming HW Feb. 9</a:t>
            </a:r>
            <a:endParaRPr lang="en-US" dirty="0" smtClean="0"/>
          </a:p>
          <a:p>
            <a:r>
              <a:rPr lang="en-US" dirty="0" smtClean="0"/>
              <a:t>Setup account on Global </a:t>
            </a:r>
            <a:r>
              <a:rPr lang="en-US" dirty="0" smtClean="0"/>
              <a:t>Environment for Network Innovations (GENI)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Honeypot Workflow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050" y="1825625"/>
            <a:ext cx="85358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33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Examining malware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Trace system </a:t>
            </a:r>
            <a:r>
              <a:rPr lang="en-US" b="1" dirty="0" smtClean="0"/>
              <a:t>calls:</a:t>
            </a:r>
            <a:endParaRPr lang="en-US" b="1" dirty="0"/>
          </a:p>
          <a:p>
            <a:pPr lvl="1"/>
            <a:r>
              <a:rPr lang="en-US" dirty="0" smtClean="0"/>
              <a:t>most </a:t>
            </a:r>
            <a:r>
              <a:rPr lang="en-US" dirty="0"/>
              <a:t>OSes support method to trace sequence of </a:t>
            </a:r>
            <a:endParaRPr lang="en-US" dirty="0" smtClean="0"/>
          </a:p>
          <a:p>
            <a:pPr lvl="1"/>
            <a:r>
              <a:rPr lang="en-US" dirty="0" smtClean="0"/>
              <a:t>system calls</a:t>
            </a:r>
            <a:r>
              <a:rPr lang="en-US" dirty="0"/>
              <a:t> </a:t>
            </a:r>
            <a:r>
              <a:rPr lang="en-US" dirty="0" smtClean="0"/>
              <a:t>e.g</a:t>
            </a:r>
            <a:r>
              <a:rPr lang="en-US" dirty="0"/>
              <a:t>., </a:t>
            </a:r>
            <a:r>
              <a:rPr lang="en-US" dirty="0" err="1"/>
              <a:t>ptrace</a:t>
            </a:r>
            <a:r>
              <a:rPr lang="en-US" dirty="0"/>
              <a:t>, </a:t>
            </a:r>
            <a:r>
              <a:rPr lang="en-US" dirty="0" err="1"/>
              <a:t>strace</a:t>
            </a:r>
            <a:r>
              <a:rPr lang="en-US" dirty="0"/>
              <a:t>, etc. </a:t>
            </a:r>
            <a:endParaRPr lang="en-US" dirty="0" smtClean="0"/>
          </a:p>
          <a:p>
            <a:pPr lvl="1"/>
            <a:r>
              <a:rPr lang="en-US" dirty="0" smtClean="0"/>
              <a:t>all </a:t>
            </a:r>
            <a:r>
              <a:rPr lang="en-US" dirty="0"/>
              <a:t>“interesting” behavior (e.g., networking, file I/O, etc.) must go through system calls </a:t>
            </a:r>
            <a:endParaRPr lang="en-US" dirty="0" smtClean="0"/>
          </a:p>
          <a:p>
            <a:pPr lvl="1"/>
            <a:r>
              <a:rPr lang="en-US" dirty="0" smtClean="0"/>
              <a:t>capturing </a:t>
            </a:r>
            <a:r>
              <a:rPr lang="en-US" dirty="0"/>
              <a:t>sequence of system calls (plus their arguments) reveals useful info about malware’s behavior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24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Examining malware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Observe filesystem changes and network IO: 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diff” the filesystem before and after </a:t>
            </a:r>
          </a:p>
          <a:p>
            <a:pPr lvl="2"/>
            <a:r>
              <a:rPr lang="en-US" dirty="0" smtClean="0"/>
              <a:t>which </a:t>
            </a:r>
            <a:r>
              <a:rPr lang="en-US" dirty="0"/>
              <a:t>files are the malware reading/ </a:t>
            </a:r>
            <a:r>
              <a:rPr lang="en-US" dirty="0" smtClean="0"/>
              <a:t>writing?</a:t>
            </a:r>
            <a:endParaRPr lang="en-US" dirty="0"/>
          </a:p>
          <a:p>
            <a:pPr lvl="1"/>
            <a:r>
              <a:rPr lang="en-US" dirty="0" smtClean="0"/>
              <a:t>capture </a:t>
            </a:r>
            <a:r>
              <a:rPr lang="en-US" dirty="0"/>
              <a:t>network packets </a:t>
            </a:r>
            <a:endParaRPr lang="en-US" dirty="0" smtClean="0"/>
          </a:p>
          <a:p>
            <a:pPr lvl="2"/>
            <a:r>
              <a:rPr lang="en-US" dirty="0" smtClean="0"/>
              <a:t>to </a:t>
            </a:r>
            <a:r>
              <a:rPr lang="en-US" dirty="0"/>
              <a:t>whom is the malware communicating </a:t>
            </a:r>
            <a:endParaRPr lang="en-US" dirty="0" smtClean="0"/>
          </a:p>
          <a:p>
            <a:r>
              <a:rPr lang="en-US" b="1" dirty="0"/>
              <a:t>Utilize hidden kernel module: </a:t>
            </a:r>
            <a:endParaRPr lang="en-US" dirty="0"/>
          </a:p>
          <a:p>
            <a:pPr lvl="1"/>
            <a:r>
              <a:rPr lang="en-US" dirty="0" smtClean="0"/>
              <a:t>capture </a:t>
            </a:r>
            <a:r>
              <a:rPr lang="en-US" dirty="0"/>
              <a:t>all </a:t>
            </a:r>
            <a:r>
              <a:rPr lang="en-US" dirty="0" smtClean="0"/>
              <a:t>activity</a:t>
            </a:r>
            <a:endParaRPr lang="en-US" dirty="0"/>
          </a:p>
          <a:p>
            <a:pPr lvl="1"/>
            <a:r>
              <a:rPr lang="en-US" dirty="0" smtClean="0"/>
              <a:t>challenge</a:t>
            </a:r>
            <a:r>
              <a:rPr lang="en-US" dirty="0"/>
              <a:t>: encryption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0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Honeypot must resemble actual machine </a:t>
            </a:r>
            <a:endParaRPr lang="en-US" dirty="0" smtClean="0"/>
          </a:p>
          <a:p>
            <a:pPr lvl="1"/>
            <a:r>
              <a:rPr lang="en-US" dirty="0" smtClean="0"/>
              <a:t>simulate </a:t>
            </a:r>
            <a:r>
              <a:rPr lang="en-US" dirty="0"/>
              <a:t>actual services (Apache, MySQL, etc.) </a:t>
            </a:r>
            <a:endParaRPr lang="en-US" dirty="0" smtClean="0"/>
          </a:p>
          <a:p>
            <a:pPr lvl="1"/>
            <a:r>
              <a:rPr lang="en-US" dirty="0" smtClean="0"/>
              <a:t>but </a:t>
            </a:r>
            <a:r>
              <a:rPr lang="en-US" dirty="0"/>
              <a:t>not too much... bad form to actually help propagate the worm (legal risks!) </a:t>
            </a:r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worms do a reasonably good job of detecting honeypots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04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Honeynets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Honeynet</a:t>
            </a:r>
            <a:r>
              <a:rPr lang="en-US" b="1" dirty="0"/>
              <a:t>: </a:t>
            </a:r>
            <a:r>
              <a:rPr lang="en-US" dirty="0"/>
              <a:t>also called </a:t>
            </a:r>
            <a:r>
              <a:rPr lang="en-US" b="1" dirty="0" err="1"/>
              <a:t>honeyfarms</a:t>
            </a:r>
            <a:r>
              <a:rPr lang="en-US" b="1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Collection </a:t>
            </a:r>
            <a:r>
              <a:rPr lang="en-US" dirty="0"/>
              <a:t>of honeypots that simulate a network; or </a:t>
            </a:r>
            <a:endParaRPr lang="en-US" dirty="0" smtClean="0"/>
          </a:p>
          <a:p>
            <a:pPr lvl="1"/>
            <a:r>
              <a:rPr lang="en-US" dirty="0" smtClean="0"/>
              <a:t>Single </a:t>
            </a:r>
            <a:r>
              <a:rPr lang="en-US" dirty="0"/>
              <a:t>honeypot that emulates services on multiple emulated “machines” (that is, on a network)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2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Deployment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451" y="1825625"/>
            <a:ext cx="69730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9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honeyd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Open-source virtual </a:t>
            </a:r>
            <a:r>
              <a:rPr lang="en-US" dirty="0" err="1" smtClean="0"/>
              <a:t>honeynet</a:t>
            </a:r>
            <a:endParaRPr lang="en-US" dirty="0"/>
          </a:p>
          <a:p>
            <a:pPr lvl="1"/>
            <a:r>
              <a:rPr lang="en-US" dirty="0" smtClean="0"/>
              <a:t>creates </a:t>
            </a:r>
            <a:r>
              <a:rPr lang="en-US" dirty="0"/>
              <a:t>virtual hosts on </a:t>
            </a:r>
            <a:r>
              <a:rPr lang="en-US" dirty="0" smtClean="0"/>
              <a:t>network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ervices </a:t>
            </a:r>
            <a:r>
              <a:rPr lang="en-US" dirty="0"/>
              <a:t>actually run on a single host </a:t>
            </a:r>
          </a:p>
          <a:p>
            <a:pPr lvl="1"/>
            <a:r>
              <a:rPr lang="en-US" dirty="0" smtClean="0"/>
              <a:t>scriptable </a:t>
            </a:r>
            <a:r>
              <a:rPr lang="en-US" dirty="0"/>
              <a:t>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743" y="2574215"/>
            <a:ext cx="4368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60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Background Radiation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Internet Background Radiation </a:t>
            </a:r>
            <a:r>
              <a:rPr lang="en-US" dirty="0"/>
              <a:t>or </a:t>
            </a:r>
            <a:r>
              <a:rPr lang="en-US" b="1" dirty="0"/>
              <a:t>Backscatter: </a:t>
            </a:r>
            <a:r>
              <a:rPr lang="en-US" dirty="0"/>
              <a:t>Traffic that is sent to addresses on which no device is set up (these unused portions of the Internet are called </a:t>
            </a:r>
            <a:r>
              <a:rPr lang="en-US" b="1" dirty="0" err="1"/>
              <a:t>darknets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Backscatter </a:t>
            </a:r>
            <a:r>
              <a:rPr lang="en-US" dirty="0"/>
              <a:t>primarily originates from spam, worms, and port scans </a:t>
            </a:r>
            <a:endParaRPr lang="en-US" dirty="0" smtClean="0"/>
          </a:p>
          <a:p>
            <a:pPr lvl="1"/>
            <a:r>
              <a:rPr lang="en-US" dirty="0" smtClean="0"/>
              <a:t>Estimated </a:t>
            </a:r>
            <a:r>
              <a:rPr lang="en-US" dirty="0"/>
              <a:t>at 5.5Gbps </a:t>
            </a:r>
            <a:endParaRPr lang="en-US" dirty="0" smtClean="0"/>
          </a:p>
          <a:p>
            <a:pPr lvl="1"/>
            <a:r>
              <a:rPr lang="en-US" dirty="0" smtClean="0"/>
              <a:t>Estimated </a:t>
            </a:r>
            <a:r>
              <a:rPr lang="en-US" dirty="0"/>
              <a:t>that 70% of background </a:t>
            </a:r>
            <a:r>
              <a:rPr lang="en-US" dirty="0" smtClean="0"/>
              <a:t>radiation due </a:t>
            </a:r>
            <a:r>
              <a:rPr lang="en-US" dirty="0"/>
              <a:t>to </a:t>
            </a:r>
            <a:r>
              <a:rPr lang="en-US" dirty="0" err="1"/>
              <a:t>Conficker</a:t>
            </a:r>
            <a:r>
              <a:rPr lang="en-US" dirty="0"/>
              <a:t> Worm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80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Virtual machine: </a:t>
            </a:r>
            <a:r>
              <a:rPr lang="en-US" dirty="0"/>
              <a:t>isolated virtual hardware running within a single operating system </a:t>
            </a:r>
            <a:endParaRPr lang="en-US" dirty="0" smtClean="0"/>
          </a:p>
          <a:p>
            <a:pPr lvl="1"/>
            <a:r>
              <a:rPr lang="en-US" dirty="0" smtClean="0"/>
              <a:t>i.e</a:t>
            </a:r>
            <a:r>
              <a:rPr lang="en-US" dirty="0"/>
              <a:t>., a software implementation of </a:t>
            </a:r>
            <a:r>
              <a:rPr lang="en-US" dirty="0" smtClean="0"/>
              <a:t>hardware</a:t>
            </a:r>
            <a:endParaRPr lang="en-US" dirty="0"/>
          </a:p>
          <a:p>
            <a:pPr lvl="1"/>
            <a:r>
              <a:rPr lang="en-US" dirty="0" smtClean="0"/>
              <a:t>usually </a:t>
            </a:r>
            <a:r>
              <a:rPr lang="en-US" dirty="0"/>
              <a:t>provides emulated hardware which runs OS and other </a:t>
            </a:r>
            <a:r>
              <a:rPr lang="en-US" dirty="0" smtClean="0"/>
              <a:t>applications</a:t>
            </a:r>
            <a:endParaRPr lang="en-US" dirty="0"/>
          </a:p>
          <a:p>
            <a:pPr lvl="1"/>
            <a:r>
              <a:rPr lang="en-US" dirty="0" smtClean="0"/>
              <a:t>i.e</a:t>
            </a:r>
            <a:r>
              <a:rPr lang="en-US" dirty="0"/>
              <a:t>., a computer inside of a computer </a:t>
            </a:r>
            <a:endParaRPr lang="en-US" dirty="0" smtClean="0"/>
          </a:p>
          <a:p>
            <a:r>
              <a:rPr lang="en-US" dirty="0" smtClean="0"/>
              <a:t>What’s </a:t>
            </a:r>
            <a:r>
              <a:rPr lang="en-US" dirty="0"/>
              <a:t>the point? </a:t>
            </a:r>
            <a:endParaRPr lang="en-US" dirty="0" smtClean="0"/>
          </a:p>
          <a:p>
            <a:pPr lvl="1"/>
            <a:r>
              <a:rPr lang="en-US" dirty="0" smtClean="0"/>
              <a:t>extreme </a:t>
            </a:r>
            <a:r>
              <a:rPr lang="en-US" dirty="0"/>
              <a:t>software isolation -- programs can’t easily interfere </a:t>
            </a:r>
            <a:r>
              <a:rPr lang="en-US" dirty="0" smtClean="0"/>
              <a:t>with one </a:t>
            </a:r>
            <a:r>
              <a:rPr lang="en-US" dirty="0"/>
              <a:t>another if they run on separate machines </a:t>
            </a:r>
            <a:endParaRPr lang="en-US" dirty="0" smtClean="0"/>
          </a:p>
          <a:p>
            <a:pPr lvl="1"/>
            <a:r>
              <a:rPr lang="en-US" dirty="0" smtClean="0"/>
              <a:t>much </a:t>
            </a:r>
            <a:r>
              <a:rPr lang="en-US" dirty="0"/>
              <a:t>better hardware utilization than with separate machines </a:t>
            </a:r>
            <a:endParaRPr lang="en-US" dirty="0" smtClean="0"/>
          </a:p>
          <a:p>
            <a:pPr lvl="1"/>
            <a:r>
              <a:rPr lang="en-US" dirty="0" smtClean="0"/>
              <a:t>power </a:t>
            </a:r>
            <a:r>
              <a:rPr lang="en-US" dirty="0"/>
              <a:t>savings </a:t>
            </a:r>
            <a:endParaRPr lang="en-US" dirty="0" smtClean="0"/>
          </a:p>
          <a:p>
            <a:pPr lvl="1"/>
            <a:r>
              <a:rPr lang="en-US" dirty="0" smtClean="0"/>
              <a:t>easy </a:t>
            </a:r>
            <a:r>
              <a:rPr lang="en-US" dirty="0"/>
              <a:t>migration -- no downtime for hardware repairs/ improvements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23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123" y="1825625"/>
            <a:ext cx="63837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9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Intrusion Detection</a:t>
            </a:r>
          </a:p>
          <a:p>
            <a:r>
              <a:rPr lang="en-US" dirty="0" smtClean="0"/>
              <a:t>Scanning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50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Honeypots and VMs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virtual machines provide </a:t>
            </a:r>
            <a:r>
              <a:rPr lang="en-US" dirty="0" err="1"/>
              <a:t>checkpointing</a:t>
            </a:r>
            <a:r>
              <a:rPr lang="en-US" dirty="0"/>
              <a:t> features </a:t>
            </a:r>
            <a:endParaRPr lang="en-US" dirty="0" smtClean="0"/>
          </a:p>
          <a:p>
            <a:pPr lvl="1"/>
            <a:r>
              <a:rPr lang="en-US" b="1" dirty="0" smtClean="0"/>
              <a:t>Checkpoint </a:t>
            </a:r>
            <a:r>
              <a:rPr lang="en-US" dirty="0"/>
              <a:t>(also called </a:t>
            </a:r>
            <a:r>
              <a:rPr lang="en-US" b="1" dirty="0"/>
              <a:t>snapshot</a:t>
            </a:r>
            <a:r>
              <a:rPr lang="en-US" dirty="0"/>
              <a:t>) consists of all VM state (disk, memory, etc.) 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normal VM usage, user periodically creates snapshots before making major changes </a:t>
            </a:r>
            <a:endParaRPr lang="en-US" dirty="0" smtClean="0"/>
          </a:p>
          <a:p>
            <a:pPr lvl="1"/>
            <a:r>
              <a:rPr lang="en-US" dirty="0" smtClean="0"/>
              <a:t>Rolling </a:t>
            </a:r>
            <a:r>
              <a:rPr lang="en-US" dirty="0"/>
              <a:t>back (“restoring”) to snapshot is fairly </a:t>
            </a:r>
            <a:r>
              <a:rPr lang="en-US" dirty="0" smtClean="0"/>
              <a:t>inexpensive</a:t>
            </a:r>
            <a:endParaRPr lang="en-US" dirty="0"/>
          </a:p>
          <a:p>
            <a:r>
              <a:rPr lang="en-US" b="1" dirty="0" err="1" smtClean="0"/>
              <a:t>Checkpointing</a:t>
            </a:r>
            <a:r>
              <a:rPr lang="en-US" b="1" dirty="0" smtClean="0"/>
              <a:t> </a:t>
            </a:r>
            <a:r>
              <a:rPr lang="en-US" b="1" dirty="0"/>
              <a:t>features are very useful for honeypots </a:t>
            </a:r>
            <a:endParaRPr lang="en-US" dirty="0" smtClean="0"/>
          </a:p>
          <a:p>
            <a:pPr lvl="1"/>
            <a:r>
              <a:rPr lang="en-US" dirty="0" smtClean="0"/>
              <a:t>Let </a:t>
            </a:r>
            <a:r>
              <a:rPr lang="en-US" dirty="0"/>
              <a:t>malware do its </a:t>
            </a:r>
            <a:r>
              <a:rPr lang="en-US" dirty="0" smtClean="0"/>
              <a:t>damage</a:t>
            </a:r>
            <a:endParaRPr lang="en-US" dirty="0"/>
          </a:p>
          <a:p>
            <a:pPr lvl="1"/>
            <a:r>
              <a:rPr lang="en-US" dirty="0" smtClean="0"/>
              <a:t>Pause </a:t>
            </a:r>
            <a:r>
              <a:rPr lang="en-US" dirty="0"/>
              <a:t>VM and safely inspect damage from virtual machine monitor 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reset state, simply restore back to the checkpoint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70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VMs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research into detecting when you’re in a virtual </a:t>
            </a:r>
            <a:r>
              <a:rPr lang="en-US" dirty="0" smtClean="0"/>
              <a:t>machine</a:t>
            </a:r>
          </a:p>
          <a:p>
            <a:pPr lvl="1"/>
            <a:r>
              <a:rPr lang="en-US" dirty="0" smtClean="0"/>
              <a:t>examine </a:t>
            </a:r>
            <a:r>
              <a:rPr lang="en-US" dirty="0"/>
              <a:t>hardware drivers </a:t>
            </a:r>
          </a:p>
          <a:p>
            <a:pPr lvl="1"/>
            <a:r>
              <a:rPr lang="en-US" dirty="0" smtClean="0"/>
              <a:t>time </a:t>
            </a:r>
            <a:r>
              <a:rPr lang="en-US" dirty="0"/>
              <a:t>certain operations </a:t>
            </a:r>
          </a:p>
          <a:p>
            <a:pPr lvl="1"/>
            <a:r>
              <a:rPr lang="en-US" dirty="0" smtClean="0"/>
              <a:t>look </a:t>
            </a:r>
            <a:r>
              <a:rPr lang="en-US" dirty="0"/>
              <a:t>at ISA support </a:t>
            </a:r>
          </a:p>
          <a:p>
            <a:r>
              <a:rPr lang="en-US" dirty="0" smtClean="0"/>
              <a:t>Malware </a:t>
            </a:r>
            <a:r>
              <a:rPr lang="en-US" dirty="0"/>
              <a:t>does this </a:t>
            </a:r>
            <a:r>
              <a:rPr lang="en-US" dirty="0" smtClean="0"/>
              <a:t>too!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/>
              <a:t>not in VM, wreak havoc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in VM, self-destruct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84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Computer and Network Security</a:t>
            </a:r>
            <a:r>
              <a:rPr lang="en-US" dirty="0" smtClean="0"/>
              <a:t>, William </a:t>
            </a:r>
            <a:r>
              <a:rPr lang="en-US" dirty="0" err="1" smtClean="0"/>
              <a:t>Enck</a:t>
            </a:r>
            <a:endParaRPr lang="en-US" dirty="0" smtClean="0"/>
          </a:p>
          <a:p>
            <a:r>
              <a:rPr lang="en-US" dirty="0"/>
              <a:t>S. </a:t>
            </a:r>
            <a:r>
              <a:rPr lang="en-US" dirty="0" err="1"/>
              <a:t>Axelsson</a:t>
            </a:r>
            <a:r>
              <a:rPr lang="en-US" dirty="0"/>
              <a:t>, </a:t>
            </a:r>
            <a:r>
              <a:rPr lang="en-US" dirty="0" smtClean="0"/>
              <a:t>“</a:t>
            </a:r>
            <a:r>
              <a:rPr lang="en-US" i="1" dirty="0" smtClean="0"/>
              <a:t>The </a:t>
            </a:r>
            <a:r>
              <a:rPr lang="en-US" i="1" dirty="0"/>
              <a:t>Base-Rate Fallacy and Its Implications for the Difficulty of Intrusion </a:t>
            </a:r>
            <a:r>
              <a:rPr lang="en-US" i="1" dirty="0" smtClean="0"/>
              <a:t>Detection</a:t>
            </a:r>
            <a:r>
              <a:rPr lang="en-US" dirty="0" smtClean="0"/>
              <a:t>”, 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Proceedings of the ACM Conference on Computer and Communication </a:t>
            </a:r>
            <a:r>
              <a:rPr lang="en-US" dirty="0" smtClean="0"/>
              <a:t>Security, November</a:t>
            </a:r>
            <a:r>
              <a:rPr lang="en-US" dirty="0"/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538687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cloud </a:t>
            </a:r>
            <a:r>
              <a:rPr lang="en-US" dirty="0" smtClean="0"/>
              <a:t>account: GENI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you received an email? Have you joined the project: CSIS490S17?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74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account: </a:t>
            </a:r>
            <a:endParaRPr lang="en-US" dirty="0" smtClean="0"/>
          </a:p>
          <a:p>
            <a:pPr lvl="1"/>
            <a:r>
              <a:rPr lang="en-US" dirty="0" smtClean="0"/>
              <a:t>Windows: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mountrouidoux.people.cofc.edu/CyberPaths/gettingstarted.html</a:t>
            </a:r>
            <a:endParaRPr lang="en-US" dirty="0" smtClean="0"/>
          </a:p>
          <a:p>
            <a:pPr lvl="1"/>
            <a:r>
              <a:rPr lang="en-US" dirty="0"/>
              <a:t>Mac: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mountrouidoux.people.cofc.edu/CyberPaths/gettingstartedmac_vers.html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Join the </a:t>
            </a:r>
            <a:r>
              <a:rPr lang="en-US" b="1" smtClean="0">
                <a:solidFill>
                  <a:srgbClr val="FF0000"/>
                </a:solidFill>
              </a:rPr>
              <a:t>project </a:t>
            </a:r>
            <a:r>
              <a:rPr lang="en-US" b="1" smtClean="0">
                <a:solidFill>
                  <a:srgbClr val="FF0000"/>
                </a:solidFill>
              </a:rPr>
              <a:t>CSIS490S17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etwork Intrusion Detection Systems (NIDSs)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Authorized eavesdropper that listens in on network traffic </a:t>
            </a:r>
          </a:p>
          <a:p>
            <a:r>
              <a:rPr lang="en-US" dirty="0" smtClean="0"/>
              <a:t>Makes determination whether traffic contains malware </a:t>
            </a:r>
          </a:p>
          <a:p>
            <a:pPr lvl="1"/>
            <a:r>
              <a:rPr lang="en-US" dirty="0" smtClean="0"/>
              <a:t>usually compares payload to virus/worm signatures </a:t>
            </a:r>
          </a:p>
          <a:p>
            <a:pPr lvl="1"/>
            <a:r>
              <a:rPr lang="en-US" dirty="0" smtClean="0"/>
              <a:t>usually looks at only incoming traffic </a:t>
            </a:r>
          </a:p>
          <a:p>
            <a:r>
              <a:rPr lang="en-US" dirty="0" smtClean="0"/>
              <a:t>If malware is detected, IDS somehow raises an alert </a:t>
            </a:r>
          </a:p>
          <a:p>
            <a:r>
              <a:rPr lang="en-US" dirty="0" smtClean="0"/>
              <a:t>Intrusion detection is a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classification problem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Intrusion Detection Systems (HIDSs)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ntrusion </a:t>
            </a:r>
            <a:r>
              <a:rPr lang="en-US" dirty="0"/>
              <a:t>detection that takes place on a single host system. </a:t>
            </a:r>
            <a:endParaRPr lang="en-US" dirty="0" smtClean="0"/>
          </a:p>
          <a:p>
            <a:r>
              <a:rPr lang="en-US" dirty="0" smtClean="0"/>
              <a:t>Agent monitors </a:t>
            </a:r>
            <a:r>
              <a:rPr lang="en-US" dirty="0"/>
              <a:t>and reports </a:t>
            </a:r>
            <a:r>
              <a:rPr lang="en-US" dirty="0" smtClean="0"/>
              <a:t>on</a:t>
            </a:r>
          </a:p>
          <a:p>
            <a:pPr lvl="1"/>
            <a:r>
              <a:rPr lang="en-US" dirty="0" smtClean="0"/>
              <a:t>system </a:t>
            </a:r>
            <a:r>
              <a:rPr lang="en-US" dirty="0"/>
              <a:t>configuration </a:t>
            </a:r>
          </a:p>
          <a:p>
            <a:pPr lvl="1"/>
            <a:r>
              <a:rPr lang="en-US" dirty="0" smtClean="0"/>
              <a:t>application </a:t>
            </a:r>
            <a:r>
              <a:rPr lang="en-US" dirty="0"/>
              <a:t>activity</a:t>
            </a:r>
            <a:endParaRPr lang="en-US" dirty="0" smtClean="0"/>
          </a:p>
          <a:p>
            <a:r>
              <a:rPr lang="en-US" dirty="0" smtClean="0"/>
              <a:t>log </a:t>
            </a:r>
            <a:r>
              <a:rPr lang="en-US" dirty="0"/>
              <a:t>analysis, event correlation, integrity checking, policy enforcement, rootkit detection, and alerting</a:t>
            </a:r>
            <a:r>
              <a:rPr lang="en-US" baseline="30000" dirty="0"/>
              <a:t>1</a:t>
            </a:r>
            <a:r>
              <a:rPr lang="en-US" dirty="0"/>
              <a:t>. They often also have the ability to baseline a host system to detect variations in system configuration. In specific vendor implementations these HIDS agents also allow connectivity to other security systems. </a:t>
            </a:r>
          </a:p>
        </p:txBody>
      </p:sp>
    </p:spTree>
    <p:extLst>
      <p:ext uri="{BB962C8B-B14F-4D97-AF65-F5344CB8AC3E}">
        <p14:creationId xmlns:p14="http://schemas.microsoft.com/office/powerpoint/2010/main" val="143217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HIDS and Antivirus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they the same?</a:t>
            </a:r>
          </a:p>
          <a:p>
            <a:r>
              <a:rPr lang="en-US" dirty="0" smtClean="0"/>
              <a:t>Do they have differences?</a:t>
            </a:r>
          </a:p>
          <a:p>
            <a:r>
              <a:rPr lang="en-US" dirty="0" smtClean="0"/>
              <a:t>Do they have overlap?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33" y="-19879"/>
            <a:ext cx="1136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via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Signature checking: does packet match some signature?</a:t>
            </a:r>
          </a:p>
          <a:p>
            <a:pPr lvl="1"/>
            <a:r>
              <a:rPr lang="en-US" dirty="0" smtClean="0"/>
              <a:t>Payload, e.g., shellcode</a:t>
            </a:r>
          </a:p>
          <a:p>
            <a:pPr lvl="1"/>
            <a:r>
              <a:rPr lang="en-US" dirty="0" smtClean="0"/>
              <a:t>Header, e.g., SYN </a:t>
            </a:r>
          </a:p>
          <a:p>
            <a:r>
              <a:rPr lang="en-US" dirty="0" smtClean="0"/>
              <a:t>Problem: not so great for zero-day attacks -- Q: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2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via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Underlying assumption: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alware will look different from non-malware </a:t>
            </a:r>
          </a:p>
          <a:p>
            <a:pPr lvl="1"/>
            <a:r>
              <a:rPr lang="en-US" dirty="0" smtClean="0"/>
              <a:t>Anomaly in traffic will look different than regular traffic</a:t>
            </a:r>
          </a:p>
          <a:p>
            <a:r>
              <a:rPr lang="en-US" sz="3200" dirty="0" smtClean="0"/>
              <a:t>Supervised Learning:</a:t>
            </a:r>
          </a:p>
          <a:p>
            <a:pPr lvl="1"/>
            <a:r>
              <a:rPr lang="en-US" dirty="0"/>
              <a:t>IDS requires learning phase in which operator provides pre-classified </a:t>
            </a:r>
            <a:r>
              <a:rPr lang="en-US" b="1" i="1" dirty="0"/>
              <a:t>training data </a:t>
            </a:r>
            <a:r>
              <a:rPr lang="en-US" dirty="0"/>
              <a:t>to learn patterns </a:t>
            </a:r>
            <a:endParaRPr lang="en-US" sz="4400" dirty="0"/>
          </a:p>
          <a:p>
            <a:pPr lvl="1"/>
            <a:r>
              <a:rPr lang="en-US" dirty="0" smtClean="0"/>
              <a:t>Sometimes </a:t>
            </a:r>
            <a:r>
              <a:rPr lang="en-US" dirty="0"/>
              <a:t>called </a:t>
            </a:r>
            <a:r>
              <a:rPr lang="en-US" b="1" dirty="0"/>
              <a:t>anomaly detection (systems) </a:t>
            </a:r>
            <a:endParaRPr lang="en-US" dirty="0"/>
          </a:p>
          <a:p>
            <a:pPr lvl="1"/>
            <a:r>
              <a:rPr lang="en-US" dirty="0" smtClean="0"/>
              <a:t>{</a:t>
            </a:r>
            <a:r>
              <a:rPr lang="en-US" dirty="0"/>
              <a:t>good, 80, “GET”, “/”, “Firefox”} </a:t>
            </a:r>
            <a:endParaRPr lang="en-US" dirty="0" smtClean="0"/>
          </a:p>
          <a:p>
            <a:pPr lvl="1"/>
            <a:r>
              <a:rPr lang="en-US" dirty="0" smtClean="0"/>
              <a:t>{bad</a:t>
            </a:r>
            <a:r>
              <a:rPr lang="en-US" dirty="0"/>
              <a:t>, 80, “POST”, “/</a:t>
            </a:r>
            <a:r>
              <a:rPr lang="en-US" dirty="0" err="1"/>
              <a:t>php-shell.php?cmd</a:t>
            </a:r>
            <a:r>
              <a:rPr lang="en-US" dirty="0"/>
              <a:t>=’</a:t>
            </a:r>
            <a:r>
              <a:rPr lang="en-US" dirty="0" err="1"/>
              <a:t>rm</a:t>
            </a:r>
            <a:r>
              <a:rPr lang="en-US" dirty="0"/>
              <a:t> -</a:t>
            </a:r>
            <a:r>
              <a:rPr lang="en-US" dirty="0" err="1"/>
              <a:t>rf</a:t>
            </a:r>
            <a:r>
              <a:rPr lang="en-US" dirty="0"/>
              <a:t> /’”, “Evil Browser”} </a:t>
            </a:r>
          </a:p>
          <a:p>
            <a:pPr lvl="1"/>
            <a:r>
              <a:rPr lang="en-US" dirty="0" smtClean="0"/>
              <a:t>ML </a:t>
            </a:r>
            <a:r>
              <a:rPr lang="en-US" dirty="0"/>
              <a:t>technique builds model for classifying never-before-seen packets </a:t>
            </a:r>
          </a:p>
          <a:p>
            <a:pPr lvl="1"/>
            <a:r>
              <a:rPr lang="en-US" dirty="0" smtClean="0"/>
              <a:t>Problem</a:t>
            </a:r>
            <a:r>
              <a:rPr lang="en-US" dirty="0"/>
              <a:t>: is new malware going to look like training malware? </a:t>
            </a:r>
          </a:p>
        </p:txBody>
      </p:sp>
    </p:spTree>
    <p:extLst>
      <p:ext uri="{BB962C8B-B14F-4D97-AF65-F5344CB8AC3E}">
        <p14:creationId xmlns:p14="http://schemas.microsoft.com/office/powerpoint/2010/main" val="1586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1491</Words>
  <Application>Microsoft Macintosh PowerPoint</Application>
  <PresentationFormat>Widescreen</PresentationFormat>
  <Paragraphs>192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Calibri Light</vt:lpstr>
      <vt:lpstr>Cambria Math</vt:lpstr>
      <vt:lpstr>Arial</vt:lpstr>
      <vt:lpstr>Office Theme</vt:lpstr>
      <vt:lpstr>Intrusion Detection Systems</vt:lpstr>
      <vt:lpstr>Logistics</vt:lpstr>
      <vt:lpstr>Outline</vt:lpstr>
      <vt:lpstr>Network Intrusion Detection Systems (NIDSs)</vt:lpstr>
      <vt:lpstr>Host Intrusion Detection Systems (HIDSs)</vt:lpstr>
      <vt:lpstr>HIDS and Antivirus</vt:lpstr>
      <vt:lpstr>Example Setup</vt:lpstr>
      <vt:lpstr>Detection via Signatures</vt:lpstr>
      <vt:lpstr>Detection via Machine Learning</vt:lpstr>
      <vt:lpstr>Confusion Matrix</vt:lpstr>
      <vt:lpstr>Metrics</vt:lpstr>
      <vt:lpstr>Metrics</vt:lpstr>
      <vt:lpstr>The Receiver Operating Characteristic Curve (ROC)</vt:lpstr>
      <vt:lpstr>Example ROC Curve </vt:lpstr>
      <vt:lpstr>Problems with IDSs</vt:lpstr>
      <vt:lpstr>Snort</vt:lpstr>
      <vt:lpstr>How can we study attacks?</vt:lpstr>
      <vt:lpstr>Honeypots</vt:lpstr>
      <vt:lpstr>Honeypots</vt:lpstr>
      <vt:lpstr>Example Honeypot Workflow</vt:lpstr>
      <vt:lpstr>Examining malware</vt:lpstr>
      <vt:lpstr>Examining malware</vt:lpstr>
      <vt:lpstr>Challenges</vt:lpstr>
      <vt:lpstr>Honeynets</vt:lpstr>
      <vt:lpstr>Example Deployment</vt:lpstr>
      <vt:lpstr>honeyd</vt:lpstr>
      <vt:lpstr>Internet Background Radiation </vt:lpstr>
      <vt:lpstr>Virtual Machines</vt:lpstr>
      <vt:lpstr>Virtual Machines</vt:lpstr>
      <vt:lpstr>Honeypots and VMs</vt:lpstr>
      <vt:lpstr>Detecting VMs</vt:lpstr>
      <vt:lpstr>Sources</vt:lpstr>
      <vt:lpstr>Create cloud account: GENI</vt:lpstr>
      <vt:lpstr>GENI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DNS, NIDS, IDS</dc:title>
  <dc:creator>Xenia Mountrouidou</dc:creator>
  <cp:lastModifiedBy>Xenia Mountrouidou</cp:lastModifiedBy>
  <cp:revision>58</cp:revision>
  <cp:lastPrinted>2016-03-31T17:39:13Z</cp:lastPrinted>
  <dcterms:created xsi:type="dcterms:W3CDTF">2016-03-31T15:54:59Z</dcterms:created>
  <dcterms:modified xsi:type="dcterms:W3CDTF">2017-02-05T20:23:19Z</dcterms:modified>
</cp:coreProperties>
</file>