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2"/>
    <p:restoredTop sz="92733"/>
  </p:normalViewPr>
  <p:slideViewPr>
    <p:cSldViewPr snapToGrid="0" snapToObjects="1">
      <p:cViewPr varScale="1">
        <p:scale>
          <a:sx n="97" d="100"/>
          <a:sy n="97" d="100"/>
        </p:scale>
        <p:origin x="23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1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9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7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1467-4D13-3E42-B977-4EE1D2EF67F9}" type="datetimeFigureOut">
              <a:rPr lang="en-US" smtClean="0"/>
              <a:t>3/26/17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BCBC9-1D62-724B-8065-54E29F41B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2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owasp.org/index.php/Testing_for_Heap_Overflow" TargetMode="External"/><Relationship Id="rId3" Type="http://schemas.openxmlformats.org/officeDocument/2006/relationships/hyperlink" Target="https://security.stackexchange.com/questions/67075/vulnerability-exploitation-in-java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owasp.org/index.php/Security_by_Design_Principles" TargetMode="External"/><Relationship Id="rId3" Type="http://schemas.openxmlformats.org/officeDocument/2006/relationships/hyperlink" Target="https://www.owasp.org/images/0/08/OWASP_SCP_Quick_Reference_Guide_v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Secure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51583" y="6003235"/>
            <a:ext cx="585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adopted from Dr. Steven </a:t>
            </a:r>
            <a:r>
              <a:rPr lang="en-US" dirty="0" err="1" smtClean="0"/>
              <a:t>Bellovin</a:t>
            </a:r>
            <a:r>
              <a:rPr lang="en-US" dirty="0" smtClean="0"/>
              <a:t>, Columbia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773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vs.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/>
              <a:t>checks array </a:t>
            </a:r>
            <a:r>
              <a:rPr lang="en-US" dirty="0" smtClean="0"/>
              <a:t>bounds</a:t>
            </a:r>
          </a:p>
          <a:p>
            <a:r>
              <a:rPr lang="en-US" dirty="0" smtClean="0"/>
              <a:t>C</a:t>
            </a:r>
            <a:r>
              <a:rPr lang="en-US" dirty="0"/>
              <a:t># checks array </a:t>
            </a:r>
            <a:r>
              <a:rPr lang="en-US" dirty="0" smtClean="0"/>
              <a:t>bounds</a:t>
            </a:r>
          </a:p>
          <a:p>
            <a:r>
              <a:rPr lang="en-US" dirty="0" smtClean="0"/>
              <a:t>Go </a:t>
            </a:r>
            <a:r>
              <a:rPr lang="en-US" dirty="0"/>
              <a:t>checks array </a:t>
            </a:r>
            <a:r>
              <a:rPr lang="en-US" dirty="0" smtClean="0"/>
              <a:t>bounds</a:t>
            </a:r>
          </a:p>
          <a:p>
            <a:r>
              <a:rPr lang="en-US" dirty="0" smtClean="0"/>
              <a:t>More </a:t>
            </a:r>
            <a:r>
              <a:rPr lang="en-US" dirty="0"/>
              <a:t>or less everything </a:t>
            </a:r>
            <a:r>
              <a:rPr lang="en-US" i="1" dirty="0"/>
              <a:t>but </a:t>
            </a:r>
            <a:r>
              <a:rPr lang="en-US" dirty="0"/>
              <a:t>C and C++ check. . 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0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ASLR: Address Space Layout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</a:t>
            </a:r>
            <a:r>
              <a:rPr lang="en-US" dirty="0"/>
              <a:t>stack at different random location each time program is </a:t>
            </a:r>
            <a:r>
              <a:rPr lang="en-US" dirty="0" smtClean="0"/>
              <a:t>executed</a:t>
            </a:r>
          </a:p>
          <a:p>
            <a:r>
              <a:rPr lang="en-US" dirty="0" smtClean="0"/>
              <a:t>Put </a:t>
            </a:r>
            <a:r>
              <a:rPr lang="en-US" dirty="0"/>
              <a:t>heap at different random location as </a:t>
            </a:r>
            <a:r>
              <a:rPr lang="en-US" dirty="0" smtClean="0"/>
              <a:t>well</a:t>
            </a:r>
          </a:p>
          <a:p>
            <a:r>
              <a:rPr lang="en-US" dirty="0" smtClean="0"/>
              <a:t>Defeats </a:t>
            </a:r>
            <a:r>
              <a:rPr lang="en-US" dirty="0"/>
              <a:t>attempts to address known </a:t>
            </a:r>
            <a:r>
              <a:rPr lang="en-US" dirty="0" smtClean="0"/>
              <a:t>locations</a:t>
            </a:r>
          </a:p>
          <a:p>
            <a:r>
              <a:rPr lang="en-US" dirty="0" smtClean="0"/>
              <a:t>But—makes </a:t>
            </a:r>
            <a:r>
              <a:rPr lang="en-US" dirty="0"/>
              <a:t>debugging harder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18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Non-executable data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computer architectures have permission bits for memory pages: can only execute code if the “execute” bit is set </a:t>
            </a:r>
          </a:p>
          <a:p>
            <a:r>
              <a:rPr lang="en-US" dirty="0"/>
              <a:t>Defense: on pages with the “write” bit set, don’t set “execute” </a:t>
            </a:r>
          </a:p>
          <a:p>
            <a:r>
              <a:rPr lang="en-US" dirty="0"/>
              <a:t>The stack is writable, so code injected by the attacker won’t be </a:t>
            </a:r>
          </a:p>
          <a:p>
            <a:r>
              <a:rPr lang="en-US" dirty="0"/>
              <a:t>executable </a:t>
            </a:r>
          </a:p>
          <a:p>
            <a:r>
              <a:rPr lang="en-US" dirty="0"/>
              <a:t>Called “DEP” (Data Execution Prevention) or “</a:t>
            </a:r>
            <a:r>
              <a:rPr lang="en-US" i="1" dirty="0"/>
              <a:t>W </a:t>
            </a:r>
            <a:r>
              <a:rPr lang="en-US" dirty="0"/>
              <a:t>⊕</a:t>
            </a:r>
            <a:r>
              <a:rPr lang="en-US" i="1" dirty="0"/>
              <a:t>X</a:t>
            </a:r>
            <a:r>
              <a:rPr lang="en-US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185499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</a:t>
            </a:r>
            <a:r>
              <a:rPr lang="en-US" dirty="0"/>
              <a:t>for suspect </a:t>
            </a:r>
            <a:r>
              <a:rPr lang="en-US" dirty="0" smtClean="0"/>
              <a:t>calls</a:t>
            </a:r>
          </a:p>
          <a:p>
            <a:r>
              <a:rPr lang="en-US" dirty="0" smtClean="0"/>
              <a:t>Use </a:t>
            </a:r>
            <a:r>
              <a:rPr lang="en-US" dirty="0"/>
              <a:t>static </a:t>
            </a:r>
            <a:r>
              <a:rPr lang="en-US" dirty="0" smtClean="0"/>
              <a:t>checkers</a:t>
            </a:r>
          </a:p>
          <a:p>
            <a:r>
              <a:rPr lang="en-US" dirty="0" smtClean="0"/>
              <a:t>Use </a:t>
            </a:r>
            <a:r>
              <a:rPr lang="en-US" dirty="0"/>
              <a:t>language feature like Perl’s “taint” mode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32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vs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to exploit if the buffer is on the stack </a:t>
            </a:r>
          </a:p>
          <a:p>
            <a:r>
              <a:rPr lang="en-US" dirty="0"/>
              <a:t>Exploits for </a:t>
            </a:r>
            <a:r>
              <a:rPr lang="en-US" dirty="0" smtClean="0"/>
              <a:t>heap buffers </a:t>
            </a:r>
            <a:r>
              <a:rPr lang="en-US" dirty="0"/>
              <a:t>are also possible, though </a:t>
            </a:r>
            <a:r>
              <a:rPr lang="en-US" dirty="0" smtClean="0"/>
              <a:t>they’re </a:t>
            </a:r>
            <a:r>
              <a:rPr lang="en-US" dirty="0"/>
              <a:t>harder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22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the attacker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/>
              <a:t>vulnerable programs </a:t>
            </a:r>
          </a:p>
          <a:p>
            <a:r>
              <a:rPr lang="en-US" dirty="0" smtClean="0"/>
              <a:t>NUL bytes</a:t>
            </a:r>
          </a:p>
          <a:p>
            <a:r>
              <a:rPr lang="en-US" dirty="0" smtClean="0"/>
              <a:t>Uncertainty </a:t>
            </a:r>
            <a:r>
              <a:rPr lang="en-US" dirty="0"/>
              <a:t>about addresses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17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vulnerable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/>
              <a:t>nm </a:t>
            </a:r>
            <a:r>
              <a:rPr lang="en-US" dirty="0"/>
              <a:t>and </a:t>
            </a:r>
            <a:r>
              <a:rPr lang="en-US" b="1" dirty="0"/>
              <a:t>grep </a:t>
            </a:r>
            <a:r>
              <a:rPr lang="en-US" dirty="0"/>
              <a:t>to spot use of dangerous routines </a:t>
            </a:r>
          </a:p>
          <a:p>
            <a:r>
              <a:rPr lang="en-US" dirty="0" smtClean="0"/>
              <a:t>Probe </a:t>
            </a:r>
            <a:r>
              <a:rPr lang="en-US" dirty="0"/>
              <a:t>via very-long </a:t>
            </a:r>
            <a:r>
              <a:rPr lang="en-US" dirty="0" smtClean="0"/>
              <a:t>inputs</a:t>
            </a:r>
          </a:p>
          <a:p>
            <a:r>
              <a:rPr lang="en-US" dirty="0" smtClean="0"/>
              <a:t>Look </a:t>
            </a:r>
            <a:r>
              <a:rPr lang="en-US" dirty="0"/>
              <a:t>at source or </a:t>
            </a:r>
            <a:r>
              <a:rPr lang="en-US" dirty="0" err="1"/>
              <a:t>disassembed</a:t>
            </a:r>
            <a:r>
              <a:rPr lang="en-US" dirty="0"/>
              <a:t>/decompiled code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69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/>
              <a:t>strings can’t have embedded 0 </a:t>
            </a:r>
            <a:r>
              <a:rPr lang="en-US" dirty="0" smtClean="0"/>
              <a:t>bytes</a:t>
            </a:r>
          </a:p>
          <a:p>
            <a:r>
              <a:rPr lang="en-US" dirty="0" smtClean="0"/>
              <a:t>Some </a:t>
            </a:r>
            <a:r>
              <a:rPr lang="en-US" dirty="0"/>
              <a:t>instructions do have 0 bytes, perhaps as part of an </a:t>
            </a:r>
            <a:r>
              <a:rPr lang="en-US" dirty="0" smtClean="0"/>
              <a:t>operand</a:t>
            </a:r>
          </a:p>
          <a:p>
            <a:r>
              <a:rPr lang="en-US" dirty="0" smtClean="0"/>
              <a:t>Solution</a:t>
            </a:r>
            <a:r>
              <a:rPr lang="en-US" dirty="0"/>
              <a:t>: use different instruction sequence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29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Pad </a:t>
            </a:r>
            <a:r>
              <a:rPr lang="en-US" dirty="0"/>
              <a:t>the evil instructions with </a:t>
            </a:r>
            <a:r>
              <a:rPr lang="en-US" dirty="0" smtClean="0"/>
              <a:t>NOPs</a:t>
            </a:r>
          </a:p>
          <a:p>
            <a:r>
              <a:rPr lang="en-US" dirty="0" smtClean="0"/>
              <a:t>This </a:t>
            </a:r>
            <a:r>
              <a:rPr lang="en-US" dirty="0"/>
              <a:t>is called a </a:t>
            </a:r>
            <a:r>
              <a:rPr lang="en-US" i="1" dirty="0"/>
              <a:t>landing zone </a:t>
            </a:r>
            <a:r>
              <a:rPr lang="en-US" dirty="0"/>
              <a:t>or a </a:t>
            </a:r>
            <a:r>
              <a:rPr lang="en-US" i="1" dirty="0"/>
              <a:t>NOP </a:t>
            </a:r>
            <a:r>
              <a:rPr lang="en-US" i="1" dirty="0" smtClean="0"/>
              <a:t>sled</a:t>
            </a:r>
          </a:p>
          <a:p>
            <a:r>
              <a:rPr lang="en-US" dirty="0" smtClean="0"/>
              <a:t>Set </a:t>
            </a:r>
            <a:r>
              <a:rPr lang="en-US" dirty="0"/>
              <a:t>the return address to anywhere in the landing zone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25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i="1" dirty="0"/>
              <a:t>must </a:t>
            </a:r>
            <a:r>
              <a:rPr lang="en-US" dirty="0"/>
              <a:t>check buffer lengths </a:t>
            </a:r>
          </a:p>
          <a:p>
            <a:r>
              <a:rPr lang="en-US" dirty="0"/>
              <a:t>Where you can, use the safer library functions </a:t>
            </a:r>
          </a:p>
          <a:p>
            <a:r>
              <a:rPr lang="en-US" dirty="0"/>
              <a:t>Write your own safe string library (there’s no commonly-available standard) </a:t>
            </a:r>
          </a:p>
          <a:p>
            <a:r>
              <a:rPr lang="en-US" dirty="0"/>
              <a:t>Use C++ and </a:t>
            </a:r>
            <a:r>
              <a:rPr lang="en-US" b="1" dirty="0"/>
              <a:t>class String </a:t>
            </a:r>
            <a:endParaRPr lang="en-US" dirty="0"/>
          </a:p>
          <a:p>
            <a:r>
              <a:rPr lang="en-US" dirty="0"/>
              <a:t>Use Java </a:t>
            </a:r>
          </a:p>
          <a:p>
            <a:r>
              <a:rPr lang="en-US" dirty="0"/>
              <a:t>Use </a:t>
            </a:r>
            <a:r>
              <a:rPr lang="en-US" i="1" dirty="0"/>
              <a:t>anything </a:t>
            </a:r>
            <a:r>
              <a:rPr lang="en-US" dirty="0"/>
              <a:t>but raw C! </a:t>
            </a:r>
          </a:p>
        </p:txBody>
      </p:sp>
    </p:spTree>
    <p:extLst>
      <p:ext uri="{BB962C8B-B14F-4D97-AF65-F5344CB8AC3E}">
        <p14:creationId xmlns:p14="http://schemas.microsoft.com/office/powerpoint/2010/main" val="63698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last presentation for project update</a:t>
            </a:r>
          </a:p>
          <a:p>
            <a:r>
              <a:rPr lang="en-US" dirty="0" smtClean="0"/>
              <a:t>Questions on today’s lab – SQL injection, XSS</a:t>
            </a:r>
          </a:p>
          <a:p>
            <a:r>
              <a:rPr lang="en-US" dirty="0" smtClean="0"/>
              <a:t>Buffer </a:t>
            </a:r>
            <a:r>
              <a:rPr lang="en-US" dirty="0" smtClean="0"/>
              <a:t>overflow</a:t>
            </a:r>
          </a:p>
          <a:p>
            <a:r>
              <a:rPr lang="en-US" dirty="0" err="1" smtClean="0"/>
              <a:t>SigFree</a:t>
            </a:r>
            <a:r>
              <a:rPr lang="en-US" smtClean="0"/>
              <a:t> - Louis</a:t>
            </a:r>
            <a:endParaRPr lang="en-US" dirty="0" smtClean="0"/>
          </a:p>
          <a:p>
            <a:r>
              <a:rPr lang="en-US" dirty="0" smtClean="0"/>
              <a:t>Secure programming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5857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Code execution</a:t>
            </a:r>
          </a:p>
          <a:p>
            <a:r>
              <a:rPr lang="en-US" dirty="0" smtClean="0"/>
              <a:t>Memory may be affected</a:t>
            </a:r>
          </a:p>
          <a:p>
            <a:r>
              <a:rPr lang="en-US" dirty="0" smtClean="0"/>
              <a:t>Phone jailbreaking</a:t>
            </a:r>
          </a:p>
          <a:p>
            <a:r>
              <a:rPr lang="en-US" dirty="0" smtClean="0"/>
              <a:t>Heap is dynamic</a:t>
            </a:r>
          </a:p>
          <a:p>
            <a:r>
              <a:rPr lang="en-US" dirty="0" smtClean="0"/>
              <a:t>Prevention:</a:t>
            </a:r>
          </a:p>
          <a:p>
            <a:pPr lvl="1"/>
            <a:r>
              <a:rPr lang="en-US" dirty="0" smtClean="0"/>
              <a:t>Sanity checks on heap</a:t>
            </a:r>
          </a:p>
          <a:p>
            <a:pPr lvl="1"/>
            <a:r>
              <a:rPr lang="en-US" dirty="0" smtClean="0"/>
              <a:t>Randomization</a:t>
            </a:r>
          </a:p>
          <a:p>
            <a:pPr lvl="1"/>
            <a:r>
              <a:rPr lang="en-US" dirty="0" smtClean="0"/>
              <a:t>Prevent execution</a:t>
            </a:r>
          </a:p>
          <a:p>
            <a:r>
              <a:rPr lang="en-US" dirty="0" smtClean="0"/>
              <a:t>Sources on heap overflow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://www.owasp.org/index.php/Testing_for_Heap_Overflow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security.stackexchange.com/questions/67075/vulnerability-exploitation-in-java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912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secure coding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OWASP Security by design: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www.owasp.org/index.php/Security_by_Design_Principles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www.owasp.org/images/0/08/OWASP_SCP_Quick_Reference_Guide_v2.pdf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“If our software is buggy, what does that say about its security?”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—</a:t>
            </a:r>
            <a:r>
              <a:rPr lang="en-US" i="1" dirty="0" smtClean="0"/>
              <a:t>Robert H. Morris, creator of the Morris worm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the software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penetrations are due to buggy </a:t>
            </a:r>
            <a:r>
              <a:rPr lang="en-US" dirty="0" smtClean="0"/>
              <a:t>software</a:t>
            </a:r>
          </a:p>
          <a:p>
            <a:r>
              <a:rPr lang="en-US" dirty="0" smtClean="0"/>
              <a:t>Crypto </a:t>
            </a:r>
            <a:r>
              <a:rPr lang="en-US" dirty="0"/>
              <a:t>won’t help there: bad software defeats good crypto </a:t>
            </a:r>
          </a:p>
          <a:p>
            <a:r>
              <a:rPr lang="en-US" dirty="0" smtClean="0"/>
              <a:t>Design </a:t>
            </a:r>
            <a:r>
              <a:rPr lang="en-US" dirty="0"/>
              <a:t>matters, too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7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isn’t about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Cryptography </a:t>
            </a:r>
            <a:r>
              <a:rPr lang="en-US" dirty="0"/>
              <a:t>is necessary (and we’ll talk about it)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it’s possible for cryptographic software to have bugs, too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one recent study, 80% of mobile apps had problems with their cryptography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1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separate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Enforcing security</a:t>
            </a:r>
          </a:p>
          <a:p>
            <a:r>
              <a:rPr lang="en-US" dirty="0" smtClean="0"/>
              <a:t>Avoiding bugs</a:t>
            </a:r>
          </a:p>
          <a:p>
            <a:r>
              <a:rPr lang="en-US" dirty="0" smtClean="0"/>
              <a:t>Proper </a:t>
            </a:r>
            <a:r>
              <a:rPr lang="en-US" dirty="0"/>
              <a:t>components and proper composition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0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simple bugs can be exploited to cause security problems </a:t>
            </a:r>
          </a:p>
          <a:p>
            <a:r>
              <a:rPr lang="en-US" dirty="0" smtClean="0"/>
              <a:t>(</a:t>
            </a:r>
            <a:r>
              <a:rPr lang="en-US" dirty="0"/>
              <a:t>The C language is a large part of the </a:t>
            </a:r>
            <a:r>
              <a:rPr lang="en-US" dirty="0" smtClean="0"/>
              <a:t>problem)</a:t>
            </a:r>
          </a:p>
          <a:p>
            <a:r>
              <a:rPr lang="en-US" dirty="0" smtClean="0"/>
              <a:t>Much </a:t>
            </a:r>
            <a:r>
              <a:rPr lang="en-US" dirty="0"/>
              <a:t>of the trouble is compounded by poor specifications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dirty="0"/>
              <a:t>responsible for about half of all security vulnerabilities; still a serious problem </a:t>
            </a:r>
            <a:endParaRPr lang="en-US" dirty="0" smtClean="0"/>
          </a:p>
          <a:p>
            <a:r>
              <a:rPr lang="en-US" dirty="0" smtClean="0"/>
              <a:t>Fundamental </a:t>
            </a:r>
            <a:r>
              <a:rPr lang="en-US" dirty="0"/>
              <a:t>problems:</a:t>
            </a:r>
            <a:br>
              <a:rPr lang="en-US" dirty="0"/>
            </a:br>
            <a:r>
              <a:rPr lang="en-US" b="1" dirty="0"/>
              <a:t>– </a:t>
            </a:r>
            <a:r>
              <a:rPr lang="en-US" dirty="0"/>
              <a:t>Character strings in C are actually arrays of </a:t>
            </a:r>
            <a:r>
              <a:rPr lang="en-US" b="1" dirty="0"/>
              <a:t>char</a:t>
            </a:r>
            <a:r>
              <a:rPr lang="en-US" dirty="0"/>
              <a:t>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– </a:t>
            </a:r>
            <a:r>
              <a:rPr lang="en-US" dirty="0"/>
              <a:t>There is no array bounds checking done in </a:t>
            </a:r>
            <a:r>
              <a:rPr lang="en-US" dirty="0" smtClean="0"/>
              <a:t>C</a:t>
            </a:r>
          </a:p>
          <a:p>
            <a:r>
              <a:rPr lang="en-US" dirty="0" smtClean="0"/>
              <a:t>Attacker’s </a:t>
            </a:r>
            <a:r>
              <a:rPr lang="en-US" dirty="0"/>
              <a:t>goal: overflow the array in a controlled fashion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4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such things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/>
              <a:t>has lots of built-in functions that don’t check array </a:t>
            </a:r>
            <a:r>
              <a:rPr lang="en-US" dirty="0" smtClean="0"/>
              <a:t>bounds</a:t>
            </a:r>
          </a:p>
          <a:p>
            <a:r>
              <a:rPr lang="en-US" dirty="0" smtClean="0"/>
              <a:t>Programmers </a:t>
            </a:r>
            <a:r>
              <a:rPr lang="en-US" dirty="0"/>
              <a:t>frequently don’t check, </a:t>
            </a:r>
            <a:r>
              <a:rPr lang="en-US" dirty="0" smtClean="0"/>
              <a:t>either</a:t>
            </a:r>
          </a:p>
          <a:p>
            <a:r>
              <a:rPr lang="en-US" dirty="0" smtClean="0"/>
              <a:t>The </a:t>
            </a:r>
            <a:r>
              <a:rPr lang="en-US" dirty="0"/>
              <a:t>attacker supplies too-long input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8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580</Words>
  <Application>Microsoft Macintosh PowerPoint</Application>
  <PresentationFormat>Widescreen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Secure Programming</vt:lpstr>
      <vt:lpstr>Outline</vt:lpstr>
      <vt:lpstr>“If our software is buggy, what does that say about its security?” </vt:lpstr>
      <vt:lpstr>It’s all about the software</vt:lpstr>
      <vt:lpstr>Security isn’t about Cryptography</vt:lpstr>
      <vt:lpstr>Three separate aspects</vt:lpstr>
      <vt:lpstr>Avoiding bugs</vt:lpstr>
      <vt:lpstr>Buffer overflows</vt:lpstr>
      <vt:lpstr>How can such things happen?</vt:lpstr>
      <vt:lpstr>Java vs. C</vt:lpstr>
      <vt:lpstr>ASLR: Address Space Layout Randomization</vt:lpstr>
      <vt:lpstr>Non-executable data areas</vt:lpstr>
      <vt:lpstr>Checking code</vt:lpstr>
      <vt:lpstr>Stack vs Heap</vt:lpstr>
      <vt:lpstr>Issues for the attacker</vt:lpstr>
      <vt:lpstr>Finding vulnerable programs</vt:lpstr>
      <vt:lpstr>NUL Bytes</vt:lpstr>
      <vt:lpstr>Address Uncertainty</vt:lpstr>
      <vt:lpstr>Buffer overflow summary</vt:lpstr>
      <vt:lpstr>Heap overflow</vt:lpstr>
      <vt:lpstr>Sources for secure coding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Programming</dc:title>
  <dc:creator>Xenia Mountrouidou</dc:creator>
  <cp:lastModifiedBy>Xenia Mountrouidou</cp:lastModifiedBy>
  <cp:revision>9</cp:revision>
  <dcterms:created xsi:type="dcterms:W3CDTF">2017-03-26T18:49:01Z</dcterms:created>
  <dcterms:modified xsi:type="dcterms:W3CDTF">2017-03-26T20:18:52Z</dcterms:modified>
</cp:coreProperties>
</file>