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37"/>
  </p:normalViewPr>
  <p:slideViewPr>
    <p:cSldViewPr snapToGrid="0" snapToObjects="1">
      <p:cViewPr varScale="1">
        <p:scale>
          <a:sx n="91" d="100"/>
          <a:sy n="91" d="100"/>
        </p:scale>
        <p:origin x="20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2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9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7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4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1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8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8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85EE-D562-DE4C-AB65-2A7F5DD28A90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2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ocial-engineer.org/framework/general-discussion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3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Physical access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Tailgating</a:t>
            </a:r>
          </a:p>
          <a:p>
            <a:r>
              <a:rPr lang="en-US" altLang="x-none"/>
              <a:t>Ultimately obtains unauthorize building access</a:t>
            </a:r>
          </a:p>
          <a:p>
            <a:r>
              <a:rPr lang="en-US" altLang="x-none"/>
              <a:t>Prevention</a:t>
            </a:r>
          </a:p>
          <a:p>
            <a:pPr lvl="1"/>
            <a:r>
              <a:rPr lang="en-US" altLang="x-none"/>
              <a:t>Require badges</a:t>
            </a:r>
          </a:p>
          <a:p>
            <a:pPr lvl="1"/>
            <a:r>
              <a:rPr lang="en-US" altLang="x-none"/>
              <a:t>Employee training</a:t>
            </a:r>
          </a:p>
          <a:p>
            <a:pPr lvl="1"/>
            <a:r>
              <a:rPr lang="en-US" altLang="x-none"/>
              <a:t>Security officers</a:t>
            </a:r>
          </a:p>
          <a:p>
            <a:pPr lvl="1"/>
            <a:r>
              <a:rPr lang="en-US" altLang="x-none"/>
              <a:t>No exceptions!</a:t>
            </a:r>
          </a:p>
          <a:p>
            <a:endParaRPr lang="en-US" altLang="x-non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Shoulder surfing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Someone can watch the keys you press when entering your password</a:t>
            </a:r>
          </a:p>
          <a:p>
            <a:r>
              <a:rPr lang="en-US" altLang="x-none"/>
              <a:t>Probably less common</a:t>
            </a:r>
          </a:p>
          <a:p>
            <a:r>
              <a:rPr lang="en-US" altLang="x-none"/>
              <a:t>Prevention:</a:t>
            </a:r>
          </a:p>
          <a:p>
            <a:pPr lvl="1"/>
            <a:r>
              <a:rPr lang="en-US" altLang="x-none"/>
              <a:t>Be aware of who’s around when entering your password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Dumpster diving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Looking through the trash for sensitive information</a:t>
            </a:r>
          </a:p>
          <a:p>
            <a:r>
              <a:rPr lang="en-US" altLang="x-none"/>
              <a:t>Doesn’t have to be dumpsters: any trashcan will do</a:t>
            </a:r>
          </a:p>
          <a:p>
            <a:r>
              <a:rPr lang="en-US" altLang="x-none"/>
              <a:t>Prevention:</a:t>
            </a:r>
          </a:p>
          <a:p>
            <a:pPr lvl="1"/>
            <a:r>
              <a:rPr lang="en-US" altLang="x-none"/>
              <a:t>Easy secure document destruction</a:t>
            </a:r>
          </a:p>
          <a:p>
            <a:pPr lvl="1"/>
            <a:r>
              <a:rPr lang="en-US" altLang="x-none"/>
              <a:t>Lock dumpsters</a:t>
            </a:r>
          </a:p>
          <a:p>
            <a:pPr lvl="1"/>
            <a:r>
              <a:rPr lang="en-US" altLang="x-none"/>
              <a:t>Erase magnetic media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Stealing important documents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Can take documents off someone’s desk</a:t>
            </a:r>
          </a:p>
          <a:p>
            <a:r>
              <a:rPr lang="en-US" altLang="x-none"/>
              <a:t>Prevention:</a:t>
            </a:r>
          </a:p>
          <a:p>
            <a:pPr lvl="1"/>
            <a:r>
              <a:rPr lang="en-US" altLang="x-none"/>
              <a:t>Lock your office</a:t>
            </a:r>
          </a:p>
          <a:p>
            <a:pPr lvl="1"/>
            <a:r>
              <a:rPr lang="en-US" altLang="x-none"/>
              <a:t>If you don’t have an office: lock your files securely</a:t>
            </a:r>
          </a:p>
          <a:p>
            <a:pPr lvl="1"/>
            <a:r>
              <a:rPr lang="en-US" altLang="x-none"/>
              <a:t>Don’t leave important information in the open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Fake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x-none"/>
              <a:t>Fake login screens</a:t>
            </a:r>
          </a:p>
          <a:p>
            <a:pPr>
              <a:lnSpc>
                <a:spcPct val="90000"/>
              </a:lnSpc>
            </a:pPr>
            <a:r>
              <a:rPr lang="en-US" altLang="x-none"/>
              <a:t>The user is aware of the software but thinks it’s trustworthy</a:t>
            </a:r>
          </a:p>
          <a:p>
            <a:pPr>
              <a:lnSpc>
                <a:spcPct val="90000"/>
              </a:lnSpc>
            </a:pPr>
            <a:r>
              <a:rPr lang="en-US" altLang="x-none"/>
              <a:t>Prevention: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Have a system for making real login screens obvious (personalized key, image, or phrase)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Education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Antivirus (probably won’t catch custom tailored attacks)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Trojans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Appears to be useful and legitimate software before running</a:t>
            </a:r>
          </a:p>
          <a:p>
            <a:r>
              <a:rPr lang="en-US" altLang="x-none"/>
              <a:t>Performs malicious actions in the background</a:t>
            </a:r>
          </a:p>
          <a:p>
            <a:r>
              <a:rPr lang="en-US" altLang="x-none"/>
              <a:t>Does not require interaction after being run</a:t>
            </a:r>
          </a:p>
          <a:p>
            <a:r>
              <a:rPr lang="en-US" altLang="x-none"/>
              <a:t>Prevention:</a:t>
            </a:r>
          </a:p>
          <a:p>
            <a:pPr lvl="1"/>
            <a:r>
              <a:rPr lang="en-US" altLang="x-none"/>
              <a:t>Don‘t run programs on someone else’s computer</a:t>
            </a:r>
          </a:p>
          <a:p>
            <a:pPr lvl="1"/>
            <a:r>
              <a:rPr lang="en-US" altLang="x-none"/>
              <a:t>Only open attachments you’re expecting</a:t>
            </a:r>
          </a:p>
          <a:p>
            <a:pPr lvl="1"/>
            <a:r>
              <a:rPr lang="en-US" altLang="x-none"/>
              <a:t>Use an antivirus</a:t>
            </a:r>
          </a:p>
          <a:p>
            <a:endParaRPr lang="en-US" altLang="x-non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Trust Model</a:t>
            </a:r>
          </a:p>
        </p:txBody>
      </p:sp>
      <p:sp>
        <p:nvSpPr>
          <p:cNvPr id="2662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altLang="x-none"/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7614"/>
            <a:ext cx="8813800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Attack Model</a:t>
            </a:r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1347789"/>
            <a:ext cx="5943600" cy="5164137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Responding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You’ve been attacked: now what?</a:t>
            </a:r>
          </a:p>
          <a:p>
            <a:r>
              <a:rPr lang="en-US" altLang="x-none"/>
              <a:t>Have a place to report incidents</a:t>
            </a:r>
          </a:p>
          <a:p>
            <a:r>
              <a:rPr lang="en-US" altLang="x-none"/>
              <a:t>People need to take responsibility</a:t>
            </a:r>
          </a:p>
          <a:p>
            <a:r>
              <a:rPr lang="en-US" altLang="x-none"/>
              <a:t>Conduct audits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Other Thoughts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What damage has been done?  What damage can still be done?</a:t>
            </a:r>
          </a:p>
          <a:p>
            <a:r>
              <a:rPr lang="en-US" altLang="x-none"/>
              <a:t>Has a crime actually taken place?</a:t>
            </a:r>
          </a:p>
          <a:p>
            <a:endParaRPr lang="en-US" altLang="x-non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Sigfree</a:t>
            </a:r>
            <a:r>
              <a:rPr lang="en-US" dirty="0" smtClean="0"/>
              <a:t> by Louis!</a:t>
            </a:r>
          </a:p>
          <a:p>
            <a:r>
              <a:rPr lang="en-US" dirty="0" smtClean="0"/>
              <a:t>Q&amp;A buffer overflow homework</a:t>
            </a:r>
          </a:p>
          <a:p>
            <a:r>
              <a:rPr lang="en-US" dirty="0" smtClean="0"/>
              <a:t>SE framework</a:t>
            </a:r>
          </a:p>
          <a:p>
            <a:r>
              <a:rPr lang="en-US" dirty="0" smtClean="0"/>
              <a:t>SANS Securing the human, by William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1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Adopted slides by </a:t>
            </a:r>
            <a:r>
              <a:rPr lang="en-US" dirty="0" smtClean="0">
                <a:ea typeface="+mn-ea"/>
              </a:rPr>
              <a:t>Caleb Leak and </a:t>
            </a:r>
            <a:r>
              <a:rPr lang="en-US" dirty="0" err="1" smtClean="0">
                <a:ea typeface="+mn-ea"/>
              </a:rPr>
              <a:t>Smiti</a:t>
            </a:r>
            <a:r>
              <a:rPr lang="en-US" dirty="0" smtClean="0">
                <a:ea typeface="+mn-ea"/>
              </a:rPr>
              <a:t> Bhatt</a:t>
            </a:r>
          </a:p>
          <a:p>
            <a:r>
              <a:rPr lang="en-US" dirty="0" smtClean="0"/>
              <a:t>Ch. 5: The basics of Hacking and Penetration Testing</a:t>
            </a:r>
          </a:p>
          <a:p>
            <a:r>
              <a:rPr lang="en-US" dirty="0" smtClean="0">
                <a:ea typeface="+mn-ea"/>
              </a:rPr>
              <a:t>SE Framework: </a:t>
            </a:r>
            <a:r>
              <a:rPr lang="en-US" dirty="0" smtClean="0">
                <a:ea typeface="+mn-ea"/>
                <a:hlinkClick r:id="rId2"/>
              </a:rPr>
              <a:t>http://www.social-engineer.org</a:t>
            </a:r>
            <a:r>
              <a:rPr lang="en-US" smtClean="0">
                <a:ea typeface="+mn-ea"/>
                <a:hlinkClick r:id="rId2"/>
              </a:rPr>
              <a:t>/framework/general-discussion/</a:t>
            </a:r>
            <a:r>
              <a:rPr lang="en-US" smtClean="0">
                <a:ea typeface="+mn-ea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44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is social engineering and why should organizations be concerned about it</a:t>
            </a:r>
            <a:r>
              <a:rPr lang="en-US" dirty="0" smtClean="0"/>
              <a:t>?</a:t>
            </a:r>
          </a:p>
          <a:p>
            <a:r>
              <a:rPr lang="en-US" dirty="0"/>
              <a:t>Why is social engineering so widely used amongst hackers</a:t>
            </a:r>
            <a:r>
              <a:rPr lang="en-US" dirty="0" smtClean="0"/>
              <a:t>?</a:t>
            </a:r>
          </a:p>
          <a:p>
            <a:r>
              <a:rPr lang="en-US" dirty="0"/>
              <a:t>Why do so many people fall victim to social engineering attacks</a:t>
            </a:r>
            <a:r>
              <a:rPr lang="en-US" dirty="0" smtClean="0"/>
              <a:t>?</a:t>
            </a:r>
          </a:p>
          <a:p>
            <a:r>
              <a:rPr lang="en-US" dirty="0"/>
              <a:t>When performing onsite social engineering engagements, what are some of the tactics you use that are most likely to result in a compromise</a:t>
            </a:r>
            <a:r>
              <a:rPr lang="en-US" dirty="0" smtClean="0"/>
              <a:t>?</a:t>
            </a:r>
          </a:p>
          <a:p>
            <a:r>
              <a:rPr lang="en-US" dirty="0"/>
              <a:t>When performing remote social engineering engagements, what are some of the tactics you use that are most likely to result in a compromise?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88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top five things you suggest an organization do or implement to protect themselves from social engineering threats? </a:t>
            </a:r>
            <a:endParaRPr lang="en-US" dirty="0" smtClean="0"/>
          </a:p>
          <a:p>
            <a:r>
              <a:rPr lang="en-US" dirty="0"/>
              <a:t>What is the most effective strategy an organization can use to educate employees on social engineering threats and are there any tools available to help?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33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prepare for zero day SE attacks? What would be the process?</a:t>
            </a:r>
          </a:p>
          <a:p>
            <a:r>
              <a:rPr lang="en-US" dirty="0" smtClean="0"/>
              <a:t>Think of SE attacks that are were not included in today’s lecture.</a:t>
            </a:r>
          </a:p>
          <a:p>
            <a:r>
              <a:rPr lang="en-US" dirty="0" smtClean="0"/>
              <a:t>Think of SE defenses that were not discussed.</a:t>
            </a:r>
          </a:p>
          <a:p>
            <a:r>
              <a:rPr lang="en-US" dirty="0" smtClean="0"/>
              <a:t>Can there be insider SE attacks?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Social Engineering?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 Quote from Kevin Mitnick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en-US" altLang="x-none"/>
              <a:t>“You could spend a fortune purchasing technology and services from every exhibitor, speaker and sponsor at the RSA Conference, and your network infrastructure could still remain vulnerable to old-fashioned manipulation.”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 sz="4000"/>
              <a:t>Types of “hackers” according to Kevin Mitnick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Crackers (or vandals)</a:t>
            </a:r>
          </a:p>
          <a:p>
            <a:r>
              <a:rPr lang="en-US" altLang="x-none"/>
              <a:t>Script kiddies</a:t>
            </a:r>
          </a:p>
          <a:p>
            <a:r>
              <a:rPr lang="en-US" altLang="x-none"/>
              <a:t>Phone phreaks</a:t>
            </a:r>
          </a:p>
          <a:p>
            <a:r>
              <a:rPr lang="en-US" altLang="x-none"/>
              <a:t>Social engineers</a:t>
            </a:r>
          </a:p>
          <a:p>
            <a:endParaRPr lang="en-US" altLang="x-non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 Classic (and real) Example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Stanley Mark Rifkin defrauded the Security Pacific National bank in LA in 1978</a:t>
            </a:r>
          </a:p>
          <a:p>
            <a:r>
              <a:rPr lang="en-US" altLang="x-none"/>
              <a:t>Managed to steal $10,200,000 in a single social engineering attack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Types of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x-none"/>
              <a:t>Phishing</a:t>
            </a:r>
          </a:p>
          <a:p>
            <a:pPr>
              <a:lnSpc>
                <a:spcPct val="90000"/>
              </a:lnSpc>
            </a:pPr>
            <a:r>
              <a:rPr lang="en-US" altLang="x-none"/>
              <a:t>Impersonation on help desk calls</a:t>
            </a:r>
          </a:p>
          <a:p>
            <a:pPr>
              <a:lnSpc>
                <a:spcPct val="90000"/>
              </a:lnSpc>
            </a:pPr>
            <a:r>
              <a:rPr lang="en-US" altLang="x-none"/>
              <a:t>Physical access (such as tailgating)</a:t>
            </a:r>
          </a:p>
          <a:p>
            <a:pPr>
              <a:lnSpc>
                <a:spcPct val="90000"/>
              </a:lnSpc>
            </a:pPr>
            <a:r>
              <a:rPr lang="en-US" altLang="x-none"/>
              <a:t>Shoulder surfing</a:t>
            </a:r>
          </a:p>
          <a:p>
            <a:pPr>
              <a:lnSpc>
                <a:spcPct val="90000"/>
              </a:lnSpc>
            </a:pPr>
            <a:r>
              <a:rPr lang="en-US" altLang="x-none"/>
              <a:t>Dumpster diving</a:t>
            </a:r>
          </a:p>
          <a:p>
            <a:pPr>
              <a:lnSpc>
                <a:spcPct val="90000"/>
              </a:lnSpc>
            </a:pPr>
            <a:r>
              <a:rPr lang="en-US" altLang="x-none"/>
              <a:t>Stealing important documents</a:t>
            </a:r>
          </a:p>
          <a:p>
            <a:pPr>
              <a:lnSpc>
                <a:spcPct val="90000"/>
              </a:lnSpc>
            </a:pPr>
            <a:r>
              <a:rPr lang="en-US" altLang="x-none"/>
              <a:t>Fake software</a:t>
            </a:r>
          </a:p>
          <a:p>
            <a:pPr>
              <a:lnSpc>
                <a:spcPct val="90000"/>
              </a:lnSpc>
            </a:pPr>
            <a:r>
              <a:rPr lang="en-US" altLang="x-none"/>
              <a:t>Trojans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Phishing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Use of deceptive mass mailing</a:t>
            </a:r>
          </a:p>
          <a:p>
            <a:r>
              <a:rPr lang="en-US" altLang="x-none"/>
              <a:t>Can target specific entities (“spear phishing”)</a:t>
            </a:r>
          </a:p>
          <a:p>
            <a:r>
              <a:rPr lang="en-US" altLang="x-none"/>
              <a:t>Prevention:</a:t>
            </a:r>
          </a:p>
          <a:p>
            <a:pPr lvl="1"/>
            <a:r>
              <a:rPr lang="en-US" altLang="x-none"/>
              <a:t>Honeypot email addresses</a:t>
            </a:r>
          </a:p>
          <a:p>
            <a:pPr lvl="1"/>
            <a:r>
              <a:rPr lang="en-US" altLang="x-none"/>
              <a:t>Education</a:t>
            </a:r>
          </a:p>
          <a:p>
            <a:pPr lvl="1"/>
            <a:r>
              <a:rPr lang="en-US" altLang="x-none"/>
              <a:t>Awareness of network and website changes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Impersonation on help desk calls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Calling the help desk pretending to be someone else</a:t>
            </a:r>
          </a:p>
          <a:p>
            <a:r>
              <a:rPr lang="en-US" altLang="x-none"/>
              <a:t>Usually an employee or someone with authority</a:t>
            </a:r>
          </a:p>
          <a:p>
            <a:r>
              <a:rPr lang="en-US" altLang="x-none"/>
              <a:t>Prevention:</a:t>
            </a:r>
          </a:p>
          <a:p>
            <a:pPr lvl="1"/>
            <a:r>
              <a:rPr lang="en-US" altLang="x-none"/>
              <a:t>Assign pins for calling the help desk</a:t>
            </a:r>
          </a:p>
          <a:p>
            <a:pPr lvl="1"/>
            <a:r>
              <a:rPr lang="en-US" altLang="x-none"/>
              <a:t>Don’t do anything on someone’s order</a:t>
            </a:r>
          </a:p>
          <a:p>
            <a:pPr lvl="1"/>
            <a:r>
              <a:rPr lang="en-US" altLang="x-none"/>
              <a:t>Stick to the scope of the help desk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637</Words>
  <Application>Microsoft Macintosh PowerPoint</Application>
  <PresentationFormat>Widescreen</PresentationFormat>
  <Paragraphs>110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Calibri Light</vt:lpstr>
      <vt:lpstr>Arial</vt:lpstr>
      <vt:lpstr>Office Theme</vt:lpstr>
      <vt:lpstr>Social Engineering</vt:lpstr>
      <vt:lpstr>Outline</vt:lpstr>
      <vt:lpstr>What is Social Engineering?</vt:lpstr>
      <vt:lpstr>A Quote from Kevin Mitnick</vt:lpstr>
      <vt:lpstr>Types of “hackers” according to Kevin Mitnick</vt:lpstr>
      <vt:lpstr>A Classic (and real) Example</vt:lpstr>
      <vt:lpstr>Types of Attacks</vt:lpstr>
      <vt:lpstr>Phishing</vt:lpstr>
      <vt:lpstr>Impersonation on help desk calls</vt:lpstr>
      <vt:lpstr>Physical access</vt:lpstr>
      <vt:lpstr>Shoulder surfing</vt:lpstr>
      <vt:lpstr>Dumpster diving</vt:lpstr>
      <vt:lpstr>Stealing important documents</vt:lpstr>
      <vt:lpstr>Fake Software</vt:lpstr>
      <vt:lpstr>Trojans</vt:lpstr>
      <vt:lpstr>Trust Model</vt:lpstr>
      <vt:lpstr>Attack Model</vt:lpstr>
      <vt:lpstr>Responding</vt:lpstr>
      <vt:lpstr>Other Thoughts</vt:lpstr>
      <vt:lpstr>Sources</vt:lpstr>
      <vt:lpstr>Comprehension questions</vt:lpstr>
      <vt:lpstr>Comprehension questions</vt:lpstr>
      <vt:lpstr>Discussion Questions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Engineering</dc:title>
  <dc:creator>Xenia Mountrouidou</dc:creator>
  <cp:lastModifiedBy>Xenia Mountrouidou</cp:lastModifiedBy>
  <cp:revision>5</cp:revision>
  <dcterms:created xsi:type="dcterms:W3CDTF">2017-04-02T17:37:29Z</dcterms:created>
  <dcterms:modified xsi:type="dcterms:W3CDTF">2017-04-02T19:04:14Z</dcterms:modified>
</cp:coreProperties>
</file>