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3" r:id="rId1"/>
  </p:sldMasterIdLst>
  <p:notesMasterIdLst>
    <p:notesMasterId r:id="rId28"/>
  </p:notesMasterIdLst>
  <p:handoutMasterIdLst>
    <p:handoutMasterId r:id="rId29"/>
  </p:handoutMasterIdLst>
  <p:sldIdLst>
    <p:sldId id="272" r:id="rId2"/>
    <p:sldId id="284" r:id="rId3"/>
    <p:sldId id="256" r:id="rId4"/>
    <p:sldId id="282" r:id="rId5"/>
    <p:sldId id="257" r:id="rId6"/>
    <p:sldId id="258" r:id="rId7"/>
    <p:sldId id="259" r:id="rId8"/>
    <p:sldId id="285" r:id="rId9"/>
    <p:sldId id="260" r:id="rId10"/>
    <p:sldId id="261" r:id="rId11"/>
    <p:sldId id="279" r:id="rId12"/>
    <p:sldId id="262" r:id="rId13"/>
    <p:sldId id="263" r:id="rId14"/>
    <p:sldId id="276" r:id="rId15"/>
    <p:sldId id="264" r:id="rId16"/>
    <p:sldId id="277" r:id="rId17"/>
    <p:sldId id="265" r:id="rId18"/>
    <p:sldId id="266" r:id="rId19"/>
    <p:sldId id="286" r:id="rId20"/>
    <p:sldId id="267" r:id="rId21"/>
    <p:sldId id="271" r:id="rId22"/>
    <p:sldId id="283" r:id="rId23"/>
    <p:sldId id="281" r:id="rId24"/>
    <p:sldId id="278" r:id="rId25"/>
    <p:sldId id="268" r:id="rId26"/>
    <p:sldId id="280" r:id="rId27"/>
  </p:sldIdLst>
  <p:sldSz cx="12192000" cy="6858000"/>
  <p:notesSz cx="6985000" cy="9271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0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F0F0F"/>
    <a:srgbClr val="171717"/>
    <a:srgbClr val="0C0C0C"/>
    <a:srgbClr val="000000"/>
    <a:srgbClr val="DADADA"/>
    <a:srgbClr val="CECE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509" autoAdjust="0"/>
    <p:restoredTop sz="94660" autoAdjust="0"/>
  </p:normalViewPr>
  <p:slideViewPr>
    <p:cSldViewPr>
      <p:cViewPr varScale="1">
        <p:scale>
          <a:sx n="74" d="100"/>
          <a:sy n="74" d="100"/>
        </p:scale>
        <p:origin x="90" y="8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notesViewPr>
    <p:cSldViewPr>
      <p:cViewPr varScale="1">
        <p:scale>
          <a:sx n="56" d="100"/>
          <a:sy n="56" d="100"/>
        </p:scale>
        <p:origin x="-1848" y="-78"/>
      </p:cViewPr>
      <p:guideLst>
        <p:guide orient="horz" pos="2920"/>
        <p:guide pos="22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04838" y="809625"/>
            <a:ext cx="5776912" cy="32496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71438" y="8891588"/>
            <a:ext cx="885825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9040" tIns="43739" rIns="89040" bIns="43739" anchor="ctr">
            <a:spAutoFit/>
          </a:bodyPr>
          <a:lstStyle>
            <a:lvl1pPr defTabSz="900113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449263" defTabSz="900113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900113" defTabSz="900113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349375" defTabSz="900113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1800225" defTabSz="900113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257425" defTabSz="900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714625" defTabSz="900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171825" defTabSz="900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629025" defTabSz="900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defRPr/>
            </a:pPr>
            <a:fld id="{50C93D09-86F2-394C-87E2-5A486377DFF1}" type="datetime1">
              <a:rPr lang="en-GB" altLang="x-none" sz="1400" smtClean="0">
                <a:latin typeface="Arial" charset="0"/>
              </a:rPr>
              <a:pPr>
                <a:defRPr/>
              </a:pPr>
              <a:t>12/04/2017</a:t>
            </a:fld>
            <a:endParaRPr lang="en-GB" altLang="x-none" sz="1400">
              <a:latin typeface="Arial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510338" y="8891588"/>
            <a:ext cx="403225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9040" tIns="43739" rIns="89040" bIns="43739" anchor="ctr">
            <a:spAutoFit/>
          </a:bodyPr>
          <a:lstStyle>
            <a:lvl1pPr defTabSz="900113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449263" defTabSz="900113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900113" defTabSz="900113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349375" defTabSz="900113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1800225" defTabSz="900113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257425" defTabSz="900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714625" defTabSz="900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171825" defTabSz="900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629025" defTabSz="900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>
              <a:defRPr/>
            </a:pPr>
            <a:fld id="{DF9A0AC2-9B59-2A4A-A87B-3E9B224B8EFC}" type="slidenum">
              <a:rPr lang="en-GB" altLang="x-none" sz="1400" smtClean="0">
                <a:latin typeface="Arial" charset="0"/>
              </a:rPr>
              <a:pPr algn="r">
                <a:defRPr/>
              </a:pPr>
              <a:t>‹#›</a:t>
            </a:fld>
            <a:endParaRPr lang="en-GB" altLang="x-none" sz="1400">
              <a:latin typeface="Arial" charset="0"/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16425"/>
            <a:ext cx="5121275" cy="419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89040" tIns="43739" rIns="89040" bIns="437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x-none" noProof="0"/>
              <a:t>Click to edit Master text styles</a:t>
            </a:r>
          </a:p>
          <a:p>
            <a:pPr lvl="1"/>
            <a:r>
              <a:rPr lang="en-GB" altLang="x-none" noProof="0"/>
              <a:t>Second level</a:t>
            </a:r>
          </a:p>
          <a:p>
            <a:pPr lvl="2"/>
            <a:r>
              <a:rPr lang="en-GB" altLang="x-none" noProof="0"/>
              <a:t>Third level</a:t>
            </a:r>
          </a:p>
          <a:p>
            <a:pPr lvl="3"/>
            <a:r>
              <a:rPr lang="en-GB" altLang="x-none" noProof="0"/>
              <a:t>Fourth level</a:t>
            </a:r>
          </a:p>
          <a:p>
            <a:pPr lvl="4"/>
            <a:r>
              <a:rPr lang="en-GB" altLang="x-none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3EEBB-0C82-C24B-AE64-1FCCFAED8BA8}" type="datetimeFigureOut">
              <a:rPr lang="en-US"/>
              <a:pPr>
                <a:defRPr/>
              </a:pPr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53926-3DD2-A14D-BEF3-1D8D75605F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692747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10DEF-A3F6-1B46-B56F-2A68BD7D254F}" type="datetimeFigureOut">
              <a:rPr lang="en-US"/>
              <a:pPr>
                <a:defRPr/>
              </a:pPr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5E9A6-C52B-7D49-87B2-4841E7C8EB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2835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15427-C0D4-AC4D-A765-4FDC068AE502}" type="datetimeFigureOut">
              <a:rPr lang="en-US"/>
              <a:pPr>
                <a:defRPr/>
              </a:pPr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561AD-8738-0A4C-849C-CD48E7E5BE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555861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8CEE2-7137-F649-A72B-AD675BA020C0}" type="datetimeFigureOut">
              <a:rPr lang="en-US"/>
              <a:pPr>
                <a:defRPr/>
              </a:pPr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794B3-0844-8049-BA62-1DF5F81241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573381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B1057-64DF-2148-AB64-CE5146358E3A}" type="datetimeFigureOut">
              <a:rPr lang="en-US"/>
              <a:pPr>
                <a:defRPr/>
              </a:pPr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A1976-E608-544A-8EC1-008B8845A2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30231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AF1FA-7569-B745-8915-130ACDB03CCA}" type="datetimeFigureOut">
              <a:rPr lang="en-US"/>
              <a:pPr>
                <a:defRPr/>
              </a:pPr>
              <a:t>4/12/2017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40EF1-9A64-AA43-8F6D-B67183CCF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665584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1E6C5-28E6-A542-B686-DE13BA51E561}" type="datetimeFigureOut">
              <a:rPr lang="en-US"/>
              <a:pPr>
                <a:defRPr/>
              </a:pPr>
              <a:t>4/12/2017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FF40B-03EA-074E-86E3-51D0095D42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069187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E0119-9C8D-094C-87EC-F3863CFD38AC}" type="datetimeFigureOut">
              <a:rPr lang="en-US"/>
              <a:pPr>
                <a:defRPr/>
              </a:pPr>
              <a:t>4/12/2017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A0E1D-EB0D-8941-85E5-143B2E7383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647692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22E3E-1834-944F-96A1-686B65E7B64B}" type="datetimeFigureOut">
              <a:rPr lang="en-US"/>
              <a:pPr>
                <a:defRPr/>
              </a:pPr>
              <a:t>4/12/2017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17266-D07E-3444-A4BA-3A86253BA1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277036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267DC-121A-8042-96B9-BE5260482C8C}" type="datetimeFigureOut">
              <a:rPr lang="en-US"/>
              <a:pPr>
                <a:defRPr/>
              </a:pPr>
              <a:t>4/12/2017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A6FED-D662-2246-9740-660DED0245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950148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993E6-B3C8-624D-8D22-9806FCC1F556}" type="datetimeFigureOut">
              <a:rPr lang="en-US"/>
              <a:pPr>
                <a:defRPr/>
              </a:pPr>
              <a:t>4/12/2017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F4B89-754B-784A-BBAF-99173D4EF8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07716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title style</a:t>
            </a:r>
          </a:p>
        </p:txBody>
      </p:sp>
      <p:sp>
        <p:nvSpPr>
          <p:cNvPr id="276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4AF7D9F-C260-1944-B064-C38E1138FC0F}" type="datetimeFigureOut">
              <a:rPr lang="en-US"/>
              <a:pPr>
                <a:defRPr/>
              </a:pPr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4A0CDFB-FF3C-9240-841A-437D4E858E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ransition>
    <p:wipe dir="r"/>
  </p:transition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028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/>
          <a:lstStyle/>
          <a:p>
            <a:r>
              <a:rPr lang="en-GB" altLang="x-none" sz="3200"/>
              <a:t>Security Risk Analysis &amp; Management</a:t>
            </a:r>
          </a:p>
        </p:txBody>
      </p:sp>
      <p:sp>
        <p:nvSpPr>
          <p:cNvPr id="3074" name="Rectangle 1029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x-none"/>
              <a:t>Dr. X</a:t>
            </a:r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x-none"/>
              <a:t>Risk Analysis Steps</a:t>
            </a:r>
          </a:p>
        </p:txBody>
      </p:sp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x-none"/>
              <a:t>Decide on scope of analysis</a:t>
            </a:r>
          </a:p>
          <a:p>
            <a:pPr lvl="1"/>
            <a:r>
              <a:rPr lang="en-GB" altLang="x-none"/>
              <a:t>Set the system boundary</a:t>
            </a:r>
          </a:p>
          <a:p>
            <a:r>
              <a:rPr lang="en-GB" altLang="x-none"/>
              <a:t>Identification of assets &amp; business processes</a:t>
            </a:r>
          </a:p>
          <a:p>
            <a:r>
              <a:rPr lang="en-GB" altLang="x-none"/>
              <a:t>Identification of threats and valuation of their impact on assets (impact valuation)</a:t>
            </a:r>
          </a:p>
          <a:p>
            <a:r>
              <a:rPr lang="en-GB" altLang="x-none"/>
              <a:t>Identification and assessment of vulnerabilities to threats</a:t>
            </a:r>
          </a:p>
          <a:p>
            <a:r>
              <a:rPr lang="en-GB" altLang="x-none"/>
              <a:t>Risk assessment</a:t>
            </a:r>
          </a:p>
          <a:p>
            <a:endParaRPr lang="en-GB" altLang="x-none"/>
          </a:p>
        </p:txBody>
      </p:sp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x-none"/>
              <a:t>Risk Analysis – Defining the Scope</a:t>
            </a:r>
            <a:endParaRPr lang="en-US" altLang="x-none"/>
          </a:p>
        </p:txBody>
      </p:sp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x-none"/>
              <a:t>Draw a context diagram</a:t>
            </a:r>
          </a:p>
          <a:p>
            <a:r>
              <a:rPr lang="en-GB" altLang="x-none"/>
              <a:t>Decide on the boundary</a:t>
            </a:r>
          </a:p>
          <a:p>
            <a:pPr lvl="1"/>
            <a:r>
              <a:rPr lang="en-GB" altLang="x-none"/>
              <a:t>It will rarely be the computer!</a:t>
            </a:r>
          </a:p>
          <a:p>
            <a:r>
              <a:rPr lang="en-GB" altLang="x-none"/>
              <a:t>Make explicit assumptions about the security of neighbouring domains</a:t>
            </a:r>
          </a:p>
          <a:p>
            <a:pPr lvl="1"/>
            <a:r>
              <a:rPr lang="en-GB" altLang="x-none"/>
              <a:t>Verify them!</a:t>
            </a:r>
            <a:endParaRPr lang="en-US" altLang="x-none"/>
          </a:p>
        </p:txBody>
      </p:sp>
    </p:spTree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x-none"/>
              <a:t>Risk Analysis - Identification of Assets</a:t>
            </a:r>
          </a:p>
        </p:txBody>
      </p:sp>
      <p:sp>
        <p:nvSpPr>
          <p:cNvPr id="10247" name="Rectangle 7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x-none"/>
              <a:t>Types of asset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x-none"/>
              <a:t>Hardware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x-none"/>
              <a:t>Software: purchased or developed programs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x-none"/>
              <a:t>Data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x-none"/>
              <a:t>People: who run the system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x-none"/>
              <a:t>Documentation: manuals, administrative procedures, etc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x-none"/>
              <a:t>Supplies: paper forms, magnetic media, printer liquid, etc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x-none"/>
              <a:t>Money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x-none"/>
              <a:t>Intangibles</a:t>
            </a:r>
          </a:p>
          <a:p>
            <a:pPr lvl="2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x-none"/>
              <a:t>Goodwill</a:t>
            </a:r>
          </a:p>
          <a:p>
            <a:pPr lvl="2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x-none"/>
              <a:t>Organisation confidence</a:t>
            </a:r>
          </a:p>
          <a:p>
            <a:pPr lvl="2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x-none"/>
              <a:t>Organisation image </a:t>
            </a:r>
          </a:p>
        </p:txBody>
      </p:sp>
    </p:spTree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x-none"/>
              <a:t>Risk Analysis – Impact Valuation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x-none"/>
              <a:t>Identification and valuation of threats - for each group of assets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x-none"/>
              <a:t>Identify threats, e.g. for stored data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x-none"/>
              <a:t>Loss of confidentiality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x-none"/>
              <a:t>Loss of integrity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x-none"/>
              <a:t>Loss of completeness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x-none"/>
              <a:t>Loss of availability  (Denial of Service)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x-none"/>
              <a:t>For many asset types the only threat is loss of availability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x-none"/>
              <a:t>Assess impact of threat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x-none"/>
              <a:t>Assess in levels, e.g H-M-L or 1 - 10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x-none"/>
              <a:t>This gives the valuation of the asset in the face of the threat</a:t>
            </a:r>
          </a:p>
        </p:txBody>
      </p:sp>
    </p:spTree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x-none"/>
              <a:t>Risk Analysis – Process Analysis</a:t>
            </a:r>
          </a:p>
        </p:txBody>
      </p:sp>
      <p:sp>
        <p:nvSpPr>
          <p:cNvPr id="15362" name="Rectangle 205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x-none"/>
              <a:t>Every company or organisation has some processes that are critical to its operation</a:t>
            </a:r>
          </a:p>
          <a:p>
            <a:r>
              <a:rPr lang="en-GB" altLang="x-none"/>
              <a:t>The criticality of a process may increase the impact valuation of one or more assets identified</a:t>
            </a:r>
          </a:p>
          <a:p>
            <a:r>
              <a:rPr lang="en-GB" altLang="x-none"/>
              <a:t>Identify critical processes</a:t>
            </a:r>
          </a:p>
          <a:p>
            <a:r>
              <a:rPr lang="en-GB" altLang="x-none"/>
              <a:t>Review assets needed for critical processes</a:t>
            </a:r>
          </a:p>
          <a:p>
            <a:r>
              <a:rPr lang="en-GB" altLang="x-none"/>
              <a:t>Revise impact valuation of these assets </a:t>
            </a:r>
          </a:p>
        </p:txBody>
      </p:sp>
    </p:spTree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x-none"/>
              <a:t>Risk Analysis – Vulnerabilities 1</a:t>
            </a:r>
          </a:p>
        </p:txBody>
      </p:sp>
      <p:sp>
        <p:nvSpPr>
          <p:cNvPr id="16386" name="Rectangle 3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x-none"/>
              <a:t>Identify vulnerabilities against a baseline system</a:t>
            </a:r>
          </a:p>
          <a:p>
            <a:pPr lvl="1"/>
            <a:r>
              <a:rPr lang="en-GB" altLang="x-none"/>
              <a:t>For risk analysis of an existing system</a:t>
            </a:r>
          </a:p>
          <a:p>
            <a:pPr lvl="2"/>
            <a:r>
              <a:rPr lang="en-GB" altLang="x-none"/>
              <a:t>Existing system with its known security measures and weaknesses</a:t>
            </a:r>
          </a:p>
          <a:p>
            <a:pPr lvl="1"/>
            <a:r>
              <a:rPr lang="en-GB" altLang="x-none"/>
              <a:t>For development of a new system</a:t>
            </a:r>
          </a:p>
          <a:p>
            <a:pPr lvl="2"/>
            <a:r>
              <a:rPr lang="en-GB" altLang="x-none"/>
              <a:t>Security facilities of the envisaged software, e.g. Windows NT</a:t>
            </a:r>
          </a:p>
          <a:p>
            <a:pPr lvl="2"/>
            <a:r>
              <a:rPr lang="en-GB" altLang="x-none"/>
              <a:t>Standard good practice, e.g. BS 7799 recommendations of good practice</a:t>
            </a:r>
          </a:p>
        </p:txBody>
      </p:sp>
    </p:spTree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x-none"/>
              <a:t>Risk Analysis – Vulnerabilities 2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x-none" dirty="0"/>
              <a:t>For each threat</a:t>
            </a:r>
          </a:p>
          <a:p>
            <a:r>
              <a:rPr lang="en-GB" altLang="x-none" dirty="0"/>
              <a:t>Identify vulnerabilities</a:t>
            </a:r>
          </a:p>
          <a:p>
            <a:pPr lvl="1"/>
            <a:r>
              <a:rPr lang="en-GB" altLang="x-none" dirty="0"/>
              <a:t>How to exploit a threat successfully;</a:t>
            </a:r>
          </a:p>
          <a:p>
            <a:r>
              <a:rPr lang="en-GB" altLang="x-none" dirty="0"/>
              <a:t>Assess levels of likelihood - High, Medium, Low</a:t>
            </a:r>
          </a:p>
          <a:p>
            <a:pPr lvl="1"/>
            <a:r>
              <a:rPr lang="en-GB" altLang="x-none" dirty="0"/>
              <a:t>Of attempt</a:t>
            </a:r>
          </a:p>
          <a:p>
            <a:pPr lvl="2"/>
            <a:r>
              <a:rPr lang="en-GB" altLang="x-none" dirty="0"/>
              <a:t>Expensive attacks are less likely (e.g. brute-force attacks on encryption keys)</a:t>
            </a:r>
          </a:p>
          <a:p>
            <a:pPr lvl="1"/>
            <a:r>
              <a:rPr lang="en-GB" altLang="x-none" dirty="0"/>
              <a:t>Successful exploitation of vulnerability;</a:t>
            </a:r>
          </a:p>
          <a:p>
            <a:r>
              <a:rPr lang="en-GB" altLang="x-none" dirty="0"/>
              <a:t>Combine them</a:t>
            </a:r>
          </a:p>
        </p:txBody>
      </p:sp>
      <p:grpSp>
        <p:nvGrpSpPr>
          <p:cNvPr id="17411" name="Group 4"/>
          <p:cNvGrpSpPr>
            <a:grpSpLocks/>
          </p:cNvGrpSpPr>
          <p:nvPr/>
        </p:nvGrpSpPr>
        <p:grpSpPr bwMode="auto">
          <a:xfrm>
            <a:off x="6240463" y="4508500"/>
            <a:ext cx="5419725" cy="2111375"/>
            <a:chOff x="653" y="2464"/>
            <a:chExt cx="3414" cy="1330"/>
          </a:xfrm>
        </p:grpSpPr>
        <p:sp>
          <p:nvSpPr>
            <p:cNvPr id="32773" name="Rectangle 5"/>
            <p:cNvSpPr>
              <a:spLocks noChangeArrowheads="1"/>
            </p:cNvSpPr>
            <p:nvPr/>
          </p:nvSpPr>
          <p:spPr bwMode="auto">
            <a:xfrm rot="807573">
              <a:off x="987" y="2654"/>
              <a:ext cx="1274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20000"/>
                </a:spcBef>
                <a:defRPr/>
              </a:pPr>
              <a:r>
                <a:rPr lang="en-GB" altLang="x-none" b="1" i="1">
                  <a:solidFill>
                    <a:schemeClr val="accent2"/>
                  </a:solidFill>
                </a:rPr>
                <a:t>Vulnerability</a:t>
              </a:r>
            </a:p>
          </p:txBody>
        </p:sp>
        <p:sp>
          <p:nvSpPr>
            <p:cNvPr id="32774" name="Rectangle 6"/>
            <p:cNvSpPr>
              <a:spLocks noChangeArrowheads="1"/>
            </p:cNvSpPr>
            <p:nvPr/>
          </p:nvSpPr>
          <p:spPr bwMode="auto">
            <a:xfrm>
              <a:off x="2151" y="2464"/>
              <a:ext cx="1916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defRPr/>
              </a:pPr>
              <a:r>
                <a:rPr lang="en-GB" altLang="x-none" dirty="0">
                  <a:solidFill>
                    <a:srgbClr val="0C0C0C"/>
                  </a:solidFill>
                </a:rPr>
                <a:t>Likelihood of Attempt</a:t>
              </a:r>
            </a:p>
          </p:txBody>
        </p:sp>
        <p:sp>
          <p:nvSpPr>
            <p:cNvPr id="32775" name="Rectangle 7"/>
            <p:cNvSpPr>
              <a:spLocks noChangeArrowheads="1"/>
            </p:cNvSpPr>
            <p:nvPr/>
          </p:nvSpPr>
          <p:spPr bwMode="auto">
            <a:xfrm>
              <a:off x="653" y="3136"/>
              <a:ext cx="1063" cy="5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r">
                <a:defRPr/>
              </a:pPr>
              <a:r>
                <a:rPr lang="en-GB" altLang="x-none" dirty="0">
                  <a:solidFill>
                    <a:srgbClr val="171717"/>
                  </a:solidFill>
                </a:rPr>
                <a:t>Likelihood</a:t>
              </a:r>
              <a:br>
                <a:rPr lang="en-GB" altLang="x-none" dirty="0">
                  <a:solidFill>
                    <a:schemeClr val="bg2"/>
                  </a:solidFill>
                </a:rPr>
              </a:br>
              <a:r>
                <a:rPr lang="en-GB" altLang="x-none" dirty="0">
                  <a:solidFill>
                    <a:srgbClr val="0F0F0F"/>
                  </a:solidFill>
                </a:rPr>
                <a:t>of Success</a:t>
              </a:r>
            </a:p>
          </p:txBody>
        </p:sp>
        <p:sp>
          <p:nvSpPr>
            <p:cNvPr id="32776" name="Line 8"/>
            <p:cNvSpPr>
              <a:spLocks noChangeShapeType="1"/>
            </p:cNvSpPr>
            <p:nvPr/>
          </p:nvSpPr>
          <p:spPr bwMode="auto">
            <a:xfrm>
              <a:off x="1780" y="3289"/>
              <a:ext cx="16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777" name="Line 9"/>
            <p:cNvSpPr>
              <a:spLocks noChangeShapeType="1"/>
            </p:cNvSpPr>
            <p:nvPr/>
          </p:nvSpPr>
          <p:spPr bwMode="auto">
            <a:xfrm>
              <a:off x="1780" y="3529"/>
              <a:ext cx="16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778" name="Line 10"/>
            <p:cNvSpPr>
              <a:spLocks noChangeShapeType="1"/>
            </p:cNvSpPr>
            <p:nvPr/>
          </p:nvSpPr>
          <p:spPr bwMode="auto">
            <a:xfrm>
              <a:off x="1780" y="3769"/>
              <a:ext cx="16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779" name="Line 11"/>
            <p:cNvSpPr>
              <a:spLocks noChangeShapeType="1"/>
            </p:cNvSpPr>
            <p:nvPr/>
          </p:nvSpPr>
          <p:spPr bwMode="auto">
            <a:xfrm>
              <a:off x="1780" y="3049"/>
              <a:ext cx="16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780" name="Line 12"/>
            <p:cNvSpPr>
              <a:spLocks noChangeShapeType="1"/>
            </p:cNvSpPr>
            <p:nvPr/>
          </p:nvSpPr>
          <p:spPr bwMode="auto">
            <a:xfrm flipV="1">
              <a:off x="2208" y="2805"/>
              <a:ext cx="0" cy="9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781" name="Line 13"/>
            <p:cNvSpPr>
              <a:spLocks noChangeShapeType="1"/>
            </p:cNvSpPr>
            <p:nvPr/>
          </p:nvSpPr>
          <p:spPr bwMode="auto">
            <a:xfrm flipV="1">
              <a:off x="2592" y="2805"/>
              <a:ext cx="0" cy="9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782" name="Line 14"/>
            <p:cNvSpPr>
              <a:spLocks noChangeShapeType="1"/>
            </p:cNvSpPr>
            <p:nvPr/>
          </p:nvSpPr>
          <p:spPr bwMode="auto">
            <a:xfrm flipV="1">
              <a:off x="2976" y="2805"/>
              <a:ext cx="0" cy="9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783" name="Line 15"/>
            <p:cNvSpPr>
              <a:spLocks noChangeShapeType="1"/>
            </p:cNvSpPr>
            <p:nvPr/>
          </p:nvSpPr>
          <p:spPr bwMode="auto">
            <a:xfrm flipV="1">
              <a:off x="3408" y="2805"/>
              <a:ext cx="0" cy="9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784" name="Rectangle 16"/>
            <p:cNvSpPr>
              <a:spLocks noChangeArrowheads="1"/>
            </p:cNvSpPr>
            <p:nvPr/>
          </p:nvSpPr>
          <p:spPr bwMode="auto">
            <a:xfrm>
              <a:off x="1815" y="3083"/>
              <a:ext cx="38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defRPr/>
              </a:pPr>
              <a:r>
                <a:rPr lang="en-GB" altLang="x-none" sz="1800">
                  <a:solidFill>
                    <a:schemeClr val="bg2"/>
                  </a:solidFill>
                </a:rPr>
                <a:t>Low</a:t>
              </a:r>
            </a:p>
          </p:txBody>
        </p:sp>
        <p:sp>
          <p:nvSpPr>
            <p:cNvPr id="32785" name="Rectangle 17"/>
            <p:cNvSpPr>
              <a:spLocks noChangeArrowheads="1"/>
            </p:cNvSpPr>
            <p:nvPr/>
          </p:nvSpPr>
          <p:spPr bwMode="auto">
            <a:xfrm>
              <a:off x="2199" y="2795"/>
              <a:ext cx="38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defRPr/>
              </a:pPr>
              <a:r>
                <a:rPr lang="en-GB" altLang="x-none" sz="1800">
                  <a:solidFill>
                    <a:schemeClr val="bg2"/>
                  </a:solidFill>
                </a:rPr>
                <a:t>Low</a:t>
              </a:r>
            </a:p>
          </p:txBody>
        </p:sp>
        <p:sp>
          <p:nvSpPr>
            <p:cNvPr id="32786" name="Rectangle 18"/>
            <p:cNvSpPr>
              <a:spLocks noChangeArrowheads="1"/>
            </p:cNvSpPr>
            <p:nvPr/>
          </p:nvSpPr>
          <p:spPr bwMode="auto">
            <a:xfrm>
              <a:off x="2199" y="3083"/>
              <a:ext cx="38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defRPr/>
              </a:pPr>
              <a:r>
                <a:rPr lang="en-GB" altLang="x-none" sz="1800" i="1">
                  <a:solidFill>
                    <a:schemeClr val="accent2"/>
                  </a:solidFill>
                </a:rPr>
                <a:t>Low</a:t>
              </a:r>
            </a:p>
          </p:txBody>
        </p:sp>
        <p:sp>
          <p:nvSpPr>
            <p:cNvPr id="32787" name="Rectangle 19"/>
            <p:cNvSpPr>
              <a:spLocks noChangeArrowheads="1"/>
            </p:cNvSpPr>
            <p:nvPr/>
          </p:nvSpPr>
          <p:spPr bwMode="auto">
            <a:xfrm>
              <a:off x="1815" y="3323"/>
              <a:ext cx="39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defRPr/>
              </a:pPr>
              <a:r>
                <a:rPr lang="en-GB" altLang="x-none" sz="1800">
                  <a:solidFill>
                    <a:schemeClr val="bg2"/>
                  </a:solidFill>
                </a:rPr>
                <a:t>Med</a:t>
              </a:r>
            </a:p>
          </p:txBody>
        </p:sp>
        <p:sp>
          <p:nvSpPr>
            <p:cNvPr id="32788" name="Rectangle 20"/>
            <p:cNvSpPr>
              <a:spLocks noChangeArrowheads="1"/>
            </p:cNvSpPr>
            <p:nvPr/>
          </p:nvSpPr>
          <p:spPr bwMode="auto">
            <a:xfrm>
              <a:off x="2583" y="3323"/>
              <a:ext cx="39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defRPr/>
              </a:pPr>
              <a:r>
                <a:rPr lang="en-GB" altLang="x-none" sz="1800" i="1" dirty="0">
                  <a:solidFill>
                    <a:schemeClr val="accent2"/>
                  </a:solidFill>
                </a:rPr>
                <a:t>Med</a:t>
              </a:r>
            </a:p>
          </p:txBody>
        </p:sp>
        <p:sp>
          <p:nvSpPr>
            <p:cNvPr id="32789" name="Rectangle 21"/>
            <p:cNvSpPr>
              <a:spLocks noChangeArrowheads="1"/>
            </p:cNvSpPr>
            <p:nvPr/>
          </p:nvSpPr>
          <p:spPr bwMode="auto">
            <a:xfrm>
              <a:off x="2583" y="3083"/>
              <a:ext cx="38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defRPr/>
              </a:pPr>
              <a:r>
                <a:rPr lang="en-GB" altLang="x-none" sz="1800" i="1">
                  <a:solidFill>
                    <a:schemeClr val="accent2"/>
                  </a:solidFill>
                </a:rPr>
                <a:t>Low</a:t>
              </a:r>
            </a:p>
          </p:txBody>
        </p:sp>
        <p:sp>
          <p:nvSpPr>
            <p:cNvPr id="32790" name="Rectangle 22"/>
            <p:cNvSpPr>
              <a:spLocks noChangeArrowheads="1"/>
            </p:cNvSpPr>
            <p:nvPr/>
          </p:nvSpPr>
          <p:spPr bwMode="auto">
            <a:xfrm>
              <a:off x="2583" y="2795"/>
              <a:ext cx="39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defRPr/>
              </a:pPr>
              <a:r>
                <a:rPr lang="en-GB" altLang="x-none" sz="1800">
                  <a:solidFill>
                    <a:schemeClr val="bg2"/>
                  </a:solidFill>
                </a:rPr>
                <a:t>Med</a:t>
              </a:r>
            </a:p>
          </p:txBody>
        </p:sp>
        <p:sp>
          <p:nvSpPr>
            <p:cNvPr id="32791" name="Rectangle 23"/>
            <p:cNvSpPr>
              <a:spLocks noChangeArrowheads="1"/>
            </p:cNvSpPr>
            <p:nvPr/>
          </p:nvSpPr>
          <p:spPr bwMode="auto">
            <a:xfrm>
              <a:off x="2967" y="2795"/>
              <a:ext cx="41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defRPr/>
              </a:pPr>
              <a:r>
                <a:rPr lang="en-GB" altLang="x-none" sz="1800">
                  <a:solidFill>
                    <a:schemeClr val="bg2"/>
                  </a:solidFill>
                </a:rPr>
                <a:t>High</a:t>
              </a:r>
            </a:p>
          </p:txBody>
        </p:sp>
        <p:sp>
          <p:nvSpPr>
            <p:cNvPr id="32792" name="Rectangle 24"/>
            <p:cNvSpPr>
              <a:spLocks noChangeArrowheads="1"/>
            </p:cNvSpPr>
            <p:nvPr/>
          </p:nvSpPr>
          <p:spPr bwMode="auto">
            <a:xfrm>
              <a:off x="2967" y="3563"/>
              <a:ext cx="41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defRPr/>
              </a:pPr>
              <a:r>
                <a:rPr lang="en-GB" altLang="x-none" sz="1800" i="1">
                  <a:solidFill>
                    <a:schemeClr val="accent2"/>
                  </a:solidFill>
                </a:rPr>
                <a:t>High</a:t>
              </a:r>
            </a:p>
          </p:txBody>
        </p:sp>
        <p:sp>
          <p:nvSpPr>
            <p:cNvPr id="32793" name="Rectangle 25"/>
            <p:cNvSpPr>
              <a:spLocks noChangeArrowheads="1"/>
            </p:cNvSpPr>
            <p:nvPr/>
          </p:nvSpPr>
          <p:spPr bwMode="auto">
            <a:xfrm>
              <a:off x="1815" y="3563"/>
              <a:ext cx="41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defRPr/>
              </a:pPr>
              <a:r>
                <a:rPr lang="en-GB" altLang="x-none" sz="1800">
                  <a:solidFill>
                    <a:schemeClr val="bg2"/>
                  </a:solidFill>
                </a:rPr>
                <a:t>High</a:t>
              </a:r>
            </a:p>
          </p:txBody>
        </p:sp>
        <p:sp>
          <p:nvSpPr>
            <p:cNvPr id="32794" name="Rectangle 26"/>
            <p:cNvSpPr>
              <a:spLocks noChangeArrowheads="1"/>
            </p:cNvSpPr>
            <p:nvPr/>
          </p:nvSpPr>
          <p:spPr bwMode="auto">
            <a:xfrm>
              <a:off x="2967" y="3323"/>
              <a:ext cx="41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defRPr/>
              </a:pPr>
              <a:r>
                <a:rPr lang="en-GB" altLang="x-none" sz="1800" i="1">
                  <a:solidFill>
                    <a:schemeClr val="accent2"/>
                  </a:solidFill>
                </a:rPr>
                <a:t>High</a:t>
              </a:r>
            </a:p>
          </p:txBody>
        </p:sp>
        <p:sp>
          <p:nvSpPr>
            <p:cNvPr id="32795" name="Rectangle 27"/>
            <p:cNvSpPr>
              <a:spLocks noChangeArrowheads="1"/>
            </p:cNvSpPr>
            <p:nvPr/>
          </p:nvSpPr>
          <p:spPr bwMode="auto">
            <a:xfrm>
              <a:off x="2967" y="3083"/>
              <a:ext cx="39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defRPr/>
              </a:pPr>
              <a:r>
                <a:rPr lang="en-GB" altLang="x-none" sz="1800" i="1">
                  <a:solidFill>
                    <a:schemeClr val="accent2"/>
                  </a:solidFill>
                </a:rPr>
                <a:t>Med</a:t>
              </a:r>
            </a:p>
          </p:txBody>
        </p:sp>
        <p:sp>
          <p:nvSpPr>
            <p:cNvPr id="32796" name="Rectangle 28"/>
            <p:cNvSpPr>
              <a:spLocks noChangeArrowheads="1"/>
            </p:cNvSpPr>
            <p:nvPr/>
          </p:nvSpPr>
          <p:spPr bwMode="auto">
            <a:xfrm>
              <a:off x="2583" y="3563"/>
              <a:ext cx="39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defRPr/>
              </a:pPr>
              <a:r>
                <a:rPr lang="en-GB" altLang="x-none" sz="1800" i="1">
                  <a:solidFill>
                    <a:schemeClr val="accent2"/>
                  </a:solidFill>
                </a:rPr>
                <a:t>Med</a:t>
              </a:r>
            </a:p>
          </p:txBody>
        </p:sp>
        <p:sp>
          <p:nvSpPr>
            <p:cNvPr id="32797" name="Rectangle 29"/>
            <p:cNvSpPr>
              <a:spLocks noChangeArrowheads="1"/>
            </p:cNvSpPr>
            <p:nvPr/>
          </p:nvSpPr>
          <p:spPr bwMode="auto">
            <a:xfrm>
              <a:off x="2199" y="3323"/>
              <a:ext cx="38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defRPr/>
              </a:pPr>
              <a:r>
                <a:rPr lang="en-GB" altLang="x-none" sz="1800" i="1">
                  <a:solidFill>
                    <a:schemeClr val="accent2"/>
                  </a:solidFill>
                </a:rPr>
                <a:t>Low</a:t>
              </a:r>
            </a:p>
          </p:txBody>
        </p:sp>
        <p:sp>
          <p:nvSpPr>
            <p:cNvPr id="32798" name="Rectangle 30"/>
            <p:cNvSpPr>
              <a:spLocks noChangeArrowheads="1"/>
            </p:cNvSpPr>
            <p:nvPr/>
          </p:nvSpPr>
          <p:spPr bwMode="auto">
            <a:xfrm>
              <a:off x="2199" y="3563"/>
              <a:ext cx="38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defRPr/>
              </a:pPr>
              <a:r>
                <a:rPr lang="en-GB" altLang="x-none" sz="1800" i="1">
                  <a:solidFill>
                    <a:schemeClr val="accent2"/>
                  </a:solidFill>
                </a:rPr>
                <a:t>Low</a:t>
              </a:r>
            </a:p>
          </p:txBody>
        </p:sp>
      </p:grpSp>
    </p:spTree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x-none"/>
              <a:t>Risk Assessment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x-none"/>
              <a:t>Assess risk</a:t>
            </a:r>
          </a:p>
          <a:p>
            <a:r>
              <a:rPr lang="en-GB" altLang="x-none"/>
              <a:t>If we had accurate probabilities and values, risk would be</a:t>
            </a:r>
          </a:p>
          <a:p>
            <a:pPr lvl="1"/>
            <a:r>
              <a:rPr lang="en-GB" altLang="x-none"/>
              <a:t>Impact valuation x, probability of threat y, probability of exploitation z</a:t>
            </a:r>
          </a:p>
          <a:p>
            <a:pPr lvl="1"/>
            <a:r>
              <a:rPr lang="en-GB" altLang="x-none"/>
              <a:t>Plus a correction factor for risk aversion</a:t>
            </a:r>
          </a:p>
          <a:p>
            <a:r>
              <a:rPr lang="en-GB" altLang="x-none"/>
              <a:t>Since we haven't, we construct matrices such as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4024313" y="4252913"/>
            <a:ext cx="83343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GB" altLang="x-none" b="1" i="1">
                <a:solidFill>
                  <a:schemeClr val="accent2"/>
                </a:solidFill>
              </a:rPr>
              <a:t>Risk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5548313" y="4024313"/>
            <a:ext cx="260985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GB" altLang="x-none" b="1" i="1">
                <a:solidFill>
                  <a:schemeClr val="accent2"/>
                </a:solidFill>
              </a:rPr>
              <a:t>Impact valuation</a:t>
            </a:r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4349750" y="5181600"/>
            <a:ext cx="3416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4349750" y="5562600"/>
            <a:ext cx="3416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4349750" y="5943600"/>
            <a:ext cx="3416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4349750" y="4800600"/>
            <a:ext cx="3416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 flipV="1">
            <a:off x="5029200" y="4413250"/>
            <a:ext cx="0" cy="153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 flipV="1">
            <a:off x="5638800" y="4413250"/>
            <a:ext cx="0" cy="153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 flipV="1">
            <a:off x="6248400" y="4413250"/>
            <a:ext cx="0" cy="153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 flipV="1">
            <a:off x="6934200" y="4413250"/>
            <a:ext cx="0" cy="153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4405313" y="4854575"/>
            <a:ext cx="606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GB" altLang="x-none" sz="1800">
                <a:solidFill>
                  <a:schemeClr val="bg2"/>
                </a:solidFill>
              </a:rPr>
              <a:t>Low</a:t>
            </a:r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5014913" y="4397375"/>
            <a:ext cx="606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GB" altLang="x-none" sz="1800">
                <a:solidFill>
                  <a:schemeClr val="bg2"/>
                </a:solidFill>
              </a:rPr>
              <a:t>Low</a:t>
            </a:r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5014913" y="4854575"/>
            <a:ext cx="606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GB" altLang="x-none" sz="1800" i="1">
                <a:solidFill>
                  <a:schemeClr val="accent2"/>
                </a:solidFill>
              </a:rPr>
              <a:t>Low</a:t>
            </a:r>
          </a:p>
        </p:txBody>
      </p:sp>
      <p:sp>
        <p:nvSpPr>
          <p:cNvPr id="13329" name="Rectangle 17"/>
          <p:cNvSpPr>
            <a:spLocks noChangeArrowheads="1"/>
          </p:cNvSpPr>
          <p:nvPr/>
        </p:nvSpPr>
        <p:spPr bwMode="auto">
          <a:xfrm>
            <a:off x="4405313" y="5235575"/>
            <a:ext cx="631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GB" altLang="x-none" sz="1800">
                <a:solidFill>
                  <a:schemeClr val="bg2"/>
                </a:solidFill>
              </a:rPr>
              <a:t>Med</a:t>
            </a:r>
          </a:p>
        </p:txBody>
      </p:sp>
      <p:sp>
        <p:nvSpPr>
          <p:cNvPr id="13330" name="Rectangle 18"/>
          <p:cNvSpPr>
            <a:spLocks noChangeArrowheads="1"/>
          </p:cNvSpPr>
          <p:nvPr/>
        </p:nvSpPr>
        <p:spPr bwMode="auto">
          <a:xfrm>
            <a:off x="5624513" y="5235575"/>
            <a:ext cx="631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GB" altLang="x-none" sz="1800" i="1">
                <a:solidFill>
                  <a:schemeClr val="accent2"/>
                </a:solidFill>
              </a:rPr>
              <a:t>Med</a:t>
            </a:r>
          </a:p>
        </p:txBody>
      </p:sp>
      <p:sp>
        <p:nvSpPr>
          <p:cNvPr id="13331" name="Rectangle 19"/>
          <p:cNvSpPr>
            <a:spLocks noChangeArrowheads="1"/>
          </p:cNvSpPr>
          <p:nvPr/>
        </p:nvSpPr>
        <p:spPr bwMode="auto">
          <a:xfrm>
            <a:off x="5624513" y="4854575"/>
            <a:ext cx="606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GB" altLang="x-none" sz="1800" i="1">
                <a:solidFill>
                  <a:schemeClr val="accent2"/>
                </a:solidFill>
              </a:rPr>
              <a:t>Low</a:t>
            </a:r>
          </a:p>
        </p:txBody>
      </p:sp>
      <p:sp>
        <p:nvSpPr>
          <p:cNvPr id="13332" name="Rectangle 20"/>
          <p:cNvSpPr>
            <a:spLocks noChangeArrowheads="1"/>
          </p:cNvSpPr>
          <p:nvPr/>
        </p:nvSpPr>
        <p:spPr bwMode="auto">
          <a:xfrm>
            <a:off x="5624513" y="4397375"/>
            <a:ext cx="631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GB" altLang="x-none" sz="1800">
                <a:solidFill>
                  <a:schemeClr val="bg2"/>
                </a:solidFill>
              </a:rPr>
              <a:t>Med</a:t>
            </a:r>
          </a:p>
        </p:txBody>
      </p:sp>
      <p:sp>
        <p:nvSpPr>
          <p:cNvPr id="13333" name="Rectangle 21"/>
          <p:cNvSpPr>
            <a:spLocks noChangeArrowheads="1"/>
          </p:cNvSpPr>
          <p:nvPr/>
        </p:nvSpPr>
        <p:spPr bwMode="auto">
          <a:xfrm>
            <a:off x="6234113" y="4397375"/>
            <a:ext cx="657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GB" altLang="x-none" sz="1800">
                <a:solidFill>
                  <a:schemeClr val="bg2"/>
                </a:solidFill>
              </a:rPr>
              <a:t>High</a:t>
            </a:r>
          </a:p>
        </p:txBody>
      </p:sp>
      <p:sp>
        <p:nvSpPr>
          <p:cNvPr id="13334" name="Rectangle 22"/>
          <p:cNvSpPr>
            <a:spLocks noChangeArrowheads="1"/>
          </p:cNvSpPr>
          <p:nvPr/>
        </p:nvSpPr>
        <p:spPr bwMode="auto">
          <a:xfrm>
            <a:off x="6234113" y="5616575"/>
            <a:ext cx="657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GB" altLang="x-none" sz="1800" i="1">
                <a:solidFill>
                  <a:schemeClr val="accent2"/>
                </a:solidFill>
              </a:rPr>
              <a:t>High</a:t>
            </a:r>
          </a:p>
        </p:txBody>
      </p:sp>
      <p:sp>
        <p:nvSpPr>
          <p:cNvPr id="13335" name="Rectangle 23"/>
          <p:cNvSpPr>
            <a:spLocks noChangeArrowheads="1"/>
          </p:cNvSpPr>
          <p:nvPr/>
        </p:nvSpPr>
        <p:spPr bwMode="auto">
          <a:xfrm>
            <a:off x="4405313" y="5616575"/>
            <a:ext cx="657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GB" altLang="x-none" sz="1800">
                <a:solidFill>
                  <a:schemeClr val="bg2"/>
                </a:solidFill>
              </a:rPr>
              <a:t>High</a:t>
            </a:r>
          </a:p>
        </p:txBody>
      </p:sp>
      <p:sp>
        <p:nvSpPr>
          <p:cNvPr id="13336" name="Rectangle 24"/>
          <p:cNvSpPr>
            <a:spLocks noChangeArrowheads="1"/>
          </p:cNvSpPr>
          <p:nvPr/>
        </p:nvSpPr>
        <p:spPr bwMode="auto">
          <a:xfrm>
            <a:off x="6234113" y="5235575"/>
            <a:ext cx="657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GB" altLang="x-none" sz="1800" i="1">
                <a:solidFill>
                  <a:schemeClr val="accent2"/>
                </a:solidFill>
              </a:rPr>
              <a:t>High</a:t>
            </a:r>
          </a:p>
        </p:txBody>
      </p:sp>
      <p:sp>
        <p:nvSpPr>
          <p:cNvPr id="13337" name="Rectangle 25"/>
          <p:cNvSpPr>
            <a:spLocks noChangeArrowheads="1"/>
          </p:cNvSpPr>
          <p:nvPr/>
        </p:nvSpPr>
        <p:spPr bwMode="auto">
          <a:xfrm>
            <a:off x="6234113" y="4854575"/>
            <a:ext cx="631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GB" altLang="x-none" sz="1800" i="1">
                <a:solidFill>
                  <a:schemeClr val="accent2"/>
                </a:solidFill>
              </a:rPr>
              <a:t>Med</a:t>
            </a:r>
          </a:p>
        </p:txBody>
      </p:sp>
      <p:sp>
        <p:nvSpPr>
          <p:cNvPr id="13338" name="Rectangle 26"/>
          <p:cNvSpPr>
            <a:spLocks noChangeArrowheads="1"/>
          </p:cNvSpPr>
          <p:nvPr/>
        </p:nvSpPr>
        <p:spPr bwMode="auto">
          <a:xfrm>
            <a:off x="5624513" y="5616575"/>
            <a:ext cx="631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GB" altLang="x-none" sz="1800" i="1">
                <a:solidFill>
                  <a:schemeClr val="accent2"/>
                </a:solidFill>
              </a:rPr>
              <a:t>Med</a:t>
            </a:r>
          </a:p>
        </p:txBody>
      </p:sp>
      <p:sp>
        <p:nvSpPr>
          <p:cNvPr id="13339" name="Rectangle 27"/>
          <p:cNvSpPr>
            <a:spLocks noChangeArrowheads="1"/>
          </p:cNvSpPr>
          <p:nvPr/>
        </p:nvSpPr>
        <p:spPr bwMode="auto">
          <a:xfrm>
            <a:off x="5014913" y="5235575"/>
            <a:ext cx="606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GB" altLang="x-none" sz="1800" i="1">
                <a:solidFill>
                  <a:schemeClr val="accent2"/>
                </a:solidFill>
              </a:rPr>
              <a:t>Low</a:t>
            </a:r>
          </a:p>
        </p:txBody>
      </p:sp>
      <p:sp>
        <p:nvSpPr>
          <p:cNvPr id="13340" name="Rectangle 28"/>
          <p:cNvSpPr>
            <a:spLocks noChangeArrowheads="1"/>
          </p:cNvSpPr>
          <p:nvPr/>
        </p:nvSpPr>
        <p:spPr bwMode="auto">
          <a:xfrm>
            <a:off x="5014913" y="5616575"/>
            <a:ext cx="606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GB" altLang="x-none" sz="1800" i="1">
                <a:solidFill>
                  <a:schemeClr val="accent2"/>
                </a:solidFill>
              </a:rPr>
              <a:t>Low</a:t>
            </a:r>
          </a:p>
        </p:txBody>
      </p:sp>
      <p:sp>
        <p:nvSpPr>
          <p:cNvPr id="13341" name="Rectangle 29"/>
          <p:cNvSpPr>
            <a:spLocks noChangeArrowheads="1"/>
          </p:cNvSpPr>
          <p:nvPr/>
        </p:nvSpPr>
        <p:spPr bwMode="auto">
          <a:xfrm>
            <a:off x="2347913" y="5167313"/>
            <a:ext cx="2022475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GB" altLang="x-none" b="1" i="1">
                <a:solidFill>
                  <a:schemeClr val="accent2"/>
                </a:solidFill>
              </a:rPr>
              <a:t>Vulnerability</a:t>
            </a:r>
          </a:p>
        </p:txBody>
      </p:sp>
    </p:spTree>
  </p:cSld>
  <p:clrMapOvr>
    <a:masterClrMapping/>
  </p:clrMapOvr>
  <p:transition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x-none"/>
              <a:t>Responses to Risk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Monotype Sorts" charset="2"/>
              <a:buNone/>
            </a:pPr>
            <a:r>
              <a:rPr lang="en-GB" altLang="x-none" dirty="0"/>
              <a:t>Responses to risk</a:t>
            </a:r>
          </a:p>
          <a:p>
            <a:r>
              <a:rPr lang="en-GB" altLang="x-none" b="1" dirty="0"/>
              <a:t>Avoid</a:t>
            </a:r>
            <a:r>
              <a:rPr lang="en-GB" altLang="x-none" dirty="0"/>
              <a:t> it completely by withdrawing from an activity</a:t>
            </a:r>
          </a:p>
          <a:p>
            <a:r>
              <a:rPr lang="en-GB" altLang="x-none" b="1" dirty="0"/>
              <a:t>Accept</a:t>
            </a:r>
            <a:r>
              <a:rPr lang="en-GB" altLang="x-none" dirty="0"/>
              <a:t> it and do nothing</a:t>
            </a:r>
          </a:p>
          <a:p>
            <a:r>
              <a:rPr lang="en-GB" altLang="x-none" b="1" dirty="0"/>
              <a:t>Reduce</a:t>
            </a:r>
            <a:r>
              <a:rPr lang="en-GB" altLang="x-none" dirty="0"/>
              <a:t> it with security measures</a:t>
            </a:r>
          </a:p>
          <a:p>
            <a:endParaRPr lang="en-GB" altLang="x-none" dirty="0"/>
          </a:p>
          <a:p>
            <a:endParaRPr lang="en-GB" altLang="x-none" dirty="0"/>
          </a:p>
        </p:txBody>
      </p:sp>
    </p:spTree>
  </p:cSld>
  <p:clrMapOvr>
    <a:masterClrMapping/>
  </p:clrMapOvr>
  <p:transition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Responses to Risk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Think and answer the following questions: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How can you convince your superiors to not just accept risk and take action? Write at least two arguments.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In which cases/examples/scenarios can you apply risk avoidance?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Can one ever completely eliminate risk?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547097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Security in System Development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x-none" dirty="0"/>
              <a:t>Risk Analysis &amp; Management needs to be a part of system development, not tacked on afterwards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x-none" dirty="0"/>
              <a:t>Baskerville's three generations of methods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x-none" dirty="0"/>
              <a:t>1st Generation: Checklists</a:t>
            </a:r>
          </a:p>
          <a:p>
            <a:pPr lvl="2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x-none" dirty="0"/>
              <a:t>Example: BS 7799 Part 1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x-none" dirty="0"/>
              <a:t>2nd Generation: Mechanistic engineering methods</a:t>
            </a:r>
          </a:p>
          <a:p>
            <a:pPr lvl="2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x-none" dirty="0"/>
              <a:t>Example: this risk analysis method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x-none" dirty="0"/>
              <a:t>3rd Generation: Integrated design</a:t>
            </a:r>
          </a:p>
          <a:p>
            <a:pPr lvl="2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x-none" dirty="0"/>
              <a:t>Not yet achieved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x-none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x-none" dirty="0"/>
              <a:t>[Baskerville, R. (1993). Information Systems Security Design Methods: Implications for Information Systems Development. ACM Computing Surveys 25(4): 375-414.]</a:t>
            </a:r>
            <a:endParaRPr lang="en-US" altLang="x-none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x-none"/>
              <a:t>Security Measures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x-none"/>
              <a:t>Possible security measures</a:t>
            </a:r>
          </a:p>
          <a:p>
            <a:r>
              <a:rPr lang="en-GB" altLang="x-none"/>
              <a:t>Transfer the risk, e.g. insurance</a:t>
            </a:r>
          </a:p>
          <a:p>
            <a:r>
              <a:rPr lang="en-GB" altLang="x-none"/>
              <a:t>Reduce vulnerability </a:t>
            </a:r>
          </a:p>
          <a:p>
            <a:pPr lvl="1"/>
            <a:r>
              <a:rPr lang="en-GB" altLang="x-none"/>
              <a:t>Reduce likelihood of attempt</a:t>
            </a:r>
          </a:p>
          <a:p>
            <a:pPr lvl="2"/>
            <a:r>
              <a:rPr lang="en-GB" altLang="x-none"/>
              <a:t>e.g. publicise security measures in order to deter attackers</a:t>
            </a:r>
          </a:p>
          <a:p>
            <a:pPr lvl="2"/>
            <a:r>
              <a:rPr lang="en-GB" altLang="x-none"/>
              <a:t>e.g. competitive approach - t</a:t>
            </a:r>
            <a:r>
              <a:rPr lang="en-US" altLang="x-none"/>
              <a:t>he lion-hunter’s approach to security</a:t>
            </a:r>
            <a:endParaRPr lang="en-GB" altLang="x-none"/>
          </a:p>
          <a:p>
            <a:pPr lvl="1"/>
            <a:r>
              <a:rPr lang="en-GB" altLang="x-none"/>
              <a:t>Reduce likelihood of success by preventive measures</a:t>
            </a:r>
          </a:p>
          <a:p>
            <a:pPr lvl="2"/>
            <a:r>
              <a:rPr lang="en-GB" altLang="x-none"/>
              <a:t>e.g. access control, encryption, firewall</a:t>
            </a:r>
          </a:p>
          <a:p>
            <a:r>
              <a:rPr lang="en-GB" altLang="x-none"/>
              <a:t>Reduce impact, e.g. use fire extinguisher / firewall</a:t>
            </a:r>
          </a:p>
          <a:p>
            <a:r>
              <a:rPr lang="en-GB" altLang="x-none"/>
              <a:t>Recovery measures, e.g. restoration from backup</a:t>
            </a:r>
          </a:p>
        </p:txBody>
      </p:sp>
    </p:spTree>
  </p:cSld>
  <p:clrMapOvr>
    <a:masterClrMapping/>
  </p:clrMapOvr>
  <p:transition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x-none"/>
              <a:t>Risk Management 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x-none"/>
              <a:t>Identify possible security measures</a:t>
            </a:r>
          </a:p>
          <a:p>
            <a:r>
              <a:rPr lang="en-GB" altLang="x-none"/>
              <a:t>Decide which to choose</a:t>
            </a:r>
          </a:p>
          <a:p>
            <a:pPr lvl="1"/>
            <a:r>
              <a:rPr lang="en-GB" altLang="x-none"/>
              <a:t>Ensure complete coverage with confidence that:</a:t>
            </a:r>
          </a:p>
          <a:p>
            <a:pPr lvl="2"/>
            <a:r>
              <a:rPr lang="en-GB" altLang="x-none"/>
              <a:t>The selected security measures address all threats</a:t>
            </a:r>
          </a:p>
          <a:p>
            <a:pPr lvl="2"/>
            <a:r>
              <a:rPr lang="en-GB" altLang="x-none"/>
              <a:t>The results are consistent</a:t>
            </a:r>
          </a:p>
          <a:p>
            <a:pPr lvl="2"/>
            <a:r>
              <a:rPr lang="en-GB" altLang="x-none"/>
              <a:t>The expenditure and its benefits are commensurate with the risks</a:t>
            </a:r>
          </a:p>
        </p:txBody>
      </p:sp>
    </p:spTree>
  </p:cSld>
  <p:clrMapOvr>
    <a:masterClrMapping/>
  </p:clrMapOvr>
  <p:transition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x-none"/>
              <a:t>Iterate</a:t>
            </a:r>
          </a:p>
        </p:txBody>
      </p:sp>
      <p:sp>
        <p:nvSpPr>
          <p:cNvPr id="22530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x-none"/>
              <a:t>Adding security measures changes the system</a:t>
            </a:r>
          </a:p>
          <a:p>
            <a:pPr lvl="1"/>
            <a:r>
              <a:rPr lang="en-GB" altLang="x-none"/>
              <a:t>Vulnerabilities may have been introduced</a:t>
            </a:r>
          </a:p>
          <a:p>
            <a:r>
              <a:rPr lang="en-GB" altLang="x-none"/>
              <a:t>After deciding on security measures, revisit the risk analysis and management processes</a:t>
            </a:r>
          </a:p>
          <a:p>
            <a:pPr lvl="1"/>
            <a:r>
              <a:rPr lang="en-GB" altLang="x-none"/>
              <a:t>e.g. introduction of encryption of stored files may remove the threat to Confidentiality but introduce a threat to Availability </a:t>
            </a:r>
          </a:p>
          <a:p>
            <a:pPr lvl="2"/>
            <a:r>
              <a:rPr lang="en-GB" altLang="x-none"/>
              <a:t>What happens if the secret key is lost?</a:t>
            </a:r>
          </a:p>
        </p:txBody>
      </p:sp>
    </p:spTree>
  </p:cSld>
  <p:clrMapOvr>
    <a:masterClrMapping/>
  </p:clrMapOvr>
  <p:transition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x-none"/>
              <a:t>Conclusion: Problems of Risk Analysis and Management</a:t>
            </a:r>
            <a:endParaRPr lang="en-US" altLang="x-none"/>
          </a:p>
        </p:txBody>
      </p:sp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x-none"/>
              <a:t>Lack of precision</a:t>
            </a:r>
          </a:p>
          <a:p>
            <a:r>
              <a:rPr lang="en-GB" altLang="x-none"/>
              <a:t>Volume of work and volume of output</a:t>
            </a:r>
          </a:p>
          <a:p>
            <a:r>
              <a:rPr lang="en-GB" altLang="x-none"/>
              <a:t>Integrating them into a ”normal” development process</a:t>
            </a:r>
            <a:endParaRPr lang="en-US" altLang="x-none"/>
          </a:p>
        </p:txBody>
      </p:sp>
    </p:spTree>
  </p:cSld>
  <p:clrMapOvr>
    <a:masterClrMapping/>
  </p:clrMapOvr>
  <p:transition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x-none"/>
              <a:t>Current Risk Management Techniques</a:t>
            </a:r>
          </a:p>
        </p:txBody>
      </p:sp>
      <p:sp>
        <p:nvSpPr>
          <p:cNvPr id="24578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x-none"/>
          </a:p>
        </p:txBody>
      </p:sp>
    </p:spTree>
  </p:cSld>
  <p:clrMapOvr>
    <a:masterClrMapping/>
  </p:clrMapOvr>
  <p:transition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x-none"/>
              <a:t>Risk Management Techniques 1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x-none"/>
              <a:t>Commercial tools</a:t>
            </a:r>
          </a:p>
          <a:p>
            <a:pPr lvl="1"/>
            <a:r>
              <a:rPr lang="en-GB" altLang="x-none"/>
              <a:t>Mostly rely on check lists</a:t>
            </a:r>
          </a:p>
          <a:p>
            <a:r>
              <a:rPr lang="en-GB" altLang="x-none"/>
              <a:t>CRAMM (CCTA Risk Assessment and Management Methodology):</a:t>
            </a:r>
          </a:p>
          <a:p>
            <a:pPr lvl="1"/>
            <a:r>
              <a:rPr lang="en-GB" altLang="x-none"/>
              <a:t>UK Government approach</a:t>
            </a:r>
          </a:p>
          <a:p>
            <a:pPr lvl="1"/>
            <a:r>
              <a:rPr lang="en-GB" altLang="x-none"/>
              <a:t>Supported by software</a:t>
            </a:r>
          </a:p>
          <a:p>
            <a:r>
              <a:rPr lang="en-GB" altLang="x-none"/>
              <a:t>PROTEUS (BSI) software:</a:t>
            </a:r>
          </a:p>
          <a:p>
            <a:pPr lvl="1"/>
            <a:r>
              <a:rPr lang="en-US" altLang="x-none"/>
              <a:t>Gap analysis to identify necessary actions and existing strengths </a:t>
            </a:r>
          </a:p>
          <a:p>
            <a:pPr lvl="1"/>
            <a:r>
              <a:rPr lang="en-US" altLang="x-none"/>
              <a:t>Comprehensive practical guidance and the text of BS 7799</a:t>
            </a:r>
          </a:p>
          <a:p>
            <a:pPr lvl="1"/>
            <a:r>
              <a:rPr lang="en-US" altLang="x-none"/>
              <a:t>Reporting, for easy monitoring and maintenance </a:t>
            </a:r>
          </a:p>
          <a:p>
            <a:pPr lvl="1"/>
            <a:r>
              <a:rPr lang="en-US" altLang="x-none"/>
              <a:t>Evidence to customers and auditors</a:t>
            </a:r>
            <a:endParaRPr lang="en-GB" altLang="x-none"/>
          </a:p>
          <a:p>
            <a:endParaRPr lang="en-GB" altLang="x-none"/>
          </a:p>
        </p:txBody>
      </p:sp>
    </p:spTree>
  </p:cSld>
  <p:clrMapOvr>
    <a:masterClrMapping/>
  </p:clrMapOvr>
  <p:transition>
    <p:wipe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x-none"/>
              <a:t>Risk Management Techniques 2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Monotype Sorts" charset="2"/>
              <a:buNone/>
            </a:pPr>
            <a:r>
              <a:rPr lang="en-GB" altLang="x-none"/>
              <a:t>Generic processes</a:t>
            </a:r>
          </a:p>
          <a:p>
            <a:r>
              <a:rPr lang="en-GB" altLang="x-none"/>
              <a:t>Threat trees</a:t>
            </a:r>
          </a:p>
          <a:p>
            <a:pPr lvl="1"/>
            <a:r>
              <a:rPr lang="en-GB" altLang="x-none"/>
              <a:t>Threat analysis</a:t>
            </a:r>
          </a:p>
          <a:p>
            <a:pPr lvl="1"/>
            <a:r>
              <a:rPr lang="en-GB" altLang="x-none"/>
              <a:t>Based on fault trees</a:t>
            </a:r>
          </a:p>
          <a:p>
            <a:pPr lvl="1"/>
            <a:r>
              <a:rPr lang="en-GB" altLang="x-none"/>
              <a:t>Only addresses the threat identification stage</a:t>
            </a:r>
          </a:p>
          <a:p>
            <a:r>
              <a:rPr lang="en-GB" altLang="x-none"/>
              <a:t>Attack trees </a:t>
            </a:r>
          </a:p>
          <a:p>
            <a:pPr lvl="1"/>
            <a:r>
              <a:rPr lang="en-GB" altLang="x-none"/>
              <a:t>Vulnerability analysis</a:t>
            </a: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x-none"/>
              <a:t>Introduction</a:t>
            </a:r>
          </a:p>
        </p:txBody>
      </p:sp>
      <p:sp>
        <p:nvSpPr>
          <p:cNvPr id="512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en-GB" altLang="x-none"/>
              <a:t>Risk Analysis and Management Framework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960563" y="2493963"/>
            <a:ext cx="575310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GB" altLang="x-none"/>
              <a:t>Assets	Threats	Vulnerabilities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3941763" y="3484563"/>
            <a:ext cx="93980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GB" altLang="x-none"/>
              <a:t>Risks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3484563" y="4551363"/>
            <a:ext cx="2719387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GB" altLang="x-none"/>
              <a:t>Security Measures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7675563" y="2540000"/>
            <a:ext cx="533400" cy="132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GB" altLang="x-none" sz="8000"/>
              <a:t>}</a:t>
            </a: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7675563" y="3759200"/>
            <a:ext cx="533400" cy="132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GB" altLang="x-none" sz="8000"/>
              <a:t>}</a:t>
            </a: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8361363" y="2951163"/>
            <a:ext cx="133032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GB" altLang="x-none"/>
              <a:t>Analysis</a:t>
            </a: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8361363" y="4170363"/>
            <a:ext cx="197485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GB" altLang="x-none"/>
              <a:t>Management</a:t>
            </a:r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2527300" y="2908300"/>
            <a:ext cx="1727200" cy="584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>
            <a:off x="4343400" y="2908300"/>
            <a:ext cx="0" cy="584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 flipH="1">
            <a:off x="4483100" y="2908300"/>
            <a:ext cx="1778000" cy="584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>
            <a:off x="4343400" y="3975100"/>
            <a:ext cx="0" cy="660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x-none"/>
              <a:t>Definitions</a:t>
            </a:r>
          </a:p>
        </p:txBody>
      </p:sp>
      <p:sp>
        <p:nvSpPr>
          <p:cNvPr id="614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x-none"/>
              <a:t>The meanings of terms in this area is not universally agreed. We will use the following</a:t>
            </a:r>
          </a:p>
          <a:p>
            <a:r>
              <a:rPr lang="en-GB" altLang="x-none" b="1"/>
              <a:t>Threat: </a:t>
            </a:r>
            <a:r>
              <a:rPr lang="en-GB" altLang="x-none"/>
              <a:t>Harm that can happen to an asset</a:t>
            </a:r>
          </a:p>
          <a:p>
            <a:r>
              <a:rPr lang="en-GB" altLang="x-none" b="1"/>
              <a:t>Impact:</a:t>
            </a:r>
            <a:r>
              <a:rPr lang="en-GB" altLang="x-none"/>
              <a:t> A measure of the seriousness of a threat</a:t>
            </a:r>
          </a:p>
          <a:p>
            <a:r>
              <a:rPr lang="en-GB" altLang="x-none" b="1"/>
              <a:t>Attack:</a:t>
            </a:r>
            <a:r>
              <a:rPr lang="en-GB" altLang="x-none"/>
              <a:t> A threatening event</a:t>
            </a:r>
          </a:p>
          <a:p>
            <a:r>
              <a:rPr lang="en-GB" altLang="x-none" b="1"/>
              <a:t>Attacker:</a:t>
            </a:r>
            <a:r>
              <a:rPr lang="en-GB" altLang="x-none"/>
              <a:t> The agent causing an attack (not necessarily human)</a:t>
            </a:r>
          </a:p>
          <a:p>
            <a:r>
              <a:rPr lang="en-GB" altLang="x-none" b="1"/>
              <a:t>Vulnerability</a:t>
            </a:r>
            <a:r>
              <a:rPr lang="en-GB" altLang="x-none"/>
              <a:t>: a weakness in the system that makes an attack more likely to succeed</a:t>
            </a:r>
          </a:p>
          <a:p>
            <a:r>
              <a:rPr lang="en-GB" altLang="x-none" b="1"/>
              <a:t>Risk: </a:t>
            </a:r>
            <a:r>
              <a:rPr lang="en-GB" altLang="x-none"/>
              <a:t>a quantified measure of the likelihood of a threat being realised</a:t>
            </a:r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x-none"/>
              <a:t>Definitions 2</a:t>
            </a:r>
          </a:p>
        </p:txBody>
      </p:sp>
      <p:sp>
        <p:nvSpPr>
          <p:cNvPr id="717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x-none" b="1"/>
              <a:t>Risk Analysis</a:t>
            </a:r>
            <a:r>
              <a:rPr lang="en-GB" altLang="x-none"/>
              <a:t> involves the identification and assessment of the levels of risk, calculated from the</a:t>
            </a:r>
          </a:p>
          <a:p>
            <a:pPr lvl="1"/>
            <a:r>
              <a:rPr lang="en-GB" altLang="x-none"/>
              <a:t>Values of assets</a:t>
            </a:r>
          </a:p>
          <a:p>
            <a:pPr lvl="1"/>
            <a:r>
              <a:rPr lang="en-GB" altLang="x-none"/>
              <a:t>Threats to the assets</a:t>
            </a:r>
          </a:p>
          <a:p>
            <a:pPr lvl="1"/>
            <a:r>
              <a:rPr lang="en-GB" altLang="x-none"/>
              <a:t>Their vulnerabilities and likelihood of exploitation</a:t>
            </a:r>
          </a:p>
          <a:p>
            <a:r>
              <a:rPr lang="en-GB" altLang="x-none" b="1"/>
              <a:t>Risk Management </a:t>
            </a:r>
            <a:r>
              <a:rPr lang="en-GB" altLang="x-none"/>
              <a:t>involves the identification, selection and adoption of security measures justified by</a:t>
            </a:r>
          </a:p>
          <a:p>
            <a:pPr lvl="1"/>
            <a:r>
              <a:rPr lang="en-GB" altLang="x-none"/>
              <a:t>The identified risks to assets</a:t>
            </a:r>
          </a:p>
          <a:p>
            <a:pPr lvl="1"/>
            <a:r>
              <a:rPr lang="en-GB" altLang="x-none"/>
              <a:t>The reduction of these risks to acceptable levels</a:t>
            </a:r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x-none"/>
              <a:t>Goals of Risk Analysis </a:t>
            </a:r>
          </a:p>
        </p:txBody>
      </p:sp>
      <p:sp>
        <p:nvSpPr>
          <p:cNvPr id="819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x-none"/>
              <a:t>All assets have been identified</a:t>
            </a:r>
          </a:p>
          <a:p>
            <a:r>
              <a:rPr lang="en-GB" altLang="x-none"/>
              <a:t>All threats have been identified</a:t>
            </a:r>
          </a:p>
          <a:p>
            <a:pPr lvl="1"/>
            <a:r>
              <a:rPr lang="en-GB" altLang="x-none"/>
              <a:t>Their impact on assets has been valued</a:t>
            </a:r>
          </a:p>
          <a:p>
            <a:r>
              <a:rPr lang="en-GB" altLang="x-none"/>
              <a:t>All vulnerabilities have been identified and assessed</a:t>
            </a:r>
          </a:p>
          <a:p>
            <a:endParaRPr lang="en-GB" altLang="x-none"/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x-none"/>
              <a:t>Problems of Measuring Risk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x-none"/>
              <a:t>Businesses normally wish to measure in money, but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x-none"/>
              <a:t>Many of the entities do not allow this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x-none"/>
              <a:t>Valuation of assets</a:t>
            </a:r>
          </a:p>
          <a:p>
            <a:pPr lvl="2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x-none"/>
              <a:t>Value of data and in-house software - no market value</a:t>
            </a:r>
          </a:p>
          <a:p>
            <a:pPr lvl="2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x-none"/>
              <a:t>Value of goodwill and customer confidence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x-none"/>
              <a:t>Likelihood of threats</a:t>
            </a:r>
          </a:p>
          <a:p>
            <a:pPr lvl="2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x-none"/>
              <a:t>How relevant is past data to the calculation of future probabilities? </a:t>
            </a:r>
          </a:p>
          <a:p>
            <a:pPr lvl="3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x-none"/>
              <a:t>The nature of future attacks is unpredictable</a:t>
            </a:r>
          </a:p>
          <a:p>
            <a:pPr lvl="3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x-none"/>
              <a:t>The actions of future attackers are unpredictable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x-none"/>
              <a:t>Measurement of benefit from security measures</a:t>
            </a:r>
          </a:p>
          <a:p>
            <a:pPr lvl="2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x-none"/>
              <a:t>Problems with the difference of two approximate quantities</a:t>
            </a:r>
          </a:p>
          <a:p>
            <a:pPr lvl="3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x-none"/>
              <a:t>How does an extra security measure affect a ~10-5 probability of attack?</a:t>
            </a:r>
          </a:p>
        </p:txBody>
      </p:sp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Measuring Risks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Answer the following questions. You can work in groups: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Propose different metrics of risk.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Think how you would measure risk. Can we as computer scientists create instruments for measuring risk?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Is accuracy important when we measure risk? Why?</a:t>
            </a:r>
          </a:p>
        </p:txBody>
      </p:sp>
    </p:spTree>
    <p:extLst>
      <p:ext uri="{BB962C8B-B14F-4D97-AF65-F5344CB8AC3E}">
        <p14:creationId xmlns:p14="http://schemas.microsoft.com/office/powerpoint/2010/main" val="3834555782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x-none"/>
              <a:t>Risk Levels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x-none"/>
              <a:t>Precise monetary values give a false precision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x-none"/>
              <a:t>Better to use levels, e.g.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x-none"/>
              <a:t>High, Medium, Low</a:t>
            </a:r>
          </a:p>
          <a:p>
            <a:pPr lvl="2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x-none"/>
              <a:t>High: major impact on the organisation </a:t>
            </a:r>
          </a:p>
          <a:p>
            <a:pPr lvl="2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x-none"/>
              <a:t>Medium: noticeable impact (“material” in auditing terms) </a:t>
            </a:r>
          </a:p>
          <a:p>
            <a:pPr lvl="2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x-none"/>
              <a:t>Low: can be absorbed without difficulty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x-none"/>
              <a:t>1 - 10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x-none"/>
              <a:t>Express money values in levels, e.g.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x-none"/>
              <a:t>For a large University Department a possibility is</a:t>
            </a:r>
          </a:p>
          <a:p>
            <a:pPr lvl="2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x-none"/>
              <a:t>High</a:t>
            </a:r>
          </a:p>
          <a:p>
            <a:pPr lvl="2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x-none"/>
              <a:t>Medium</a:t>
            </a:r>
          </a:p>
          <a:p>
            <a:pPr lvl="2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x-none"/>
              <a:t>Low 	</a:t>
            </a:r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4456</TotalTime>
  <Pages>15</Pages>
  <Words>1310</Words>
  <Application>Microsoft Office PowerPoint</Application>
  <PresentationFormat>Widescreen</PresentationFormat>
  <Paragraphs>233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Monotype Sorts</vt:lpstr>
      <vt:lpstr>Office Theme</vt:lpstr>
      <vt:lpstr>Security Risk Analysis &amp; Management</vt:lpstr>
      <vt:lpstr>Security in System Development</vt:lpstr>
      <vt:lpstr>Introduction</vt:lpstr>
      <vt:lpstr>Definitions</vt:lpstr>
      <vt:lpstr>Definitions 2</vt:lpstr>
      <vt:lpstr>Goals of Risk Analysis </vt:lpstr>
      <vt:lpstr>Problems of Measuring Risk</vt:lpstr>
      <vt:lpstr>Measuring Risks </vt:lpstr>
      <vt:lpstr>Risk Levels</vt:lpstr>
      <vt:lpstr>Risk Analysis Steps</vt:lpstr>
      <vt:lpstr>Risk Analysis – Defining the Scope</vt:lpstr>
      <vt:lpstr>Risk Analysis - Identification of Assets</vt:lpstr>
      <vt:lpstr>Risk Analysis – Impact Valuation</vt:lpstr>
      <vt:lpstr>Risk Analysis – Process Analysis</vt:lpstr>
      <vt:lpstr>Risk Analysis – Vulnerabilities 1</vt:lpstr>
      <vt:lpstr>Risk Analysis – Vulnerabilities 2</vt:lpstr>
      <vt:lpstr>Risk Assessment</vt:lpstr>
      <vt:lpstr>Responses to Risk</vt:lpstr>
      <vt:lpstr>Responses to Risk</vt:lpstr>
      <vt:lpstr>Security Measures</vt:lpstr>
      <vt:lpstr>Risk Management </vt:lpstr>
      <vt:lpstr>Iterate</vt:lpstr>
      <vt:lpstr>Conclusion: Problems of Risk Analysis and Management</vt:lpstr>
      <vt:lpstr>Current Risk Management Techniques</vt:lpstr>
      <vt:lpstr>Risk Management Techniques 1</vt:lpstr>
      <vt:lpstr>Risk Management Techniques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Analysis</dc:title>
  <dc:subject/>
  <dc:creator>Department of Computer Science</dc:creator>
  <cp:keywords/>
  <dc:description/>
  <cp:lastModifiedBy>Dr. X</cp:lastModifiedBy>
  <cp:revision>70</cp:revision>
  <cp:lastPrinted>1999-11-28T19:10:27Z</cp:lastPrinted>
  <dcterms:created xsi:type="dcterms:W3CDTF">1996-03-06T15:29:06Z</dcterms:created>
  <dcterms:modified xsi:type="dcterms:W3CDTF">2017-04-12T20:54:42Z</dcterms:modified>
</cp:coreProperties>
</file>