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73" r:id="rId1"/>
  </p:sldMasterIdLst>
  <p:notesMasterIdLst>
    <p:notesMasterId r:id="rId36"/>
  </p:notesMasterIdLst>
  <p:handoutMasterIdLst>
    <p:handoutMasterId r:id="rId37"/>
  </p:handoutMasterIdLst>
  <p:sldIdLst>
    <p:sldId id="311" r:id="rId2"/>
    <p:sldId id="258" r:id="rId3"/>
    <p:sldId id="259" r:id="rId4"/>
    <p:sldId id="299" r:id="rId5"/>
    <p:sldId id="269" r:id="rId6"/>
    <p:sldId id="260" r:id="rId7"/>
    <p:sldId id="261" r:id="rId8"/>
    <p:sldId id="275" r:id="rId9"/>
    <p:sldId id="276" r:id="rId10"/>
    <p:sldId id="262" r:id="rId11"/>
    <p:sldId id="277" r:id="rId12"/>
    <p:sldId id="278" r:id="rId13"/>
    <p:sldId id="263" r:id="rId14"/>
    <p:sldId id="283" r:id="rId15"/>
    <p:sldId id="300" r:id="rId16"/>
    <p:sldId id="264" r:id="rId17"/>
    <p:sldId id="265" r:id="rId18"/>
    <p:sldId id="301" r:id="rId19"/>
    <p:sldId id="289" r:id="rId20"/>
    <p:sldId id="292" r:id="rId21"/>
    <p:sldId id="298" r:id="rId22"/>
    <p:sldId id="286" r:id="rId23"/>
    <p:sldId id="266" r:id="rId24"/>
    <p:sldId id="285" r:id="rId25"/>
    <p:sldId id="287" r:id="rId26"/>
    <p:sldId id="267" r:id="rId27"/>
    <p:sldId id="268" r:id="rId28"/>
    <p:sldId id="302" r:id="rId29"/>
    <p:sldId id="303" r:id="rId30"/>
    <p:sldId id="304" r:id="rId31"/>
    <p:sldId id="305" r:id="rId32"/>
    <p:sldId id="310" r:id="rId33"/>
    <p:sldId id="294" r:id="rId34"/>
    <p:sldId id="307" r:id="rId35"/>
  </p:sldIdLst>
  <p:sldSz cx="12192000" cy="6858000"/>
  <p:notesSz cx="6946900" cy="9232900"/>
  <p:defaultTextStyle>
    <a:defPPr>
      <a:defRPr lang="en-US"/>
    </a:defPPr>
    <a:lvl1pPr algn="l" rtl="0" eaLnBrk="0" fontAlgn="base" hangingPunct="0">
      <a:spcBef>
        <a:spcPct val="0"/>
      </a:spcBef>
      <a:spcAft>
        <a:spcPct val="0"/>
      </a:spcAft>
      <a:defRPr sz="1400" kern="1200">
        <a:solidFill>
          <a:schemeClr val="tx1"/>
        </a:solidFill>
        <a:latin typeface="Arial" charset="0"/>
        <a:ea typeface="+mn-ea"/>
        <a:cs typeface="+mn-cs"/>
      </a:defRPr>
    </a:lvl1pPr>
    <a:lvl2pPr marL="457200" algn="l" rtl="0" eaLnBrk="0" fontAlgn="base" hangingPunct="0">
      <a:spcBef>
        <a:spcPct val="0"/>
      </a:spcBef>
      <a:spcAft>
        <a:spcPct val="0"/>
      </a:spcAft>
      <a:defRPr sz="1400" kern="1200">
        <a:solidFill>
          <a:schemeClr val="tx1"/>
        </a:solidFill>
        <a:latin typeface="Arial" charset="0"/>
        <a:ea typeface="+mn-ea"/>
        <a:cs typeface="+mn-cs"/>
      </a:defRPr>
    </a:lvl2pPr>
    <a:lvl3pPr marL="914400" algn="l" rtl="0" eaLnBrk="0" fontAlgn="base" hangingPunct="0">
      <a:spcBef>
        <a:spcPct val="0"/>
      </a:spcBef>
      <a:spcAft>
        <a:spcPct val="0"/>
      </a:spcAft>
      <a:defRPr sz="1400" kern="1200">
        <a:solidFill>
          <a:schemeClr val="tx1"/>
        </a:solidFill>
        <a:latin typeface="Arial" charset="0"/>
        <a:ea typeface="+mn-ea"/>
        <a:cs typeface="+mn-cs"/>
      </a:defRPr>
    </a:lvl3pPr>
    <a:lvl4pPr marL="1371600" algn="l" rtl="0" eaLnBrk="0" fontAlgn="base" hangingPunct="0">
      <a:spcBef>
        <a:spcPct val="0"/>
      </a:spcBef>
      <a:spcAft>
        <a:spcPct val="0"/>
      </a:spcAft>
      <a:defRPr sz="1400" kern="1200">
        <a:solidFill>
          <a:schemeClr val="tx1"/>
        </a:solidFill>
        <a:latin typeface="Arial" charset="0"/>
        <a:ea typeface="+mn-ea"/>
        <a:cs typeface="+mn-cs"/>
      </a:defRPr>
    </a:lvl4pPr>
    <a:lvl5pPr marL="1828800" algn="l" rtl="0" eaLnBrk="0" fontAlgn="base" hangingPunct="0">
      <a:spcBef>
        <a:spcPct val="0"/>
      </a:spcBef>
      <a:spcAft>
        <a:spcPct val="0"/>
      </a:spcAft>
      <a:defRPr sz="1400" kern="1200">
        <a:solidFill>
          <a:schemeClr val="tx1"/>
        </a:solidFill>
        <a:latin typeface="Arial" charset="0"/>
        <a:ea typeface="+mn-ea"/>
        <a:cs typeface="+mn-cs"/>
      </a:defRPr>
    </a:lvl5pPr>
    <a:lvl6pPr marL="2286000" algn="l" defTabSz="914400" rtl="0" eaLnBrk="1" latinLnBrk="0" hangingPunct="1">
      <a:defRPr sz="1400" kern="1200">
        <a:solidFill>
          <a:schemeClr val="tx1"/>
        </a:solidFill>
        <a:latin typeface="Arial" charset="0"/>
        <a:ea typeface="+mn-ea"/>
        <a:cs typeface="+mn-cs"/>
      </a:defRPr>
    </a:lvl6pPr>
    <a:lvl7pPr marL="2743200" algn="l" defTabSz="914400" rtl="0" eaLnBrk="1" latinLnBrk="0" hangingPunct="1">
      <a:defRPr sz="1400" kern="1200">
        <a:solidFill>
          <a:schemeClr val="tx1"/>
        </a:solidFill>
        <a:latin typeface="Arial" charset="0"/>
        <a:ea typeface="+mn-ea"/>
        <a:cs typeface="+mn-cs"/>
      </a:defRPr>
    </a:lvl7pPr>
    <a:lvl8pPr marL="3200400" algn="l" defTabSz="914400" rtl="0" eaLnBrk="1" latinLnBrk="0" hangingPunct="1">
      <a:defRPr sz="1400" kern="1200">
        <a:solidFill>
          <a:schemeClr val="tx1"/>
        </a:solidFill>
        <a:latin typeface="Arial" charset="0"/>
        <a:ea typeface="+mn-ea"/>
        <a:cs typeface="+mn-cs"/>
      </a:defRPr>
    </a:lvl8pPr>
    <a:lvl9pPr marL="3657600" algn="l" defTabSz="914400" rtl="0" eaLnBrk="1" latinLnBrk="0" hangingPunct="1">
      <a:defRPr sz="1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08">
          <p15:clr>
            <a:srgbClr val="A4A3A4"/>
          </p15:clr>
        </p15:guide>
        <p15:guide id="2" pos="218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FDDCD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462"/>
    <p:restoredTop sz="92986"/>
  </p:normalViewPr>
  <p:slideViewPr>
    <p:cSldViewPr>
      <p:cViewPr varScale="1">
        <p:scale>
          <a:sx n="88" d="100"/>
          <a:sy n="88" d="100"/>
        </p:scale>
        <p:origin x="120" y="390"/>
      </p:cViewPr>
      <p:guideLst>
        <p:guide orient="horz" pos="2160"/>
        <p:guide pos="3840"/>
      </p:guideLst>
    </p:cSldViewPr>
  </p:slideViewPr>
  <p:notesTextViewPr>
    <p:cViewPr>
      <p:scale>
        <a:sx n="100" d="100"/>
        <a:sy n="100" d="100"/>
      </p:scale>
      <p:origin x="0" y="0"/>
    </p:cViewPr>
  </p:notesTextViewPr>
  <p:sorterViewPr>
    <p:cViewPr>
      <p:scale>
        <a:sx n="66" d="100"/>
        <a:sy n="66" d="100"/>
      </p:scale>
      <p:origin x="0" y="7896"/>
    </p:cViewPr>
  </p:sorterViewPr>
  <p:notesViewPr>
    <p:cSldViewPr>
      <p:cViewPr varScale="1">
        <p:scale>
          <a:sx n="54" d="100"/>
          <a:sy n="54" d="100"/>
        </p:scale>
        <p:origin x="-1526" y="-48"/>
      </p:cViewPr>
      <p:guideLst>
        <p:guide orient="horz" pos="2908"/>
        <p:guide pos="218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30099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2455" tIns="46227" rIns="92455" bIns="46227" numCol="1" anchor="t" anchorCtr="0" compatLnSpc="1">
            <a:prstTxWarp prst="textNoShape">
              <a:avLst/>
            </a:prstTxWarp>
          </a:bodyPr>
          <a:lstStyle>
            <a:lvl1pPr defTabSz="923925" eaLnBrk="1" hangingPunct="1">
              <a:defRPr sz="1200"/>
            </a:lvl1pPr>
          </a:lstStyle>
          <a:p>
            <a:endParaRPr lang="en-US" altLang="x-none"/>
          </a:p>
        </p:txBody>
      </p:sp>
      <p:sp>
        <p:nvSpPr>
          <p:cNvPr id="39939" name="Rectangle 3"/>
          <p:cNvSpPr>
            <a:spLocks noGrp="1" noChangeArrowheads="1"/>
          </p:cNvSpPr>
          <p:nvPr>
            <p:ph type="dt" sz="quarter" idx="1"/>
          </p:nvPr>
        </p:nvSpPr>
        <p:spPr bwMode="auto">
          <a:xfrm>
            <a:off x="3935413" y="0"/>
            <a:ext cx="30099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2455" tIns="46227" rIns="92455" bIns="46227" numCol="1" anchor="t" anchorCtr="0" compatLnSpc="1">
            <a:prstTxWarp prst="textNoShape">
              <a:avLst/>
            </a:prstTxWarp>
          </a:bodyPr>
          <a:lstStyle>
            <a:lvl1pPr algn="r" defTabSz="923925" eaLnBrk="1" hangingPunct="1">
              <a:defRPr sz="1200"/>
            </a:lvl1pPr>
          </a:lstStyle>
          <a:p>
            <a:endParaRPr lang="en-US" altLang="x-none"/>
          </a:p>
        </p:txBody>
      </p:sp>
      <p:sp>
        <p:nvSpPr>
          <p:cNvPr id="39940" name="Rectangle 4"/>
          <p:cNvSpPr>
            <a:spLocks noGrp="1" noChangeArrowheads="1"/>
          </p:cNvSpPr>
          <p:nvPr>
            <p:ph type="ftr" sz="quarter" idx="2"/>
          </p:nvPr>
        </p:nvSpPr>
        <p:spPr bwMode="auto">
          <a:xfrm>
            <a:off x="0" y="8769350"/>
            <a:ext cx="30099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2455" tIns="46227" rIns="92455" bIns="46227" numCol="1" anchor="b" anchorCtr="0" compatLnSpc="1">
            <a:prstTxWarp prst="textNoShape">
              <a:avLst/>
            </a:prstTxWarp>
          </a:bodyPr>
          <a:lstStyle>
            <a:lvl1pPr defTabSz="923925" eaLnBrk="1" hangingPunct="1">
              <a:defRPr sz="1200"/>
            </a:lvl1pPr>
          </a:lstStyle>
          <a:p>
            <a:endParaRPr lang="en-US" altLang="x-none"/>
          </a:p>
        </p:txBody>
      </p:sp>
      <p:sp>
        <p:nvSpPr>
          <p:cNvPr id="39941" name="Rectangle 5"/>
          <p:cNvSpPr>
            <a:spLocks noGrp="1" noChangeArrowheads="1"/>
          </p:cNvSpPr>
          <p:nvPr>
            <p:ph type="sldNum" sz="quarter" idx="3"/>
          </p:nvPr>
        </p:nvSpPr>
        <p:spPr bwMode="auto">
          <a:xfrm>
            <a:off x="3935413" y="8769350"/>
            <a:ext cx="30099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2455" tIns="46227" rIns="92455" bIns="46227" numCol="1" anchor="b" anchorCtr="0" compatLnSpc="1">
            <a:prstTxWarp prst="textNoShape">
              <a:avLst/>
            </a:prstTxWarp>
          </a:bodyPr>
          <a:lstStyle>
            <a:lvl1pPr algn="r" defTabSz="923925" eaLnBrk="1" hangingPunct="1">
              <a:defRPr sz="1200"/>
            </a:lvl1pPr>
          </a:lstStyle>
          <a:p>
            <a:fld id="{6C1EB186-F1F7-3245-A615-744A6F208031}" type="slidenum">
              <a:rPr lang="en-US" altLang="x-none"/>
              <a:pPr/>
              <a:t>‹#›</a:t>
            </a:fld>
            <a:endParaRPr lang="en-US" altLang="x-non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30099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2455" tIns="46227" rIns="92455" bIns="46227" numCol="1" anchor="t" anchorCtr="0" compatLnSpc="1">
            <a:prstTxWarp prst="textNoShape">
              <a:avLst/>
            </a:prstTxWarp>
          </a:bodyPr>
          <a:lstStyle>
            <a:lvl1pPr defTabSz="923925" eaLnBrk="1" hangingPunct="1">
              <a:defRPr sz="1200"/>
            </a:lvl1pPr>
          </a:lstStyle>
          <a:p>
            <a:endParaRPr lang="en-US" altLang="x-none"/>
          </a:p>
        </p:txBody>
      </p:sp>
      <p:sp>
        <p:nvSpPr>
          <p:cNvPr id="25603" name="Rectangle 3"/>
          <p:cNvSpPr>
            <a:spLocks noGrp="1" noChangeArrowheads="1"/>
          </p:cNvSpPr>
          <p:nvPr>
            <p:ph type="dt" idx="1"/>
          </p:nvPr>
        </p:nvSpPr>
        <p:spPr bwMode="auto">
          <a:xfrm>
            <a:off x="3935413" y="0"/>
            <a:ext cx="30099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2455" tIns="46227" rIns="92455" bIns="46227" numCol="1" anchor="t" anchorCtr="0" compatLnSpc="1">
            <a:prstTxWarp prst="textNoShape">
              <a:avLst/>
            </a:prstTxWarp>
          </a:bodyPr>
          <a:lstStyle>
            <a:lvl1pPr algn="r" defTabSz="923925" eaLnBrk="1" hangingPunct="1">
              <a:defRPr sz="1200"/>
            </a:lvl1pPr>
          </a:lstStyle>
          <a:p>
            <a:endParaRPr lang="en-US" altLang="x-none"/>
          </a:p>
        </p:txBody>
      </p:sp>
      <p:sp>
        <p:nvSpPr>
          <p:cNvPr id="25604" name="Rectangle 4"/>
          <p:cNvSpPr>
            <a:spLocks noGrp="1" noRot="1" noChangeAspect="1" noChangeArrowheads="1" noTextEdit="1"/>
          </p:cNvSpPr>
          <p:nvPr>
            <p:ph type="sldImg" idx="2"/>
          </p:nvPr>
        </p:nvSpPr>
        <p:spPr bwMode="auto">
          <a:xfrm>
            <a:off x="396875" y="692150"/>
            <a:ext cx="6153150" cy="346233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5605" name="Rectangle 5"/>
          <p:cNvSpPr>
            <a:spLocks noGrp="1" noChangeArrowheads="1"/>
          </p:cNvSpPr>
          <p:nvPr>
            <p:ph type="body" sz="quarter" idx="3"/>
          </p:nvPr>
        </p:nvSpPr>
        <p:spPr bwMode="auto">
          <a:xfrm>
            <a:off x="695325" y="4386263"/>
            <a:ext cx="5556250" cy="4154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2455" tIns="46227" rIns="92455" bIns="46227" numCol="1" anchor="t" anchorCtr="0" compatLnSpc="1">
            <a:prstTxWarp prst="textNoShape">
              <a:avLst/>
            </a:prstTxWarp>
          </a:bodyPr>
          <a:lstStyle/>
          <a:p>
            <a:pPr lvl="0"/>
            <a:r>
              <a:rPr lang="en-US" altLang="x-none"/>
              <a:t>Click to edit Master text styles</a:t>
            </a:r>
          </a:p>
          <a:p>
            <a:pPr lvl="1"/>
            <a:r>
              <a:rPr lang="en-US" altLang="x-none"/>
              <a:t>Second level</a:t>
            </a:r>
          </a:p>
          <a:p>
            <a:pPr lvl="2"/>
            <a:r>
              <a:rPr lang="en-US" altLang="x-none"/>
              <a:t>Third level</a:t>
            </a:r>
          </a:p>
          <a:p>
            <a:pPr lvl="3"/>
            <a:r>
              <a:rPr lang="en-US" altLang="x-none"/>
              <a:t>Fourth level</a:t>
            </a:r>
          </a:p>
          <a:p>
            <a:pPr lvl="4"/>
            <a:r>
              <a:rPr lang="en-US" altLang="x-none"/>
              <a:t>Fifth level</a:t>
            </a:r>
          </a:p>
        </p:txBody>
      </p:sp>
      <p:sp>
        <p:nvSpPr>
          <p:cNvPr id="25606" name="Rectangle 6"/>
          <p:cNvSpPr>
            <a:spLocks noGrp="1" noChangeArrowheads="1"/>
          </p:cNvSpPr>
          <p:nvPr>
            <p:ph type="ftr" sz="quarter" idx="4"/>
          </p:nvPr>
        </p:nvSpPr>
        <p:spPr bwMode="auto">
          <a:xfrm>
            <a:off x="0" y="8769350"/>
            <a:ext cx="30099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2455" tIns="46227" rIns="92455" bIns="46227" numCol="1" anchor="b" anchorCtr="0" compatLnSpc="1">
            <a:prstTxWarp prst="textNoShape">
              <a:avLst/>
            </a:prstTxWarp>
          </a:bodyPr>
          <a:lstStyle>
            <a:lvl1pPr defTabSz="923925" eaLnBrk="1" hangingPunct="1">
              <a:defRPr sz="1200"/>
            </a:lvl1pPr>
          </a:lstStyle>
          <a:p>
            <a:endParaRPr lang="en-US" altLang="x-none"/>
          </a:p>
        </p:txBody>
      </p:sp>
      <p:sp>
        <p:nvSpPr>
          <p:cNvPr id="25607" name="Rectangle 7"/>
          <p:cNvSpPr>
            <a:spLocks noGrp="1" noChangeArrowheads="1"/>
          </p:cNvSpPr>
          <p:nvPr>
            <p:ph type="sldNum" sz="quarter" idx="5"/>
          </p:nvPr>
        </p:nvSpPr>
        <p:spPr bwMode="auto">
          <a:xfrm>
            <a:off x="3935413" y="8769350"/>
            <a:ext cx="30099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2455" tIns="46227" rIns="92455" bIns="46227" numCol="1" anchor="b" anchorCtr="0" compatLnSpc="1">
            <a:prstTxWarp prst="textNoShape">
              <a:avLst/>
            </a:prstTxWarp>
          </a:bodyPr>
          <a:lstStyle>
            <a:lvl1pPr algn="r" defTabSz="923925" eaLnBrk="1" hangingPunct="1">
              <a:defRPr sz="1200"/>
            </a:lvl1pPr>
          </a:lstStyle>
          <a:p>
            <a:fld id="{77E35B09-E5E3-C34E-A08C-3045E95ED752}" type="slidenum">
              <a:rPr lang="en-US" altLang="x-none"/>
              <a:pPr/>
              <a:t>‹#›</a:t>
            </a:fld>
            <a:endParaRPr lang="en-US" altLang="x-none"/>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A8B678-CD3F-C040-99C7-E6683A77ACB4}" type="slidenum">
              <a:rPr lang="en-US" altLang="x-none"/>
              <a:pPr/>
              <a:t>5</a:t>
            </a:fld>
            <a:endParaRPr lang="en-US" altLang="x-none"/>
          </a:p>
        </p:txBody>
      </p:sp>
      <p:sp>
        <p:nvSpPr>
          <p:cNvPr id="26626" name="Rectangle 2"/>
          <p:cNvSpPr>
            <a:spLocks noGrp="1" noRot="1" noChangeAspect="1" noChangeArrowheads="1" noTextEdit="1"/>
          </p:cNvSpPr>
          <p:nvPr>
            <p:ph type="sldImg"/>
          </p:nvPr>
        </p:nvSpPr>
        <p:spPr>
          <a:xfrm>
            <a:off x="396875" y="692150"/>
            <a:ext cx="6153150" cy="3462338"/>
          </a:xfrm>
          <a:ln/>
        </p:spPr>
      </p:sp>
      <p:sp>
        <p:nvSpPr>
          <p:cNvPr id="26627" name="Rectangle 3"/>
          <p:cNvSpPr>
            <a:spLocks noGrp="1" noChangeArrowheads="1"/>
          </p:cNvSpPr>
          <p:nvPr>
            <p:ph type="body" idx="1"/>
          </p:nvPr>
        </p:nvSpPr>
        <p:spPr/>
        <p:txBody>
          <a:bodyPr/>
          <a:lstStyle/>
          <a:p>
            <a:r>
              <a:rPr lang="en-US" altLang="x-none" dirty="0"/>
              <a:t>Legal – attempt to codify ethical behavior; it lags; changes over time, reactive to society</a:t>
            </a:r>
          </a:p>
          <a:p>
            <a:endParaRPr lang="en-US" altLang="x-none" dirty="0"/>
          </a:p>
          <a:p>
            <a:r>
              <a:rPr lang="en-US" altLang="x-none" dirty="0"/>
              <a:t>Ethics – part of society, part of us</a:t>
            </a:r>
          </a:p>
          <a:p>
            <a:endParaRPr lang="en-US" altLang="x-none" dirty="0"/>
          </a:p>
          <a:p>
            <a:r>
              <a:rPr lang="en-US" altLang="x-none" dirty="0"/>
              <a:t>We will note more differences as we progress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6" name="Slide Number Placeholder 5"/>
          <p:cNvSpPr>
            <a:spLocks noGrp="1"/>
          </p:cNvSpPr>
          <p:nvPr>
            <p:ph type="sldNum" sz="quarter" idx="12"/>
          </p:nvPr>
        </p:nvSpPr>
        <p:spPr/>
        <p:txBody>
          <a:bodyPr/>
          <a:lstStyle/>
          <a:p>
            <a:fld id="{2796EAA2-D7EF-6142-BD70-BB5CD0169DFB}" type="slidenum">
              <a:rPr lang="en-US" altLang="x-none" smtClean="0"/>
              <a:pPr/>
              <a:t>‹#›</a:t>
            </a:fld>
            <a:endParaRPr lang="en-US" altLang="x-non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D5DCA20E-BC7E-BD42-B020-D0785C54AA6B}" type="slidenum">
              <a:rPr lang="en-US" altLang="x-none" smtClean="0"/>
              <a:pPr/>
              <a:t>‹#›</a:t>
            </a:fld>
            <a:endParaRPr lang="en-US" altLang="x-non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7FDA09B3-DB82-F944-90AE-6CE277091BE4}" type="slidenum">
              <a:rPr lang="en-US" altLang="x-none" smtClean="0"/>
              <a:pPr/>
              <a:t>‹#›</a:t>
            </a:fld>
            <a:endParaRPr lang="en-US" altLang="x-non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776B5CAB-308B-C949-8AF9-F00CF641F987}" type="slidenum">
              <a:rPr lang="en-US" altLang="x-none" smtClean="0"/>
              <a:pPr/>
              <a:t>‹#›</a:t>
            </a:fld>
            <a:endParaRPr lang="en-US" altLang="x-non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3D59E11A-8BBF-234B-A50E-FA8D36FA1091}" type="slidenum">
              <a:rPr lang="en-US" altLang="x-none" smtClean="0"/>
              <a:pPr/>
              <a:t>‹#›</a:t>
            </a:fld>
            <a:endParaRPr lang="en-US" altLang="x-non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A5D04308-358F-B34C-B78A-12C52C970CB5}" type="slidenum">
              <a:rPr lang="en-US" altLang="x-none" smtClean="0"/>
              <a:pPr/>
              <a:t>‹#›</a:t>
            </a:fld>
            <a:endParaRPr lang="en-US" altLang="x-non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fld id="{4926A938-6ADB-5D49-8CE1-B46DBAEC1B56}" type="slidenum">
              <a:rPr lang="en-US" altLang="x-none" smtClean="0"/>
              <a:pPr/>
              <a:t>‹#›</a:t>
            </a:fld>
            <a:endParaRPr lang="en-US" altLang="x-non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9474EB18-C3D2-124F-9F2E-41CBB24A2369}" type="slidenum">
              <a:rPr lang="en-US" altLang="x-none" smtClean="0"/>
              <a:pPr/>
              <a:t>‹#›</a:t>
            </a:fld>
            <a:endParaRPr lang="en-US" altLang="x-non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E9DD7EB-405D-EA4B-8F68-9BC5E7683EB6}" type="slidenum">
              <a:rPr lang="en-US" altLang="x-none" smtClean="0"/>
              <a:pPr/>
              <a:t>‹#›</a:t>
            </a:fld>
            <a:endParaRPr lang="en-US" altLang="x-non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11D48793-2A09-C946-A278-2C3D78F552AE}" type="slidenum">
              <a:rPr lang="en-US" altLang="x-none" smtClean="0"/>
              <a:pPr/>
              <a:t>‹#›</a:t>
            </a:fld>
            <a:endParaRPr lang="en-US" altLang="x-non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F5A04889-708B-C642-A163-2FCFFF1677D7}" type="slidenum">
              <a:rPr lang="en-US" altLang="x-none" smtClean="0"/>
              <a:pPr/>
              <a:t>‹#›</a:t>
            </a:fld>
            <a:endParaRPr lang="en-US" altLang="x-non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30F0DF-A044-E74A-A806-BC28DB233353}" type="slidenum">
              <a:rPr lang="en-US" altLang="x-none" smtClean="0"/>
              <a:pPr/>
              <a:t>‹#›</a:t>
            </a:fld>
            <a:endParaRPr lang="en-US" altLang="x-none"/>
          </a:p>
        </p:txBody>
      </p:sp>
    </p:spTree>
    <p:extLst>
      <p:ext uri="{BB962C8B-B14F-4D97-AF65-F5344CB8AC3E}">
        <p14:creationId xmlns:p14="http://schemas.microsoft.com/office/powerpoint/2010/main" val="1392424685"/>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ltLang="x-none" dirty="0"/>
              <a:t>Legal and Ethical Issues in Computer Security</a:t>
            </a:r>
            <a:endParaRPr lang="en-US" dirty="0"/>
          </a:p>
        </p:txBody>
      </p:sp>
      <p:sp>
        <p:nvSpPr>
          <p:cNvPr id="6" name="Text Placeholder 5"/>
          <p:cNvSpPr>
            <a:spLocks noGrp="1"/>
          </p:cNvSpPr>
          <p:nvPr>
            <p:ph type="body" idx="1"/>
          </p:nvPr>
        </p:nvSpPr>
        <p:spPr/>
        <p:txBody>
          <a:bodyPr/>
          <a:lstStyle/>
          <a:p>
            <a:r>
              <a:rPr lang="en-US" dirty="0"/>
              <a:t>Adopted from: </a:t>
            </a:r>
            <a:r>
              <a:rPr lang="en-US" altLang="x-none" dirty="0"/>
              <a:t>Jim Davis</a:t>
            </a:r>
          </a:p>
          <a:p>
            <a:r>
              <a:rPr lang="en-US" altLang="x-none" dirty="0"/>
              <a:t>Electrical and Computer Engineering</a:t>
            </a:r>
          </a:p>
          <a:p>
            <a:r>
              <a:rPr lang="en-US" altLang="x-none" dirty="0"/>
              <a:t>Iowa State University</a:t>
            </a:r>
          </a:p>
          <a:p>
            <a:endParaRPr lang="en-US" dirty="0"/>
          </a:p>
        </p:txBody>
      </p:sp>
      <p:sp>
        <p:nvSpPr>
          <p:cNvPr id="4" name="Slide Number Placeholder 3"/>
          <p:cNvSpPr>
            <a:spLocks noGrp="1"/>
          </p:cNvSpPr>
          <p:nvPr>
            <p:ph type="sldNum" sz="quarter" idx="12"/>
          </p:nvPr>
        </p:nvSpPr>
        <p:spPr/>
        <p:txBody>
          <a:bodyPr/>
          <a:lstStyle/>
          <a:p>
            <a:fld id="{776B5CAB-308B-C949-8AF9-F00CF641F987}" type="slidenum">
              <a:rPr lang="en-US" altLang="x-none" smtClean="0"/>
              <a:pPr/>
              <a:t>1</a:t>
            </a:fld>
            <a:endParaRPr lang="en-US" altLang="x-none"/>
          </a:p>
        </p:txBody>
      </p:sp>
    </p:spTree>
    <p:extLst>
      <p:ext uri="{BB962C8B-B14F-4D97-AF65-F5344CB8AC3E}">
        <p14:creationId xmlns:p14="http://schemas.microsoft.com/office/powerpoint/2010/main" val="11149082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ltLang="x-none"/>
              <a:t>Framework for Ethics</a:t>
            </a:r>
          </a:p>
        </p:txBody>
      </p:sp>
      <p:sp>
        <p:nvSpPr>
          <p:cNvPr id="12291" name="Rectangle 3"/>
          <p:cNvSpPr>
            <a:spLocks noGrp="1" noChangeArrowheads="1"/>
          </p:cNvSpPr>
          <p:nvPr>
            <p:ph idx="1"/>
          </p:nvPr>
        </p:nvSpPr>
        <p:spPr/>
        <p:txBody>
          <a:bodyPr/>
          <a:lstStyle/>
          <a:p>
            <a:r>
              <a:rPr lang="en-US" altLang="x-none"/>
              <a:t>What motivates us to view issues a certain way?</a:t>
            </a:r>
          </a:p>
          <a:p>
            <a:r>
              <a:rPr lang="en-US" altLang="x-none"/>
              <a:t>Are we consistent in the way we approach ethical issues?</a:t>
            </a:r>
          </a:p>
          <a:p>
            <a:r>
              <a:rPr lang="en-US" altLang="x-none"/>
              <a:t>How do we resolve conflicts in approach?</a:t>
            </a:r>
          </a:p>
          <a:p>
            <a:r>
              <a:rPr lang="en-US" altLang="x-none"/>
              <a:t>Two basic camps:  </a:t>
            </a:r>
          </a:p>
          <a:p>
            <a:pPr lvl="1"/>
            <a:r>
              <a:rPr lang="en-US" altLang="x-none"/>
              <a:t>consequence-based and </a:t>
            </a:r>
          </a:p>
          <a:p>
            <a:pPr lvl="1"/>
            <a:r>
              <a:rPr lang="en-US" altLang="x-none"/>
              <a:t>rule-based</a:t>
            </a:r>
          </a:p>
        </p:txBody>
      </p:sp>
      <p:sp>
        <p:nvSpPr>
          <p:cNvPr id="7" name="Slide Number Placeholder 5"/>
          <p:cNvSpPr>
            <a:spLocks noGrp="1"/>
          </p:cNvSpPr>
          <p:nvPr>
            <p:ph type="sldNum" sz="quarter" idx="12"/>
          </p:nvPr>
        </p:nvSpPr>
        <p:spPr/>
        <p:txBody>
          <a:bodyPr/>
          <a:lstStyle/>
          <a:p>
            <a:fld id="{658D184B-6C6D-EF48-8A13-20C3B6FC7E5A}" type="slidenum">
              <a:rPr lang="en-US" altLang="x-none" smtClean="0"/>
              <a:pPr/>
              <a:t>10</a:t>
            </a:fld>
            <a:endParaRPr lang="en-US" altLang="x-none"/>
          </a:p>
        </p:txBody>
      </p:sp>
      <p:sp>
        <p:nvSpPr>
          <p:cNvPr id="12292" name="Text Box 4"/>
          <p:cNvSpPr txBox="1">
            <a:spLocks noChangeArrowheads="1"/>
          </p:cNvSpPr>
          <p:nvPr/>
        </p:nvSpPr>
        <p:spPr bwMode="auto">
          <a:xfrm>
            <a:off x="2514601" y="5867400"/>
            <a:ext cx="69119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ltLang="x-none" sz="1200"/>
              <a:t>From: “Case Studies in Information and Computer Ethics”, Richard Spinello, Prentice-Hall, 1997</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ltLang="x-none"/>
              <a:t>Consequence-Based Ethics</a:t>
            </a:r>
          </a:p>
        </p:txBody>
      </p:sp>
      <p:sp>
        <p:nvSpPr>
          <p:cNvPr id="29699" name="Rectangle 3"/>
          <p:cNvSpPr>
            <a:spLocks noGrp="1" noChangeArrowheads="1"/>
          </p:cNvSpPr>
          <p:nvPr>
            <p:ph idx="1"/>
          </p:nvPr>
        </p:nvSpPr>
        <p:spPr/>
        <p:txBody>
          <a:bodyPr/>
          <a:lstStyle/>
          <a:p>
            <a:r>
              <a:rPr lang="en-US" altLang="x-none"/>
              <a:t>Priority is given to choices that lead to a “good” outcome (consequence)</a:t>
            </a:r>
          </a:p>
          <a:p>
            <a:r>
              <a:rPr lang="en-US" altLang="x-none"/>
              <a:t>The outcome outweighs the method</a:t>
            </a:r>
          </a:p>
          <a:p>
            <a:r>
              <a:rPr lang="en-US" altLang="x-none"/>
              <a:t>Egoism: the “right choice” benefits self</a:t>
            </a:r>
          </a:p>
          <a:p>
            <a:r>
              <a:rPr lang="en-US" altLang="x-none"/>
              <a:t>Utilitarianism: the “right choice” benefits the interests of others</a:t>
            </a:r>
          </a:p>
        </p:txBody>
      </p:sp>
      <p:sp>
        <p:nvSpPr>
          <p:cNvPr id="6" name="Slide Number Placeholder 5"/>
          <p:cNvSpPr>
            <a:spLocks noGrp="1"/>
          </p:cNvSpPr>
          <p:nvPr>
            <p:ph type="sldNum" sz="quarter" idx="12"/>
          </p:nvPr>
        </p:nvSpPr>
        <p:spPr/>
        <p:txBody>
          <a:bodyPr/>
          <a:lstStyle/>
          <a:p>
            <a:fld id="{82A9F18C-F4A5-D447-81ED-487783CA8898}" type="slidenum">
              <a:rPr lang="en-US" altLang="x-none" smtClean="0"/>
              <a:pPr/>
              <a:t>11</a:t>
            </a:fld>
            <a:endParaRPr lang="en-US" altLang="x-none"/>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ltLang="x-none"/>
              <a:t>Rule-Based Ethics</a:t>
            </a:r>
          </a:p>
        </p:txBody>
      </p:sp>
      <p:sp>
        <p:nvSpPr>
          <p:cNvPr id="30723" name="Rectangle 3"/>
          <p:cNvSpPr>
            <a:spLocks noGrp="1" noChangeArrowheads="1"/>
          </p:cNvSpPr>
          <p:nvPr>
            <p:ph idx="1"/>
          </p:nvPr>
        </p:nvSpPr>
        <p:spPr/>
        <p:txBody>
          <a:bodyPr/>
          <a:lstStyle/>
          <a:p>
            <a:r>
              <a:rPr lang="en-US" altLang="x-none"/>
              <a:t>Priority is given to following the rules without undue regard to the outcome</a:t>
            </a:r>
          </a:p>
          <a:p>
            <a:r>
              <a:rPr lang="en-US" altLang="x-none"/>
              <a:t>Rules are often thought to codify principles like truthfulness, right to freedom, justice, etc.</a:t>
            </a:r>
          </a:p>
          <a:p>
            <a:r>
              <a:rPr lang="en-US" altLang="x-none"/>
              <a:t>Stress fidelity to a sense of duty and principle (“never tell a lie”)</a:t>
            </a:r>
          </a:p>
          <a:p>
            <a:r>
              <a:rPr lang="en-US" altLang="x-none"/>
              <a:t>Exist for the benefit of society and should be followed</a:t>
            </a:r>
          </a:p>
        </p:txBody>
      </p:sp>
      <p:sp>
        <p:nvSpPr>
          <p:cNvPr id="6" name="Slide Number Placeholder 5"/>
          <p:cNvSpPr>
            <a:spLocks noGrp="1"/>
          </p:cNvSpPr>
          <p:nvPr>
            <p:ph type="sldNum" sz="quarter" idx="12"/>
          </p:nvPr>
        </p:nvSpPr>
        <p:spPr/>
        <p:txBody>
          <a:bodyPr/>
          <a:lstStyle/>
          <a:p>
            <a:fld id="{09E2C742-DB16-3C48-9AE5-7C3287BC0822}" type="slidenum">
              <a:rPr lang="en-US" altLang="x-none" smtClean="0"/>
              <a:pPr/>
              <a:t>12</a:t>
            </a:fld>
            <a:endParaRPr lang="en-US" altLang="x-none"/>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x-none"/>
              <a:t>Time to work again</a:t>
            </a:r>
          </a:p>
        </p:txBody>
      </p:sp>
      <p:sp>
        <p:nvSpPr>
          <p:cNvPr id="13315" name="Rectangle 3"/>
          <p:cNvSpPr>
            <a:spLocks noGrp="1" noChangeArrowheads="1"/>
          </p:cNvSpPr>
          <p:nvPr>
            <p:ph idx="1"/>
          </p:nvPr>
        </p:nvSpPr>
        <p:spPr/>
        <p:txBody>
          <a:bodyPr>
            <a:normAutofit fontScale="92500" lnSpcReduction="20000"/>
          </a:bodyPr>
          <a:lstStyle/>
          <a:p>
            <a:r>
              <a:rPr lang="en-US" altLang="x-none" dirty="0"/>
              <a:t>You are the security officer for a university network.   You suspect that students are using P2P appliances to upload copyrighted music that they do not own.  This violates federal law (DMCA) and is against the University computer use code.</a:t>
            </a:r>
          </a:p>
          <a:p>
            <a:endParaRPr lang="en-US" altLang="x-none" dirty="0"/>
          </a:p>
          <a:p>
            <a:r>
              <a:rPr lang="en-US" altLang="x-none" dirty="0"/>
              <a:t>What are you going to do about it?  Where is your comfort level?</a:t>
            </a:r>
          </a:p>
          <a:p>
            <a:endParaRPr lang="en-US" altLang="x-none" dirty="0"/>
          </a:p>
          <a:p>
            <a:r>
              <a:rPr lang="en-US" altLang="x-none" dirty="0"/>
              <a:t>Options:</a:t>
            </a:r>
          </a:p>
          <a:p>
            <a:pPr lvl="1"/>
            <a:r>
              <a:rPr lang="en-US" altLang="x-none" dirty="0"/>
              <a:t>Do nothing until a suspicion is brought forward</a:t>
            </a:r>
          </a:p>
          <a:p>
            <a:pPr lvl="1"/>
            <a:r>
              <a:rPr lang="en-US" altLang="x-none" dirty="0"/>
              <a:t>Bandwidth limit P2P with a packet shaper</a:t>
            </a:r>
          </a:p>
          <a:p>
            <a:pPr lvl="1"/>
            <a:r>
              <a:rPr lang="en-US" altLang="x-none" dirty="0"/>
              <a:t>Filter P2P outright</a:t>
            </a:r>
          </a:p>
          <a:p>
            <a:pPr lvl="1"/>
            <a:r>
              <a:rPr lang="en-US" altLang="x-none" dirty="0"/>
              <a:t>Actively monitor the network looking for P2P</a:t>
            </a:r>
          </a:p>
          <a:p>
            <a:pPr lvl="1"/>
            <a:r>
              <a:rPr lang="en-US" altLang="x-none" dirty="0"/>
              <a:t>Read the local newsgroups and follow leads when P2P is discussed</a:t>
            </a:r>
          </a:p>
          <a:p>
            <a:pPr lvl="1"/>
            <a:endParaRPr lang="en-US" altLang="x-none" dirty="0"/>
          </a:p>
        </p:txBody>
      </p:sp>
      <p:sp>
        <p:nvSpPr>
          <p:cNvPr id="6" name="Slide Number Placeholder 5"/>
          <p:cNvSpPr>
            <a:spLocks noGrp="1"/>
          </p:cNvSpPr>
          <p:nvPr>
            <p:ph type="sldNum" sz="quarter" idx="12"/>
          </p:nvPr>
        </p:nvSpPr>
        <p:spPr/>
        <p:txBody>
          <a:bodyPr/>
          <a:lstStyle/>
          <a:p>
            <a:fld id="{CA16B113-2520-0A41-A7E1-76249D8C00DC}" type="slidenum">
              <a:rPr lang="en-US" altLang="x-none" smtClean="0"/>
              <a:pPr/>
              <a:t>13</a:t>
            </a:fld>
            <a:endParaRPr lang="en-US" altLang="x-none"/>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ltLang="x-none"/>
              <a:t>Four Ethical Issues of the Information Age1</a:t>
            </a:r>
          </a:p>
        </p:txBody>
      </p:sp>
      <p:sp>
        <p:nvSpPr>
          <p:cNvPr id="35843" name="Rectangle 3"/>
          <p:cNvSpPr>
            <a:spLocks noGrp="1" noChangeArrowheads="1"/>
          </p:cNvSpPr>
          <p:nvPr>
            <p:ph idx="1"/>
          </p:nvPr>
        </p:nvSpPr>
        <p:spPr/>
        <p:txBody>
          <a:bodyPr/>
          <a:lstStyle/>
          <a:p>
            <a:r>
              <a:rPr lang="en-US" altLang="x-none"/>
              <a:t>Privacy- right of individual to control personal information</a:t>
            </a:r>
          </a:p>
          <a:p>
            <a:r>
              <a:rPr lang="en-US" altLang="x-none"/>
              <a:t>Accuracy – who is responsible for the authenticity, fidelity, and accuracy of information?</a:t>
            </a:r>
          </a:p>
          <a:p>
            <a:r>
              <a:rPr lang="en-US" altLang="x-none"/>
              <a:t>Property – Who owns the information?  Who controls access? (e.g. buying  the IP verses access to the IP)</a:t>
            </a:r>
          </a:p>
          <a:p>
            <a:r>
              <a:rPr lang="en-US" altLang="x-none"/>
              <a:t>Accessibility – what information does an organization have the right to collect?  Under what safeguards?</a:t>
            </a:r>
          </a:p>
        </p:txBody>
      </p:sp>
      <p:sp>
        <p:nvSpPr>
          <p:cNvPr id="8" name="Slide Number Placeholder 5"/>
          <p:cNvSpPr>
            <a:spLocks noGrp="1"/>
          </p:cNvSpPr>
          <p:nvPr>
            <p:ph type="sldNum" sz="quarter" idx="12"/>
          </p:nvPr>
        </p:nvSpPr>
        <p:spPr/>
        <p:txBody>
          <a:bodyPr/>
          <a:lstStyle/>
          <a:p>
            <a:fld id="{EF23EA8A-E21D-7F4C-B7A2-F60394B36458}" type="slidenum">
              <a:rPr lang="en-US" altLang="x-none" smtClean="0"/>
              <a:pPr/>
              <a:t>14</a:t>
            </a:fld>
            <a:endParaRPr lang="en-US" altLang="x-none"/>
          </a:p>
        </p:txBody>
      </p:sp>
      <p:sp>
        <p:nvSpPr>
          <p:cNvPr id="35844" name="Text Box 4"/>
          <p:cNvSpPr txBox="1">
            <a:spLocks noChangeArrowheads="1"/>
          </p:cNvSpPr>
          <p:nvPr/>
        </p:nvSpPr>
        <p:spPr bwMode="auto">
          <a:xfrm>
            <a:off x="3429000" y="5486401"/>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endParaRPr lang="x-none" altLang="x-none" sz="1800"/>
          </a:p>
        </p:txBody>
      </p:sp>
      <p:sp>
        <p:nvSpPr>
          <p:cNvPr id="35845" name="Text Box 5"/>
          <p:cNvSpPr txBox="1">
            <a:spLocks noChangeArrowheads="1"/>
          </p:cNvSpPr>
          <p:nvPr/>
        </p:nvSpPr>
        <p:spPr bwMode="auto">
          <a:xfrm>
            <a:off x="2362200" y="5943601"/>
            <a:ext cx="59626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x-none" sz="1000"/>
              <a:t>1:  Richard O. Mason, Management Information Systems Quarterly, Volume 10, Number 1, March 1986</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altLang="x-none"/>
              <a:t>Before moving on…</a:t>
            </a:r>
          </a:p>
        </p:txBody>
      </p:sp>
      <p:sp>
        <p:nvSpPr>
          <p:cNvPr id="56323" name="Rectangle 3"/>
          <p:cNvSpPr>
            <a:spLocks noGrp="1" noChangeArrowheads="1"/>
          </p:cNvSpPr>
          <p:nvPr>
            <p:ph idx="1"/>
          </p:nvPr>
        </p:nvSpPr>
        <p:spPr/>
        <p:txBody>
          <a:bodyPr/>
          <a:lstStyle/>
          <a:p>
            <a:r>
              <a:rPr lang="en-US" altLang="x-none"/>
              <a:t>What are your thoughts about Ethical issues in security?</a:t>
            </a:r>
          </a:p>
          <a:p>
            <a:endParaRPr lang="en-US" altLang="x-none"/>
          </a:p>
          <a:p>
            <a:r>
              <a:rPr lang="en-US" altLang="x-none"/>
              <a:t>     Examples?  </a:t>
            </a:r>
          </a:p>
          <a:p>
            <a:endParaRPr lang="en-US" altLang="x-none"/>
          </a:p>
          <a:p>
            <a:r>
              <a:rPr lang="en-US" altLang="x-none"/>
              <a:t>     Concerns?  </a:t>
            </a:r>
          </a:p>
          <a:p>
            <a:endParaRPr lang="en-US" altLang="x-none"/>
          </a:p>
          <a:p>
            <a:r>
              <a:rPr lang="en-US" altLang="x-none"/>
              <a:t>     Emerging issues?</a:t>
            </a:r>
          </a:p>
        </p:txBody>
      </p:sp>
      <p:sp>
        <p:nvSpPr>
          <p:cNvPr id="7" name="Slide Number Placeholder 5"/>
          <p:cNvSpPr>
            <a:spLocks noGrp="1"/>
          </p:cNvSpPr>
          <p:nvPr>
            <p:ph type="sldNum" sz="quarter" idx="12"/>
          </p:nvPr>
        </p:nvSpPr>
        <p:spPr/>
        <p:txBody>
          <a:bodyPr/>
          <a:lstStyle/>
          <a:p>
            <a:fld id="{45E99C53-992B-7744-9FA4-7638E0FAD095}" type="slidenum">
              <a:rPr lang="en-US" altLang="x-none" smtClean="0"/>
              <a:pPr/>
              <a:t>15</a:t>
            </a:fld>
            <a:endParaRPr lang="en-US" altLang="x-none"/>
          </a:p>
        </p:txBody>
      </p:sp>
      <p:pic>
        <p:nvPicPr>
          <p:cNvPr id="56324" name="Picture 4" descr="j01958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1" y="2438400"/>
            <a:ext cx="3186113" cy="3276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x-none"/>
              <a:t>Legal Issues</a:t>
            </a:r>
          </a:p>
        </p:txBody>
      </p:sp>
      <p:sp>
        <p:nvSpPr>
          <p:cNvPr id="14339" name="Rectangle 3"/>
          <p:cNvSpPr>
            <a:spLocks noGrp="1" noChangeArrowheads="1"/>
          </p:cNvSpPr>
          <p:nvPr>
            <p:ph idx="1"/>
          </p:nvPr>
        </p:nvSpPr>
        <p:spPr/>
        <p:txBody>
          <a:bodyPr/>
          <a:lstStyle/>
          <a:p>
            <a:r>
              <a:rPr lang="en-US" altLang="x-none"/>
              <a:t>Q:  I need to know this because:  ?</a:t>
            </a:r>
          </a:p>
          <a:p>
            <a:r>
              <a:rPr lang="en-US" altLang="x-none"/>
              <a:t>Emerging legal requirements for C.I.A. of data</a:t>
            </a:r>
          </a:p>
          <a:p>
            <a:r>
              <a:rPr lang="en-US" altLang="x-none"/>
              <a:t>Requirements for due process</a:t>
            </a:r>
          </a:p>
          <a:p>
            <a:r>
              <a:rPr lang="en-US" altLang="x-none"/>
              <a:t>Liability for not exercising “best practice” security?</a:t>
            </a:r>
          </a:p>
        </p:txBody>
      </p:sp>
      <p:sp>
        <p:nvSpPr>
          <p:cNvPr id="7" name="Slide Number Placeholder 5"/>
          <p:cNvSpPr>
            <a:spLocks noGrp="1"/>
          </p:cNvSpPr>
          <p:nvPr>
            <p:ph type="sldNum" sz="quarter" idx="12"/>
          </p:nvPr>
        </p:nvSpPr>
        <p:spPr/>
        <p:txBody>
          <a:bodyPr/>
          <a:lstStyle/>
          <a:p>
            <a:fld id="{ADE13D54-7B47-2E42-AB93-FF40A9118E13}" type="slidenum">
              <a:rPr lang="en-US" altLang="x-none" smtClean="0"/>
              <a:pPr/>
              <a:t>16</a:t>
            </a:fld>
            <a:endParaRPr lang="en-US" altLang="x-none"/>
          </a:p>
        </p:txBody>
      </p:sp>
      <p:pic>
        <p:nvPicPr>
          <p:cNvPr id="14340" name="Picture 4" descr="j0300840"/>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7226372" y="3886199"/>
            <a:ext cx="3365428" cy="283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x-none"/>
              <a:t>Hierarchy of Regulations</a:t>
            </a:r>
          </a:p>
        </p:txBody>
      </p:sp>
      <p:sp>
        <p:nvSpPr>
          <p:cNvPr id="15363" name="Rectangle 3"/>
          <p:cNvSpPr>
            <a:spLocks noGrp="1" noChangeArrowheads="1"/>
          </p:cNvSpPr>
          <p:nvPr>
            <p:ph idx="1"/>
          </p:nvPr>
        </p:nvSpPr>
        <p:spPr/>
        <p:txBody>
          <a:bodyPr/>
          <a:lstStyle/>
          <a:p>
            <a:r>
              <a:rPr lang="en-US" altLang="x-none"/>
              <a:t>International:</a:t>
            </a:r>
          </a:p>
          <a:p>
            <a:pPr lvl="1"/>
            <a:r>
              <a:rPr lang="en-US" altLang="x-none"/>
              <a:t>International Cybercrime Treaty</a:t>
            </a:r>
          </a:p>
          <a:p>
            <a:r>
              <a:rPr lang="en-US" altLang="x-none"/>
              <a:t>Federal:</a:t>
            </a:r>
          </a:p>
          <a:p>
            <a:pPr lvl="1"/>
            <a:r>
              <a:rPr lang="en-US" altLang="x-none"/>
              <a:t>FERPA, GLB, HIPAA, DMCA, Teach Act, Patriot Act, Sarbanes-Oxley Act, ….</a:t>
            </a:r>
          </a:p>
          <a:p>
            <a:r>
              <a:rPr lang="en-US" altLang="x-none"/>
              <a:t>State:</a:t>
            </a:r>
          </a:p>
          <a:p>
            <a:pPr lvl="1"/>
            <a:r>
              <a:rPr lang="en-US" altLang="x-none"/>
              <a:t>UCITA, SB 1386, ….</a:t>
            </a:r>
          </a:p>
          <a:p>
            <a:r>
              <a:rPr lang="en-US" altLang="x-none"/>
              <a:t>Organization:</a:t>
            </a:r>
          </a:p>
          <a:p>
            <a:pPr lvl="1"/>
            <a:r>
              <a:rPr lang="en-US" altLang="x-none"/>
              <a:t>Computer use policy</a:t>
            </a:r>
          </a:p>
        </p:txBody>
      </p:sp>
      <p:sp>
        <p:nvSpPr>
          <p:cNvPr id="6" name="Slide Number Placeholder 5"/>
          <p:cNvSpPr>
            <a:spLocks noGrp="1"/>
          </p:cNvSpPr>
          <p:nvPr>
            <p:ph type="sldNum" sz="quarter" idx="12"/>
          </p:nvPr>
        </p:nvSpPr>
        <p:spPr/>
        <p:txBody>
          <a:bodyPr/>
          <a:lstStyle/>
          <a:p>
            <a:fld id="{C3E4E5CF-16A5-D842-97C9-F3EC44670C21}" type="slidenum">
              <a:rPr lang="en-US" altLang="x-none" smtClean="0"/>
              <a:pPr/>
              <a:t>17</a:t>
            </a:fld>
            <a:endParaRPr lang="en-US" altLang="x-none"/>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altLang="x-none"/>
              <a:t>Examples</a:t>
            </a:r>
          </a:p>
        </p:txBody>
      </p:sp>
      <p:sp>
        <p:nvSpPr>
          <p:cNvPr id="57347" name="Rectangle 3"/>
          <p:cNvSpPr>
            <a:spLocks noGrp="1" noChangeArrowheads="1"/>
          </p:cNvSpPr>
          <p:nvPr>
            <p:ph idx="1"/>
          </p:nvPr>
        </p:nvSpPr>
        <p:spPr/>
        <p:txBody>
          <a:bodyPr/>
          <a:lstStyle/>
          <a:p>
            <a:r>
              <a:rPr lang="en-US" altLang="x-none"/>
              <a:t>Let’s take a very quick look at a few of the many regulations that could impact how you do your job</a:t>
            </a:r>
          </a:p>
          <a:p>
            <a:pPr lvl="1"/>
            <a:r>
              <a:rPr lang="en-US" altLang="x-none"/>
              <a:t>International cybercrime treaty</a:t>
            </a:r>
          </a:p>
          <a:p>
            <a:pPr lvl="1"/>
            <a:r>
              <a:rPr lang="en-US" altLang="x-none"/>
              <a:t>Sarbanes-Oxley</a:t>
            </a:r>
          </a:p>
          <a:p>
            <a:pPr lvl="1"/>
            <a:r>
              <a:rPr lang="en-US" altLang="x-none"/>
              <a:t>FERPA</a:t>
            </a:r>
          </a:p>
          <a:p>
            <a:pPr lvl="1"/>
            <a:r>
              <a:rPr lang="en-US" altLang="x-none"/>
              <a:t>HIPAA</a:t>
            </a:r>
          </a:p>
          <a:p>
            <a:pPr lvl="1"/>
            <a:r>
              <a:rPr lang="en-US" altLang="x-none"/>
              <a:t>GLB</a:t>
            </a:r>
          </a:p>
          <a:p>
            <a:pPr lvl="1"/>
            <a:r>
              <a:rPr lang="en-US" altLang="x-none"/>
              <a:t>US Patriot Act</a:t>
            </a:r>
          </a:p>
        </p:txBody>
      </p:sp>
      <p:sp>
        <p:nvSpPr>
          <p:cNvPr id="6" name="Slide Number Placeholder 5"/>
          <p:cNvSpPr>
            <a:spLocks noGrp="1"/>
          </p:cNvSpPr>
          <p:nvPr>
            <p:ph type="sldNum" sz="quarter" idx="12"/>
          </p:nvPr>
        </p:nvSpPr>
        <p:spPr/>
        <p:txBody>
          <a:bodyPr/>
          <a:lstStyle/>
          <a:p>
            <a:fld id="{579E0D84-65BB-2949-A6B5-73A96B2FC395}" type="slidenum">
              <a:rPr lang="en-US" altLang="x-none" smtClean="0"/>
              <a:pPr/>
              <a:t>18</a:t>
            </a:fld>
            <a:endParaRPr lang="en-US" altLang="x-none"/>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altLang="x-none"/>
              <a:t>What would we expect to see in “information protection” legislation?</a:t>
            </a:r>
          </a:p>
        </p:txBody>
      </p:sp>
      <p:sp>
        <p:nvSpPr>
          <p:cNvPr id="45059" name="Rectangle 3"/>
          <p:cNvSpPr>
            <a:spLocks noGrp="1" noChangeArrowheads="1"/>
          </p:cNvSpPr>
          <p:nvPr>
            <p:ph idx="1"/>
          </p:nvPr>
        </p:nvSpPr>
        <p:spPr/>
        <p:txBody>
          <a:bodyPr/>
          <a:lstStyle/>
          <a:p>
            <a:r>
              <a:rPr lang="en-US" altLang="x-none"/>
              <a:t>Components:</a:t>
            </a:r>
          </a:p>
          <a:p>
            <a:pPr lvl="1"/>
            <a:r>
              <a:rPr lang="en-US" altLang="x-none"/>
              <a:t>Statement of what we are trying to protect (what type of data)</a:t>
            </a:r>
          </a:p>
          <a:p>
            <a:pPr lvl="1"/>
            <a:r>
              <a:rPr lang="en-US" altLang="x-none"/>
              <a:t>Attributes that need protection (C.I.A.)</a:t>
            </a:r>
          </a:p>
          <a:p>
            <a:pPr lvl="1"/>
            <a:r>
              <a:rPr lang="en-US" altLang="x-none"/>
              <a:t>Changes to business practices</a:t>
            </a:r>
          </a:p>
          <a:p>
            <a:pPr lvl="1"/>
            <a:r>
              <a:rPr lang="en-US" altLang="x-none"/>
              <a:t>Assigning accountability for protection</a:t>
            </a:r>
          </a:p>
          <a:p>
            <a:pPr lvl="1"/>
            <a:r>
              <a:rPr lang="en-US" altLang="x-none"/>
              <a:t>Penalty for failure</a:t>
            </a:r>
          </a:p>
          <a:p>
            <a:pPr lvl="1"/>
            <a:r>
              <a:rPr lang="en-US" altLang="x-none"/>
              <a:t>Specific areas that technology should address (e.g., authentication, storage, transmission)</a:t>
            </a:r>
          </a:p>
          <a:p>
            <a:r>
              <a:rPr lang="en-US" altLang="x-none"/>
              <a:t>Hopefully, not prescriptive in technology</a:t>
            </a:r>
          </a:p>
        </p:txBody>
      </p:sp>
      <p:sp>
        <p:nvSpPr>
          <p:cNvPr id="6" name="Slide Number Placeholder 5"/>
          <p:cNvSpPr>
            <a:spLocks noGrp="1"/>
          </p:cNvSpPr>
          <p:nvPr>
            <p:ph type="sldNum" sz="quarter" idx="12"/>
          </p:nvPr>
        </p:nvSpPr>
        <p:spPr/>
        <p:txBody>
          <a:bodyPr/>
          <a:lstStyle/>
          <a:p>
            <a:fld id="{5F7F9109-3CC2-EF41-98F4-F21E27ECA112}" type="slidenum">
              <a:rPr lang="en-US" altLang="x-none" smtClean="0"/>
              <a:pPr/>
              <a:t>19</a:t>
            </a:fld>
            <a:endParaRPr lang="en-US" altLang="x-none"/>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ltLang="x-none"/>
              <a:t>Objectives for this session:</a:t>
            </a:r>
          </a:p>
        </p:txBody>
      </p:sp>
      <p:sp>
        <p:nvSpPr>
          <p:cNvPr id="8195" name="Rectangle 3"/>
          <p:cNvSpPr>
            <a:spLocks noGrp="1" noChangeArrowheads="1"/>
          </p:cNvSpPr>
          <p:nvPr>
            <p:ph idx="1"/>
          </p:nvPr>
        </p:nvSpPr>
        <p:spPr/>
        <p:txBody>
          <a:bodyPr/>
          <a:lstStyle/>
          <a:p>
            <a:r>
              <a:rPr lang="en-US" altLang="x-none"/>
              <a:t>To convince you that ethical and legal issues are integral to much of what we do as security professionals</a:t>
            </a:r>
          </a:p>
          <a:p>
            <a:endParaRPr lang="en-US" altLang="x-none"/>
          </a:p>
          <a:p>
            <a:r>
              <a:rPr lang="en-US" altLang="x-none"/>
              <a:t>To get you thinking about how you feel about issues you are likely to encounter</a:t>
            </a:r>
          </a:p>
          <a:p>
            <a:endParaRPr lang="en-US" altLang="x-none"/>
          </a:p>
          <a:p>
            <a:r>
              <a:rPr lang="en-US" altLang="x-none"/>
              <a:t>To introduce you to the alphabet soup of regulations that may affect how you do your job </a:t>
            </a:r>
          </a:p>
        </p:txBody>
      </p:sp>
      <p:sp>
        <p:nvSpPr>
          <p:cNvPr id="6" name="Slide Number Placeholder 5"/>
          <p:cNvSpPr>
            <a:spLocks noGrp="1"/>
          </p:cNvSpPr>
          <p:nvPr>
            <p:ph type="sldNum" sz="quarter" idx="12"/>
          </p:nvPr>
        </p:nvSpPr>
        <p:spPr/>
        <p:txBody>
          <a:bodyPr/>
          <a:lstStyle/>
          <a:p>
            <a:fld id="{7B422E50-235F-BA4E-801E-235F5C73492F}" type="slidenum">
              <a:rPr lang="en-US" altLang="x-none" smtClean="0"/>
              <a:pPr/>
              <a:t>2</a:t>
            </a:fld>
            <a:endParaRPr lang="en-US" altLang="x-none"/>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altLang="x-none"/>
              <a:t>1. International Cybercrime Treaty</a:t>
            </a:r>
          </a:p>
        </p:txBody>
      </p:sp>
      <p:sp>
        <p:nvSpPr>
          <p:cNvPr id="48131" name="Rectangle 3"/>
          <p:cNvSpPr>
            <a:spLocks noGrp="1" noChangeArrowheads="1"/>
          </p:cNvSpPr>
          <p:nvPr>
            <p:ph idx="1"/>
          </p:nvPr>
        </p:nvSpPr>
        <p:spPr/>
        <p:txBody>
          <a:bodyPr>
            <a:normAutofit lnSpcReduction="10000"/>
          </a:bodyPr>
          <a:lstStyle/>
          <a:p>
            <a:r>
              <a:rPr lang="en-US" altLang="x-none"/>
              <a:t>Goal: facilitate cross-border computer crime investigation</a:t>
            </a:r>
          </a:p>
          <a:p>
            <a:r>
              <a:rPr lang="en-US" altLang="x-none"/>
              <a:t>Who:  38 nations, USA has not ratified it yet</a:t>
            </a:r>
          </a:p>
          <a:p>
            <a:r>
              <a:rPr lang="en-US" altLang="x-none"/>
              <a:t>Provisions:</a:t>
            </a:r>
          </a:p>
          <a:p>
            <a:pPr lvl="1"/>
            <a:r>
              <a:rPr lang="en-US" altLang="x-none"/>
              <a:t>Obligates participants to outlaw computer intrusion, child pornography, commercial copyright infringement, online fraud</a:t>
            </a:r>
          </a:p>
          <a:p>
            <a:pPr lvl="1"/>
            <a:r>
              <a:rPr lang="en-US" altLang="x-none"/>
              <a:t>Participants must pass laws to support search &amp; seizure of email and computer records, perform internet surveillance, make ISPs preserve logs for investigation</a:t>
            </a:r>
          </a:p>
          <a:p>
            <a:pPr lvl="1"/>
            <a:r>
              <a:rPr lang="en-US" altLang="x-none"/>
              <a:t>Mutual assistance provision to share data</a:t>
            </a:r>
          </a:p>
          <a:p>
            <a:r>
              <a:rPr lang="en-US" altLang="x-none"/>
              <a:t>Opposition:  open to countries with poor human rights records;  definition of a “crime”</a:t>
            </a:r>
          </a:p>
        </p:txBody>
      </p:sp>
      <p:sp>
        <p:nvSpPr>
          <p:cNvPr id="7" name="Slide Number Placeholder 5"/>
          <p:cNvSpPr>
            <a:spLocks noGrp="1"/>
          </p:cNvSpPr>
          <p:nvPr>
            <p:ph type="sldNum" sz="quarter" idx="12"/>
          </p:nvPr>
        </p:nvSpPr>
        <p:spPr/>
        <p:txBody>
          <a:bodyPr/>
          <a:lstStyle/>
          <a:p>
            <a:fld id="{3F83BF49-B9B3-4E4E-B403-29E42FBBA16F}" type="slidenum">
              <a:rPr lang="en-US" altLang="x-none" smtClean="0"/>
              <a:pPr/>
              <a:t>20</a:t>
            </a:fld>
            <a:endParaRPr lang="en-US" altLang="x-none"/>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altLang="x-none"/>
              <a:t>2. Sarbanes-Oxley Act of 2002</a:t>
            </a:r>
          </a:p>
        </p:txBody>
      </p:sp>
      <p:sp>
        <p:nvSpPr>
          <p:cNvPr id="54275" name="Rectangle 3"/>
          <p:cNvSpPr>
            <a:spLocks noGrp="1" noChangeArrowheads="1"/>
          </p:cNvSpPr>
          <p:nvPr>
            <p:ph idx="1"/>
          </p:nvPr>
        </p:nvSpPr>
        <p:spPr/>
        <p:txBody>
          <a:bodyPr/>
          <a:lstStyle/>
          <a:p>
            <a:r>
              <a:rPr lang="en-US" altLang="x-none"/>
              <a:t>Holds executives personally liable for many operational aspects of a company, including computer security, by making them pledge that the company internal controls are adequate</a:t>
            </a:r>
          </a:p>
          <a:p>
            <a:endParaRPr lang="en-US" altLang="x-none"/>
          </a:p>
          <a:p>
            <a:r>
              <a:rPr lang="en-US" altLang="x-none"/>
              <a:t>Let me repeat, this holds executives personally liable for computer security by making them pledge that companies security mechanisms are adequate</a:t>
            </a:r>
          </a:p>
        </p:txBody>
      </p:sp>
      <p:sp>
        <p:nvSpPr>
          <p:cNvPr id="7" name="Slide Number Placeholder 5"/>
          <p:cNvSpPr>
            <a:spLocks noGrp="1"/>
          </p:cNvSpPr>
          <p:nvPr>
            <p:ph type="sldNum" sz="quarter" idx="12"/>
          </p:nvPr>
        </p:nvSpPr>
        <p:spPr/>
        <p:txBody>
          <a:bodyPr/>
          <a:lstStyle/>
          <a:p>
            <a:fld id="{E0273BCB-6B61-2446-8B0D-765DAA583FFA}" type="slidenum">
              <a:rPr lang="en-US" altLang="x-none" smtClean="0"/>
              <a:pPr/>
              <a:t>21</a:t>
            </a:fld>
            <a:endParaRPr lang="en-US" altLang="x-none"/>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ltLang="x-none"/>
              <a:t>3. Health Data Security Requirements</a:t>
            </a:r>
            <a:br>
              <a:rPr lang="en-US" altLang="x-none"/>
            </a:br>
            <a:r>
              <a:rPr lang="en-US" altLang="x-none"/>
              <a:t>(National Research Council 1997 report)</a:t>
            </a:r>
          </a:p>
        </p:txBody>
      </p:sp>
      <p:sp>
        <p:nvSpPr>
          <p:cNvPr id="41987" name="Rectangle 3"/>
          <p:cNvSpPr>
            <a:spLocks noGrp="1" noChangeArrowheads="1"/>
          </p:cNvSpPr>
          <p:nvPr>
            <p:ph idx="1"/>
          </p:nvPr>
        </p:nvSpPr>
        <p:spPr/>
        <p:txBody>
          <a:bodyPr>
            <a:normAutofit fontScale="62500" lnSpcReduction="20000"/>
          </a:bodyPr>
          <a:lstStyle/>
          <a:p>
            <a:r>
              <a:rPr lang="en-US" altLang="x-none"/>
              <a:t>Recommendation:  “All organizations that handle patient-identifiable health care information – regardless of size – should adopt the set of technical and organizational policies, practices, and procedures described below to protect such information.”</a:t>
            </a:r>
          </a:p>
          <a:p>
            <a:pPr lvl="1"/>
            <a:r>
              <a:rPr lang="en-US" altLang="x-none"/>
              <a:t>Organizational Practices:</a:t>
            </a:r>
          </a:p>
          <a:p>
            <a:pPr lvl="2"/>
            <a:r>
              <a:rPr lang="en-US" altLang="x-none"/>
              <a:t>Security and confidentiality policies</a:t>
            </a:r>
          </a:p>
          <a:p>
            <a:pPr lvl="2"/>
            <a:r>
              <a:rPr lang="en-US" altLang="x-none"/>
              <a:t>Information security officers</a:t>
            </a:r>
          </a:p>
          <a:p>
            <a:pPr lvl="2"/>
            <a:r>
              <a:rPr lang="en-US" altLang="x-none"/>
              <a:t>Education and training programs</a:t>
            </a:r>
          </a:p>
          <a:p>
            <a:pPr lvl="2"/>
            <a:r>
              <a:rPr lang="en-US" altLang="x-none"/>
              <a:t>Sanctions</a:t>
            </a:r>
          </a:p>
          <a:p>
            <a:pPr lvl="1"/>
            <a:r>
              <a:rPr lang="en-US" altLang="x-none"/>
              <a:t>Technical Practices and procedures</a:t>
            </a:r>
          </a:p>
          <a:p>
            <a:pPr lvl="2"/>
            <a:r>
              <a:rPr lang="en-US" altLang="x-none"/>
              <a:t>Individual authentication of users</a:t>
            </a:r>
          </a:p>
          <a:p>
            <a:pPr lvl="2"/>
            <a:r>
              <a:rPr lang="en-US" altLang="x-none"/>
              <a:t>Access controls</a:t>
            </a:r>
          </a:p>
          <a:p>
            <a:pPr lvl="2"/>
            <a:r>
              <a:rPr lang="en-US" altLang="x-none"/>
              <a:t>Audit trails</a:t>
            </a:r>
          </a:p>
          <a:p>
            <a:pPr lvl="2"/>
            <a:r>
              <a:rPr lang="en-US" altLang="x-none"/>
              <a:t>Physical security and disaster recovery</a:t>
            </a:r>
          </a:p>
          <a:p>
            <a:pPr lvl="2"/>
            <a:r>
              <a:rPr lang="en-US" altLang="x-none"/>
              <a:t>Protection of remote access points</a:t>
            </a:r>
          </a:p>
          <a:p>
            <a:pPr lvl="2"/>
            <a:r>
              <a:rPr lang="en-US" altLang="x-none"/>
              <a:t>Protection of external electronic communications</a:t>
            </a:r>
          </a:p>
          <a:p>
            <a:pPr lvl="2"/>
            <a:r>
              <a:rPr lang="en-US" altLang="x-none"/>
              <a:t>Software discipline</a:t>
            </a:r>
          </a:p>
          <a:p>
            <a:pPr lvl="2"/>
            <a:r>
              <a:rPr lang="en-US" altLang="x-none"/>
              <a:t>System assessment</a:t>
            </a:r>
          </a:p>
          <a:p>
            <a:r>
              <a:rPr lang="en-US" altLang="x-none"/>
              <a:t>Recommendation:  “the federal Government should work with industry to promote and encourage an informed public debate to determine an appropriate balance between the primary concerns of patients and the information needs of various users of health care information”</a:t>
            </a:r>
          </a:p>
        </p:txBody>
      </p:sp>
      <p:sp>
        <p:nvSpPr>
          <p:cNvPr id="7" name="Slide Number Placeholder 5"/>
          <p:cNvSpPr>
            <a:spLocks noGrp="1"/>
          </p:cNvSpPr>
          <p:nvPr>
            <p:ph type="sldNum" sz="quarter" idx="12"/>
          </p:nvPr>
        </p:nvSpPr>
        <p:spPr/>
        <p:txBody>
          <a:bodyPr/>
          <a:lstStyle/>
          <a:p>
            <a:fld id="{92FC272A-CD17-1547-A6E3-7812E8EB854A}" type="slidenum">
              <a:rPr lang="en-US" altLang="x-none" smtClean="0"/>
              <a:pPr/>
              <a:t>22</a:t>
            </a:fld>
            <a:endParaRPr lang="en-US" altLang="x-none"/>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fontScale="90000"/>
          </a:bodyPr>
          <a:lstStyle/>
          <a:p>
            <a:r>
              <a:rPr lang="en-US" altLang="x-none"/>
              <a:t>HIPAA</a:t>
            </a:r>
            <a:br>
              <a:rPr lang="en-US" altLang="x-none"/>
            </a:br>
            <a:r>
              <a:rPr lang="en-US" altLang="x-none"/>
              <a:t>Health Insurance Portability and Accountability Act</a:t>
            </a:r>
          </a:p>
        </p:txBody>
      </p:sp>
      <p:sp>
        <p:nvSpPr>
          <p:cNvPr id="16387" name="Rectangle 3"/>
          <p:cNvSpPr>
            <a:spLocks noGrp="1" noChangeArrowheads="1"/>
          </p:cNvSpPr>
          <p:nvPr>
            <p:ph idx="1"/>
          </p:nvPr>
        </p:nvSpPr>
        <p:spPr/>
        <p:txBody>
          <a:bodyPr>
            <a:normAutofit lnSpcReduction="10000"/>
          </a:bodyPr>
          <a:lstStyle/>
          <a:p>
            <a:r>
              <a:rPr lang="en-US" altLang="x-none"/>
              <a:t>Focus:  Addresses confidentiality of personal medical data through standards for administrative, physical, and technical security</a:t>
            </a:r>
          </a:p>
          <a:p>
            <a:r>
              <a:rPr lang="en-US" altLang="x-none"/>
              <a:t>Became law in 1996; cost for compliance estimated to exceed Y2K costs</a:t>
            </a:r>
          </a:p>
          <a:p>
            <a:r>
              <a:rPr lang="en-US" altLang="x-none"/>
              <a:t>How does this apply to IT professionals?</a:t>
            </a:r>
          </a:p>
          <a:p>
            <a:pPr lvl="1"/>
            <a:r>
              <a:rPr lang="en-US" altLang="x-none"/>
              <a:t>If you have systems with patient data, and you either (a) transmit that data or (b) allows access to systems that store the data, then you need to be HIPAA compliant</a:t>
            </a:r>
          </a:p>
          <a:p>
            <a:pPr lvl="1"/>
            <a:r>
              <a:rPr lang="en-US" altLang="x-none"/>
              <a:t>If you transmit protected health information, you are accountable for:  Integrity controls;  message authentication;  alarm;  audit trail;  entity authentication; and event reporting.   If you communicate with others via a network:   access controls;  encryption.</a:t>
            </a:r>
          </a:p>
        </p:txBody>
      </p:sp>
      <p:sp>
        <p:nvSpPr>
          <p:cNvPr id="7" name="Slide Number Placeholder 5"/>
          <p:cNvSpPr>
            <a:spLocks noGrp="1"/>
          </p:cNvSpPr>
          <p:nvPr>
            <p:ph type="sldNum" sz="quarter" idx="12"/>
          </p:nvPr>
        </p:nvSpPr>
        <p:spPr/>
        <p:txBody>
          <a:bodyPr/>
          <a:lstStyle/>
          <a:p>
            <a:fld id="{91C800F3-0416-804D-8E6B-D530851FA7DF}" type="slidenum">
              <a:rPr lang="en-US" altLang="x-none" smtClean="0"/>
              <a:pPr/>
              <a:t>23</a:t>
            </a:fld>
            <a:endParaRPr lang="en-US" altLang="x-none"/>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ltLang="x-none"/>
              <a:t>HIPAA Security Examples</a:t>
            </a:r>
          </a:p>
        </p:txBody>
      </p:sp>
      <p:sp>
        <p:nvSpPr>
          <p:cNvPr id="37891" name="Rectangle 3"/>
          <p:cNvSpPr>
            <a:spLocks noGrp="1" noChangeArrowheads="1"/>
          </p:cNvSpPr>
          <p:nvPr>
            <p:ph idx="1"/>
          </p:nvPr>
        </p:nvSpPr>
        <p:spPr/>
        <p:txBody>
          <a:bodyPr>
            <a:normAutofit fontScale="70000" lnSpcReduction="20000"/>
          </a:bodyPr>
          <a:lstStyle/>
          <a:p>
            <a:r>
              <a:rPr lang="en-US" altLang="x-none"/>
              <a:t>Data Integrity:   not altered during transmission: e.g., SSL, TLS (transport level security), etc.  Regardless of access method (web, shares, ftp, etc.)</a:t>
            </a:r>
          </a:p>
          <a:p>
            <a:endParaRPr lang="en-US" altLang="x-none"/>
          </a:p>
          <a:p>
            <a:r>
              <a:rPr lang="en-US" altLang="x-none"/>
              <a:t>Message Authentication:  validate sender's identity  e.g., signature, hash, public key, symmetric key</a:t>
            </a:r>
          </a:p>
          <a:p>
            <a:endParaRPr lang="en-US" altLang="x-none"/>
          </a:p>
          <a:p>
            <a:r>
              <a:rPr lang="en-US" altLang="x-none"/>
              <a:t>Alarms:  notification of a potential security event, e.g., failed logins, </a:t>
            </a:r>
          </a:p>
          <a:p>
            <a:endParaRPr lang="en-US" altLang="x-none"/>
          </a:p>
          <a:p>
            <a:r>
              <a:rPr lang="en-US" altLang="x-none"/>
              <a:t>Audit trails:  monitor all access to health information, must be kept around for 6 years or more,</a:t>
            </a:r>
          </a:p>
          <a:p>
            <a:endParaRPr lang="en-US" altLang="x-none"/>
          </a:p>
          <a:p>
            <a:r>
              <a:rPr lang="en-US" altLang="x-none"/>
              <a:t>Entity authentication:  could be as simple as passwords &amp; unique user ID</a:t>
            </a:r>
          </a:p>
          <a:p>
            <a:endParaRPr lang="en-US" altLang="x-none"/>
          </a:p>
          <a:p>
            <a:r>
              <a:rPr lang="en-US" altLang="x-none"/>
              <a:t>Error reporting:  error and audit logs may need to be kept for a period of time</a:t>
            </a:r>
          </a:p>
        </p:txBody>
      </p:sp>
      <p:sp>
        <p:nvSpPr>
          <p:cNvPr id="7" name="Slide Number Placeholder 5"/>
          <p:cNvSpPr>
            <a:spLocks noGrp="1"/>
          </p:cNvSpPr>
          <p:nvPr>
            <p:ph type="sldNum" sz="quarter" idx="12"/>
          </p:nvPr>
        </p:nvSpPr>
        <p:spPr/>
        <p:txBody>
          <a:bodyPr/>
          <a:lstStyle/>
          <a:p>
            <a:fld id="{76C4BBE9-895B-A74E-B012-F2F6CF8935F4}" type="slidenum">
              <a:rPr lang="en-US" altLang="x-none" smtClean="0"/>
              <a:pPr/>
              <a:t>24</a:t>
            </a:fld>
            <a:endParaRPr lang="en-US" altLang="x-none"/>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altLang="x-none"/>
              <a:t>HIPAA Security Areas</a:t>
            </a:r>
          </a:p>
        </p:txBody>
      </p:sp>
      <p:sp>
        <p:nvSpPr>
          <p:cNvPr id="43011" name="Rectangle 3"/>
          <p:cNvSpPr>
            <a:spLocks noGrp="1" noChangeArrowheads="1"/>
          </p:cNvSpPr>
          <p:nvPr>
            <p:ph idx="1"/>
          </p:nvPr>
        </p:nvSpPr>
        <p:spPr/>
        <p:txBody>
          <a:bodyPr/>
          <a:lstStyle/>
          <a:p>
            <a:r>
              <a:rPr lang="en-US" altLang="x-none"/>
              <a:t>Administrative procedures to guard data CIA. Documented formal procedures to select and measure security mechanisms</a:t>
            </a:r>
          </a:p>
          <a:p>
            <a:r>
              <a:rPr lang="en-US" altLang="x-none"/>
              <a:t>Physical safeguards to protect computers, buildings, data.</a:t>
            </a:r>
          </a:p>
          <a:p>
            <a:r>
              <a:rPr lang="en-US" altLang="x-none"/>
              <a:t>Technical security services, including processes to protect information</a:t>
            </a:r>
          </a:p>
          <a:p>
            <a:r>
              <a:rPr lang="en-US" altLang="x-none"/>
              <a:t>Technical security mechanisms to prevent unauthorized access to stored or transmitted data </a:t>
            </a:r>
          </a:p>
        </p:txBody>
      </p:sp>
      <p:sp>
        <p:nvSpPr>
          <p:cNvPr id="7" name="Slide Number Placeholder 5"/>
          <p:cNvSpPr>
            <a:spLocks noGrp="1"/>
          </p:cNvSpPr>
          <p:nvPr>
            <p:ph type="sldNum" sz="quarter" idx="12"/>
          </p:nvPr>
        </p:nvSpPr>
        <p:spPr/>
        <p:txBody>
          <a:bodyPr/>
          <a:lstStyle/>
          <a:p>
            <a:fld id="{D5E9D068-E051-494C-9189-5E448A308AB4}" type="slidenum">
              <a:rPr lang="en-US" altLang="x-none" smtClean="0"/>
              <a:pPr/>
              <a:t>25</a:t>
            </a:fld>
            <a:endParaRPr lang="en-US" altLang="x-none"/>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x-none"/>
              <a:t>4.  Financial Modernization Act of 1999</a:t>
            </a:r>
            <a:br>
              <a:rPr lang="en-US" altLang="x-none"/>
            </a:br>
            <a:r>
              <a:rPr lang="en-US" altLang="x-none"/>
              <a:t>(GLB, Gramm-Leach-Bliley Act)</a:t>
            </a:r>
          </a:p>
        </p:txBody>
      </p:sp>
      <p:sp>
        <p:nvSpPr>
          <p:cNvPr id="17411" name="Rectangle 3"/>
          <p:cNvSpPr>
            <a:spLocks noGrp="1" noChangeArrowheads="1"/>
          </p:cNvSpPr>
          <p:nvPr>
            <p:ph idx="1"/>
          </p:nvPr>
        </p:nvSpPr>
        <p:spPr/>
        <p:txBody>
          <a:bodyPr/>
          <a:lstStyle/>
          <a:p>
            <a:r>
              <a:rPr lang="en-US" altLang="x-none"/>
              <a:t>Requires financial institutions under FTC jurisdiction to secure customer records and information</a:t>
            </a:r>
          </a:p>
          <a:p>
            <a:r>
              <a:rPr lang="en-US" altLang="x-none"/>
              <a:t>All “significantly-engaged” financial organizations must comply:  check cashing businesses, mortgage, data processors, non-bank lenders, real estate appraisers, ATM, credit reporting agencies, …</a:t>
            </a:r>
          </a:p>
          <a:p>
            <a:r>
              <a:rPr lang="en-US" altLang="x-none"/>
              <a:t>Provides for: mandatory privacy notices and an opt-out for sharing data with some third parties</a:t>
            </a:r>
          </a:p>
        </p:txBody>
      </p:sp>
      <p:sp>
        <p:nvSpPr>
          <p:cNvPr id="7" name="Slide Number Placeholder 5"/>
          <p:cNvSpPr>
            <a:spLocks noGrp="1"/>
          </p:cNvSpPr>
          <p:nvPr>
            <p:ph type="sldNum" sz="quarter" idx="12"/>
          </p:nvPr>
        </p:nvSpPr>
        <p:spPr/>
        <p:txBody>
          <a:bodyPr/>
          <a:lstStyle/>
          <a:p>
            <a:fld id="{5C74CC09-8D95-854B-A724-CC5AF82A7CF1}" type="slidenum">
              <a:rPr lang="en-US" altLang="x-none" smtClean="0"/>
              <a:pPr/>
              <a:t>26</a:t>
            </a:fld>
            <a:endParaRPr lang="en-US" altLang="x-none"/>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x-none"/>
              <a:t>GLB Components</a:t>
            </a:r>
          </a:p>
        </p:txBody>
      </p:sp>
      <p:sp>
        <p:nvSpPr>
          <p:cNvPr id="18435" name="Rectangle 3"/>
          <p:cNvSpPr>
            <a:spLocks noGrp="1" noChangeArrowheads="1"/>
          </p:cNvSpPr>
          <p:nvPr>
            <p:ph idx="1"/>
          </p:nvPr>
        </p:nvSpPr>
        <p:spPr/>
        <p:txBody>
          <a:bodyPr/>
          <a:lstStyle/>
          <a:p>
            <a:r>
              <a:rPr lang="en-US" altLang="x-none"/>
              <a:t>Three basic parts to GLB:</a:t>
            </a:r>
          </a:p>
          <a:p>
            <a:endParaRPr lang="en-US" altLang="x-none"/>
          </a:p>
          <a:p>
            <a:r>
              <a:rPr lang="en-US" altLang="x-none"/>
              <a:t>Financial Privacy Rule – governs collection and disclosure of customer personal data</a:t>
            </a:r>
          </a:p>
          <a:p>
            <a:r>
              <a:rPr lang="en-US" altLang="x-none"/>
              <a:t>Safeguard Rule – requires you to design, implement, and maintain security safeguards</a:t>
            </a:r>
          </a:p>
          <a:p>
            <a:r>
              <a:rPr lang="en-US" altLang="x-none"/>
              <a:t>Pretext rule – protects consumers from individuals and companies who obtain personal information under false pretext</a:t>
            </a:r>
          </a:p>
        </p:txBody>
      </p:sp>
      <p:sp>
        <p:nvSpPr>
          <p:cNvPr id="7" name="Slide Number Placeholder 5"/>
          <p:cNvSpPr>
            <a:spLocks noGrp="1"/>
          </p:cNvSpPr>
          <p:nvPr>
            <p:ph type="sldNum" sz="quarter" idx="12"/>
          </p:nvPr>
        </p:nvSpPr>
        <p:spPr/>
        <p:txBody>
          <a:bodyPr/>
          <a:lstStyle/>
          <a:p>
            <a:fld id="{4F8B1CB0-BD2C-1445-914E-93D3A0C1B441}" type="slidenum">
              <a:rPr lang="en-US" altLang="x-none" smtClean="0"/>
              <a:pPr/>
              <a:t>27</a:t>
            </a:fld>
            <a:endParaRPr lang="en-US" altLang="x-none"/>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altLang="x-none"/>
              <a:t>5.  US Patriot Act</a:t>
            </a:r>
          </a:p>
        </p:txBody>
      </p:sp>
      <p:sp>
        <p:nvSpPr>
          <p:cNvPr id="58371" name="Rectangle 3"/>
          <p:cNvSpPr>
            <a:spLocks noGrp="1" noChangeArrowheads="1"/>
          </p:cNvSpPr>
          <p:nvPr>
            <p:ph idx="1"/>
          </p:nvPr>
        </p:nvSpPr>
        <p:spPr/>
        <p:txBody>
          <a:bodyPr>
            <a:normAutofit lnSpcReduction="10000"/>
          </a:bodyPr>
          <a:lstStyle/>
          <a:p>
            <a:r>
              <a:rPr lang="en-US" altLang="x-none"/>
              <a:t>This is a whole legal/ethical/moral debate that we could have some other time.  Bottom line, it’s the law, and you as an IT professional need to know:</a:t>
            </a:r>
          </a:p>
          <a:p>
            <a:pPr lvl="1"/>
            <a:r>
              <a:rPr lang="en-US" altLang="x-none"/>
              <a:t>(sunsets 12/05): simple search warrant will gain access to stored voice mail   (Title III wiretap not needed)</a:t>
            </a:r>
          </a:p>
          <a:p>
            <a:pPr lvl="1"/>
            <a:r>
              <a:rPr lang="en-US" altLang="x-none"/>
              <a:t>Govt. can subpoena session times and duration; can request ISP payment information</a:t>
            </a:r>
          </a:p>
          <a:p>
            <a:pPr lvl="1"/>
            <a:r>
              <a:rPr lang="en-US" altLang="x-none"/>
              <a:t>cable companies can provide customer information without notifying customer</a:t>
            </a:r>
          </a:p>
          <a:p>
            <a:pPr lvl="1"/>
            <a:r>
              <a:rPr lang="en-US" altLang="x-none"/>
              <a:t>(sunsets): devices can record any information relevant to an investigation, not just info on terrorist activities</a:t>
            </a:r>
          </a:p>
          <a:p>
            <a:pPr lvl="1"/>
            <a:r>
              <a:rPr lang="en-US" altLang="x-none"/>
              <a:t>the ITSP cannot reveal the purpose of the gathering of “tangible things”</a:t>
            </a:r>
          </a:p>
        </p:txBody>
      </p:sp>
      <p:sp>
        <p:nvSpPr>
          <p:cNvPr id="6" name="Slide Number Placeholder 5"/>
          <p:cNvSpPr>
            <a:spLocks noGrp="1"/>
          </p:cNvSpPr>
          <p:nvPr>
            <p:ph type="sldNum" sz="quarter" idx="12"/>
          </p:nvPr>
        </p:nvSpPr>
        <p:spPr/>
        <p:txBody>
          <a:bodyPr/>
          <a:lstStyle/>
          <a:p>
            <a:fld id="{DA9723E1-4571-0842-9CBF-73F45861113B}" type="slidenum">
              <a:rPr lang="en-US" altLang="x-none" smtClean="0"/>
              <a:pPr/>
              <a:t>28</a:t>
            </a:fld>
            <a:endParaRPr lang="en-US" altLang="x-none"/>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altLang="x-none"/>
              <a:t>Patriot Act</a:t>
            </a:r>
          </a:p>
        </p:txBody>
      </p:sp>
      <p:sp>
        <p:nvSpPr>
          <p:cNvPr id="59395" name="Rectangle 3"/>
          <p:cNvSpPr>
            <a:spLocks noGrp="1" noChangeArrowheads="1"/>
          </p:cNvSpPr>
          <p:nvPr>
            <p:ph idx="1"/>
          </p:nvPr>
        </p:nvSpPr>
        <p:spPr/>
        <p:txBody>
          <a:bodyPr/>
          <a:lstStyle/>
          <a:p>
            <a:r>
              <a:rPr lang="en-US" altLang="x-none"/>
              <a:t>…and more</a:t>
            </a:r>
          </a:p>
          <a:p>
            <a:r>
              <a:rPr lang="en-US" altLang="x-none"/>
              <a:t>If you see this headed your way, contact your company legal staff so you understand what is being asked for so you can reply or comply in a timely manner</a:t>
            </a:r>
          </a:p>
          <a:p>
            <a:endParaRPr lang="en-US" altLang="x-none"/>
          </a:p>
        </p:txBody>
      </p:sp>
      <p:sp>
        <p:nvSpPr>
          <p:cNvPr id="6" name="Slide Number Placeholder 5"/>
          <p:cNvSpPr>
            <a:spLocks noGrp="1"/>
          </p:cNvSpPr>
          <p:nvPr>
            <p:ph type="sldNum" sz="quarter" idx="12"/>
          </p:nvPr>
        </p:nvSpPr>
        <p:spPr/>
        <p:txBody>
          <a:bodyPr/>
          <a:lstStyle/>
          <a:p>
            <a:fld id="{8E0FFF15-2044-1C40-B3B8-38D91C025103}" type="slidenum">
              <a:rPr lang="en-US" altLang="x-none" smtClean="0"/>
              <a:pPr/>
              <a:t>29</a:t>
            </a:fld>
            <a:endParaRPr lang="en-US" altLang="x-none"/>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x-none" dirty="0"/>
              <a:t>Think…</a:t>
            </a:r>
          </a:p>
        </p:txBody>
      </p:sp>
      <p:sp>
        <p:nvSpPr>
          <p:cNvPr id="9219" name="Rectangle 3"/>
          <p:cNvSpPr>
            <a:spLocks noGrp="1" noChangeArrowheads="1"/>
          </p:cNvSpPr>
          <p:nvPr>
            <p:ph idx="1"/>
          </p:nvPr>
        </p:nvSpPr>
        <p:spPr/>
        <p:txBody>
          <a:bodyPr/>
          <a:lstStyle/>
          <a:p>
            <a:r>
              <a:rPr lang="en-US" altLang="x-none"/>
              <a:t>Question:  should schools offer a course that teaches students how to hack systems?</a:t>
            </a:r>
          </a:p>
          <a:p>
            <a:endParaRPr lang="en-US" altLang="x-none"/>
          </a:p>
          <a:p>
            <a:r>
              <a:rPr lang="en-US" altLang="x-none"/>
              <a:t>Process:</a:t>
            </a:r>
          </a:p>
          <a:p>
            <a:pPr lvl="1"/>
            <a:r>
              <a:rPr lang="en-US" altLang="x-none"/>
              <a:t>You can have 3-5 minutes to discuss this in your group</a:t>
            </a:r>
          </a:p>
          <a:p>
            <a:pPr lvl="1"/>
            <a:r>
              <a:rPr lang="en-US" altLang="x-none"/>
              <a:t>All group members must contribute</a:t>
            </a:r>
          </a:p>
          <a:p>
            <a:pPr lvl="1"/>
            <a:r>
              <a:rPr lang="en-US" altLang="x-none"/>
              <a:t>Any group member should be prepared to report out</a:t>
            </a:r>
          </a:p>
          <a:p>
            <a:endParaRPr lang="en-US" altLang="x-none"/>
          </a:p>
        </p:txBody>
      </p:sp>
      <p:sp>
        <p:nvSpPr>
          <p:cNvPr id="6" name="Slide Number Placeholder 5"/>
          <p:cNvSpPr>
            <a:spLocks noGrp="1"/>
          </p:cNvSpPr>
          <p:nvPr>
            <p:ph type="sldNum" sz="quarter" idx="12"/>
          </p:nvPr>
        </p:nvSpPr>
        <p:spPr/>
        <p:txBody>
          <a:bodyPr/>
          <a:lstStyle/>
          <a:p>
            <a:fld id="{58BD8ED3-0068-9244-85C0-B1B0272B372C}" type="slidenum">
              <a:rPr lang="en-US" altLang="x-none" smtClean="0"/>
              <a:pPr/>
              <a:t>3</a:t>
            </a:fld>
            <a:endParaRPr lang="en-US" altLang="x-none"/>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altLang="x-none"/>
              <a:t>6.  FERPA</a:t>
            </a:r>
          </a:p>
        </p:txBody>
      </p:sp>
      <p:sp>
        <p:nvSpPr>
          <p:cNvPr id="60419" name="Rectangle 3"/>
          <p:cNvSpPr>
            <a:spLocks noGrp="1" noChangeArrowheads="1"/>
          </p:cNvSpPr>
          <p:nvPr>
            <p:ph idx="1"/>
          </p:nvPr>
        </p:nvSpPr>
        <p:spPr/>
        <p:txBody>
          <a:bodyPr/>
          <a:lstStyle/>
          <a:p>
            <a:r>
              <a:rPr lang="en-US" altLang="x-none"/>
              <a:t>Family Educational Rights and Privacy Act</a:t>
            </a:r>
          </a:p>
          <a:p>
            <a:r>
              <a:rPr lang="en-US" altLang="x-none"/>
              <a:t>Gives parents certain rights to their child’s educational records</a:t>
            </a:r>
          </a:p>
          <a:p>
            <a:r>
              <a:rPr lang="en-US" altLang="x-none"/>
              <a:t>Gives adult students right to:</a:t>
            </a:r>
          </a:p>
          <a:p>
            <a:pPr lvl="1"/>
            <a:r>
              <a:rPr lang="en-US" altLang="x-none"/>
              <a:t>See information the institution is keeping on the student</a:t>
            </a:r>
          </a:p>
          <a:p>
            <a:pPr lvl="1"/>
            <a:r>
              <a:rPr lang="en-US" altLang="x-none"/>
              <a:t>Seek amendment to the records in certain cases</a:t>
            </a:r>
          </a:p>
          <a:p>
            <a:pPr lvl="1"/>
            <a:r>
              <a:rPr lang="en-US" altLang="x-none"/>
              <a:t>Consent disclosure of his/her own records</a:t>
            </a:r>
          </a:p>
          <a:p>
            <a:pPr lvl="1"/>
            <a:r>
              <a:rPr lang="en-US" altLang="x-none"/>
              <a:t>File a complaint with FERPA</a:t>
            </a:r>
          </a:p>
          <a:p>
            <a:r>
              <a:rPr lang="en-US" altLang="x-none"/>
              <a:t>Records include: personal information, enrollment records, grades, schedules; on any media</a:t>
            </a:r>
          </a:p>
        </p:txBody>
      </p:sp>
      <p:sp>
        <p:nvSpPr>
          <p:cNvPr id="6" name="Slide Number Placeholder 5"/>
          <p:cNvSpPr>
            <a:spLocks noGrp="1"/>
          </p:cNvSpPr>
          <p:nvPr>
            <p:ph type="sldNum" sz="quarter" idx="12"/>
          </p:nvPr>
        </p:nvSpPr>
        <p:spPr/>
        <p:txBody>
          <a:bodyPr/>
          <a:lstStyle/>
          <a:p>
            <a:fld id="{65BE38FE-2E61-B042-8EE4-1353F549A9C5}" type="slidenum">
              <a:rPr lang="en-US" altLang="x-none" smtClean="0"/>
              <a:pPr/>
              <a:t>30</a:t>
            </a:fld>
            <a:endParaRPr lang="en-US" altLang="x-none"/>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altLang="x-none"/>
              <a:t>Implications for IT</a:t>
            </a:r>
          </a:p>
        </p:txBody>
      </p:sp>
      <p:sp>
        <p:nvSpPr>
          <p:cNvPr id="61443" name="Rectangle 3"/>
          <p:cNvSpPr>
            <a:spLocks noGrp="1" noChangeArrowheads="1"/>
          </p:cNvSpPr>
          <p:nvPr>
            <p:ph idx="1"/>
          </p:nvPr>
        </p:nvSpPr>
        <p:spPr/>
        <p:txBody>
          <a:bodyPr/>
          <a:lstStyle/>
          <a:p>
            <a:r>
              <a:rPr lang="en-US" altLang="x-none"/>
              <a:t>Organization must have policies and mechanisms in place to protect this information</a:t>
            </a:r>
          </a:p>
          <a:p>
            <a:r>
              <a:rPr lang="en-US" altLang="x-none"/>
              <a:t>Audit use, to demonstrate compliance with policies</a:t>
            </a:r>
          </a:p>
          <a:p>
            <a:r>
              <a:rPr lang="en-US" altLang="x-none"/>
              <a:t>Provide opt-out for public part of the information (directory)</a:t>
            </a:r>
          </a:p>
        </p:txBody>
      </p:sp>
      <p:sp>
        <p:nvSpPr>
          <p:cNvPr id="6" name="Slide Number Placeholder 5"/>
          <p:cNvSpPr>
            <a:spLocks noGrp="1"/>
          </p:cNvSpPr>
          <p:nvPr>
            <p:ph type="sldNum" sz="quarter" idx="12"/>
          </p:nvPr>
        </p:nvSpPr>
        <p:spPr/>
        <p:txBody>
          <a:bodyPr/>
          <a:lstStyle/>
          <a:p>
            <a:fld id="{40047363-3A89-3E4F-B0AD-A9FB3C00BCA2}" type="slidenum">
              <a:rPr lang="en-US" altLang="x-none" smtClean="0"/>
              <a:pPr/>
              <a:t>31</a:t>
            </a:fld>
            <a:endParaRPr lang="en-US" altLang="x-none"/>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altLang="x-none"/>
              <a:t>Time to Work Again</a:t>
            </a:r>
          </a:p>
        </p:txBody>
      </p:sp>
      <p:sp>
        <p:nvSpPr>
          <p:cNvPr id="66563" name="Rectangle 3"/>
          <p:cNvSpPr>
            <a:spLocks noGrp="1" noChangeArrowheads="1"/>
          </p:cNvSpPr>
          <p:nvPr>
            <p:ph idx="1"/>
          </p:nvPr>
        </p:nvSpPr>
        <p:spPr/>
        <p:txBody>
          <a:bodyPr>
            <a:normAutofit fontScale="92500" lnSpcReduction="20000"/>
          </a:bodyPr>
          <a:lstStyle/>
          <a:p>
            <a:r>
              <a:rPr lang="en-US" altLang="x-none" dirty="0"/>
              <a:t>Bill is the network manager for a research group in a company.  He downloads a traffic sniffer on his own, and notices that a colleague (Sam) is downloading stolen software.  </a:t>
            </a:r>
          </a:p>
          <a:p>
            <a:r>
              <a:rPr lang="en-US" altLang="x-none" dirty="0"/>
              <a:t>Bill decides to take a closer look by inspecting Sam’s computer in the evening when Sam is not at work.   Bill’s worst suspicions are confirmed.  </a:t>
            </a:r>
          </a:p>
          <a:p>
            <a:r>
              <a:rPr lang="en-US" altLang="x-none" dirty="0"/>
              <a:t>Bill reports it to his supervisor who in a fit of rage demands that Bill install a keystroke logger to capture passwords for all of Sam’s private web accounts.  The boss further demands that Bill turn over the passwords to him so he can “take care of  this himself”.  Bill has a payment due on his Lexus and complies.</a:t>
            </a:r>
          </a:p>
          <a:p>
            <a:endParaRPr lang="en-US" altLang="x-none" dirty="0"/>
          </a:p>
          <a:p>
            <a:r>
              <a:rPr lang="en-US" altLang="x-none" dirty="0"/>
              <a:t>Consider each step.  What would you have done?</a:t>
            </a:r>
          </a:p>
        </p:txBody>
      </p:sp>
      <p:sp>
        <p:nvSpPr>
          <p:cNvPr id="6" name="Slide Number Placeholder 5"/>
          <p:cNvSpPr>
            <a:spLocks noGrp="1"/>
          </p:cNvSpPr>
          <p:nvPr>
            <p:ph type="sldNum" sz="quarter" idx="12"/>
          </p:nvPr>
        </p:nvSpPr>
        <p:spPr/>
        <p:txBody>
          <a:bodyPr/>
          <a:lstStyle/>
          <a:p>
            <a:fld id="{2B779BB1-2C1C-EC4B-BD8F-4C79329B9EAD}" type="slidenum">
              <a:rPr lang="en-US" altLang="x-none" smtClean="0"/>
              <a:pPr/>
              <a:t>32</a:t>
            </a:fld>
            <a:endParaRPr lang="en-US" altLang="x-none"/>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altLang="x-none"/>
              <a:t>Summary - Emerging Issues</a:t>
            </a:r>
          </a:p>
        </p:txBody>
      </p:sp>
      <p:sp>
        <p:nvSpPr>
          <p:cNvPr id="50179" name="Rectangle 3"/>
          <p:cNvSpPr>
            <a:spLocks noGrp="1" noChangeArrowheads="1"/>
          </p:cNvSpPr>
          <p:nvPr>
            <p:ph idx="1"/>
          </p:nvPr>
        </p:nvSpPr>
        <p:spPr/>
        <p:txBody>
          <a:bodyPr>
            <a:normAutofit/>
          </a:bodyPr>
          <a:lstStyle/>
          <a:p>
            <a:r>
              <a:rPr lang="en-US" altLang="x-none" dirty="0"/>
              <a:t>Interesting discussions about privacy:</a:t>
            </a:r>
          </a:p>
          <a:p>
            <a:pPr lvl="1"/>
            <a:r>
              <a:rPr lang="en-US" altLang="x-none" dirty="0"/>
              <a:t>RFID</a:t>
            </a:r>
          </a:p>
          <a:p>
            <a:pPr lvl="1"/>
            <a:r>
              <a:rPr lang="en-US" altLang="x-none" dirty="0"/>
              <a:t>National ID card</a:t>
            </a:r>
          </a:p>
          <a:p>
            <a:pPr lvl="1"/>
            <a:r>
              <a:rPr lang="en-US" altLang="x-none" dirty="0"/>
              <a:t>Face recognition systems</a:t>
            </a:r>
          </a:p>
          <a:p>
            <a:pPr lvl="1"/>
            <a:r>
              <a:rPr lang="en-US" altLang="x-none" dirty="0"/>
              <a:t>State web sites that list….tax deadbeats, etc.</a:t>
            </a:r>
          </a:p>
          <a:p>
            <a:pPr lvl="1"/>
            <a:r>
              <a:rPr lang="en-US" altLang="x-none" dirty="0"/>
              <a:t>Privacy vs anonymity vs accountability</a:t>
            </a:r>
          </a:p>
          <a:p>
            <a:pPr lvl="1"/>
            <a:r>
              <a:rPr lang="en-US" altLang="x-none" dirty="0"/>
              <a:t>Anything dealing with the PATRIOT Act</a:t>
            </a:r>
          </a:p>
          <a:p>
            <a:r>
              <a:rPr lang="en-US" altLang="x-none" dirty="0"/>
              <a:t>Liability for security breeches</a:t>
            </a:r>
          </a:p>
          <a:p>
            <a:pPr lvl="1"/>
            <a:r>
              <a:rPr lang="en-US" altLang="x-none" dirty="0"/>
              <a:t>Liability for not exercising due diligence</a:t>
            </a:r>
          </a:p>
          <a:p>
            <a:pPr lvl="1"/>
            <a:r>
              <a:rPr lang="en-US" altLang="x-none" dirty="0"/>
              <a:t>Downstream liability for attack </a:t>
            </a:r>
            <a:r>
              <a:rPr lang="en-US" altLang="x-none"/>
              <a:t>replay?</a:t>
            </a:r>
            <a:endParaRPr lang="en-US" altLang="x-none" dirty="0"/>
          </a:p>
        </p:txBody>
      </p:sp>
      <p:sp>
        <p:nvSpPr>
          <p:cNvPr id="6" name="Slide Number Placeholder 5"/>
          <p:cNvSpPr>
            <a:spLocks noGrp="1"/>
          </p:cNvSpPr>
          <p:nvPr>
            <p:ph type="sldNum" sz="quarter" idx="12"/>
          </p:nvPr>
        </p:nvSpPr>
        <p:spPr/>
        <p:txBody>
          <a:bodyPr/>
          <a:lstStyle/>
          <a:p>
            <a:fld id="{B7C01449-2659-B246-81E8-6629FC58D03F}" type="slidenum">
              <a:rPr lang="en-US" altLang="x-none" smtClean="0"/>
              <a:pPr/>
              <a:t>33</a:t>
            </a:fld>
            <a:endParaRPr lang="en-US" altLang="x-none"/>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altLang="x-none"/>
              <a:t>Summary - Challenges</a:t>
            </a:r>
          </a:p>
        </p:txBody>
      </p:sp>
      <p:sp>
        <p:nvSpPr>
          <p:cNvPr id="63491" name="Rectangle 3"/>
          <p:cNvSpPr>
            <a:spLocks noGrp="1" noChangeArrowheads="1"/>
          </p:cNvSpPr>
          <p:nvPr>
            <p:ph idx="1"/>
          </p:nvPr>
        </p:nvSpPr>
        <p:spPr/>
        <p:txBody>
          <a:bodyPr/>
          <a:lstStyle/>
          <a:p>
            <a:r>
              <a:rPr lang="en-US" altLang="x-none"/>
              <a:t>Anonymity in the face of demands for accountability</a:t>
            </a:r>
          </a:p>
          <a:p>
            <a:r>
              <a:rPr lang="en-US" altLang="x-none"/>
              <a:t>Defining negligence, given the lack of efficacy of best practice security strategies</a:t>
            </a:r>
          </a:p>
          <a:p>
            <a:r>
              <a:rPr lang="en-US" altLang="x-none"/>
              <a:t>Internet crosses geopolitical boundaries, making it difficult to define permissible use, crimes, basic concepts like IP, etc. </a:t>
            </a:r>
          </a:p>
          <a:p>
            <a:r>
              <a:rPr lang="en-US" altLang="x-none"/>
              <a:t>More?  What are your thoughts on this?</a:t>
            </a:r>
          </a:p>
        </p:txBody>
      </p:sp>
      <p:sp>
        <p:nvSpPr>
          <p:cNvPr id="6" name="Slide Number Placeholder 5"/>
          <p:cNvSpPr>
            <a:spLocks noGrp="1"/>
          </p:cNvSpPr>
          <p:nvPr>
            <p:ph type="sldNum" sz="quarter" idx="12"/>
          </p:nvPr>
        </p:nvSpPr>
        <p:spPr/>
        <p:txBody>
          <a:bodyPr/>
          <a:lstStyle/>
          <a:p>
            <a:fld id="{98D34E49-BF6D-0048-A7F6-A6FE93418FB2}" type="slidenum">
              <a:rPr lang="en-US" altLang="x-none" smtClean="0"/>
              <a:pPr/>
              <a:t>34</a:t>
            </a:fld>
            <a:endParaRPr lang="en-US" altLang="x-none"/>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altLang="x-none"/>
              <a:t>Post-Processing</a:t>
            </a:r>
          </a:p>
        </p:txBody>
      </p:sp>
      <p:sp>
        <p:nvSpPr>
          <p:cNvPr id="55299" name="Rectangle 3"/>
          <p:cNvSpPr>
            <a:spLocks noGrp="1" noChangeArrowheads="1"/>
          </p:cNvSpPr>
          <p:nvPr>
            <p:ph idx="1"/>
          </p:nvPr>
        </p:nvSpPr>
        <p:spPr/>
        <p:txBody>
          <a:bodyPr/>
          <a:lstStyle/>
          <a:p>
            <a:r>
              <a:rPr lang="en-US" altLang="x-none"/>
              <a:t>Did your group have a consensus?</a:t>
            </a:r>
          </a:p>
          <a:p>
            <a:r>
              <a:rPr lang="en-US" altLang="x-none"/>
              <a:t>What was your top argument supporting your position?</a:t>
            </a:r>
          </a:p>
          <a:p>
            <a:r>
              <a:rPr lang="en-US" altLang="x-none"/>
              <a:t>Is it illegal for me to teach this topic?</a:t>
            </a:r>
          </a:p>
          <a:p>
            <a:r>
              <a:rPr lang="en-US" altLang="x-none"/>
              <a:t>Is it unethical for me to teach this topic?</a:t>
            </a:r>
          </a:p>
          <a:p>
            <a:r>
              <a:rPr lang="en-US" altLang="x-none"/>
              <a:t>Is it negligent?  i.e., should I be liable is a student that uses this knowledge to do something bad?</a:t>
            </a:r>
          </a:p>
        </p:txBody>
      </p:sp>
      <p:sp>
        <p:nvSpPr>
          <p:cNvPr id="6" name="Slide Number Placeholder 5"/>
          <p:cNvSpPr>
            <a:spLocks noGrp="1"/>
          </p:cNvSpPr>
          <p:nvPr>
            <p:ph type="sldNum" sz="quarter" idx="12"/>
          </p:nvPr>
        </p:nvSpPr>
        <p:spPr/>
        <p:txBody>
          <a:bodyPr/>
          <a:lstStyle/>
          <a:p>
            <a:fld id="{C41A0CB5-E36C-BD45-B7B5-87386820BB31}" type="slidenum">
              <a:rPr lang="en-US" altLang="x-none" smtClean="0"/>
              <a:pPr/>
              <a:t>4</a:t>
            </a:fld>
            <a:endParaRPr lang="en-US" altLang="x-none"/>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x-none"/>
              <a:t>Ethical vs. Legal Issues</a:t>
            </a:r>
          </a:p>
        </p:txBody>
      </p:sp>
      <p:sp>
        <p:nvSpPr>
          <p:cNvPr id="19459" name="Rectangle 3"/>
          <p:cNvSpPr>
            <a:spLocks noGrp="1" noChangeArrowheads="1"/>
          </p:cNvSpPr>
          <p:nvPr>
            <p:ph idx="1"/>
          </p:nvPr>
        </p:nvSpPr>
        <p:spPr/>
        <p:txBody>
          <a:bodyPr/>
          <a:lstStyle/>
          <a:p>
            <a:endParaRPr lang="en-US" altLang="x-none"/>
          </a:p>
          <a:p>
            <a:r>
              <a:rPr lang="en-US" altLang="x-none"/>
              <a:t>Q:  What’s the difference between a legal issue and an ethical issue?</a:t>
            </a:r>
          </a:p>
          <a:p>
            <a:r>
              <a:rPr lang="en-US" altLang="x-none"/>
              <a:t>How do you determine which it is?</a:t>
            </a:r>
          </a:p>
          <a:p>
            <a:r>
              <a:rPr lang="en-US" altLang="x-none"/>
              <a:t>Should you care which it is?</a:t>
            </a:r>
          </a:p>
          <a:p>
            <a:r>
              <a:rPr lang="en-US" altLang="x-none"/>
              <a:t>What percentage of your time would you guess that you will spend dealing with ethical or legal issues?</a:t>
            </a:r>
          </a:p>
        </p:txBody>
      </p:sp>
      <p:sp>
        <p:nvSpPr>
          <p:cNvPr id="6" name="Slide Number Placeholder 5"/>
          <p:cNvSpPr>
            <a:spLocks noGrp="1"/>
          </p:cNvSpPr>
          <p:nvPr>
            <p:ph type="sldNum" sz="quarter" idx="12"/>
          </p:nvPr>
        </p:nvSpPr>
        <p:spPr/>
        <p:txBody>
          <a:bodyPr/>
          <a:lstStyle/>
          <a:p>
            <a:fld id="{0315DC01-1BE5-E846-B39A-94DE3A8FDAE1}" type="slidenum">
              <a:rPr lang="en-US" altLang="x-none" smtClean="0"/>
              <a:pPr/>
              <a:t>5</a:t>
            </a:fld>
            <a:endParaRPr lang="en-US" altLang="x-none"/>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ltLang="x-none"/>
              <a:t>Ethical vs. Legal Issues</a:t>
            </a:r>
          </a:p>
        </p:txBody>
      </p:sp>
      <p:sp>
        <p:nvSpPr>
          <p:cNvPr id="10243" name="Rectangle 3"/>
          <p:cNvSpPr>
            <a:spLocks noGrp="1" noChangeArrowheads="1"/>
          </p:cNvSpPr>
          <p:nvPr>
            <p:ph idx="1"/>
          </p:nvPr>
        </p:nvSpPr>
        <p:spPr/>
        <p:txBody>
          <a:bodyPr/>
          <a:lstStyle/>
          <a:p>
            <a:r>
              <a:rPr lang="en-US" altLang="x-none"/>
              <a:t>Legal issues:</a:t>
            </a:r>
          </a:p>
          <a:p>
            <a:pPr lvl="1"/>
            <a:r>
              <a:rPr lang="en-US" altLang="x-none"/>
              <a:t>Sometimes have a definitive answer</a:t>
            </a:r>
          </a:p>
          <a:p>
            <a:pPr lvl="1"/>
            <a:r>
              <a:rPr lang="en-US" altLang="x-none"/>
              <a:t>Determination is made by others (not you)</a:t>
            </a:r>
          </a:p>
          <a:p>
            <a:r>
              <a:rPr lang="en-US" altLang="x-none"/>
              <a:t>Ethical issues:</a:t>
            </a:r>
          </a:p>
          <a:p>
            <a:pPr lvl="1"/>
            <a:r>
              <a:rPr lang="en-US" altLang="x-none"/>
              <a:t>Sometimes have a definitive answer</a:t>
            </a:r>
          </a:p>
          <a:p>
            <a:pPr lvl="1"/>
            <a:r>
              <a:rPr lang="en-US" altLang="x-none"/>
              <a:t>You determine your course of action</a:t>
            </a:r>
          </a:p>
          <a:p>
            <a:pPr lvl="1"/>
            <a:endParaRPr lang="en-US" altLang="x-none"/>
          </a:p>
          <a:p>
            <a:r>
              <a:rPr lang="en-US" altLang="x-none"/>
              <a:t>The law doesn’t make it “right”</a:t>
            </a:r>
          </a:p>
          <a:p>
            <a:r>
              <a:rPr lang="en-US" altLang="x-none"/>
              <a:t>Being “right” doesn’t make it legal</a:t>
            </a:r>
          </a:p>
        </p:txBody>
      </p:sp>
      <p:sp>
        <p:nvSpPr>
          <p:cNvPr id="6" name="Slide Number Placeholder 5"/>
          <p:cNvSpPr>
            <a:spLocks noGrp="1"/>
          </p:cNvSpPr>
          <p:nvPr>
            <p:ph type="sldNum" sz="quarter" idx="12"/>
          </p:nvPr>
        </p:nvSpPr>
        <p:spPr/>
        <p:txBody>
          <a:bodyPr/>
          <a:lstStyle/>
          <a:p>
            <a:fld id="{098FD86A-66BF-7A4B-A720-935951E87B2F}" type="slidenum">
              <a:rPr lang="en-US" altLang="x-none" smtClean="0"/>
              <a:pPr/>
              <a:t>6</a:t>
            </a:fld>
            <a:endParaRPr lang="en-US" altLang="x-none"/>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x-none"/>
              <a:t>Ethical Issues</a:t>
            </a:r>
          </a:p>
        </p:txBody>
      </p:sp>
      <p:sp>
        <p:nvSpPr>
          <p:cNvPr id="11267" name="Rectangle 3"/>
          <p:cNvSpPr>
            <a:spLocks noGrp="1" noChangeArrowheads="1"/>
          </p:cNvSpPr>
          <p:nvPr>
            <p:ph idx="1"/>
          </p:nvPr>
        </p:nvSpPr>
        <p:spPr/>
        <p:txBody>
          <a:bodyPr/>
          <a:lstStyle/>
          <a:p>
            <a:r>
              <a:rPr lang="en-US" altLang="x-none"/>
              <a:t>Ethical  adj.  1. pertaining to or dealing with morals or the principles of morality; pertaining to right and wrong in conduct.  2. in accordance with the rules or standards for right conduct or practice, esp, the standards of a profession. </a:t>
            </a:r>
          </a:p>
          <a:p>
            <a:endParaRPr lang="en-US" altLang="x-none"/>
          </a:p>
          <a:p>
            <a:r>
              <a:rPr lang="en-US" altLang="x-none"/>
              <a:t>Examples:</a:t>
            </a:r>
          </a:p>
          <a:p>
            <a:pPr lvl="1"/>
            <a:r>
              <a:rPr lang="en-US" altLang="x-none"/>
              <a:t>Should companies collect and/or sell customer data?</a:t>
            </a:r>
          </a:p>
          <a:p>
            <a:pPr lvl="1"/>
            <a:r>
              <a:rPr lang="en-US" altLang="x-none"/>
              <a:t>Should IT specialists monitor and report employee computer use?</a:t>
            </a:r>
          </a:p>
          <a:p>
            <a:pPr lvl="1"/>
            <a:r>
              <a:rPr lang="en-US" altLang="x-none"/>
              <a:t>Should you act on information you inadvertently see due to having administrator privileges?</a:t>
            </a:r>
          </a:p>
          <a:p>
            <a:pPr lvl="1"/>
            <a:endParaRPr lang="en-US" altLang="x-none"/>
          </a:p>
        </p:txBody>
      </p:sp>
      <p:sp>
        <p:nvSpPr>
          <p:cNvPr id="6" name="Slide Number Placeholder 5"/>
          <p:cNvSpPr>
            <a:spLocks noGrp="1"/>
          </p:cNvSpPr>
          <p:nvPr>
            <p:ph type="sldNum" sz="quarter" idx="12"/>
          </p:nvPr>
        </p:nvSpPr>
        <p:spPr/>
        <p:txBody>
          <a:bodyPr/>
          <a:lstStyle/>
          <a:p>
            <a:fld id="{09BF8E64-1A9F-F64E-8349-C68FB74863E5}" type="slidenum">
              <a:rPr lang="en-US" altLang="x-none" smtClean="0"/>
              <a:pPr/>
              <a:t>7</a:t>
            </a:fld>
            <a:endParaRPr lang="en-US" altLang="x-none"/>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ltLang="x-none"/>
              <a:t>Consider Your Views  on</a:t>
            </a:r>
            <a:br>
              <a:rPr lang="en-US" altLang="x-none"/>
            </a:br>
            <a:r>
              <a:rPr lang="en-US" altLang="x-none"/>
              <a:t>Ethical Behavior</a:t>
            </a:r>
          </a:p>
        </p:txBody>
      </p:sp>
      <p:sp>
        <p:nvSpPr>
          <p:cNvPr id="27651" name="Rectangle 3"/>
          <p:cNvSpPr>
            <a:spLocks noGrp="1" noChangeArrowheads="1"/>
          </p:cNvSpPr>
          <p:nvPr>
            <p:ph idx="1"/>
          </p:nvPr>
        </p:nvSpPr>
        <p:spPr/>
        <p:txBody>
          <a:bodyPr/>
          <a:lstStyle/>
          <a:p>
            <a:r>
              <a:rPr lang="en-US" altLang="x-none"/>
              <a:t>In every job situation, we are all eventually faced with an ethical dilemma </a:t>
            </a:r>
          </a:p>
          <a:p>
            <a:r>
              <a:rPr lang="en-US" altLang="x-none"/>
              <a:t>How will you react?  How will you determine what the “right” course of action is?  What are you willing to risk to do the “right thing”?   </a:t>
            </a:r>
          </a:p>
          <a:p>
            <a:r>
              <a:rPr lang="en-US" altLang="x-none"/>
              <a:t>How far are you willing to bend?  And when?</a:t>
            </a:r>
          </a:p>
          <a:p>
            <a:r>
              <a:rPr lang="en-US" altLang="x-none"/>
              <a:t>Recommendation:  As you read about these issues during your studies, take time to reflect on what you would do</a:t>
            </a:r>
          </a:p>
        </p:txBody>
      </p:sp>
      <p:sp>
        <p:nvSpPr>
          <p:cNvPr id="6" name="Slide Number Placeholder 5"/>
          <p:cNvSpPr>
            <a:spLocks noGrp="1"/>
          </p:cNvSpPr>
          <p:nvPr>
            <p:ph type="sldNum" sz="quarter" idx="12"/>
          </p:nvPr>
        </p:nvSpPr>
        <p:spPr/>
        <p:txBody>
          <a:bodyPr/>
          <a:lstStyle/>
          <a:p>
            <a:fld id="{DC6F40C3-5C2D-A34C-B7BB-D682F783E297}" type="slidenum">
              <a:rPr lang="en-US" altLang="x-none" smtClean="0"/>
              <a:pPr/>
              <a:t>8</a:t>
            </a:fld>
            <a:endParaRPr lang="en-US" altLang="x-none"/>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ltLang="x-none"/>
              <a:t>Are Your Ethics Contextual?</a:t>
            </a:r>
          </a:p>
        </p:txBody>
      </p:sp>
      <p:sp>
        <p:nvSpPr>
          <p:cNvPr id="28675" name="Rectangle 3"/>
          <p:cNvSpPr>
            <a:spLocks noGrp="1" noChangeArrowheads="1"/>
          </p:cNvSpPr>
          <p:nvPr>
            <p:ph idx="1"/>
          </p:nvPr>
        </p:nvSpPr>
        <p:spPr/>
        <p:txBody>
          <a:bodyPr/>
          <a:lstStyle/>
          <a:p>
            <a:r>
              <a:rPr lang="en-US" altLang="x-none"/>
              <a:t>Are they unchanging or contextual?</a:t>
            </a:r>
          </a:p>
          <a:p>
            <a:pPr lvl="1"/>
            <a:r>
              <a:rPr lang="en-US" altLang="x-none"/>
              <a:t>Folks know that downloading music or software they don’t own is illegal, but do so anyway because they don’t believe that it hurts the owners of the IP (intellectual property)</a:t>
            </a:r>
          </a:p>
          <a:p>
            <a:pPr lvl="1"/>
            <a:r>
              <a:rPr lang="en-US" altLang="x-none"/>
              <a:t>You have an expectation of privacy (lockers, email, etc.) except if there is suspicion of wrong doing</a:t>
            </a:r>
          </a:p>
          <a:p>
            <a:pPr lvl="1"/>
            <a:r>
              <a:rPr lang="en-US" altLang="x-none"/>
              <a:t>Never tell a lie….except if ……</a:t>
            </a:r>
          </a:p>
          <a:p>
            <a:r>
              <a:rPr lang="en-US" altLang="x-none"/>
              <a:t>Somehow, legal doctrine must codify these complicated and contextual courses of action</a:t>
            </a:r>
          </a:p>
        </p:txBody>
      </p:sp>
      <p:sp>
        <p:nvSpPr>
          <p:cNvPr id="6" name="Slide Number Placeholder 5"/>
          <p:cNvSpPr>
            <a:spLocks noGrp="1"/>
          </p:cNvSpPr>
          <p:nvPr>
            <p:ph type="sldNum" sz="quarter" idx="12"/>
          </p:nvPr>
        </p:nvSpPr>
        <p:spPr/>
        <p:txBody>
          <a:bodyPr/>
          <a:lstStyle/>
          <a:p>
            <a:fld id="{A2505AA8-554C-CB49-92A8-FFB57A922C40}" type="slidenum">
              <a:rPr lang="en-US" altLang="x-none" smtClean="0"/>
              <a:pPr/>
              <a:t>9</a:t>
            </a:fld>
            <a:endParaRPr lang="en-US" altLang="x-none"/>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1328</TotalTime>
  <Words>2360</Words>
  <Application>Microsoft Office PowerPoint</Application>
  <PresentationFormat>Widescreen</PresentationFormat>
  <Paragraphs>278</Paragraphs>
  <Slides>34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Calibri</vt:lpstr>
      <vt:lpstr>Calibri Light</vt:lpstr>
      <vt:lpstr>Office Theme</vt:lpstr>
      <vt:lpstr>Legal and Ethical Issues in Computer Security</vt:lpstr>
      <vt:lpstr>Objectives for this session:</vt:lpstr>
      <vt:lpstr>Think…</vt:lpstr>
      <vt:lpstr>Post-Processing</vt:lpstr>
      <vt:lpstr>Ethical vs. Legal Issues</vt:lpstr>
      <vt:lpstr>Ethical vs. Legal Issues</vt:lpstr>
      <vt:lpstr>Ethical Issues</vt:lpstr>
      <vt:lpstr>Consider Your Views  on Ethical Behavior</vt:lpstr>
      <vt:lpstr>Are Your Ethics Contextual?</vt:lpstr>
      <vt:lpstr>Framework for Ethics</vt:lpstr>
      <vt:lpstr>Consequence-Based Ethics</vt:lpstr>
      <vt:lpstr>Rule-Based Ethics</vt:lpstr>
      <vt:lpstr>Time to work again</vt:lpstr>
      <vt:lpstr>Four Ethical Issues of the Information Age1</vt:lpstr>
      <vt:lpstr>Before moving on…</vt:lpstr>
      <vt:lpstr>Legal Issues</vt:lpstr>
      <vt:lpstr>Hierarchy of Regulations</vt:lpstr>
      <vt:lpstr>Examples</vt:lpstr>
      <vt:lpstr>What would we expect to see in “information protection” legislation?</vt:lpstr>
      <vt:lpstr>1. International Cybercrime Treaty</vt:lpstr>
      <vt:lpstr>2. Sarbanes-Oxley Act of 2002</vt:lpstr>
      <vt:lpstr>3. Health Data Security Requirements (National Research Council 1997 report)</vt:lpstr>
      <vt:lpstr>HIPAA Health Insurance Portability and Accountability Act</vt:lpstr>
      <vt:lpstr>HIPAA Security Examples</vt:lpstr>
      <vt:lpstr>HIPAA Security Areas</vt:lpstr>
      <vt:lpstr>4.  Financial Modernization Act of 1999 (GLB, Gramm-Leach-Bliley Act)</vt:lpstr>
      <vt:lpstr>GLB Components</vt:lpstr>
      <vt:lpstr>5.  US Patriot Act</vt:lpstr>
      <vt:lpstr>Patriot Act</vt:lpstr>
      <vt:lpstr>6.  FERPA</vt:lpstr>
      <vt:lpstr>Implications for IT</vt:lpstr>
      <vt:lpstr>Time to Work Again</vt:lpstr>
      <vt:lpstr>Summary - Emerging Issues</vt:lpstr>
      <vt:lpstr>Summary - Challenges</vt:lpstr>
    </vt:vector>
  </TitlesOfParts>
  <Company>Iowa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Legal and Ethical Issues in Computer Security</dc:title>
  <dc:creator>Davis</dc:creator>
  <cp:lastModifiedBy>Dr. X</cp:lastModifiedBy>
  <cp:revision>63</cp:revision>
  <dcterms:created xsi:type="dcterms:W3CDTF">2004-05-01T03:13:15Z</dcterms:created>
  <dcterms:modified xsi:type="dcterms:W3CDTF">2017-04-12T21:03:04Z</dcterms:modified>
</cp:coreProperties>
</file>