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98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99" r:id="rId26"/>
    <p:sldId id="300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30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4345" autoAdjust="0"/>
  </p:normalViewPr>
  <p:slideViewPr>
    <p:cSldViewPr snapToGrid="0">
      <p:cViewPr varScale="1">
        <p:scale>
          <a:sx n="93" d="100"/>
          <a:sy n="93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0070C0"/>
                </a:solidFill>
              </a:rPr>
              <a:t>SSP Control Family Implementation</a:t>
            </a:r>
            <a:r>
              <a:rPr lang="en-US" sz="2400" baseline="0" dirty="0">
                <a:solidFill>
                  <a:srgbClr val="0070C0"/>
                </a:solidFill>
              </a:rPr>
              <a:t> State</a:t>
            </a:r>
            <a:endParaRPr lang="en-US" sz="2400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21864734113759865"/>
          <c:y val="1.8347981964607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Charts!$J$1</c:f>
              <c:strCache>
                <c:ptCount val="1"/>
                <c:pt idx="0">
                  <c:v>Control Implemented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Charts!$A$2:$A$20</c:f>
              <c:strCache>
                <c:ptCount val="19"/>
                <c:pt idx="0">
                  <c:v>Access Control (AC)</c:v>
                </c:pt>
                <c:pt idx="1">
                  <c:v>Awareness and Training (AT)</c:v>
                </c:pt>
                <c:pt idx="2">
                  <c:v>Audit and Accountability (AU)</c:v>
                </c:pt>
                <c:pt idx="3">
                  <c:v>Security Assessment and Authorization (CA)</c:v>
                </c:pt>
                <c:pt idx="4">
                  <c:v>Configuration Management (CM)</c:v>
                </c:pt>
                <c:pt idx="5">
                  <c:v>Contingency Planning (CP)</c:v>
                </c:pt>
                <c:pt idx="6">
                  <c:v>Identification and Authentication (IA)</c:v>
                </c:pt>
                <c:pt idx="7">
                  <c:v>Incident Respnse (IR)</c:v>
                </c:pt>
                <c:pt idx="8">
                  <c:v>Maintenance (MA)</c:v>
                </c:pt>
                <c:pt idx="9">
                  <c:v>Media Protection (MP)</c:v>
                </c:pt>
                <c:pt idx="10">
                  <c:v>Personnel Security (PS)</c:v>
                </c:pt>
                <c:pt idx="11">
                  <c:v>Physical &amp; Environmental (PE)</c:v>
                </c:pt>
                <c:pt idx="12">
                  <c:v>Planning (PL)</c:v>
                </c:pt>
                <c:pt idx="13">
                  <c:v>Information Security Program Plan (PM)</c:v>
                </c:pt>
                <c:pt idx="14">
                  <c:v>Risk Assessment (RA)</c:v>
                </c:pt>
                <c:pt idx="15">
                  <c:v>System and Services Acquisition (SA)</c:v>
                </c:pt>
                <c:pt idx="16">
                  <c:v>System/Communications Protection (SC)</c:v>
                </c:pt>
                <c:pt idx="17">
                  <c:v>System/Information Integrity (SI)</c:v>
                </c:pt>
                <c:pt idx="18">
                  <c:v>Privacy</c:v>
                </c:pt>
              </c:strCache>
            </c:strRef>
          </c:cat>
          <c:val>
            <c:numRef>
              <c:f>Charts!$J$2:$J$20</c:f>
              <c:numCache>
                <c:formatCode>General</c:formatCode>
                <c:ptCount val="19"/>
                <c:pt idx="0">
                  <c:v>12</c:v>
                </c:pt>
                <c:pt idx="1">
                  <c:v>0</c:v>
                </c:pt>
                <c:pt idx="2">
                  <c:v>6</c:v>
                </c:pt>
                <c:pt idx="3">
                  <c:v>2</c:v>
                </c:pt>
                <c:pt idx="4">
                  <c:v>1</c:v>
                </c:pt>
                <c:pt idx="5">
                  <c:v>25</c:v>
                </c:pt>
                <c:pt idx="6">
                  <c:v>4</c:v>
                </c:pt>
                <c:pt idx="7">
                  <c:v>6</c:v>
                </c:pt>
                <c:pt idx="8">
                  <c:v>0</c:v>
                </c:pt>
                <c:pt idx="9">
                  <c:v>8</c:v>
                </c:pt>
                <c:pt idx="10">
                  <c:v>0</c:v>
                </c:pt>
                <c:pt idx="11">
                  <c:v>13</c:v>
                </c:pt>
                <c:pt idx="12">
                  <c:v>2</c:v>
                </c:pt>
                <c:pt idx="13">
                  <c:v>0</c:v>
                </c:pt>
                <c:pt idx="14">
                  <c:v>2</c:v>
                </c:pt>
                <c:pt idx="15">
                  <c:v>0</c:v>
                </c:pt>
                <c:pt idx="16">
                  <c:v>4</c:v>
                </c:pt>
                <c:pt idx="17">
                  <c:v>5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24-46C6-BFCF-573FD65E65F1}"/>
            </c:ext>
          </c:extLst>
        </c:ser>
        <c:ser>
          <c:idx val="1"/>
          <c:order val="1"/>
          <c:tx>
            <c:strRef>
              <c:f>Charts!$K$1</c:f>
              <c:strCache>
                <c:ptCount val="1"/>
                <c:pt idx="0">
                  <c:v>Control Partially Implemented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Charts!$A$2:$A$20</c:f>
              <c:strCache>
                <c:ptCount val="19"/>
                <c:pt idx="0">
                  <c:v>Access Control (AC)</c:v>
                </c:pt>
                <c:pt idx="1">
                  <c:v>Awareness and Training (AT)</c:v>
                </c:pt>
                <c:pt idx="2">
                  <c:v>Audit and Accountability (AU)</c:v>
                </c:pt>
                <c:pt idx="3">
                  <c:v>Security Assessment and Authorization (CA)</c:v>
                </c:pt>
                <c:pt idx="4">
                  <c:v>Configuration Management (CM)</c:v>
                </c:pt>
                <c:pt idx="5">
                  <c:v>Contingency Planning (CP)</c:v>
                </c:pt>
                <c:pt idx="6">
                  <c:v>Identification and Authentication (IA)</c:v>
                </c:pt>
                <c:pt idx="7">
                  <c:v>Incident Respnse (IR)</c:v>
                </c:pt>
                <c:pt idx="8">
                  <c:v>Maintenance (MA)</c:v>
                </c:pt>
                <c:pt idx="9">
                  <c:v>Media Protection (MP)</c:v>
                </c:pt>
                <c:pt idx="10">
                  <c:v>Personnel Security (PS)</c:v>
                </c:pt>
                <c:pt idx="11">
                  <c:v>Physical &amp; Environmental (PE)</c:v>
                </c:pt>
                <c:pt idx="12">
                  <c:v>Planning (PL)</c:v>
                </c:pt>
                <c:pt idx="13">
                  <c:v>Information Security Program Plan (PM)</c:v>
                </c:pt>
                <c:pt idx="14">
                  <c:v>Risk Assessment (RA)</c:v>
                </c:pt>
                <c:pt idx="15">
                  <c:v>System and Services Acquisition (SA)</c:v>
                </c:pt>
                <c:pt idx="16">
                  <c:v>System/Communications Protection (SC)</c:v>
                </c:pt>
                <c:pt idx="17">
                  <c:v>System/Information Integrity (SI)</c:v>
                </c:pt>
                <c:pt idx="18">
                  <c:v>Privacy</c:v>
                </c:pt>
              </c:strCache>
            </c:strRef>
          </c:cat>
          <c:val>
            <c:numRef>
              <c:f>Charts!$K$2:$K$20</c:f>
              <c:numCache>
                <c:formatCode>General</c:formatCode>
                <c:ptCount val="19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8</c:v>
                </c:pt>
                <c:pt idx="11">
                  <c:v>17</c:v>
                </c:pt>
                <c:pt idx="12">
                  <c:v>2</c:v>
                </c:pt>
                <c:pt idx="13">
                  <c:v>0</c:v>
                </c:pt>
                <c:pt idx="14">
                  <c:v>5</c:v>
                </c:pt>
                <c:pt idx="15">
                  <c:v>4</c:v>
                </c:pt>
                <c:pt idx="16">
                  <c:v>9</c:v>
                </c:pt>
                <c:pt idx="17">
                  <c:v>19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24-46C6-BFCF-573FD65E65F1}"/>
            </c:ext>
          </c:extLst>
        </c:ser>
        <c:ser>
          <c:idx val="2"/>
          <c:order val="2"/>
          <c:tx>
            <c:strRef>
              <c:f>Charts!$L$1</c:f>
              <c:strCache>
                <c:ptCount val="1"/>
                <c:pt idx="0">
                  <c:v>Control Planned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Charts!$A$2:$A$20</c:f>
              <c:strCache>
                <c:ptCount val="19"/>
                <c:pt idx="0">
                  <c:v>Access Control (AC)</c:v>
                </c:pt>
                <c:pt idx="1">
                  <c:v>Awareness and Training (AT)</c:v>
                </c:pt>
                <c:pt idx="2">
                  <c:v>Audit and Accountability (AU)</c:v>
                </c:pt>
                <c:pt idx="3">
                  <c:v>Security Assessment and Authorization (CA)</c:v>
                </c:pt>
                <c:pt idx="4">
                  <c:v>Configuration Management (CM)</c:v>
                </c:pt>
                <c:pt idx="5">
                  <c:v>Contingency Planning (CP)</c:v>
                </c:pt>
                <c:pt idx="6">
                  <c:v>Identification and Authentication (IA)</c:v>
                </c:pt>
                <c:pt idx="7">
                  <c:v>Incident Respnse (IR)</c:v>
                </c:pt>
                <c:pt idx="8">
                  <c:v>Maintenance (MA)</c:v>
                </c:pt>
                <c:pt idx="9">
                  <c:v>Media Protection (MP)</c:v>
                </c:pt>
                <c:pt idx="10">
                  <c:v>Personnel Security (PS)</c:v>
                </c:pt>
                <c:pt idx="11">
                  <c:v>Physical &amp; Environmental (PE)</c:v>
                </c:pt>
                <c:pt idx="12">
                  <c:v>Planning (PL)</c:v>
                </c:pt>
                <c:pt idx="13">
                  <c:v>Information Security Program Plan (PM)</c:v>
                </c:pt>
                <c:pt idx="14">
                  <c:v>Risk Assessment (RA)</c:v>
                </c:pt>
                <c:pt idx="15">
                  <c:v>System and Services Acquisition (SA)</c:v>
                </c:pt>
                <c:pt idx="16">
                  <c:v>System/Communications Protection (SC)</c:v>
                </c:pt>
                <c:pt idx="17">
                  <c:v>System/Information Integrity (SI)</c:v>
                </c:pt>
                <c:pt idx="18">
                  <c:v>Privacy</c:v>
                </c:pt>
              </c:strCache>
            </c:strRef>
          </c:cat>
          <c:val>
            <c:numRef>
              <c:f>Charts!$L$2:$L$20</c:f>
              <c:numCache>
                <c:formatCode>General</c:formatCode>
                <c:ptCount val="19"/>
                <c:pt idx="0">
                  <c:v>32</c:v>
                </c:pt>
                <c:pt idx="1">
                  <c:v>3</c:v>
                </c:pt>
                <c:pt idx="2">
                  <c:v>12</c:v>
                </c:pt>
                <c:pt idx="3">
                  <c:v>5</c:v>
                </c:pt>
                <c:pt idx="4">
                  <c:v>22</c:v>
                </c:pt>
                <c:pt idx="5">
                  <c:v>7</c:v>
                </c:pt>
                <c:pt idx="6">
                  <c:v>12</c:v>
                </c:pt>
                <c:pt idx="7">
                  <c:v>6</c:v>
                </c:pt>
                <c:pt idx="8">
                  <c:v>12</c:v>
                </c:pt>
                <c:pt idx="9">
                  <c:v>4</c:v>
                </c:pt>
                <c:pt idx="10">
                  <c:v>2</c:v>
                </c:pt>
                <c:pt idx="11">
                  <c:v>5</c:v>
                </c:pt>
                <c:pt idx="12">
                  <c:v>2</c:v>
                </c:pt>
                <c:pt idx="13">
                  <c:v>11</c:v>
                </c:pt>
                <c:pt idx="14">
                  <c:v>3</c:v>
                </c:pt>
                <c:pt idx="15">
                  <c:v>6</c:v>
                </c:pt>
                <c:pt idx="16">
                  <c:v>11</c:v>
                </c:pt>
                <c:pt idx="17">
                  <c:v>10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24-46C6-BFCF-573FD65E6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4909568"/>
        <c:axId val="1180543328"/>
      </c:barChart>
      <c:catAx>
        <c:axId val="106490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543328"/>
        <c:crosses val="autoZero"/>
        <c:auto val="1"/>
        <c:lblAlgn val="ctr"/>
        <c:lblOffset val="100"/>
        <c:noMultiLvlLbl val="0"/>
      </c:catAx>
      <c:valAx>
        <c:axId val="118054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90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5D4B6-415A-4052-888D-C5B9182EB49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DFE484E-F43D-4DD5-920D-5BD2DD59540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kumimoji="0" lang="en-US" sz="2000" b="0" i="0" u="none" baseline="0" dirty="0">
              <a:uLnTx/>
              <a:uFillTx/>
            </a:rPr>
            <a:t>Selecting an initial set of baseline security controls based on a FIPS 199 worst-case, impact analysis</a:t>
          </a:r>
          <a:endParaRPr lang="en-US" sz="2000" dirty="0"/>
        </a:p>
      </dgm:t>
    </dgm:pt>
    <dgm:pt modelId="{55839A10-AEB9-4CAC-8CE3-3DD2410ED60C}" type="parTrans" cxnId="{317DAFF6-081D-42BD-8FF8-F68A3C954717}">
      <dgm:prSet/>
      <dgm:spPr/>
      <dgm:t>
        <a:bodyPr/>
        <a:lstStyle/>
        <a:p>
          <a:endParaRPr lang="en-US"/>
        </a:p>
      </dgm:t>
    </dgm:pt>
    <dgm:pt modelId="{8ED63814-3CEA-4ED8-8B08-2855D61685E2}" type="sibTrans" cxnId="{317DAFF6-081D-42BD-8FF8-F68A3C95471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F1AAA989-CAE0-4050-AFC8-EA32FBAE9E2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kumimoji="0" lang="en-US" sz="2000" b="0" i="0" u="none" baseline="0" dirty="0">
              <a:uLnTx/>
              <a:uFillTx/>
            </a:rPr>
            <a:t>Tailoring the baseline security controls</a:t>
          </a:r>
          <a:endParaRPr lang="en-US" sz="2000" dirty="0"/>
        </a:p>
      </dgm:t>
    </dgm:pt>
    <dgm:pt modelId="{5BB4BA5A-C2DB-4258-B916-F44F70F0E908}" type="parTrans" cxnId="{7B50FA59-7FA3-44ED-8344-5FA400682C8D}">
      <dgm:prSet/>
      <dgm:spPr/>
      <dgm:t>
        <a:bodyPr/>
        <a:lstStyle/>
        <a:p>
          <a:endParaRPr lang="en-US"/>
        </a:p>
      </dgm:t>
    </dgm:pt>
    <dgm:pt modelId="{23154AC7-A720-442C-AE89-6C63B19F9A2F}" type="sibTrans" cxnId="{7B50FA59-7FA3-44ED-8344-5FA400682C8D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6F5A821-3EEB-4F19-BFBC-53B8FA4E359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kumimoji="0" lang="en-US" b="0" i="0" u="none" baseline="0" dirty="0">
              <a:uLnTx/>
              <a:uFillTx/>
            </a:rPr>
            <a:t>Supplementing the security controls, as necessary, based on an organizational assessment of risk.</a:t>
          </a:r>
          <a:endParaRPr lang="en-US" dirty="0"/>
        </a:p>
      </dgm:t>
    </dgm:pt>
    <dgm:pt modelId="{390D90D7-F523-4D56-B953-E36C0FD05C86}" type="parTrans" cxnId="{EBEFD6C1-9649-4980-BCFD-66B44C4C684C}">
      <dgm:prSet/>
      <dgm:spPr/>
      <dgm:t>
        <a:bodyPr/>
        <a:lstStyle/>
        <a:p>
          <a:endParaRPr lang="en-US"/>
        </a:p>
      </dgm:t>
    </dgm:pt>
    <dgm:pt modelId="{E7FED9B3-38CF-4D9B-9D8C-8096D7861DB5}" type="sibTrans" cxnId="{EBEFD6C1-9649-4980-BCFD-66B44C4C684C}">
      <dgm:prSet/>
      <dgm:spPr/>
      <dgm:t>
        <a:bodyPr/>
        <a:lstStyle/>
        <a:p>
          <a:endParaRPr lang="en-US"/>
        </a:p>
      </dgm:t>
    </dgm:pt>
    <dgm:pt modelId="{2A6A11AC-AB61-4562-8409-6EF695C96AC3}" type="pres">
      <dgm:prSet presAssocID="{0B25D4B6-415A-4052-888D-C5B9182EB493}" presName="Name0" presStyleCnt="0">
        <dgm:presLayoutVars>
          <dgm:dir/>
          <dgm:resizeHandles val="exact"/>
        </dgm:presLayoutVars>
      </dgm:prSet>
      <dgm:spPr/>
    </dgm:pt>
    <dgm:pt modelId="{0CE7A726-EE78-4372-A510-4A2D90525844}" type="pres">
      <dgm:prSet presAssocID="{0DFE484E-F43D-4DD5-920D-5BD2DD595409}" presName="node" presStyleLbl="node1" presStyleIdx="0" presStyleCnt="3">
        <dgm:presLayoutVars>
          <dgm:bulletEnabled val="1"/>
        </dgm:presLayoutVars>
      </dgm:prSet>
      <dgm:spPr/>
    </dgm:pt>
    <dgm:pt modelId="{A85CEA4D-772E-4D93-8012-A1904E1EB191}" type="pres">
      <dgm:prSet presAssocID="{8ED63814-3CEA-4ED8-8B08-2855D61685E2}" presName="sibTrans" presStyleLbl="sibTrans2D1" presStyleIdx="0" presStyleCnt="2"/>
      <dgm:spPr/>
    </dgm:pt>
    <dgm:pt modelId="{B6A4FA36-2B95-47A7-84AB-38B0555DE77B}" type="pres">
      <dgm:prSet presAssocID="{8ED63814-3CEA-4ED8-8B08-2855D61685E2}" presName="connectorText" presStyleLbl="sibTrans2D1" presStyleIdx="0" presStyleCnt="2"/>
      <dgm:spPr/>
    </dgm:pt>
    <dgm:pt modelId="{CF85867A-79C8-4576-8226-EEF5CFCC63C8}" type="pres">
      <dgm:prSet presAssocID="{F1AAA989-CAE0-4050-AFC8-EA32FBAE9E22}" presName="node" presStyleLbl="node1" presStyleIdx="1" presStyleCnt="3">
        <dgm:presLayoutVars>
          <dgm:bulletEnabled val="1"/>
        </dgm:presLayoutVars>
      </dgm:prSet>
      <dgm:spPr/>
    </dgm:pt>
    <dgm:pt modelId="{547DFD98-46D8-44C0-9E83-9A1A62C5863F}" type="pres">
      <dgm:prSet presAssocID="{23154AC7-A720-442C-AE89-6C63B19F9A2F}" presName="sibTrans" presStyleLbl="sibTrans2D1" presStyleIdx="1" presStyleCnt="2"/>
      <dgm:spPr/>
    </dgm:pt>
    <dgm:pt modelId="{03188C04-3896-4528-AF48-AD70CD5835A5}" type="pres">
      <dgm:prSet presAssocID="{23154AC7-A720-442C-AE89-6C63B19F9A2F}" presName="connectorText" presStyleLbl="sibTrans2D1" presStyleIdx="1" presStyleCnt="2"/>
      <dgm:spPr/>
    </dgm:pt>
    <dgm:pt modelId="{B9E1A6C4-9F53-4185-906C-0085C97174E1}" type="pres">
      <dgm:prSet presAssocID="{46F5A821-3EEB-4F19-BFBC-53B8FA4E3598}" presName="node" presStyleLbl="node1" presStyleIdx="2" presStyleCnt="3">
        <dgm:presLayoutVars>
          <dgm:bulletEnabled val="1"/>
        </dgm:presLayoutVars>
      </dgm:prSet>
      <dgm:spPr/>
    </dgm:pt>
  </dgm:ptLst>
  <dgm:cxnLst>
    <dgm:cxn modelId="{22ED9D19-C210-4F44-84DC-964D61803042}" type="presOf" srcId="{46F5A821-3EEB-4F19-BFBC-53B8FA4E3598}" destId="{B9E1A6C4-9F53-4185-906C-0085C97174E1}" srcOrd="0" destOrd="0" presId="urn:microsoft.com/office/officeart/2005/8/layout/process1"/>
    <dgm:cxn modelId="{05FCC934-22DF-4E4C-83D5-23EB74AD2F29}" type="presOf" srcId="{8ED63814-3CEA-4ED8-8B08-2855D61685E2}" destId="{A85CEA4D-772E-4D93-8012-A1904E1EB191}" srcOrd="0" destOrd="0" presId="urn:microsoft.com/office/officeart/2005/8/layout/process1"/>
    <dgm:cxn modelId="{74408F3A-894C-472E-87A8-9F279F0F4A2E}" type="presOf" srcId="{0DFE484E-F43D-4DD5-920D-5BD2DD595409}" destId="{0CE7A726-EE78-4372-A510-4A2D90525844}" srcOrd="0" destOrd="0" presId="urn:microsoft.com/office/officeart/2005/8/layout/process1"/>
    <dgm:cxn modelId="{338CAB48-CD82-4E3C-BA2A-1FEBB98A3DBD}" type="presOf" srcId="{8ED63814-3CEA-4ED8-8B08-2855D61685E2}" destId="{B6A4FA36-2B95-47A7-84AB-38B0555DE77B}" srcOrd="1" destOrd="0" presId="urn:microsoft.com/office/officeart/2005/8/layout/process1"/>
    <dgm:cxn modelId="{7B50FA59-7FA3-44ED-8344-5FA400682C8D}" srcId="{0B25D4B6-415A-4052-888D-C5B9182EB493}" destId="{F1AAA989-CAE0-4050-AFC8-EA32FBAE9E22}" srcOrd="1" destOrd="0" parTransId="{5BB4BA5A-C2DB-4258-B916-F44F70F0E908}" sibTransId="{23154AC7-A720-442C-AE89-6C63B19F9A2F}"/>
    <dgm:cxn modelId="{8DE0C391-7AAF-408A-A667-D64B50321140}" type="presOf" srcId="{23154AC7-A720-442C-AE89-6C63B19F9A2F}" destId="{547DFD98-46D8-44C0-9E83-9A1A62C5863F}" srcOrd="0" destOrd="0" presId="urn:microsoft.com/office/officeart/2005/8/layout/process1"/>
    <dgm:cxn modelId="{8F85B9AE-192D-486A-A16A-A1D33F57E560}" type="presOf" srcId="{23154AC7-A720-442C-AE89-6C63B19F9A2F}" destId="{03188C04-3896-4528-AF48-AD70CD5835A5}" srcOrd="1" destOrd="0" presId="urn:microsoft.com/office/officeart/2005/8/layout/process1"/>
    <dgm:cxn modelId="{EBEFD6C1-9649-4980-BCFD-66B44C4C684C}" srcId="{0B25D4B6-415A-4052-888D-C5B9182EB493}" destId="{46F5A821-3EEB-4F19-BFBC-53B8FA4E3598}" srcOrd="2" destOrd="0" parTransId="{390D90D7-F523-4D56-B953-E36C0FD05C86}" sibTransId="{E7FED9B3-38CF-4D9B-9D8C-8096D7861DB5}"/>
    <dgm:cxn modelId="{682E0BCB-7DEF-4A06-9A27-536DBED1E935}" type="presOf" srcId="{F1AAA989-CAE0-4050-AFC8-EA32FBAE9E22}" destId="{CF85867A-79C8-4576-8226-EEF5CFCC63C8}" srcOrd="0" destOrd="0" presId="urn:microsoft.com/office/officeart/2005/8/layout/process1"/>
    <dgm:cxn modelId="{317DAFF6-081D-42BD-8FF8-F68A3C954717}" srcId="{0B25D4B6-415A-4052-888D-C5B9182EB493}" destId="{0DFE484E-F43D-4DD5-920D-5BD2DD595409}" srcOrd="0" destOrd="0" parTransId="{55839A10-AEB9-4CAC-8CE3-3DD2410ED60C}" sibTransId="{8ED63814-3CEA-4ED8-8B08-2855D61685E2}"/>
    <dgm:cxn modelId="{E1EA6DFD-E385-491B-B29E-BDC2806C3E30}" type="presOf" srcId="{0B25D4B6-415A-4052-888D-C5B9182EB493}" destId="{2A6A11AC-AB61-4562-8409-6EF695C96AC3}" srcOrd="0" destOrd="0" presId="urn:microsoft.com/office/officeart/2005/8/layout/process1"/>
    <dgm:cxn modelId="{86E6B398-C333-4193-907A-42CE7797D3C7}" type="presParOf" srcId="{2A6A11AC-AB61-4562-8409-6EF695C96AC3}" destId="{0CE7A726-EE78-4372-A510-4A2D90525844}" srcOrd="0" destOrd="0" presId="urn:microsoft.com/office/officeart/2005/8/layout/process1"/>
    <dgm:cxn modelId="{FAC66BC8-10F4-4233-B6F2-62783E404DBC}" type="presParOf" srcId="{2A6A11AC-AB61-4562-8409-6EF695C96AC3}" destId="{A85CEA4D-772E-4D93-8012-A1904E1EB191}" srcOrd="1" destOrd="0" presId="urn:microsoft.com/office/officeart/2005/8/layout/process1"/>
    <dgm:cxn modelId="{80038EA5-57D1-4820-BA0A-336514485A20}" type="presParOf" srcId="{A85CEA4D-772E-4D93-8012-A1904E1EB191}" destId="{B6A4FA36-2B95-47A7-84AB-38B0555DE77B}" srcOrd="0" destOrd="0" presId="urn:microsoft.com/office/officeart/2005/8/layout/process1"/>
    <dgm:cxn modelId="{D1D85FF0-819D-4E8E-8EC1-891F7E0C4A6C}" type="presParOf" srcId="{2A6A11AC-AB61-4562-8409-6EF695C96AC3}" destId="{CF85867A-79C8-4576-8226-EEF5CFCC63C8}" srcOrd="2" destOrd="0" presId="urn:microsoft.com/office/officeart/2005/8/layout/process1"/>
    <dgm:cxn modelId="{FCF51693-3D7D-4640-B75B-4C4ABCE1F5FD}" type="presParOf" srcId="{2A6A11AC-AB61-4562-8409-6EF695C96AC3}" destId="{547DFD98-46D8-44C0-9E83-9A1A62C5863F}" srcOrd="3" destOrd="0" presId="urn:microsoft.com/office/officeart/2005/8/layout/process1"/>
    <dgm:cxn modelId="{8FC8EE15-250A-43F2-8020-41A6967FE2B8}" type="presParOf" srcId="{547DFD98-46D8-44C0-9E83-9A1A62C5863F}" destId="{03188C04-3896-4528-AF48-AD70CD5835A5}" srcOrd="0" destOrd="0" presId="urn:microsoft.com/office/officeart/2005/8/layout/process1"/>
    <dgm:cxn modelId="{93E7D435-ECC0-4EB3-A3AB-D545996A0E44}" type="presParOf" srcId="{2A6A11AC-AB61-4562-8409-6EF695C96AC3}" destId="{B9E1A6C4-9F53-4185-906C-0085C97174E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7A726-EE78-4372-A510-4A2D90525844}">
      <dsp:nvSpPr>
        <dsp:cNvPr id="0" name=""/>
        <dsp:cNvSpPr/>
      </dsp:nvSpPr>
      <dsp:spPr>
        <a:xfrm>
          <a:off x="8398" y="719215"/>
          <a:ext cx="2510265" cy="16473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0" i="0" u="none" kern="1200" baseline="0" dirty="0">
              <a:uLnTx/>
              <a:uFillTx/>
            </a:rPr>
            <a:t>Selecting an initial set of baseline security controls based on a FIPS 199 worst-case, impact analysis</a:t>
          </a:r>
          <a:endParaRPr lang="en-US" sz="2000" kern="1200" dirty="0"/>
        </a:p>
      </dsp:txBody>
      <dsp:txXfrm>
        <a:off x="56648" y="767465"/>
        <a:ext cx="2413765" cy="1550862"/>
      </dsp:txXfrm>
    </dsp:sp>
    <dsp:sp modelId="{A85CEA4D-772E-4D93-8012-A1904E1EB191}">
      <dsp:nvSpPr>
        <dsp:cNvPr id="0" name=""/>
        <dsp:cNvSpPr/>
      </dsp:nvSpPr>
      <dsp:spPr>
        <a:xfrm>
          <a:off x="2769691" y="1231623"/>
          <a:ext cx="532176" cy="622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769691" y="1356132"/>
        <a:ext cx="372523" cy="373527"/>
      </dsp:txXfrm>
    </dsp:sp>
    <dsp:sp modelId="{CF85867A-79C8-4576-8226-EEF5CFCC63C8}">
      <dsp:nvSpPr>
        <dsp:cNvPr id="0" name=""/>
        <dsp:cNvSpPr/>
      </dsp:nvSpPr>
      <dsp:spPr>
        <a:xfrm>
          <a:off x="3522771" y="719215"/>
          <a:ext cx="2510265" cy="16473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0" i="0" u="none" kern="1200" baseline="0" dirty="0">
              <a:uLnTx/>
              <a:uFillTx/>
            </a:rPr>
            <a:t>Tailoring the baseline security controls</a:t>
          </a:r>
          <a:endParaRPr lang="en-US" sz="2000" kern="1200" dirty="0"/>
        </a:p>
      </dsp:txBody>
      <dsp:txXfrm>
        <a:off x="3571021" y="767465"/>
        <a:ext cx="2413765" cy="1550862"/>
      </dsp:txXfrm>
    </dsp:sp>
    <dsp:sp modelId="{547DFD98-46D8-44C0-9E83-9A1A62C5863F}">
      <dsp:nvSpPr>
        <dsp:cNvPr id="0" name=""/>
        <dsp:cNvSpPr/>
      </dsp:nvSpPr>
      <dsp:spPr>
        <a:xfrm>
          <a:off x="6284063" y="1231623"/>
          <a:ext cx="532176" cy="622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284063" y="1356132"/>
        <a:ext cx="372523" cy="373527"/>
      </dsp:txXfrm>
    </dsp:sp>
    <dsp:sp modelId="{B9E1A6C4-9F53-4185-906C-0085C97174E1}">
      <dsp:nvSpPr>
        <dsp:cNvPr id="0" name=""/>
        <dsp:cNvSpPr/>
      </dsp:nvSpPr>
      <dsp:spPr>
        <a:xfrm>
          <a:off x="7037143" y="719215"/>
          <a:ext cx="2510265" cy="16473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0" i="0" u="none" kern="1200" baseline="0" dirty="0">
              <a:uLnTx/>
              <a:uFillTx/>
            </a:rPr>
            <a:t>Supplementing the security controls, as necessary, based on an organizational assessment of risk.</a:t>
          </a:r>
          <a:endParaRPr lang="en-US" sz="2000" kern="1200" dirty="0"/>
        </a:p>
      </dsp:txBody>
      <dsp:txXfrm>
        <a:off x="7085393" y="767465"/>
        <a:ext cx="2413765" cy="1550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3C901-3EC2-4E0A-9E04-4C93FD61F2E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846BF-1D47-4982-93FA-525145313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7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846BF-1D47-4982-93FA-5251453133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8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two most dangerous apps out there? Email Clients, Browsers</a:t>
            </a:r>
          </a:p>
          <a:p>
            <a:r>
              <a:rPr lang="en-US" dirty="0"/>
              <a:t>Block executable attachments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846BF-1D47-4982-93FA-5251453133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6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are these prioritized? Do you agree with the prioritization?</a:t>
            </a:r>
          </a:p>
          <a:p>
            <a:r>
              <a:rPr lang="en-US" dirty="0"/>
              <a:t>Developed by community of experts</a:t>
            </a:r>
          </a:p>
          <a:p>
            <a:r>
              <a:rPr lang="en-US" dirty="0"/>
              <a:t>Focus on attack patterns, not security risk assessment</a:t>
            </a:r>
          </a:p>
          <a:p>
            <a:r>
              <a:rPr lang="en-US" dirty="0"/>
              <a:t>Small, actionable, measurable controls</a:t>
            </a:r>
          </a:p>
          <a:p>
            <a:r>
              <a:rPr lang="en-US" dirty="0"/>
              <a:t>California recommends their usage: https://oag.ca.gov/breachreport2016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846BF-1D47-4982-93FA-5251453133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3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what should we measure in terms of adding value to security decisions?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846BF-1D47-4982-93FA-5251453133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3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D4E9-7218-4030-9BB8-6DDFBE546562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A95B-A147-442C-BCFB-175879D0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4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D4E9-7218-4030-9BB8-6DDFBE546562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A95B-A147-442C-BCFB-175879D0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7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D4E9-7218-4030-9BB8-6DDFBE546562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A95B-A147-442C-BCFB-175879D0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9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D4E9-7218-4030-9BB8-6DDFBE546562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A95B-A147-442C-BCFB-175879D0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0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D4E9-7218-4030-9BB8-6DDFBE546562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A95B-A147-442C-BCFB-175879D0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7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D4E9-7218-4030-9BB8-6DDFBE546562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A95B-A147-442C-BCFB-175879D0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8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D4E9-7218-4030-9BB8-6DDFBE546562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A95B-A147-442C-BCFB-175879D0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6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D4E9-7218-4030-9BB8-6DDFBE546562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A95B-A147-442C-BCFB-175879D0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D4E9-7218-4030-9BB8-6DDFBE546562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A95B-A147-442C-BCFB-175879D0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9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D4E9-7218-4030-9BB8-6DDFBE546562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A95B-A147-442C-BCFB-175879D0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3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D4E9-7218-4030-9BB8-6DDFBE546562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A95B-A147-442C-BCFB-175879D0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3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BD4E9-7218-4030-9BB8-6DDFBE546562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2A95B-A147-442C-BCFB-175879D0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dsecurity.org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s.org/critical-security-controls" TargetMode="External"/><Relationship Id="rId2" Type="http://schemas.openxmlformats.org/officeDocument/2006/relationships/hyperlink" Target="http://nvlpubs.nist.gov/nistpubs/SpecialPublications/NIST.SP.800-53r4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Security Controls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X</a:t>
            </a:r>
          </a:p>
        </p:txBody>
      </p:sp>
    </p:spTree>
    <p:extLst>
      <p:ext uri="{BB962C8B-B14F-4D97-AF65-F5344CB8AC3E}">
        <p14:creationId xmlns:p14="http://schemas.microsoft.com/office/powerpoint/2010/main" val="56258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FIPS Publication 199 (Security Categorization)</a:t>
            </a:r>
          </a:p>
          <a:p>
            <a:r>
              <a:rPr lang="en-US" dirty="0"/>
              <a:t>FIPS Publication 200 (Control Family Definitions)</a:t>
            </a:r>
          </a:p>
          <a:p>
            <a:r>
              <a:rPr lang="en-US" dirty="0"/>
              <a:t>NIST Special Publication 800-30 (Risk Assessment)</a:t>
            </a:r>
          </a:p>
          <a:p>
            <a:r>
              <a:rPr lang="en-US" dirty="0"/>
              <a:t>NIST Special Publication 800-53 (Recommended Security Controls)</a:t>
            </a:r>
          </a:p>
          <a:p>
            <a:r>
              <a:rPr lang="en-US" dirty="0"/>
              <a:t>NIST Special Publication 800-53A (Security Control Assessment)</a:t>
            </a:r>
          </a:p>
          <a:p>
            <a:r>
              <a:rPr lang="en-US" dirty="0"/>
              <a:t>NIST Special Publication 800-60 (Security Category Mapping)</a:t>
            </a:r>
          </a:p>
          <a:p>
            <a:r>
              <a:rPr lang="en-US" dirty="0"/>
              <a:t>NIST Special Publication 800-137 (Continuous Monitoring)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87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793972" y="1675227"/>
            <a:ext cx="8604055" cy="4394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NIST 800-53 Rev. 4 Control Families</a:t>
            </a:r>
          </a:p>
        </p:txBody>
      </p:sp>
    </p:spTree>
    <p:extLst>
      <p:ext uri="{BB962C8B-B14F-4D97-AF65-F5344CB8AC3E}">
        <p14:creationId xmlns:p14="http://schemas.microsoft.com/office/powerpoint/2010/main" val="939480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764391" y="1675227"/>
            <a:ext cx="8663218" cy="4394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NIST 800-53 Rev. 4 Control Families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7827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Categorization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9962" y="3574537"/>
            <a:ext cx="2152075" cy="853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6898" y="1667669"/>
            <a:ext cx="84105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98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Categorization and Impact Analysis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0590" y="1825625"/>
            <a:ext cx="92908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26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– Higher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Kick-off January 2015</a:t>
            </a:r>
          </a:p>
          <a:p>
            <a:r>
              <a:rPr lang="en-US" dirty="0"/>
              <a:t>Project lasted 7 Months</a:t>
            </a:r>
          </a:p>
          <a:p>
            <a:r>
              <a:rPr lang="en-US" dirty="0"/>
              <a:t>29+ participants including CIO, 5 ACIO’s, ISO, Project Management, and Security, System Engineers, and Support Staff from 6 Teams</a:t>
            </a:r>
          </a:p>
          <a:p>
            <a:r>
              <a:rPr lang="en-US" dirty="0"/>
              <a:t>SU supplied 123 documents for review (not including web content)</a:t>
            </a:r>
          </a:p>
          <a:p>
            <a:r>
              <a:rPr lang="en-US" dirty="0"/>
              <a:t>207 organizationally-defined fields completed (55.8%)</a:t>
            </a:r>
          </a:p>
          <a:p>
            <a:r>
              <a:rPr lang="en-US" dirty="0"/>
              <a:t>217 action items listed in POAM</a:t>
            </a:r>
          </a:p>
          <a:p>
            <a:r>
              <a:rPr lang="en-US" dirty="0"/>
              <a:t>Phase 1 of control implementation completed at the end of April, 2016 with 2 additional phases in the queue.</a:t>
            </a:r>
          </a:p>
          <a:p>
            <a:endParaRPr lang="en-US" dirty="0"/>
          </a:p>
        </p:txBody>
      </p:sp>
      <p:pic>
        <p:nvPicPr>
          <p:cNvPr id="6" name="Picture 2" descr="http://theracecardproject.com/wp-content/uploads/2015/01/Syracuse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570" y="365125"/>
            <a:ext cx="2335262" cy="232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104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Higher Education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9524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3942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 20 Critical Controls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http://www.thesecurityblogger.com/wp-content/uploads/2015/10/CISPost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09" y="279431"/>
            <a:ext cx="4148571" cy="19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193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characteristics of attacks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 individual</a:t>
            </a:r>
          </a:p>
          <a:p>
            <a:r>
              <a:rPr lang="en-US" dirty="0"/>
              <a:t>Deliver payload to system</a:t>
            </a:r>
          </a:p>
          <a:p>
            <a:r>
              <a:rPr lang="en-US" dirty="0"/>
              <a:t>Upload files</a:t>
            </a:r>
          </a:p>
          <a:p>
            <a:r>
              <a:rPr lang="en-US" dirty="0"/>
              <a:t>Run processes</a:t>
            </a:r>
          </a:p>
          <a:p>
            <a:r>
              <a:rPr lang="en-US" dirty="0"/>
              <a:t>Survive a reboot</a:t>
            </a:r>
          </a:p>
          <a:p>
            <a:r>
              <a:rPr lang="en-US" dirty="0"/>
              <a:t>Make outbound connections</a:t>
            </a:r>
          </a:p>
          <a:p>
            <a:r>
              <a:rPr lang="en-US" dirty="0"/>
              <a:t>Perform internal reconnaissance</a:t>
            </a:r>
          </a:p>
          <a:p>
            <a:r>
              <a:rPr lang="en-US" dirty="0"/>
              <a:t>Pivot into the network</a:t>
            </a:r>
          </a:p>
        </p:txBody>
      </p:sp>
    </p:spTree>
    <p:extLst>
      <p:ext uri="{BB962C8B-B14F-4D97-AF65-F5344CB8AC3E}">
        <p14:creationId xmlns:p14="http://schemas.microsoft.com/office/powerpoint/2010/main" val="621675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sec Controls?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drives decisions</a:t>
            </a:r>
          </a:p>
          <a:p>
            <a:r>
              <a:rPr lang="en-US" dirty="0"/>
              <a:t>Offense must inform defense</a:t>
            </a:r>
          </a:p>
          <a:p>
            <a:r>
              <a:rPr lang="en-US" dirty="0"/>
              <a:t>Metrics - All controls can be measured!!</a:t>
            </a:r>
          </a:p>
          <a:p>
            <a:r>
              <a:rPr lang="en-US" dirty="0"/>
              <a:t>Continuous diagnostics &amp; mitigation</a:t>
            </a:r>
          </a:p>
          <a:p>
            <a:r>
              <a:rPr lang="en-US" dirty="0"/>
              <a:t>Automation</a:t>
            </a:r>
          </a:p>
        </p:txBody>
      </p:sp>
    </p:spTree>
    <p:extLst>
      <p:ext uri="{BB962C8B-B14F-4D97-AF65-F5344CB8AC3E}">
        <p14:creationId xmlns:p14="http://schemas.microsoft.com/office/powerpoint/2010/main" val="221175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NIST 800-53</a:t>
            </a:r>
          </a:p>
          <a:p>
            <a:r>
              <a:rPr lang="en-US" dirty="0" err="1"/>
              <a:t>Ahana’s</a:t>
            </a:r>
            <a:r>
              <a:rPr lang="en-US" dirty="0"/>
              <a:t> presentation on SANS Security Controls</a:t>
            </a:r>
          </a:p>
          <a:p>
            <a:r>
              <a:rPr lang="en-US" dirty="0"/>
              <a:t>Conversation on SANS Security Controls</a:t>
            </a:r>
          </a:p>
          <a:p>
            <a:r>
              <a:rPr lang="en-US" dirty="0"/>
              <a:t>Joey’s &amp; Rich’s project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9345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threats and how to fight those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Desktop AV – signature, behavior</a:t>
            </a:r>
          </a:p>
          <a:p>
            <a:r>
              <a:rPr lang="en-US" dirty="0"/>
              <a:t>IPS – attack signature based detection</a:t>
            </a:r>
          </a:p>
          <a:p>
            <a:r>
              <a:rPr lang="en-US" dirty="0"/>
              <a:t>Firewalls – block IP, port connections, pure network level logic</a:t>
            </a:r>
          </a:p>
          <a:p>
            <a:r>
              <a:rPr lang="en-US" dirty="0"/>
              <a:t>Secure web gateways – script based malware analysis</a:t>
            </a:r>
          </a:p>
        </p:txBody>
      </p:sp>
    </p:spTree>
    <p:extLst>
      <p:ext uri="{BB962C8B-B14F-4D97-AF65-F5344CB8AC3E}">
        <p14:creationId xmlns:p14="http://schemas.microsoft.com/office/powerpoint/2010/main" val="3507655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Targeted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Stealthy</a:t>
            </a:r>
          </a:p>
          <a:p>
            <a:r>
              <a:rPr lang="en-US" dirty="0"/>
              <a:t>Zero day</a:t>
            </a:r>
          </a:p>
          <a:p>
            <a:r>
              <a:rPr lang="en-US" dirty="0"/>
              <a:t>Targeted </a:t>
            </a:r>
          </a:p>
          <a:p>
            <a:r>
              <a:rPr lang="en-US" dirty="0"/>
              <a:t>Persistent</a:t>
            </a:r>
          </a:p>
        </p:txBody>
      </p:sp>
    </p:spTree>
    <p:extLst>
      <p:ext uri="{BB962C8B-B14F-4D97-AF65-F5344CB8AC3E}">
        <p14:creationId xmlns:p14="http://schemas.microsoft.com/office/powerpoint/2010/main" val="607809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modern malware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monitoring of system</a:t>
            </a:r>
          </a:p>
          <a:p>
            <a:r>
              <a:rPr lang="en-US" dirty="0"/>
              <a:t>Continuous monitoring of network</a:t>
            </a:r>
          </a:p>
          <a:p>
            <a:r>
              <a:rPr lang="en-US" dirty="0"/>
              <a:t>Automated mechanisms to discover C&amp;C</a:t>
            </a:r>
          </a:p>
        </p:txBody>
      </p:sp>
    </p:spTree>
    <p:extLst>
      <p:ext uri="{BB962C8B-B14F-4D97-AF65-F5344CB8AC3E}">
        <p14:creationId xmlns:p14="http://schemas.microsoft.com/office/powerpoint/2010/main" val="4248769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intents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Proactively detect intrusions</a:t>
            </a:r>
          </a:p>
          <a:p>
            <a:r>
              <a:rPr lang="en-US" dirty="0"/>
              <a:t>Reduce risk of targeted cyber intrusion</a:t>
            </a:r>
          </a:p>
          <a:p>
            <a:r>
              <a:rPr lang="en-US" dirty="0"/>
              <a:t>Reduce damage from successful targeted cyber intrusions</a:t>
            </a:r>
          </a:p>
          <a:p>
            <a:r>
              <a:rPr lang="en-US" dirty="0"/>
              <a:t>Increase the cost and effort of intrusions for adversaries</a:t>
            </a:r>
          </a:p>
        </p:txBody>
      </p:sp>
    </p:spTree>
    <p:extLst>
      <p:ext uri="{BB962C8B-B14F-4D97-AF65-F5344CB8AC3E}">
        <p14:creationId xmlns:p14="http://schemas.microsoft.com/office/powerpoint/2010/main" val="824924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SANS top 20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8450"/>
          <a:stretch/>
        </p:blipFill>
        <p:spPr>
          <a:xfrm>
            <a:off x="3164441" y="1372244"/>
            <a:ext cx="6814249" cy="5100475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75328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Prioritized </a:t>
            </a:r>
          </a:p>
          <a:p>
            <a:r>
              <a:rPr lang="en-US" dirty="0"/>
              <a:t>Measurable</a:t>
            </a:r>
          </a:p>
        </p:txBody>
      </p:sp>
    </p:spTree>
    <p:extLst>
      <p:ext uri="{BB962C8B-B14F-4D97-AF65-F5344CB8AC3E}">
        <p14:creationId xmlns:p14="http://schemas.microsoft.com/office/powerpoint/2010/main" val="990796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Lacking in some areas – Physical Controls</a:t>
            </a:r>
          </a:p>
          <a:p>
            <a:r>
              <a:rPr lang="en-US" dirty="0"/>
              <a:t>Lacking in regulatory compliance</a:t>
            </a:r>
          </a:p>
        </p:txBody>
      </p:sp>
    </p:spTree>
    <p:extLst>
      <p:ext uri="{BB962C8B-B14F-4D97-AF65-F5344CB8AC3E}">
        <p14:creationId xmlns:p14="http://schemas.microsoft.com/office/powerpoint/2010/main" val="472178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/>
              <a:t>Inventory of Devices</a:t>
            </a:r>
            <a:br>
              <a:rPr lang="en-US"/>
            </a:br>
            <a:r>
              <a:rPr lang="en-US" sz="3600"/>
              <a:t>Authorized &amp; Unauthorized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i="1"/>
              <a:t>Reduce the ability of attackers to find and exploit unauthorized and unprotected systems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i="1"/>
          </a:p>
          <a:p>
            <a:pPr lvl="1" eaLnBrk="1" hangingPunct="1"/>
            <a:r>
              <a:rPr lang="en-US" altLang="en-US"/>
              <a:t>Active monitoring</a:t>
            </a:r>
          </a:p>
          <a:p>
            <a:pPr lvl="1" eaLnBrk="1" hangingPunct="1"/>
            <a:r>
              <a:rPr lang="en-US" altLang="en-US"/>
              <a:t>Configuration management</a:t>
            </a:r>
          </a:p>
          <a:p>
            <a:pPr lvl="1" eaLnBrk="1" hangingPunct="1"/>
            <a:r>
              <a:rPr lang="en-US" altLang="en-US"/>
              <a:t>Up-to-date device inventory on the network</a:t>
            </a:r>
          </a:p>
          <a:p>
            <a:pPr lvl="2" eaLnBrk="1" hangingPunct="1"/>
            <a:r>
              <a:rPr lang="en-US" altLang="en-US"/>
              <a:t>Servers, workstations </a:t>
            </a:r>
          </a:p>
          <a:p>
            <a:pPr lvl="2" eaLnBrk="1" hangingPunct="1"/>
            <a:r>
              <a:rPr lang="en-US" altLang="en-US"/>
              <a:t>Routers, remote devices</a:t>
            </a:r>
          </a:p>
        </p:txBody>
      </p:sp>
    </p:spTree>
    <p:extLst>
      <p:ext uri="{BB962C8B-B14F-4D97-AF65-F5344CB8AC3E}">
        <p14:creationId xmlns:p14="http://schemas.microsoft.com/office/powerpoint/2010/main" val="854383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Secure Configurations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i="1"/>
              <a:t>Prevent attacks from exploiting services and settings that allow easy access through networks  and browsers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/>
              <a:t>Standard secure machine images</a:t>
            </a:r>
          </a:p>
          <a:p>
            <a:pPr lvl="3" eaLnBrk="1" hangingPunct="1"/>
            <a:r>
              <a:rPr lang="en-US" altLang="en-US"/>
              <a:t>On all new systems deployed in the enterprise</a:t>
            </a:r>
          </a:p>
          <a:p>
            <a:pPr lvl="3" eaLnBrk="1" hangingPunct="1"/>
            <a:r>
              <a:rPr lang="en-US" altLang="en-US"/>
              <a:t>Follows best practices</a:t>
            </a:r>
          </a:p>
          <a:p>
            <a:pPr lvl="1" eaLnBrk="1" hangingPunct="1"/>
            <a:r>
              <a:rPr lang="en-US" altLang="en-US"/>
              <a:t>Hosted on secure servers</a:t>
            </a:r>
          </a:p>
          <a:p>
            <a:pPr lvl="1" eaLnBrk="1" hangingPunct="1"/>
            <a:r>
              <a:rPr lang="en-US" altLang="en-US"/>
              <a:t>Regularly validated and updated</a:t>
            </a:r>
          </a:p>
          <a:p>
            <a:pPr lvl="1" eaLnBrk="1" hangingPunct="1"/>
            <a:r>
              <a:rPr lang="en-US" altLang="en-US"/>
              <a:t>Configurations tracked</a:t>
            </a:r>
          </a:p>
        </p:txBody>
      </p:sp>
    </p:spTree>
    <p:extLst>
      <p:ext uri="{BB962C8B-B14F-4D97-AF65-F5344CB8AC3E}">
        <p14:creationId xmlns:p14="http://schemas.microsoft.com/office/powerpoint/2010/main" val="1091151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Vulnerability Assessment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i="1"/>
              <a:t>Positively identify and repair software vulnerabilities reported by researchers and vendors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/>
              <a:t>Continuous vulnerability assessment</a:t>
            </a:r>
          </a:p>
          <a:p>
            <a:pPr lvl="1" eaLnBrk="1" hangingPunct="1"/>
            <a:r>
              <a:rPr lang="en-US" altLang="en-US"/>
              <a:t>Continuous remediation</a:t>
            </a:r>
          </a:p>
          <a:p>
            <a:pPr lvl="1" eaLnBrk="1" hangingPunct="1"/>
            <a:r>
              <a:rPr lang="en-US" altLang="en-US"/>
              <a:t>Use automated scanning tools</a:t>
            </a:r>
          </a:p>
          <a:p>
            <a:pPr lvl="1" eaLnBrk="1" hangingPunct="1"/>
            <a:r>
              <a:rPr lang="en-US" altLang="en-US"/>
              <a:t>Fix problems within 48 hours</a:t>
            </a:r>
          </a:p>
        </p:txBody>
      </p:sp>
    </p:spTree>
    <p:extLst>
      <p:ext uri="{BB962C8B-B14F-4D97-AF65-F5344CB8AC3E}">
        <p14:creationId xmlns:p14="http://schemas.microsoft.com/office/powerpoint/2010/main" val="362413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Framework: A control framework is a set of controls that protects data within the IT infrastructure of a business or other entity. </a:t>
            </a:r>
          </a:p>
          <a:p>
            <a:r>
              <a:rPr lang="en-US" dirty="0"/>
              <a:t>Framework: an arrangement of parts that provides a form, or structure, to the whole. </a:t>
            </a:r>
          </a:p>
        </p:txBody>
      </p:sp>
    </p:spTree>
    <p:extLst>
      <p:ext uri="{BB962C8B-B14F-4D97-AF65-F5344CB8AC3E}">
        <p14:creationId xmlns:p14="http://schemas.microsoft.com/office/powerpoint/2010/main" val="1531333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Malware Defenses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i="1"/>
              <a:t>Block malicious code from altering system settings or contents, capturing data or spreading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/>
              <a:t>Anit-virus anti-spyware software</a:t>
            </a:r>
          </a:p>
          <a:p>
            <a:pPr lvl="1" eaLnBrk="1" hangingPunct="1"/>
            <a:r>
              <a:rPr lang="en-US" altLang="en-US"/>
              <a:t>Continuous scanning</a:t>
            </a:r>
          </a:p>
          <a:p>
            <a:pPr lvl="1" eaLnBrk="1" hangingPunct="1"/>
            <a:r>
              <a:rPr lang="en-US" altLang="en-US"/>
              <a:t>Automatically updated daily</a:t>
            </a:r>
          </a:p>
          <a:p>
            <a:pPr lvl="1" eaLnBrk="1" hangingPunct="1"/>
            <a:r>
              <a:rPr lang="en-US" altLang="en-US"/>
              <a:t>Disable auto-run on network devices</a:t>
            </a:r>
          </a:p>
        </p:txBody>
      </p:sp>
    </p:spTree>
    <p:extLst>
      <p:ext uri="{BB962C8B-B14F-4D97-AF65-F5344CB8AC3E}">
        <p14:creationId xmlns:p14="http://schemas.microsoft.com/office/powerpoint/2010/main" val="3709159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Application Software Security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i="1"/>
              <a:t>Neutralize vulnerabilities in web-based and other application software</a:t>
            </a:r>
          </a:p>
          <a:p>
            <a:endParaRPr lang="en-US" altLang="en-US"/>
          </a:p>
          <a:p>
            <a:pPr lvl="1"/>
            <a:r>
              <a:rPr lang="en-US" altLang="en-US"/>
              <a:t>Carefully test all application software for security flaws	.</a:t>
            </a:r>
          </a:p>
          <a:p>
            <a:pPr lvl="3"/>
            <a:r>
              <a:rPr lang="en-US" altLang="en-US"/>
              <a:t>Coding errors, malware</a:t>
            </a:r>
          </a:p>
          <a:p>
            <a:pPr lvl="1"/>
            <a:r>
              <a:rPr lang="en-US" altLang="en-US"/>
              <a:t>Deploy web application firewalls (</a:t>
            </a:r>
            <a:r>
              <a:rPr lang="en-US" altLang="en-US" i="1">
                <a:hlinkClick r:id="rId2"/>
              </a:rPr>
              <a:t>modsecurity</a:t>
            </a:r>
            <a:r>
              <a:rPr lang="en-US" altLang="en-US"/>
              <a:t>)</a:t>
            </a:r>
          </a:p>
          <a:p>
            <a:pPr lvl="3"/>
            <a:r>
              <a:rPr lang="en-US" altLang="en-US"/>
              <a:t>Inspect all traffic</a:t>
            </a:r>
          </a:p>
          <a:p>
            <a:pPr lvl="3"/>
            <a:r>
              <a:rPr lang="en-US" altLang="en-US"/>
              <a:t>Explicitly check user input errors (size and data type) </a:t>
            </a:r>
          </a:p>
        </p:txBody>
      </p:sp>
    </p:spTree>
    <p:extLst>
      <p:ext uri="{BB962C8B-B14F-4D97-AF65-F5344CB8AC3E}">
        <p14:creationId xmlns:p14="http://schemas.microsoft.com/office/powerpoint/2010/main" val="3410438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Wireless Device Control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i="1"/>
              <a:t>Protect against unauthorized wireless access</a:t>
            </a:r>
          </a:p>
          <a:p>
            <a:endParaRPr lang="en-US" altLang="en-US"/>
          </a:p>
          <a:p>
            <a:pPr lvl="1"/>
            <a:r>
              <a:rPr lang="en-US" altLang="en-US"/>
              <a:t>Allow wireless access provided:</a:t>
            </a:r>
          </a:p>
          <a:p>
            <a:pPr lvl="3"/>
            <a:r>
              <a:rPr lang="en-US" altLang="en-US"/>
              <a:t>The device matches an authorized config</a:t>
            </a:r>
          </a:p>
          <a:p>
            <a:pPr lvl="3"/>
            <a:r>
              <a:rPr lang="en-US" altLang="en-US"/>
              <a:t>Authhorized security  profile</a:t>
            </a:r>
          </a:p>
          <a:p>
            <a:pPr lvl="3"/>
            <a:r>
              <a:rPr lang="en-US" altLang="en-US"/>
              <a:t>Has a documented owner and business need</a:t>
            </a:r>
          </a:p>
          <a:p>
            <a:pPr lvl="1"/>
            <a:r>
              <a:rPr lang="en-US" altLang="en-US"/>
              <a:t>All access points aare manageable using enterprise tools</a:t>
            </a:r>
          </a:p>
          <a:p>
            <a:pPr lvl="1"/>
            <a:r>
              <a:rPr lang="en-US" altLang="en-US"/>
              <a:t>Scanning tools should be able to detect all access points</a:t>
            </a:r>
          </a:p>
        </p:txBody>
      </p:sp>
    </p:spTree>
    <p:extLst>
      <p:ext uri="{BB962C8B-B14F-4D97-AF65-F5344CB8AC3E}">
        <p14:creationId xmlns:p14="http://schemas.microsoft.com/office/powerpoint/2010/main" val="127587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Data Recovery Capability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i="1"/>
              <a:t>Minimize damage from an attack</a:t>
            </a:r>
          </a:p>
          <a:p>
            <a:endParaRPr lang="en-US" altLang="en-US"/>
          </a:p>
          <a:p>
            <a:pPr lvl="1"/>
            <a:r>
              <a:rPr lang="en-US" altLang="en-US"/>
              <a:t>Automate back up of all information required</a:t>
            </a:r>
          </a:p>
          <a:p>
            <a:pPr lvl="2"/>
            <a:r>
              <a:rPr lang="en-US" altLang="en-US"/>
              <a:t>Full restoration capability of all systems</a:t>
            </a:r>
          </a:p>
          <a:p>
            <a:pPr lvl="3"/>
            <a:r>
              <a:rPr lang="en-US" altLang="en-US"/>
              <a:t>Operating systems</a:t>
            </a:r>
          </a:p>
          <a:p>
            <a:pPr lvl="3"/>
            <a:r>
              <a:rPr lang="en-US" altLang="en-US"/>
              <a:t>Application software</a:t>
            </a:r>
          </a:p>
          <a:p>
            <a:pPr lvl="3"/>
            <a:r>
              <a:rPr lang="en-US" altLang="en-US"/>
              <a:t>Data</a:t>
            </a:r>
          </a:p>
          <a:p>
            <a:pPr lvl="1"/>
            <a:r>
              <a:rPr lang="en-US" altLang="en-US"/>
              <a:t>All systems weekly</a:t>
            </a:r>
          </a:p>
          <a:p>
            <a:pPr lvl="1"/>
            <a:r>
              <a:rPr lang="en-US" altLang="en-US"/>
              <a:t>Sensitive info daily</a:t>
            </a:r>
          </a:p>
          <a:p>
            <a:pPr lvl="1"/>
            <a:r>
              <a:rPr lang="en-US" altLang="en-US"/>
              <a:t>Regularly test restore process</a:t>
            </a:r>
          </a:p>
        </p:txBody>
      </p:sp>
    </p:spTree>
    <p:extLst>
      <p:ext uri="{BB962C8B-B14F-4D97-AF65-F5344CB8AC3E}">
        <p14:creationId xmlns:p14="http://schemas.microsoft.com/office/powerpoint/2010/main" val="4254763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Training and Skills Assessment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i="1"/>
              <a:t>Find knowledge gaps and remediate with training and exercises</a:t>
            </a:r>
          </a:p>
          <a:p>
            <a:endParaRPr lang="en-US" altLang="en-US"/>
          </a:p>
          <a:p>
            <a:pPr lvl="1"/>
            <a:r>
              <a:rPr lang="en-US" altLang="en-US"/>
              <a:t>Develop a skills assessment program</a:t>
            </a:r>
          </a:p>
          <a:p>
            <a:pPr lvl="1"/>
            <a:r>
              <a:rPr lang="en-US" altLang="en-US"/>
              <a:t>Skills required for each job</a:t>
            </a:r>
          </a:p>
          <a:p>
            <a:pPr lvl="1"/>
            <a:r>
              <a:rPr lang="en-US" altLang="en-US"/>
              <a:t>Remediate </a:t>
            </a:r>
          </a:p>
          <a:p>
            <a:pPr lvl="1"/>
            <a:r>
              <a:rPr lang="en-US" altLang="en-US"/>
              <a:t>Allocate reources </a:t>
            </a:r>
          </a:p>
        </p:txBody>
      </p:sp>
    </p:spTree>
    <p:extLst>
      <p:ext uri="{BB962C8B-B14F-4D97-AF65-F5344CB8AC3E}">
        <p14:creationId xmlns:p14="http://schemas.microsoft.com/office/powerpoint/2010/main" val="1036125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Secure Configurations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i="1"/>
              <a:t>Close all holes from forming at connection points to the outside</a:t>
            </a:r>
          </a:p>
          <a:p>
            <a:endParaRPr lang="en-US" altLang="en-US"/>
          </a:p>
          <a:p>
            <a:pPr lvl="1"/>
            <a:r>
              <a:rPr lang="en-US" altLang="en-US"/>
              <a:t>Devices: firewalls, routers, and switches</a:t>
            </a:r>
          </a:p>
          <a:p>
            <a:pPr lvl="1"/>
            <a:r>
              <a:rPr lang="en-US" altLang="en-US"/>
              <a:t>Compare configurations with best practices</a:t>
            </a:r>
          </a:p>
          <a:p>
            <a:pPr lvl="1"/>
            <a:r>
              <a:rPr lang="en-US" altLang="en-US"/>
              <a:t>Document all deviations with appropriate approvals</a:t>
            </a:r>
          </a:p>
          <a:p>
            <a:pPr lvl="1"/>
            <a:r>
              <a:rPr lang="en-US" altLang="en-US"/>
              <a:t>All temporary deviations are reversed</a:t>
            </a:r>
          </a:p>
        </p:txBody>
      </p:sp>
    </p:spTree>
    <p:extLst>
      <p:ext uri="{BB962C8B-B14F-4D97-AF65-F5344CB8AC3E}">
        <p14:creationId xmlns:p14="http://schemas.microsoft.com/office/powerpoint/2010/main" val="1625978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Limitation and Control of Network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i="1"/>
              <a:t>Remote access permitted only to l egitimatte users and services</a:t>
            </a:r>
          </a:p>
          <a:p>
            <a:endParaRPr lang="en-US" altLang="en-US"/>
          </a:p>
          <a:p>
            <a:pPr lvl="1"/>
            <a:r>
              <a:rPr lang="en-US" altLang="en-US"/>
              <a:t>Holes: ports, protocols, and services</a:t>
            </a:r>
          </a:p>
          <a:p>
            <a:pPr lvl="1"/>
            <a:r>
              <a:rPr lang="en-US" altLang="en-US"/>
              <a:t>Block everything that is  not explicitly allow</a:t>
            </a:r>
          </a:p>
          <a:p>
            <a:pPr lvl="1"/>
            <a:r>
              <a:rPr lang="en-US" altLang="en-US"/>
              <a:t>Use host-based firewalls, port-filtering and scanning tools</a:t>
            </a:r>
          </a:p>
          <a:p>
            <a:pPr lvl="1"/>
            <a:r>
              <a:rPr lang="en-US" altLang="en-US"/>
              <a:t>Configure services to limit remote remote access</a:t>
            </a:r>
          </a:p>
          <a:p>
            <a:pPr lvl="1"/>
            <a:r>
              <a:rPr lang="en-US" altLang="en-US"/>
              <a:t>Disallow automatic software installation</a:t>
            </a:r>
          </a:p>
          <a:p>
            <a:pPr lvl="1"/>
            <a:r>
              <a:rPr lang="en-US" altLang="en-US"/>
              <a:t>Move servers behaind the firewall unless required</a:t>
            </a:r>
          </a:p>
        </p:txBody>
      </p:sp>
    </p:spTree>
    <p:extLst>
      <p:ext uri="{BB962C8B-B14F-4D97-AF65-F5344CB8AC3E}">
        <p14:creationId xmlns:p14="http://schemas.microsoft.com/office/powerpoint/2010/main" val="3347605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Controlled Use of Admin Privileges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i="1"/>
              <a:t>Protect and validate admin accounts everywhere</a:t>
            </a:r>
          </a:p>
          <a:p>
            <a:endParaRPr lang="en-US" altLang="en-US"/>
          </a:p>
          <a:p>
            <a:pPr lvl="1"/>
            <a:r>
              <a:rPr lang="en-US" altLang="en-US"/>
              <a:t>Dissuade users from opening malicious e-mail, attachments or visiting malicious websites</a:t>
            </a:r>
          </a:p>
          <a:p>
            <a:pPr lvl="1"/>
            <a:r>
              <a:rPr lang="en-US" altLang="en-US"/>
              <a:t>Robust passwords</a:t>
            </a:r>
          </a:p>
        </p:txBody>
      </p:sp>
    </p:spTree>
    <p:extLst>
      <p:ext uri="{BB962C8B-B14F-4D97-AF65-F5344CB8AC3E}">
        <p14:creationId xmlns:p14="http://schemas.microsoft.com/office/powerpoint/2010/main" val="1435111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Boundary Defense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i="1"/>
              <a:t>Control the flow of traffic through network borders, police content looking for attacks</a:t>
            </a:r>
          </a:p>
          <a:p>
            <a:endParaRPr lang="en-US" altLang="en-US"/>
          </a:p>
          <a:p>
            <a:pPr lvl="1"/>
            <a:r>
              <a:rPr lang="en-US" altLang="en-US"/>
              <a:t>Establish multilayered boundary defenses</a:t>
            </a:r>
          </a:p>
          <a:p>
            <a:pPr lvl="3"/>
            <a:r>
              <a:rPr lang="en-US" altLang="en-US"/>
              <a:t>Firewalls, proxies DMZ </a:t>
            </a:r>
          </a:p>
          <a:p>
            <a:pPr lvl="3"/>
            <a:r>
              <a:rPr lang="en-US" altLang="en-US"/>
              <a:t>Perimeter networks</a:t>
            </a:r>
          </a:p>
          <a:p>
            <a:pPr lvl="1"/>
            <a:r>
              <a:rPr lang="en-US" altLang="en-US"/>
              <a:t>Filter inbound and outbound traffic</a:t>
            </a:r>
          </a:p>
        </p:txBody>
      </p:sp>
    </p:spTree>
    <p:extLst>
      <p:ext uri="{BB962C8B-B14F-4D97-AF65-F5344CB8AC3E}">
        <p14:creationId xmlns:p14="http://schemas.microsoft.com/office/powerpoint/2010/main" val="19365627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Security Audit Logs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i="1"/>
              <a:t>Use logs to identify attacks and uncover details of the attack</a:t>
            </a:r>
          </a:p>
          <a:p>
            <a:endParaRPr lang="en-US" altLang="en-US"/>
          </a:p>
          <a:p>
            <a:pPr lvl="1"/>
            <a:r>
              <a:rPr lang="en-US" altLang="en-US"/>
              <a:t>Maintain, monitor and analyze detailed logs</a:t>
            </a:r>
          </a:p>
          <a:p>
            <a:pPr lvl="1"/>
            <a:r>
              <a:rPr lang="en-US" altLang="en-US"/>
              <a:t>Logs are standardized as much as possible</a:t>
            </a:r>
          </a:p>
          <a:p>
            <a:pPr lvl="1"/>
            <a:r>
              <a:rPr lang="en-US" altLang="en-US"/>
              <a:t>Transactions</a:t>
            </a:r>
          </a:p>
          <a:p>
            <a:pPr lvl="1"/>
            <a:r>
              <a:rPr lang="en-US" altLang="en-US"/>
              <a:t>Packets</a:t>
            </a:r>
          </a:p>
        </p:txBody>
      </p:sp>
    </p:spTree>
    <p:extLst>
      <p:ext uri="{BB962C8B-B14F-4D97-AF65-F5344CB8AC3E}">
        <p14:creationId xmlns:p14="http://schemas.microsoft.com/office/powerpoint/2010/main" val="65887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players in IT framework arena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AICPA/CICA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Carnegie Mellon University (CMU/SEI) OCTAVE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CICA </a:t>
            </a:r>
            <a:r>
              <a:rPr lang="en-US" kern="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CoCo</a:t>
            </a:r>
            <a:r>
              <a:rPr lang="en-US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Criteria of Control Framework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CICA IT Control Guidelines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CMMI – Capability Maturity Model Integration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kern="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CobiT</a:t>
            </a:r>
            <a:endParaRPr lang="en-US" kern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COSO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GAISP – Generally Accepted Information Security Principles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ISF Standard of Good Practice for Information Security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ISO 9000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ITIL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Malcolm Baldridge National Quality Program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OECD Principles of Corporate Governance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OPMMM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Six Sigma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Recommended Security Controls for Federal Information Systems, NIST SP 800-53 rev.4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CIS 20 Critical Controls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ISO 17799:2005 and the ISO 27000 series</a:t>
            </a:r>
          </a:p>
        </p:txBody>
      </p:sp>
    </p:spTree>
    <p:extLst>
      <p:ext uri="{BB962C8B-B14F-4D97-AF65-F5344CB8AC3E}">
        <p14:creationId xmlns:p14="http://schemas.microsoft.com/office/powerpoint/2010/main" val="533942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Access Control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i="1"/>
              <a:t>Based on strict need to know basis</a:t>
            </a:r>
          </a:p>
          <a:p>
            <a:endParaRPr lang="en-US" altLang="en-US"/>
          </a:p>
          <a:p>
            <a:pPr lvl="1"/>
            <a:r>
              <a:rPr lang="en-US" altLang="en-US"/>
              <a:t>Separate critical data from readily available data</a:t>
            </a:r>
          </a:p>
          <a:p>
            <a:pPr lvl="1"/>
            <a:r>
              <a:rPr lang="en-US" altLang="en-US"/>
              <a:t>Establish a multilevel data classification scheme</a:t>
            </a:r>
          </a:p>
          <a:p>
            <a:pPr lvl="3"/>
            <a:r>
              <a:rPr lang="en-US" altLang="en-US"/>
              <a:t>Based on impact of data exposure</a:t>
            </a:r>
          </a:p>
          <a:p>
            <a:pPr lvl="1"/>
            <a:r>
              <a:rPr lang="en-US" altLang="en-US"/>
              <a:t>Associate data with an owner and permitted users</a:t>
            </a:r>
          </a:p>
        </p:txBody>
      </p:sp>
    </p:spTree>
    <p:extLst>
      <p:ext uri="{BB962C8B-B14F-4D97-AF65-F5344CB8AC3E}">
        <p14:creationId xmlns:p14="http://schemas.microsoft.com/office/powerpoint/2010/main" val="16021377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Account Monitoring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i="1"/>
              <a:t>Keep attackers from impersonating legitimate users</a:t>
            </a:r>
          </a:p>
          <a:p>
            <a:endParaRPr lang="en-US" altLang="en-US"/>
          </a:p>
          <a:p>
            <a:pPr lvl="1"/>
            <a:r>
              <a:rPr lang="en-US" altLang="en-US"/>
              <a:t>Immediately revoke system access for terminated employees</a:t>
            </a:r>
          </a:p>
          <a:p>
            <a:pPr lvl="1"/>
            <a:r>
              <a:rPr lang="en-US" altLang="en-US"/>
              <a:t>Disable dormant accounts</a:t>
            </a:r>
          </a:p>
          <a:p>
            <a:pPr lvl="1"/>
            <a:r>
              <a:rPr lang="en-US" altLang="en-US"/>
              <a:t>Use robust passwords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243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Loss Prevention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i="1"/>
              <a:t>Prevent unauthorized transfer of data through network attacks and physical theft</a:t>
            </a:r>
          </a:p>
          <a:p>
            <a:endParaRPr lang="en-US" altLang="en-US"/>
          </a:p>
          <a:p>
            <a:pPr lvl="1"/>
            <a:r>
              <a:rPr lang="en-US" altLang="en-US"/>
              <a:t>Monitor data movement across network boundaries</a:t>
            </a:r>
          </a:p>
          <a:p>
            <a:pPr lvl="1"/>
            <a:r>
              <a:rPr lang="en-US" altLang="en-US"/>
              <a:t>Monitor people, processes, and systems</a:t>
            </a:r>
          </a:p>
          <a:p>
            <a:pPr lvl="3"/>
            <a:r>
              <a:rPr lang="en-US" altLang="en-US"/>
              <a:t>Use a centralized management framework</a:t>
            </a:r>
          </a:p>
          <a:p>
            <a:pPr lvl="3"/>
            <a:r>
              <a:rPr lang="en-US" altLang="en-US"/>
              <a:t>Removable storage devices</a:t>
            </a:r>
          </a:p>
        </p:txBody>
      </p:sp>
    </p:spTree>
    <p:extLst>
      <p:ext uri="{BB962C8B-B14F-4D97-AF65-F5344CB8AC3E}">
        <p14:creationId xmlns:p14="http://schemas.microsoft.com/office/powerpoint/2010/main" val="18805635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Incident Response Capability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i="1"/>
              <a:t>Protect the enterprises information and reputation</a:t>
            </a:r>
          </a:p>
          <a:p>
            <a:endParaRPr lang="en-US" altLang="en-US"/>
          </a:p>
          <a:p>
            <a:pPr lvl="1"/>
            <a:r>
              <a:rPr lang="en-US" altLang="en-US"/>
              <a:t>Develop incident response plan</a:t>
            </a:r>
          </a:p>
          <a:p>
            <a:pPr lvl="2"/>
            <a:r>
              <a:rPr lang="en-US" altLang="en-US"/>
              <a:t>Roles and rsponsibilities</a:t>
            </a:r>
          </a:p>
          <a:p>
            <a:pPr lvl="2"/>
            <a:r>
              <a:rPr lang="en-US" altLang="en-US"/>
              <a:t>Contain the damage</a:t>
            </a:r>
          </a:p>
          <a:p>
            <a:pPr lvl="2"/>
            <a:r>
              <a:rPr lang="en-US" altLang="en-US"/>
              <a:t>Eradicating  the attackers presence</a:t>
            </a:r>
          </a:p>
          <a:p>
            <a:pPr lvl="2"/>
            <a:r>
              <a:rPr lang="en-US" altLang="en-US"/>
              <a:t>Restoring the integrity of the network and systems</a:t>
            </a:r>
          </a:p>
        </p:txBody>
      </p:sp>
    </p:spTree>
    <p:extLst>
      <p:ext uri="{BB962C8B-B14F-4D97-AF65-F5344CB8AC3E}">
        <p14:creationId xmlns:p14="http://schemas.microsoft.com/office/powerpoint/2010/main" val="327695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Secure Network Engineering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i="1"/>
              <a:t>Use robust and secure network engineering discipline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Three layers</a:t>
            </a:r>
          </a:p>
          <a:p>
            <a:pPr lvl="2"/>
            <a:r>
              <a:rPr lang="en-US" altLang="en-US"/>
              <a:t>DMZ</a:t>
            </a:r>
          </a:p>
          <a:p>
            <a:pPr lvl="2"/>
            <a:r>
              <a:rPr lang="en-US" altLang="en-US"/>
              <a:t>Middleware</a:t>
            </a:r>
          </a:p>
          <a:p>
            <a:pPr lvl="2"/>
            <a:r>
              <a:rPr lang="en-US" altLang="en-US"/>
              <a:t>Private network</a:t>
            </a:r>
          </a:p>
          <a:p>
            <a:pPr lvl="1"/>
            <a:r>
              <a:rPr lang="en-US" altLang="en-US"/>
              <a:t>Rapid deployment of new access controls</a:t>
            </a:r>
          </a:p>
        </p:txBody>
      </p:sp>
    </p:spTree>
    <p:extLst>
      <p:ext uri="{BB962C8B-B14F-4D97-AF65-F5344CB8AC3E}">
        <p14:creationId xmlns:p14="http://schemas.microsoft.com/office/powerpoint/2010/main" val="24873780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Penetration Tests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i="1"/>
              <a:t>Use simulated attacks to improve organizational readiness</a:t>
            </a:r>
          </a:p>
          <a:p>
            <a:endParaRPr lang="en-US" altLang="en-US"/>
          </a:p>
          <a:p>
            <a:pPr lvl="1"/>
            <a:r>
              <a:rPr lang="en-US" altLang="en-US"/>
              <a:t>Penetration tests: internal and expernal</a:t>
            </a:r>
          </a:p>
          <a:p>
            <a:pPr lvl="1"/>
            <a:r>
              <a:rPr lang="en-US" altLang="en-US"/>
              <a:t>Use periodic red team exercises</a:t>
            </a:r>
          </a:p>
          <a:p>
            <a:pPr lvl="1"/>
            <a:r>
              <a:rPr lang="en-US" altLang="en-US"/>
              <a:t>Test existing defenses</a:t>
            </a:r>
          </a:p>
          <a:p>
            <a:pPr lvl="1"/>
            <a:r>
              <a:rPr lang="en-US" altLang="en-US"/>
              <a:t>Test response capabilities</a:t>
            </a:r>
          </a:p>
        </p:txBody>
      </p:sp>
    </p:spTree>
    <p:extLst>
      <p:ext uri="{BB962C8B-B14F-4D97-AF65-F5344CB8AC3E}">
        <p14:creationId xmlns:p14="http://schemas.microsoft.com/office/powerpoint/2010/main" val="15432921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NIST 800-53: </a:t>
            </a:r>
            <a:r>
              <a:rPr lang="en-US" dirty="0">
                <a:hlinkClick r:id="rId2"/>
              </a:rPr>
              <a:t>http://nvlpubs.nist.gov/nistpubs/SpecialPublications/NIST.SP.800-53r4.pdf</a:t>
            </a:r>
            <a:r>
              <a:rPr lang="en-US" dirty="0"/>
              <a:t> </a:t>
            </a:r>
          </a:p>
          <a:p>
            <a:r>
              <a:rPr lang="en-US" dirty="0"/>
              <a:t>SANS CIS Critical Security Controls: </a:t>
            </a:r>
            <a:r>
              <a:rPr lang="en-US" dirty="0">
                <a:hlinkClick r:id="rId3"/>
              </a:rPr>
              <a:t>https://www.sans.org/critical-security-controls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78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focus</a:t>
            </a:r>
          </a:p>
        </p:txBody>
      </p:sp>
      <p:pic>
        <p:nvPicPr>
          <p:cNvPr id="5" name="Picture 2" descr="http://cdn6.bigcommerce.com/s-g93hfm7/products/85/images/355/Bundle_3_NIST_800_53_Written_IT_Security_Policy_Cybersecurity_Audit_Assessment_Template__60271.1451433759.1280.1280.jpg?c=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55"/>
          <a:stretch/>
        </p:blipFill>
        <p:spPr bwMode="auto">
          <a:xfrm>
            <a:off x="970156" y="1590416"/>
            <a:ext cx="4014453" cy="491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thesecurityblogger.com/wp-content/uploads/2015/10/CISPost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23754"/>
            <a:ext cx="5062971" cy="239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81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800-53 Rev.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Updated to reflect evolving technology and threat space</a:t>
            </a:r>
          </a:p>
          <a:p>
            <a:pPr marL="742950" lvl="1" indent="-285750"/>
            <a:r>
              <a:rPr lang="en-US" dirty="0"/>
              <a:t>Mobile and cloud computing</a:t>
            </a:r>
          </a:p>
          <a:p>
            <a:pPr marL="742950" lvl="1" indent="-285750"/>
            <a:r>
              <a:rPr lang="en-US" dirty="0"/>
              <a:t>Insider threats</a:t>
            </a:r>
          </a:p>
          <a:p>
            <a:pPr marL="742950" lvl="1" indent="-285750"/>
            <a:r>
              <a:rPr lang="en-US" dirty="0"/>
              <a:t>Applications security</a:t>
            </a:r>
          </a:p>
          <a:p>
            <a:pPr marL="742950" lvl="1" indent="-285750"/>
            <a:r>
              <a:rPr lang="en-US" dirty="0"/>
              <a:t>Supply chain risks</a:t>
            </a:r>
          </a:p>
          <a:p>
            <a:pPr marL="742950" lvl="1" indent="-285750"/>
            <a:r>
              <a:rPr lang="en-US" dirty="0"/>
              <a:t>Advanced persistent threat</a:t>
            </a:r>
          </a:p>
          <a:p>
            <a:pPr marL="742950" lvl="1" indent="-285750"/>
            <a:r>
              <a:rPr lang="en-US" dirty="0"/>
              <a:t>Trustworthiness</a:t>
            </a:r>
          </a:p>
          <a:p>
            <a:pPr marL="742950" lvl="1" indent="-285750"/>
            <a:r>
              <a:rPr lang="en-US" dirty="0"/>
              <a:t>Assurance</a:t>
            </a:r>
          </a:p>
          <a:p>
            <a:pPr marL="742950" lvl="1" indent="-285750"/>
            <a:r>
              <a:rPr lang="en-US" dirty="0"/>
              <a:t>Resilience of information systems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8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800-53 Rev.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Management Framework that addresses security control selection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86358338"/>
              </p:ext>
            </p:extLst>
          </p:nvPr>
        </p:nvGraphicFramePr>
        <p:xfrm>
          <a:off x="1318096" y="2790901"/>
          <a:ext cx="9555808" cy="308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467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Risk Management Framework Security Lifecycle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3206" y="1354101"/>
            <a:ext cx="10571018" cy="5434987"/>
            <a:chOff x="551833" y="758202"/>
            <a:chExt cx="10571018" cy="5434987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553631" y="4485906"/>
              <a:ext cx="3803257" cy="1680599"/>
              <a:chOff x="-63" y="2747"/>
              <a:chExt cx="2115" cy="885"/>
            </a:xfrm>
          </p:grpSpPr>
          <p:sp>
            <p:nvSpPr>
              <p:cNvPr id="48" name="Text Box 4"/>
              <p:cNvSpPr txBox="1">
                <a:spLocks noChangeArrowheads="1"/>
              </p:cNvSpPr>
              <p:nvPr/>
            </p:nvSpPr>
            <p:spPr bwMode="auto">
              <a:xfrm>
                <a:off x="-63" y="3277"/>
                <a:ext cx="2115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63A53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Determine security control effectiveness (i.e., controls implemented correctly, operating as intended, meeting security requirements)</a:t>
                </a:r>
              </a:p>
            </p:txBody>
          </p:sp>
          <p:grpSp>
            <p:nvGrpSpPr>
              <p:cNvPr id="49" name="Group 5"/>
              <p:cNvGrpSpPr>
                <a:grpSpLocks/>
              </p:cNvGrpSpPr>
              <p:nvPr/>
            </p:nvGrpSpPr>
            <p:grpSpPr bwMode="auto">
              <a:xfrm>
                <a:off x="443" y="2747"/>
                <a:ext cx="1284" cy="475"/>
                <a:chOff x="443" y="2747"/>
                <a:chExt cx="1284" cy="475"/>
              </a:xfrm>
            </p:grpSpPr>
            <p:sp>
              <p:nvSpPr>
                <p:cNvPr id="5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43" y="2747"/>
                  <a:ext cx="1284" cy="2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BBE0E3"/>
                    </a:buClr>
                    <a:buFont typeface="Wingdings" panose="05000000000000000000" pitchFamily="2" charset="2"/>
                    <a:buNone/>
                  </a:pPr>
                  <a:r>
                    <a:rPr lang="en-US" altLang="en-US" sz="1100" b="1" dirty="0">
                      <a:solidFill>
                        <a:srgbClr val="63A537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SP 800-53A 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BBE0E3"/>
                    </a:buClr>
                    <a:buFont typeface="Wingdings" panose="05000000000000000000" pitchFamily="2" charset="2"/>
                    <a:buNone/>
                  </a:pPr>
                  <a:r>
                    <a:rPr lang="en-US" altLang="en-US" sz="1100" b="1" dirty="0">
                      <a:solidFill>
                        <a:srgbClr val="63A537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Control Effectiveness Audit</a:t>
                  </a:r>
                </a:p>
              </p:txBody>
            </p:sp>
            <p:sp>
              <p:nvSpPr>
                <p:cNvPr id="5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81" y="2963"/>
                  <a:ext cx="1008" cy="25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1400" b="1" dirty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ASSESS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1200" b="1" dirty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Security Controls</a:t>
                  </a:r>
                </a:p>
              </p:txBody>
            </p:sp>
          </p:grpSp>
        </p:grpSp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462" y="2847082"/>
              <a:ext cx="2017614" cy="1661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552608" y="2003900"/>
              <a:ext cx="3803956" cy="720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ase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63A53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Continuously track changes to the information system that may affect security controls and reassess control effectiveness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495903" y="856463"/>
              <a:ext cx="2157876" cy="569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BBE0E3"/>
                </a:buClr>
                <a:buFont typeface="Wingdings" panose="05000000000000000000" pitchFamily="2" charset="2"/>
                <a:buNone/>
              </a:pPr>
              <a:r>
                <a:rPr lang="en-US" altLang="en-US" sz="2000" b="1" dirty="0">
                  <a:solidFill>
                    <a:srgbClr val="63A53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100" b="1" dirty="0">
                  <a:solidFill>
                    <a:srgbClr val="63A53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 800-37 / SP 800-53A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BBE0E3"/>
                </a:buClr>
                <a:buFont typeface="Wingdings" panose="05000000000000000000" pitchFamily="2" charset="2"/>
                <a:buNone/>
              </a:pPr>
              <a:r>
                <a:rPr lang="en-US" altLang="en-US" sz="1100" dirty="0">
                  <a:solidFill>
                    <a:srgbClr val="63A53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100" b="1" dirty="0">
                  <a:solidFill>
                    <a:srgbClr val="63A53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Continuous Monitoring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711691" y="1419190"/>
              <a:ext cx="1812616" cy="492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10000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 Controls</a:t>
              </a: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7312177" y="5519158"/>
              <a:ext cx="3757402" cy="674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63A53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Document in the security plan, the security requirements for the information system and the security controls planned or in place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7654519" y="4472151"/>
              <a:ext cx="272971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BBE0E3"/>
                </a:buClr>
                <a:buFont typeface="Wingdings" panose="05000000000000000000" pitchFamily="2" charset="2"/>
                <a:buNone/>
              </a:pPr>
              <a:r>
                <a:rPr lang="en-US" altLang="en-US" sz="1100" b="1" dirty="0">
                  <a:solidFill>
                    <a:srgbClr val="63A53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 800-17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BBE0E3"/>
                </a:buClr>
                <a:buFont typeface="Wingdings" panose="05000000000000000000" pitchFamily="2" charset="2"/>
                <a:buNone/>
              </a:pPr>
              <a:r>
                <a:rPr lang="en-US" altLang="en-US" sz="1100" b="1" dirty="0">
                  <a:solidFill>
                    <a:srgbClr val="63A53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 Security Plan (SSP)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8113068" y="4901889"/>
              <a:ext cx="1812616" cy="492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100000"/>
                </a:spcBef>
                <a:spcAft>
                  <a:spcPct val="100000"/>
                </a:spcAft>
              </a:pPr>
              <a:r>
                <a:rPr lang="en-US" altLang="en-US" sz="1400" b="1" dirty="0">
                  <a:solidFill>
                    <a:srgbClr val="63A53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DOCUMENT </a:t>
              </a:r>
              <a:r>
                <a:rPr lang="en-US" altLang="en-US" sz="1200" b="1" dirty="0">
                  <a:solidFill>
                    <a:srgbClr val="63A53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 Controls</a:t>
              </a:r>
              <a:endParaRPr lang="en-US" altLang="en-US" sz="1300" b="1" dirty="0">
                <a:solidFill>
                  <a:srgbClr val="63A53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495903" y="1362080"/>
              <a:ext cx="8694444" cy="4082810"/>
              <a:chOff x="461" y="1102"/>
              <a:chExt cx="4835" cy="2150"/>
            </a:xfrm>
          </p:grpSpPr>
          <p:grpSp>
            <p:nvGrpSpPr>
              <p:cNvPr id="34" name="Group 17"/>
              <p:cNvGrpSpPr>
                <a:grpSpLocks/>
              </p:cNvGrpSpPr>
              <p:nvPr/>
            </p:nvGrpSpPr>
            <p:grpSpPr bwMode="auto">
              <a:xfrm flipV="1">
                <a:off x="461" y="1102"/>
                <a:ext cx="0" cy="2125"/>
                <a:chOff x="425" y="1353"/>
                <a:chExt cx="0" cy="2125"/>
              </a:xfrm>
            </p:grpSpPr>
            <p:sp>
              <p:nvSpPr>
                <p:cNvPr id="45" name="Line 18"/>
                <p:cNvSpPr>
                  <a:spLocks noChangeShapeType="1"/>
                </p:cNvSpPr>
                <p:nvPr/>
              </p:nvSpPr>
              <p:spPr bwMode="auto">
                <a:xfrm>
                  <a:off x="425" y="3162"/>
                  <a:ext cx="0" cy="316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Line 19"/>
                <p:cNvSpPr>
                  <a:spLocks noChangeShapeType="1"/>
                </p:cNvSpPr>
                <p:nvPr/>
              </p:nvSpPr>
              <p:spPr bwMode="auto">
                <a:xfrm>
                  <a:off x="425" y="2259"/>
                  <a:ext cx="0" cy="316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Line 20"/>
                <p:cNvSpPr>
                  <a:spLocks noChangeShapeType="1"/>
                </p:cNvSpPr>
                <p:nvPr/>
              </p:nvSpPr>
              <p:spPr bwMode="auto">
                <a:xfrm>
                  <a:off x="425" y="1353"/>
                  <a:ext cx="0" cy="316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" name="Group 21"/>
              <p:cNvGrpSpPr>
                <a:grpSpLocks/>
              </p:cNvGrpSpPr>
              <p:nvPr/>
            </p:nvGrpSpPr>
            <p:grpSpPr bwMode="auto">
              <a:xfrm flipV="1">
                <a:off x="5249" y="1118"/>
                <a:ext cx="47" cy="2134"/>
                <a:chOff x="5213" y="1335"/>
                <a:chExt cx="47" cy="2134"/>
              </a:xfrm>
            </p:grpSpPr>
            <p:sp>
              <p:nvSpPr>
                <p:cNvPr id="42" name="Line 22"/>
                <p:cNvSpPr>
                  <a:spLocks noChangeShapeType="1"/>
                </p:cNvSpPr>
                <p:nvPr/>
              </p:nvSpPr>
              <p:spPr bwMode="auto">
                <a:xfrm rot="10800000">
                  <a:off x="5213" y="1335"/>
                  <a:ext cx="0" cy="316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Line 23"/>
                <p:cNvSpPr>
                  <a:spLocks noChangeShapeType="1"/>
                </p:cNvSpPr>
                <p:nvPr/>
              </p:nvSpPr>
              <p:spPr bwMode="auto">
                <a:xfrm rot="10800000">
                  <a:off x="5260" y="2263"/>
                  <a:ext cx="0" cy="316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Line 24"/>
                <p:cNvSpPr>
                  <a:spLocks noChangeShapeType="1"/>
                </p:cNvSpPr>
                <p:nvPr/>
              </p:nvSpPr>
              <p:spPr bwMode="auto">
                <a:xfrm rot="10800000">
                  <a:off x="5251" y="3153"/>
                  <a:ext cx="0" cy="316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6" name="Group 25"/>
              <p:cNvGrpSpPr>
                <a:grpSpLocks/>
              </p:cNvGrpSpPr>
              <p:nvPr/>
            </p:nvGrpSpPr>
            <p:grpSpPr bwMode="auto">
              <a:xfrm>
                <a:off x="1908" y="1260"/>
                <a:ext cx="1948" cy="0"/>
                <a:chOff x="1908" y="1260"/>
                <a:chExt cx="1948" cy="0"/>
              </a:xfrm>
            </p:grpSpPr>
            <p:sp>
              <p:nvSpPr>
                <p:cNvPr id="40" name="Line 26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066" y="1102"/>
                  <a:ext cx="0" cy="316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698" y="1102"/>
                  <a:ext cx="0" cy="316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7" name="Group 28"/>
              <p:cNvGrpSpPr>
                <a:grpSpLocks/>
              </p:cNvGrpSpPr>
              <p:nvPr/>
            </p:nvGrpSpPr>
            <p:grpSpPr bwMode="auto">
              <a:xfrm>
                <a:off x="1914" y="3160"/>
                <a:ext cx="1942" cy="18"/>
                <a:chOff x="1914" y="3160"/>
                <a:chExt cx="1942" cy="18"/>
              </a:xfrm>
            </p:grpSpPr>
            <p:sp>
              <p:nvSpPr>
                <p:cNvPr id="38" name="Line 2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072" y="3002"/>
                  <a:ext cx="0" cy="316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Line 3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698" y="3020"/>
                  <a:ext cx="0" cy="316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4" name="Group 31"/>
            <p:cNvGrpSpPr>
              <a:grpSpLocks/>
            </p:cNvGrpSpPr>
            <p:nvPr/>
          </p:nvGrpSpPr>
          <p:grpSpPr bwMode="auto">
            <a:xfrm>
              <a:off x="551833" y="2598316"/>
              <a:ext cx="3903958" cy="1847710"/>
              <a:chOff x="-64" y="1753"/>
              <a:chExt cx="2171" cy="973"/>
            </a:xfrm>
          </p:grpSpPr>
          <p:sp>
            <p:nvSpPr>
              <p:cNvPr id="31" name="Text Box 32"/>
              <p:cNvSpPr txBox="1">
                <a:spLocks noChangeArrowheads="1"/>
              </p:cNvSpPr>
              <p:nvPr/>
            </p:nvSpPr>
            <p:spPr bwMode="auto">
              <a:xfrm>
                <a:off x="278" y="1753"/>
                <a:ext cx="1626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BBE0E3"/>
                  </a:buClr>
                  <a:buFont typeface="Wingdings" panose="05000000000000000000" pitchFamily="2" charset="2"/>
                  <a:buNone/>
                </a:pPr>
                <a:r>
                  <a:rPr lang="en-US" altLang="en-US" sz="1100" b="1" dirty="0">
                    <a:solidFill>
                      <a:srgbClr val="63A53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 800-37</a:t>
                </a:r>
                <a:r>
                  <a:rPr lang="en-US" altLang="en-US" sz="2000" dirty="0">
                    <a:solidFill>
                      <a:srgbClr val="63A53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BBE0E3"/>
                  </a:buClr>
                  <a:buFont typeface="Wingdings" panose="05000000000000000000" pitchFamily="2" charset="2"/>
                  <a:buNone/>
                </a:pPr>
                <a:r>
                  <a:rPr lang="en-US" altLang="en-US" sz="1100" b="1" dirty="0">
                    <a:solidFill>
                      <a:srgbClr val="63A53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Risk Management</a:t>
                </a:r>
              </a:p>
            </p:txBody>
          </p:sp>
          <p:sp>
            <p:nvSpPr>
              <p:cNvPr id="32" name="Text Box 33"/>
              <p:cNvSpPr txBox="1">
                <a:spLocks noChangeArrowheads="1"/>
              </p:cNvSpPr>
              <p:nvPr/>
            </p:nvSpPr>
            <p:spPr bwMode="auto">
              <a:xfrm>
                <a:off x="581" y="2037"/>
                <a:ext cx="1020" cy="25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100000"/>
                  </a:spcBef>
                  <a:spcAft>
                    <a:spcPct val="100000"/>
                  </a:spcAft>
                </a:pPr>
                <a:r>
                  <a:rPr lang="en-US" altLang="en-US" sz="14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AUTHORIZE </a:t>
                </a:r>
                <a:r>
                  <a:rPr lang="en-US" altLang="en-US" sz="12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Information System</a:t>
                </a:r>
              </a:p>
            </p:txBody>
          </p:sp>
          <p:sp>
            <p:nvSpPr>
              <p:cNvPr id="33" name="Text Box 34"/>
              <p:cNvSpPr txBox="1">
                <a:spLocks noChangeArrowheads="1"/>
              </p:cNvSpPr>
              <p:nvPr/>
            </p:nvSpPr>
            <p:spPr bwMode="auto">
              <a:xfrm>
                <a:off x="-64" y="2371"/>
                <a:ext cx="2171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63A53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Determine risk to agency operations, agency assets, or individuals and, if acceptable, authorize information system operation</a:t>
                </a:r>
              </a:p>
            </p:txBody>
          </p:sp>
        </p:grpSp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7654519" y="2722154"/>
              <a:ext cx="2751292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BBE0E3"/>
                </a:buClr>
                <a:buFont typeface="Wingdings" panose="05000000000000000000" pitchFamily="2" charset="2"/>
                <a:buNone/>
              </a:pPr>
              <a:r>
                <a:rPr lang="en-US" altLang="en-US" sz="11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 800-53 / SP 800-30</a:t>
              </a:r>
              <a:endParaRPr lang="en-US" altLang="en-US" sz="1100" b="1" dirty="0">
                <a:solidFill>
                  <a:srgbClr val="63A53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BBE0E3"/>
                </a:buClr>
                <a:buFont typeface="Wingdings" panose="05000000000000000000" pitchFamily="2" charset="2"/>
                <a:buNone/>
              </a:pPr>
              <a:r>
                <a:rPr lang="en-US" altLang="en-US" sz="1100" b="1" dirty="0">
                  <a:solidFill>
                    <a:srgbClr val="63A53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 Center Analysis</a:t>
              </a:r>
              <a:endParaRPr lang="en-US" altLang="en-US" sz="700" b="1" dirty="0">
                <a:solidFill>
                  <a:srgbClr val="63A53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38"/>
            <p:cNvSpPr txBox="1">
              <a:spLocks noChangeArrowheads="1"/>
            </p:cNvSpPr>
            <p:nvPr/>
          </p:nvSpPr>
          <p:spPr bwMode="auto">
            <a:xfrm>
              <a:off x="8113068" y="3137020"/>
              <a:ext cx="1812616" cy="492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100000"/>
                </a:spcBef>
                <a:spcAft>
                  <a:spcPct val="100000"/>
                </a:spcAft>
              </a:pPr>
              <a:r>
                <a:rPr lang="en-US" altLang="en-US" sz="1400" b="1" dirty="0">
                  <a:solidFill>
                    <a:srgbClr val="63A53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SUPPLEMENT </a:t>
              </a:r>
              <a:r>
                <a:rPr lang="en-US" altLang="en-US" sz="1200" b="1" dirty="0">
                  <a:solidFill>
                    <a:srgbClr val="63A53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 Controls</a:t>
              </a:r>
            </a:p>
          </p:txBody>
        </p:sp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7258904" y="3764418"/>
              <a:ext cx="3863947" cy="674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63A53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risk assessment results to supplement the tailored security control baseline as needed to ensure adequate security and due diligence</a:t>
              </a:r>
            </a:p>
          </p:txBody>
        </p:sp>
        <p:sp>
          <p:nvSpPr>
            <p:cNvPr id="18" name="Text Box 42"/>
            <p:cNvSpPr txBox="1">
              <a:spLocks noChangeArrowheads="1"/>
            </p:cNvSpPr>
            <p:nvPr/>
          </p:nvSpPr>
          <p:spPr bwMode="auto">
            <a:xfrm>
              <a:off x="8113067" y="884633"/>
              <a:ext cx="1812616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BBE0E3"/>
                </a:buClr>
                <a:buFont typeface="Wingdings" panose="05000000000000000000" pitchFamily="2" charset="2"/>
                <a:buNone/>
              </a:pPr>
              <a:r>
                <a:rPr lang="en-US" altLang="en-US" sz="1000" b="1" dirty="0">
                  <a:solidFill>
                    <a:srgbClr val="9BBB59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FIPS 200 / SP 800-53</a:t>
              </a:r>
              <a:r>
                <a:rPr lang="en-US" altLang="en-US" sz="1600" dirty="0">
                  <a:solidFill>
                    <a:srgbClr val="63A53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BBE0E3"/>
                </a:buClr>
                <a:buFont typeface="Wingdings" panose="05000000000000000000" pitchFamily="2" charset="2"/>
                <a:buNone/>
              </a:pPr>
              <a:r>
                <a:rPr lang="en-US" altLang="en-US" sz="1100" b="1" dirty="0">
                  <a:solidFill>
                    <a:srgbClr val="63A53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CSC Control Tailoring</a:t>
              </a:r>
            </a:p>
          </p:txBody>
        </p:sp>
        <p:sp>
          <p:nvSpPr>
            <p:cNvPr id="19" name="Text Box 43"/>
            <p:cNvSpPr txBox="1">
              <a:spLocks noChangeArrowheads="1"/>
            </p:cNvSpPr>
            <p:nvPr/>
          </p:nvSpPr>
          <p:spPr bwMode="auto">
            <a:xfrm>
              <a:off x="8113068" y="1415897"/>
              <a:ext cx="1812616" cy="492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100000"/>
                </a:spcBef>
                <a:spcAft>
                  <a:spcPct val="100000"/>
                </a:spcAft>
              </a:pPr>
              <a:r>
                <a:rPr lang="en-US" altLang="en-US" sz="1400" b="1" dirty="0">
                  <a:solidFill>
                    <a:srgbClr val="63A53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</a:t>
              </a:r>
              <a:r>
                <a:rPr lang="en-US" altLang="en-US" sz="1200" b="1" dirty="0">
                  <a:solidFill>
                    <a:srgbClr val="63A53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 Controls</a:t>
              </a:r>
              <a:endParaRPr lang="en-US" altLang="en-US" sz="1300" b="1" dirty="0">
                <a:solidFill>
                  <a:srgbClr val="63A53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 Box 44"/>
            <p:cNvSpPr txBox="1">
              <a:spLocks noChangeArrowheads="1"/>
            </p:cNvSpPr>
            <p:nvPr/>
          </p:nvSpPr>
          <p:spPr bwMode="auto">
            <a:xfrm>
              <a:off x="7258904" y="2009679"/>
              <a:ext cx="3650407" cy="674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63A53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baseline (minimum) security controls to protect the information system; apply tailoring guidance as appropriate</a:t>
              </a:r>
            </a:p>
          </p:txBody>
        </p:sp>
        <p:grpSp>
          <p:nvGrpSpPr>
            <p:cNvPr id="21" name="Group 45"/>
            <p:cNvGrpSpPr>
              <a:grpSpLocks/>
            </p:cNvGrpSpPr>
            <p:nvPr/>
          </p:nvGrpSpPr>
          <p:grpSpPr bwMode="auto">
            <a:xfrm>
              <a:off x="4356888" y="4628338"/>
              <a:ext cx="2864581" cy="1538178"/>
              <a:chOff x="2016" y="2810"/>
              <a:chExt cx="1593" cy="810"/>
            </a:xfrm>
          </p:grpSpPr>
          <p:sp>
            <p:nvSpPr>
              <p:cNvPr id="27" name="Text Box 46"/>
              <p:cNvSpPr txBox="1">
                <a:spLocks noChangeArrowheads="1"/>
              </p:cNvSpPr>
              <p:nvPr/>
            </p:nvSpPr>
            <p:spPr bwMode="auto">
              <a:xfrm>
                <a:off x="2016" y="3367"/>
                <a:ext cx="1593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63A53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Implement security controls; apply security configuration settings</a:t>
                </a:r>
              </a:p>
            </p:txBody>
          </p:sp>
          <p:grpSp>
            <p:nvGrpSpPr>
              <p:cNvPr id="28" name="Group 47"/>
              <p:cNvGrpSpPr>
                <a:grpSpLocks/>
              </p:cNvGrpSpPr>
              <p:nvPr/>
            </p:nvGrpSpPr>
            <p:grpSpPr bwMode="auto">
              <a:xfrm>
                <a:off x="2372" y="2810"/>
                <a:ext cx="1008" cy="473"/>
                <a:chOff x="2372" y="2810"/>
                <a:chExt cx="1008" cy="473"/>
              </a:xfrm>
            </p:grpSpPr>
            <p:sp>
              <p:nvSpPr>
                <p:cNvPr id="29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372" y="3024"/>
                  <a:ext cx="1008" cy="25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100000"/>
                    </a:spcBef>
                    <a:spcAft>
                      <a:spcPct val="100000"/>
                    </a:spcAft>
                  </a:pPr>
                  <a:r>
                    <a:rPr lang="en-US" altLang="en-US" sz="1400" b="1" dirty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IMPLEMENT </a:t>
                  </a:r>
                  <a:r>
                    <a:rPr lang="en-US" altLang="en-US" sz="1200" b="1" dirty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Security Controls</a:t>
                  </a:r>
                  <a:endParaRPr lang="en-US" altLang="en-US" sz="1300" b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372" y="2810"/>
                  <a:ext cx="1008" cy="2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BBE0E3"/>
                    </a:buClr>
                    <a:buFont typeface="Wingdings" panose="05000000000000000000" pitchFamily="2" charset="2"/>
                    <a:buNone/>
                  </a:pPr>
                  <a:r>
                    <a:rPr lang="en-US" altLang="en-US" sz="1100" b="1" dirty="0">
                      <a:solidFill>
                        <a:srgbClr val="63A537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SP 800-70 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BBE0E3"/>
                    </a:buClr>
                    <a:buFont typeface="Wingdings" panose="05000000000000000000" pitchFamily="2" charset="2"/>
                    <a:buNone/>
                  </a:pPr>
                  <a:r>
                    <a:rPr lang="en-US" altLang="en-US" sz="1100" b="1" dirty="0">
                      <a:solidFill>
                        <a:srgbClr val="63A537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CSC Controls Roll out</a:t>
                  </a:r>
                </a:p>
              </p:txBody>
            </p:sp>
          </p:grpSp>
        </p:grpSp>
        <p:grpSp>
          <p:nvGrpSpPr>
            <p:cNvPr id="22" name="Group 50"/>
            <p:cNvGrpSpPr>
              <a:grpSpLocks/>
            </p:cNvGrpSpPr>
            <p:nvPr/>
          </p:nvGrpSpPr>
          <p:grpSpPr bwMode="auto">
            <a:xfrm>
              <a:off x="4615832" y="758202"/>
              <a:ext cx="2535504" cy="1862902"/>
              <a:chOff x="2196" y="784"/>
              <a:chExt cx="1410" cy="981"/>
            </a:xfrm>
          </p:grpSpPr>
          <p:sp>
            <p:nvSpPr>
              <p:cNvPr id="23" name="Text Box 51"/>
              <p:cNvSpPr txBox="1">
                <a:spLocks noChangeArrowheads="1"/>
              </p:cNvSpPr>
              <p:nvPr/>
            </p:nvSpPr>
            <p:spPr bwMode="auto">
              <a:xfrm>
                <a:off x="2196" y="1410"/>
                <a:ext cx="1410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63A53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 criticality /sensitivity of information system according to potential impact of loss</a:t>
                </a:r>
              </a:p>
            </p:txBody>
          </p:sp>
          <p:sp>
            <p:nvSpPr>
              <p:cNvPr id="24" name="Text Box 52"/>
              <p:cNvSpPr txBox="1">
                <a:spLocks noChangeArrowheads="1"/>
              </p:cNvSpPr>
              <p:nvPr/>
            </p:nvSpPr>
            <p:spPr bwMode="auto">
              <a:xfrm>
                <a:off x="2408" y="924"/>
                <a:ext cx="1008" cy="1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BE0E3"/>
                  </a:buClr>
                  <a:buFont typeface="Wingdings" panose="05000000000000000000" pitchFamily="2" charset="2"/>
                  <a:buNone/>
                </a:pPr>
                <a:r>
                  <a:rPr lang="en-US" altLang="en-US" sz="1200" b="1" dirty="0">
                    <a:solidFill>
                      <a:srgbClr val="63A53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FIPS 199</a:t>
                </a:r>
              </a:p>
            </p:txBody>
          </p:sp>
          <p:sp>
            <p:nvSpPr>
              <p:cNvPr id="25" name="Text Box 53"/>
              <p:cNvSpPr txBox="1">
                <a:spLocks noChangeArrowheads="1"/>
              </p:cNvSpPr>
              <p:nvPr/>
            </p:nvSpPr>
            <p:spPr bwMode="auto">
              <a:xfrm>
                <a:off x="2396" y="1084"/>
                <a:ext cx="1020" cy="25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100000"/>
                  </a:spcBef>
                  <a:spcAft>
                    <a:spcPct val="100000"/>
                  </a:spcAft>
                </a:pPr>
                <a:r>
                  <a:rPr lang="en-US" altLang="en-US" sz="1400" b="1" dirty="0">
                    <a:solidFill>
                      <a:srgbClr val="63A53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CATEGORIZE </a:t>
                </a:r>
                <a:r>
                  <a:rPr lang="en-US" altLang="en-US" sz="1200" b="1" dirty="0">
                    <a:solidFill>
                      <a:srgbClr val="63A53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Information System</a:t>
                </a:r>
              </a:p>
            </p:txBody>
          </p:sp>
          <p:sp>
            <p:nvSpPr>
              <p:cNvPr id="26" name="Text Box 54"/>
              <p:cNvSpPr txBox="1">
                <a:spLocks noChangeArrowheads="1"/>
              </p:cNvSpPr>
              <p:nvPr/>
            </p:nvSpPr>
            <p:spPr bwMode="auto">
              <a:xfrm>
                <a:off x="2358" y="784"/>
                <a:ext cx="990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600" b="1" i="1" dirty="0">
                    <a:solidFill>
                      <a:srgbClr val="63A53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Starting Point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976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800-53 Rev.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Cornerstone authority for many organizations in US Federal Government</a:t>
            </a:r>
          </a:p>
          <a:p>
            <a:r>
              <a:rPr lang="en-US" dirty="0"/>
              <a:t>Mainly adopted in US</a:t>
            </a:r>
          </a:p>
        </p:txBody>
      </p:sp>
    </p:spTree>
    <p:extLst>
      <p:ext uri="{BB962C8B-B14F-4D97-AF65-F5344CB8AC3E}">
        <p14:creationId xmlns:p14="http://schemas.microsoft.com/office/powerpoint/2010/main" val="1262095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1554</Words>
  <Application>Microsoft Office PowerPoint</Application>
  <PresentationFormat>Widescreen</PresentationFormat>
  <Paragraphs>308</Paragraphs>
  <Slides>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Segoe UI</vt:lpstr>
      <vt:lpstr>Wingdings</vt:lpstr>
      <vt:lpstr>Office Theme</vt:lpstr>
      <vt:lpstr>Security Controls</vt:lpstr>
      <vt:lpstr>Outline</vt:lpstr>
      <vt:lpstr>Definitions</vt:lpstr>
      <vt:lpstr>Major players in IT framework arena</vt:lpstr>
      <vt:lpstr>Our focus</vt:lpstr>
      <vt:lpstr>NIST 800-53 Rev. 4</vt:lpstr>
      <vt:lpstr>NIST 800-53 Rev. 4</vt:lpstr>
      <vt:lpstr>NIST Risk Management Framework Security Lifecycle</vt:lpstr>
      <vt:lpstr>NIST 800-53 Rev. 4</vt:lpstr>
      <vt:lpstr>NIST Publications</vt:lpstr>
      <vt:lpstr>NIST 800-53 Rev. 4 Control Families</vt:lpstr>
      <vt:lpstr>NIST 800-53 Rev. 4 Control Families</vt:lpstr>
      <vt:lpstr>Risk Categorization</vt:lpstr>
      <vt:lpstr>System Categorization and Impact Analysis</vt:lpstr>
      <vt:lpstr>Case Study – Higher Education</vt:lpstr>
      <vt:lpstr>Case Study – Higher Education</vt:lpstr>
      <vt:lpstr>CIS 20 Critical Controls</vt:lpstr>
      <vt:lpstr>Core characteristics of attacks </vt:lpstr>
      <vt:lpstr>Why sec Controls?</vt:lpstr>
      <vt:lpstr>Traditional threats and how to fight those</vt:lpstr>
      <vt:lpstr>Advanced Targeted Attack</vt:lpstr>
      <vt:lpstr>Detecting modern malware </vt:lpstr>
      <vt:lpstr>Control intents</vt:lpstr>
      <vt:lpstr>SANS top 20</vt:lpstr>
      <vt:lpstr>Strengths</vt:lpstr>
      <vt:lpstr>Weaknesses</vt:lpstr>
      <vt:lpstr>Inventory of Devices Authorized &amp; Unauthorized</vt:lpstr>
      <vt:lpstr>Secure Configurations</vt:lpstr>
      <vt:lpstr>Vulnerability Assessment</vt:lpstr>
      <vt:lpstr>Malware Defenses</vt:lpstr>
      <vt:lpstr>Application Software Security</vt:lpstr>
      <vt:lpstr>Wireless Device Control</vt:lpstr>
      <vt:lpstr> Data Recovery Capability</vt:lpstr>
      <vt:lpstr>Training and Skills Assessment</vt:lpstr>
      <vt:lpstr>Secure Configurations</vt:lpstr>
      <vt:lpstr>Limitation and Control of Network</vt:lpstr>
      <vt:lpstr>Controlled Use of Admin Privileges</vt:lpstr>
      <vt:lpstr>Boundary Defense</vt:lpstr>
      <vt:lpstr>Security Audit Logs</vt:lpstr>
      <vt:lpstr>Access Control</vt:lpstr>
      <vt:lpstr>Account Monitoring</vt:lpstr>
      <vt:lpstr>Data Loss Prevention</vt:lpstr>
      <vt:lpstr>Incident Response Capability</vt:lpstr>
      <vt:lpstr>Secure Network Engineering</vt:lpstr>
      <vt:lpstr>Penetration Tests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X</dc:creator>
  <cp:lastModifiedBy>Dr. X</cp:lastModifiedBy>
  <cp:revision>12</cp:revision>
  <dcterms:created xsi:type="dcterms:W3CDTF">2017-04-18T17:22:56Z</dcterms:created>
  <dcterms:modified xsi:type="dcterms:W3CDTF">2017-04-18T22:04:22Z</dcterms:modified>
</cp:coreProperties>
</file>