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5" r:id="rId9"/>
    <p:sldId id="262" r:id="rId10"/>
    <p:sldId id="266" r:id="rId11"/>
    <p:sldId id="267" r:id="rId12"/>
    <p:sldId id="268" r:id="rId13"/>
    <p:sldId id="272" r:id="rId14"/>
    <p:sldId id="271" r:id="rId15"/>
    <p:sldId id="273" r:id="rId16"/>
    <p:sldId id="269" r:id="rId17"/>
    <p:sldId id="270" r:id="rId18"/>
    <p:sldId id="274" r:id="rId19"/>
    <p:sldId id="275" r:id="rId20"/>
    <p:sldId id="276" r:id="rId21"/>
    <p:sldId id="286" r:id="rId22"/>
    <p:sldId id="287" r:id="rId23"/>
    <p:sldId id="277" r:id="rId24"/>
    <p:sldId id="288" r:id="rId25"/>
    <p:sldId id="289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90" r:id="rId35"/>
    <p:sldId id="26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8699"/>
  </p:normalViewPr>
  <p:slideViewPr>
    <p:cSldViewPr snapToGrid="0" snapToObjects="1">
      <p:cViewPr varScale="1">
        <p:scale>
          <a:sx n="65" d="100"/>
          <a:sy n="65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335A2-FF83-B94B-B983-6F5311F7C861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F4044-0D0D-0544-A3C1-B71766EB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30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VA: "What are our weaknesses and how do we fix them?" Penetration testing simply answers the questions: "Can someone break-in and what can they attain?"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vs black box pen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F4044-0D0D-0544-A3C1-B71766EB01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96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danger of using your company email</a:t>
            </a:r>
            <a:r>
              <a:rPr lang="en-US" baseline="0" dirty="0"/>
              <a:t> on a site?</a:t>
            </a:r>
          </a:p>
          <a:p>
            <a:r>
              <a:rPr lang="en-US" baseline="0" dirty="0"/>
              <a:t>Why is the DNS server important?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F4044-0D0D-0544-A3C1-B71766EB01A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29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email server recon important?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F4044-0D0D-0544-A3C1-B71766EB01A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11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a model?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F4044-0D0D-0544-A3C1-B71766EB01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5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F4044-0D0D-0544-A3C1-B71766EB01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05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PASTA, Trike: risk centric</a:t>
            </a:r>
          </a:p>
          <a:p>
            <a:r>
              <a:rPr lang="en-US" dirty="0"/>
              <a:t>No attacker perspective, data flow not user interaction,</a:t>
            </a:r>
            <a:r>
              <a:rPr lang="en-US" baseline="0" dirty="0"/>
              <a:t> security expert esoteric, high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F4044-0D0D-0544-A3C1-B71766EB01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74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Developer level app details, process map, easy for stake holders to understand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F4044-0D0D-0544-A3C1-B71766EB01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12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  <a:p>
            <a:r>
              <a:rPr lang="en-US" dirty="0"/>
              <a:t>Formal, methodical way to describe security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F4044-0D0D-0544-A3C1-B71766EB01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13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continuous values: probability of success of a given attack, likelihood that an attacker will try a given attack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also find the cheapest low-risk attack, most likely nonintrusive attack, best low-skill attack, cheapest attack with the highest probability of success, most likely legal attack, and so on. Every time you query the attack tree about a certain characteristic of attack, you learn more about the system's security.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F4044-0D0D-0544-A3C1-B71766EB01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08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Cheapest</a:t>
            </a:r>
            <a:r>
              <a:rPr lang="en-US" baseline="0" dirty="0"/>
              <a:t> attack is 20K. Why?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attackers have different levels of skill, access, risk aversion, money, and so on. Bored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CS students hacking may not have money but they have skills! CEO of company has no skills (probably) but money. Terrorists?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F4044-0D0D-0544-A3C1-B71766EB01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73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differences?</a:t>
            </a:r>
            <a:r>
              <a:rPr lang="en-US" baseline="0" dirty="0"/>
              <a:t> Which one is illegal?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F4044-0D0D-0544-A3C1-B71766EB01A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5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9647-1C18-C24C-9206-1C64E8C9B50E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F277-4856-0C48-9E18-B3B074C92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5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9647-1C18-C24C-9206-1C64E8C9B50E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F277-4856-0C48-9E18-B3B074C92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9647-1C18-C24C-9206-1C64E8C9B50E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F277-4856-0C48-9E18-B3B074C92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6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9647-1C18-C24C-9206-1C64E8C9B50E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F277-4856-0C48-9E18-B3B074C92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9647-1C18-C24C-9206-1C64E8C9B50E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F277-4856-0C48-9E18-B3B074C92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52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9647-1C18-C24C-9206-1C64E8C9B50E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F277-4856-0C48-9E18-B3B074C92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9647-1C18-C24C-9206-1C64E8C9B50E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F277-4856-0C48-9E18-B3B074C92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0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9647-1C18-C24C-9206-1C64E8C9B50E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F277-4856-0C48-9E18-B3B074C92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6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9647-1C18-C24C-9206-1C64E8C9B50E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F277-4856-0C48-9E18-B3B074C92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2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9647-1C18-C24C-9206-1C64E8C9B50E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F277-4856-0C48-9E18-B3B074C92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2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9647-1C18-C24C-9206-1C64E8C9B50E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F277-4856-0C48-9E18-B3B074C92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8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C9647-1C18-C24C-9206-1C64E8C9B50E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F277-4856-0C48-9E18-B3B074C92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7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ountrouidoux.people.cofc.edu/CSIS641/index.html" TargetMode="External"/><Relationship Id="rId2" Type="http://schemas.openxmlformats.org/officeDocument/2006/relationships/hyperlink" Target="http://it.cofc.edu/help/helpdesk.ph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ckersforcharity.org/ghdb/" TargetMode="External"/><Relationship Id="rId2" Type="http://schemas.openxmlformats.org/officeDocument/2006/relationships/hyperlink" Target="http://osintframework.com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threatmodeler.com/threat-modeling-data-flow-diagram-vs-process-flow-diagram/" TargetMode="External"/><Relationship Id="rId2" Type="http://schemas.openxmlformats.org/officeDocument/2006/relationships/hyperlink" Target="https://www.secureworks.com/blog/vulnerability-assessments-versus-penetration-tes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hneier.com/academic/archives/1999/12/attack_trees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Advanced Cybersecurity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X</a:t>
            </a:r>
          </a:p>
        </p:txBody>
      </p:sp>
    </p:spTree>
    <p:extLst>
      <p:ext uri="{BB962C8B-B14F-4D97-AF65-F5344CB8AC3E}">
        <p14:creationId xmlns:p14="http://schemas.microsoft.com/office/powerpoint/2010/main" val="1382521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Simulates</a:t>
            </a:r>
            <a:r>
              <a:rPr lang="en-US" dirty="0"/>
              <a:t> the actions of </a:t>
            </a:r>
            <a:r>
              <a:rPr lang="en-US" b="1" dirty="0"/>
              <a:t>an external and/or internal cyber attacker </a:t>
            </a:r>
            <a:r>
              <a:rPr lang="en-US" dirty="0"/>
              <a:t>that aims to breach the information security of the organization. Using many tools and techniques, the penetration tester (ethical hacker) attempts to </a:t>
            </a:r>
            <a:r>
              <a:rPr lang="en-US" b="1" dirty="0"/>
              <a:t>exploit critical systems and gain access to sensitive data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093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Determination of scope</a:t>
            </a:r>
          </a:p>
          <a:p>
            <a:pPr fontAlgn="base"/>
            <a:r>
              <a:rPr lang="en-US" dirty="0"/>
              <a:t>Targeted information gathering or reconnaissance</a:t>
            </a:r>
          </a:p>
          <a:p>
            <a:pPr fontAlgn="base"/>
            <a:r>
              <a:rPr lang="en-US" dirty="0"/>
              <a:t>Exploit attempts for access and escalation</a:t>
            </a:r>
          </a:p>
          <a:p>
            <a:pPr fontAlgn="base"/>
            <a:r>
              <a:rPr lang="en-US" dirty="0"/>
              <a:t>Sensitive data collection testing</a:t>
            </a:r>
          </a:p>
          <a:p>
            <a:pPr fontAlgn="base"/>
            <a:r>
              <a:rPr lang="en-US" dirty="0"/>
              <a:t>Clean up and final reporting</a:t>
            </a:r>
          </a:p>
        </p:txBody>
      </p:sp>
    </p:spTree>
    <p:extLst>
      <p:ext uri="{BB962C8B-B14F-4D97-AF65-F5344CB8AC3E}">
        <p14:creationId xmlns:p14="http://schemas.microsoft.com/office/powerpoint/2010/main" val="1509262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Modeling (TM)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Threat modeling is a process by which potential threats can be </a:t>
            </a:r>
            <a:r>
              <a:rPr lang="en-US" b="1" dirty="0"/>
              <a:t>identified, enumerated, and prioritized </a:t>
            </a:r>
            <a:r>
              <a:rPr lang="en-US" dirty="0"/>
              <a:t>– all from a hypothetical attacker’s point of view. </a:t>
            </a:r>
          </a:p>
          <a:p>
            <a:pPr lvl="1"/>
            <a:r>
              <a:rPr lang="en-US" dirty="0"/>
              <a:t>“Where are the high-value assets?” </a:t>
            </a:r>
          </a:p>
          <a:p>
            <a:pPr lvl="1"/>
            <a:r>
              <a:rPr lang="en-US" dirty="0"/>
              <a:t>“Where am I most vulnerable to attack?” “</a:t>
            </a:r>
          </a:p>
          <a:p>
            <a:pPr lvl="1"/>
            <a:r>
              <a:rPr lang="en-US" dirty="0"/>
              <a:t>“What are the most relevant threats?” </a:t>
            </a:r>
          </a:p>
          <a:p>
            <a:pPr lvl="1"/>
            <a:r>
              <a:rPr lang="en-US" dirty="0"/>
              <a:t>“Is there an attack vector that might go unnoticed?”</a:t>
            </a:r>
          </a:p>
        </p:txBody>
      </p:sp>
    </p:spTree>
    <p:extLst>
      <p:ext uri="{BB962C8B-B14F-4D97-AF65-F5344CB8AC3E}">
        <p14:creationId xmlns:p14="http://schemas.microsoft.com/office/powerpoint/2010/main" val="90710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model?</a:t>
            </a:r>
          </a:p>
          <a:p>
            <a:r>
              <a:rPr lang="en-US" dirty="0"/>
              <a:t>Why is it useful?</a:t>
            </a:r>
          </a:p>
          <a:p>
            <a:r>
              <a:rPr lang="en-US" dirty="0"/>
              <a:t>How do we create it?</a:t>
            </a:r>
          </a:p>
        </p:txBody>
      </p:sp>
    </p:spTree>
    <p:extLst>
      <p:ext uri="{BB962C8B-B14F-4D97-AF65-F5344CB8AC3E}">
        <p14:creationId xmlns:p14="http://schemas.microsoft.com/office/powerpoint/2010/main" val="621772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STRIDE Model</a:t>
            </a:r>
          </a:p>
          <a:p>
            <a:r>
              <a:rPr lang="en-US" dirty="0"/>
              <a:t>Spoofing ID</a:t>
            </a:r>
          </a:p>
          <a:p>
            <a:r>
              <a:rPr lang="en-US" dirty="0"/>
              <a:t>Tampering Data</a:t>
            </a:r>
          </a:p>
          <a:p>
            <a:r>
              <a:rPr lang="en-US" dirty="0"/>
              <a:t>Repudiation</a:t>
            </a:r>
          </a:p>
          <a:p>
            <a:r>
              <a:rPr lang="en-US" dirty="0"/>
              <a:t>Information Disclosure</a:t>
            </a:r>
          </a:p>
          <a:p>
            <a:r>
              <a:rPr lang="en-US" dirty="0" err="1"/>
              <a:t>DoS</a:t>
            </a:r>
            <a:endParaRPr lang="en-US" dirty="0"/>
          </a:p>
          <a:p>
            <a:r>
              <a:rPr lang="en-US" dirty="0"/>
              <a:t>Elevation of </a:t>
            </a:r>
            <a:r>
              <a:rPr lang="en-US" dirty="0" err="1"/>
              <a:t>Priviledge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85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PASTA: Process Attack Simulation Threat Analysis</a:t>
            </a:r>
          </a:p>
          <a:p>
            <a:r>
              <a:rPr lang="en-US" dirty="0"/>
              <a:t>Trike: risk centric</a:t>
            </a:r>
          </a:p>
          <a:p>
            <a:r>
              <a:rPr lang="en-US" dirty="0"/>
              <a:t>VAST: Visual Agile &amp; Simple Threat Modeling</a:t>
            </a:r>
          </a:p>
        </p:txBody>
      </p:sp>
    </p:spTree>
    <p:extLst>
      <p:ext uri="{BB962C8B-B14F-4D97-AF65-F5344CB8AC3E}">
        <p14:creationId xmlns:p14="http://schemas.microsoft.com/office/powerpoint/2010/main" val="328856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0909" y="1511560"/>
            <a:ext cx="9717154" cy="534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84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50" y="1282034"/>
            <a:ext cx="10377844" cy="563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37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ATM: Application Threat Model</a:t>
            </a:r>
          </a:p>
          <a:p>
            <a:pPr lvl="1"/>
            <a:r>
              <a:rPr lang="en-US" dirty="0"/>
              <a:t>Features</a:t>
            </a:r>
          </a:p>
          <a:p>
            <a:pPr lvl="1"/>
            <a:r>
              <a:rPr lang="en-US" dirty="0"/>
              <a:t>widgets</a:t>
            </a:r>
          </a:p>
          <a:p>
            <a:r>
              <a:rPr lang="en-US" dirty="0"/>
              <a:t>OTM: Operational Threat Model</a:t>
            </a:r>
          </a:p>
          <a:p>
            <a:pPr lvl="1"/>
            <a:r>
              <a:rPr lang="en-US" dirty="0"/>
              <a:t>End-to-end DFD</a:t>
            </a:r>
          </a:p>
        </p:txBody>
      </p:sp>
    </p:spTree>
    <p:extLst>
      <p:ext uri="{BB962C8B-B14F-4D97-AF65-F5344CB8AC3E}">
        <p14:creationId xmlns:p14="http://schemas.microsoft.com/office/powerpoint/2010/main" val="530402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Step 1) The system engineer systematically creates an attack tree by replicating the work of an adversary to find the weak points in a system </a:t>
            </a:r>
          </a:p>
          <a:p>
            <a:r>
              <a:rPr lang="en-US" dirty="0"/>
              <a:t>Step 2) For each leaf in the attack tree, the system engineer assigns qualitative values for risk, access, and cost to the adversary. </a:t>
            </a:r>
          </a:p>
          <a:p>
            <a:r>
              <a:rPr lang="en-US" dirty="0"/>
              <a:t>Step 3) The system engineer then prunes the trees. </a:t>
            </a:r>
          </a:p>
          <a:p>
            <a:r>
              <a:rPr lang="en-US" dirty="0"/>
              <a:t>Step 4) The system engineer determines countermeasures for the most exploitable nodes. Step 5) The system engineer ranks the countermeasures with respect to its five attributes: </a:t>
            </a:r>
          </a:p>
          <a:p>
            <a:r>
              <a:rPr lang="en-US" dirty="0"/>
              <a:t>(1) </a:t>
            </a:r>
            <a:r>
              <a:rPr lang="en-US" dirty="0" err="1"/>
              <a:t>costtopurchaseandrun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(2) </a:t>
            </a:r>
            <a:r>
              <a:rPr lang="en-US" dirty="0" err="1"/>
              <a:t>easeofuse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(3) compatibilitywithin-placetechnologyandabilitytointeroperatewithothercommunitiesofinterest, (4) </a:t>
            </a:r>
            <a:r>
              <a:rPr lang="en-US" dirty="0" err="1"/>
              <a:t>itsoverheadonsystemresourcesand,finally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(5) </a:t>
            </a:r>
            <a:r>
              <a:rPr lang="en-US" dirty="0" err="1"/>
              <a:t>timetomarketoravailability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0891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VMs and what to download</a:t>
            </a:r>
          </a:p>
          <a:p>
            <a:r>
              <a:rPr lang="en-US" dirty="0"/>
              <a:t>Need access to Oaks: contact </a:t>
            </a:r>
            <a:r>
              <a:rPr lang="en-US" dirty="0">
                <a:hlinkClick r:id="rId2"/>
              </a:rPr>
              <a:t>cofc IT</a:t>
            </a:r>
            <a:r>
              <a:rPr lang="en-US" dirty="0"/>
              <a:t> helpdesk</a:t>
            </a:r>
          </a:p>
          <a:p>
            <a:r>
              <a:rPr lang="en-US" dirty="0"/>
              <a:t>Register for slack channel, you have received an invitation</a:t>
            </a:r>
          </a:p>
          <a:p>
            <a:r>
              <a:rPr lang="en-US" dirty="0"/>
              <a:t>Homework, Project, and lab reports submitted on Oaks</a:t>
            </a:r>
          </a:p>
          <a:p>
            <a:r>
              <a:rPr lang="en-US" dirty="0"/>
              <a:t>Do not forget your blog: either public blog or google doc</a:t>
            </a:r>
          </a:p>
          <a:p>
            <a:r>
              <a:rPr lang="en-US" dirty="0"/>
              <a:t>Slides, links, assignments, course info on public website: </a:t>
            </a:r>
            <a:r>
              <a:rPr lang="en-US" dirty="0">
                <a:hlinkClick r:id="rId3"/>
              </a:rPr>
              <a:t>http://mountrouidoux.people.cofc.edu/CSIS641/index.html</a:t>
            </a:r>
            <a:endParaRPr lang="en-US" dirty="0"/>
          </a:p>
          <a:p>
            <a:r>
              <a:rPr lang="en-US" dirty="0"/>
              <a:t>Reading, links, and papers posted on course website</a:t>
            </a:r>
            <a:r>
              <a:rPr lang="en-US"/>
              <a:t>, calendar tab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24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Tree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604" y="1581236"/>
            <a:ext cx="6907764" cy="527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0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Assigning "possible" and "impossible" to the nodes is just one way to look at the tree. </a:t>
            </a:r>
          </a:p>
          <a:p>
            <a:r>
              <a:rPr lang="en-US" dirty="0"/>
              <a:t> Boolean value can be assigned to the leaf nodes: </a:t>
            </a:r>
          </a:p>
          <a:p>
            <a:pPr lvl="1"/>
            <a:r>
              <a:rPr lang="en-US" dirty="0"/>
              <a:t>easy versus difficult, </a:t>
            </a:r>
          </a:p>
          <a:p>
            <a:pPr lvl="1"/>
            <a:r>
              <a:rPr lang="en-US" dirty="0"/>
              <a:t>expensive versus inexpensive, </a:t>
            </a:r>
          </a:p>
          <a:p>
            <a:pPr lvl="1"/>
            <a:r>
              <a:rPr lang="en-US" dirty="0"/>
              <a:t>intrusive versus nonintrusive, </a:t>
            </a:r>
          </a:p>
          <a:p>
            <a:pPr lvl="1"/>
            <a:r>
              <a:rPr lang="en-US" dirty="0"/>
              <a:t>legal versus illegal, </a:t>
            </a:r>
          </a:p>
          <a:p>
            <a:pPr lvl="1"/>
            <a:r>
              <a:rPr lang="en-US" dirty="0"/>
              <a:t>special equipment required versus no special equipment. </a:t>
            </a:r>
          </a:p>
        </p:txBody>
      </p:sp>
    </p:spTree>
    <p:extLst>
      <p:ext uri="{BB962C8B-B14F-4D97-AF65-F5344CB8AC3E}">
        <p14:creationId xmlns:p14="http://schemas.microsoft.com/office/powerpoint/2010/main" val="264320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Tree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6505" y="1499412"/>
            <a:ext cx="6701669" cy="514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1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Tree Example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410" y="1418253"/>
            <a:ext cx="7086995" cy="543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09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Tree 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707" y="1268787"/>
            <a:ext cx="7180586" cy="55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84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for Attack Tree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Root: component to be broken</a:t>
            </a:r>
          </a:p>
          <a:p>
            <a:r>
              <a:rPr lang="en-US" dirty="0"/>
              <a:t>Set goals: each goal is a Tree</a:t>
            </a:r>
          </a:p>
          <a:p>
            <a:r>
              <a:rPr lang="en-US" dirty="0"/>
              <a:t>Link attacks against goal</a:t>
            </a:r>
          </a:p>
          <a:p>
            <a:r>
              <a:rPr lang="en-US"/>
              <a:t>Repeat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42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 Testing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1943" y="1507808"/>
            <a:ext cx="8449906" cy="506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43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Reconnaissance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OSINT</a:t>
            </a:r>
          </a:p>
          <a:p>
            <a:r>
              <a:rPr lang="en-US" dirty="0"/>
              <a:t>Information gathering</a:t>
            </a:r>
          </a:p>
        </p:txBody>
      </p:sp>
    </p:spTree>
    <p:extLst>
      <p:ext uri="{BB962C8B-B14F-4D97-AF65-F5344CB8AC3E}">
        <p14:creationId xmlns:p14="http://schemas.microsoft.com/office/powerpoint/2010/main" val="905713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Reconnaisance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</a:t>
            </a:r>
          </a:p>
          <a:p>
            <a:r>
              <a:rPr lang="en-US" dirty="0"/>
              <a:t>Passive</a:t>
            </a:r>
          </a:p>
        </p:txBody>
      </p:sp>
    </p:spTree>
    <p:extLst>
      <p:ext uri="{BB962C8B-B14F-4D97-AF65-F5344CB8AC3E}">
        <p14:creationId xmlns:p14="http://schemas.microsoft.com/office/powerpoint/2010/main" val="157861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HTTPTrack</a:t>
            </a:r>
            <a:r>
              <a:rPr lang="en-US" dirty="0"/>
              <a:t>: website copier</a:t>
            </a:r>
          </a:p>
          <a:p>
            <a:r>
              <a:rPr lang="en-US" dirty="0"/>
              <a:t>Google Hacking:</a:t>
            </a:r>
          </a:p>
          <a:p>
            <a:pPr lvl="1"/>
            <a:r>
              <a:rPr lang="en-US" dirty="0"/>
              <a:t>Site:</a:t>
            </a:r>
          </a:p>
          <a:p>
            <a:pPr lvl="1"/>
            <a:r>
              <a:rPr lang="en-US" dirty="0" err="1"/>
              <a:t>Filetype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Allintitle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Inurl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Cache:</a:t>
            </a:r>
          </a:p>
          <a:p>
            <a:r>
              <a:rPr lang="en-US" dirty="0"/>
              <a:t>Exploit DB: GHDB</a:t>
            </a:r>
          </a:p>
        </p:txBody>
      </p:sp>
    </p:spTree>
    <p:extLst>
      <p:ext uri="{BB962C8B-B14F-4D97-AF65-F5344CB8AC3E}">
        <p14:creationId xmlns:p14="http://schemas.microsoft.com/office/powerpoint/2010/main" val="579118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Vulnerability Assessment</a:t>
            </a:r>
          </a:p>
          <a:p>
            <a:r>
              <a:rPr lang="en-US" dirty="0"/>
              <a:t>Threat Modeling</a:t>
            </a:r>
          </a:p>
          <a:p>
            <a:r>
              <a:rPr lang="en-US" dirty="0"/>
              <a:t>STRIDE</a:t>
            </a:r>
          </a:p>
          <a:p>
            <a:r>
              <a:rPr lang="en-US" dirty="0" err="1"/>
              <a:t>Reconnaisance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17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Harvester: emails</a:t>
            </a:r>
          </a:p>
          <a:p>
            <a:r>
              <a:rPr lang="en-US" dirty="0" err="1"/>
              <a:t>Who.is</a:t>
            </a:r>
            <a:endParaRPr lang="en-US" dirty="0"/>
          </a:p>
          <a:p>
            <a:r>
              <a:rPr lang="en-US" dirty="0" err="1"/>
              <a:t>Netcraft</a:t>
            </a:r>
            <a:endParaRPr lang="en-US" dirty="0"/>
          </a:p>
          <a:p>
            <a:r>
              <a:rPr lang="en-US" dirty="0"/>
              <a:t>Host &lt;IP or URL&gt;</a:t>
            </a:r>
          </a:p>
          <a:p>
            <a:r>
              <a:rPr lang="en-US" dirty="0" err="1"/>
              <a:t>Nslookup</a:t>
            </a:r>
            <a:endParaRPr lang="en-US" dirty="0"/>
          </a:p>
          <a:p>
            <a:r>
              <a:rPr lang="en-US" dirty="0"/>
              <a:t>Dig @ </a:t>
            </a:r>
            <a:r>
              <a:rPr lang="en-US" dirty="0" err="1"/>
              <a:t>target_IP</a:t>
            </a:r>
            <a:r>
              <a:rPr lang="en-US" dirty="0"/>
              <a:t> –t AXFR</a:t>
            </a:r>
          </a:p>
          <a:p>
            <a:r>
              <a:rPr lang="en-US" dirty="0"/>
              <a:t>Fierce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21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Recon email server with .bat or .exe file</a:t>
            </a:r>
          </a:p>
          <a:p>
            <a:r>
              <a:rPr lang="en-US" dirty="0" err="1"/>
              <a:t>Metagoofil</a:t>
            </a:r>
            <a:r>
              <a:rPr lang="en-US" dirty="0"/>
              <a:t>: metadata</a:t>
            </a:r>
          </a:p>
          <a:p>
            <a:r>
              <a:rPr lang="en-US" dirty="0" err="1"/>
              <a:t>Robtex</a:t>
            </a:r>
            <a:endParaRPr lang="en-US" dirty="0"/>
          </a:p>
          <a:p>
            <a:r>
              <a:rPr lang="en-US" dirty="0" err="1"/>
              <a:t>Maltego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74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IPs</a:t>
            </a:r>
          </a:p>
          <a:p>
            <a:r>
              <a:rPr lang="en-US" dirty="0"/>
              <a:t>Host names</a:t>
            </a:r>
          </a:p>
          <a:p>
            <a:r>
              <a:rPr lang="en-US" dirty="0"/>
              <a:t>DNS server names/IP</a:t>
            </a:r>
          </a:p>
          <a:p>
            <a:r>
              <a:rPr lang="en-US" dirty="0"/>
              <a:t>Email server names</a:t>
            </a:r>
          </a:p>
          <a:p>
            <a:r>
              <a:rPr lang="en-US" dirty="0"/>
              <a:t>Emails</a:t>
            </a:r>
          </a:p>
          <a:p>
            <a:r>
              <a:rPr lang="en-US" dirty="0"/>
              <a:t>URLS</a:t>
            </a:r>
          </a:p>
          <a:p>
            <a:r>
              <a:rPr lang="en-US" dirty="0"/>
              <a:t>People names</a:t>
            </a:r>
          </a:p>
          <a:p>
            <a:r>
              <a:rPr lang="en-US" dirty="0"/>
              <a:t>People interests</a:t>
            </a:r>
            <a:r>
              <a:rPr lang="is-IS" dirty="0"/>
              <a:t>…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82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http://osintframework.com/</a:t>
            </a:r>
            <a:endParaRPr lang="en-US" dirty="0"/>
          </a:p>
          <a:p>
            <a:r>
              <a:rPr lang="en-US" dirty="0">
                <a:hlinkClick r:id="rId3"/>
              </a:rPr>
              <a:t>http://www.hackersforcharity.org/ghdb/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42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VA is one of the first steps to protect any system (software or hardware)</a:t>
            </a:r>
          </a:p>
          <a:p>
            <a:r>
              <a:rPr lang="en-US" dirty="0"/>
              <a:t>VA is not the same as PT</a:t>
            </a:r>
          </a:p>
          <a:p>
            <a:r>
              <a:rPr lang="en-US" dirty="0"/>
              <a:t>TM is essential to understand and make security decisions</a:t>
            </a:r>
          </a:p>
          <a:p>
            <a:pPr lvl="1"/>
            <a:r>
              <a:rPr lang="en-US" dirty="0"/>
              <a:t>DFD</a:t>
            </a:r>
          </a:p>
          <a:p>
            <a:pPr lvl="1"/>
            <a:r>
              <a:rPr lang="en-US" dirty="0"/>
              <a:t>PFD</a:t>
            </a:r>
          </a:p>
          <a:p>
            <a:pPr lvl="1"/>
            <a:r>
              <a:rPr lang="en-US" dirty="0"/>
              <a:t>Attack Trees</a:t>
            </a:r>
          </a:p>
          <a:p>
            <a:r>
              <a:rPr lang="en-US" dirty="0"/>
              <a:t>Reconnaissance is the first step in pen testing</a:t>
            </a:r>
          </a:p>
          <a:p>
            <a:pPr lvl="1"/>
            <a:r>
              <a:rPr lang="en-US" dirty="0"/>
              <a:t>Linux and some windows tools, websites can be useful as well</a:t>
            </a:r>
          </a:p>
          <a:p>
            <a:pPr lvl="1"/>
            <a:r>
              <a:rPr lang="en-US" dirty="0"/>
              <a:t>You can make your own tools if you need something more sophisticated</a:t>
            </a:r>
          </a:p>
        </p:txBody>
      </p:sp>
    </p:spTree>
    <p:extLst>
      <p:ext uri="{BB962C8B-B14F-4D97-AF65-F5344CB8AC3E}">
        <p14:creationId xmlns:p14="http://schemas.microsoft.com/office/powerpoint/2010/main" val="69878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“Vulnerability Assessments: The Pro-active Steps to Secure Your Organization”, Robert Boyce, SANS Institute</a:t>
            </a:r>
          </a:p>
          <a:p>
            <a:r>
              <a:rPr lang="en-US" dirty="0"/>
              <a:t>VA vs PT: </a:t>
            </a:r>
            <a:r>
              <a:rPr lang="en-US" dirty="0">
                <a:hlinkClick r:id="rId2"/>
              </a:rPr>
              <a:t>https://www.secureworks.com/blog/vulnerability-assessments-versus-penetration-tests</a:t>
            </a:r>
            <a:endParaRPr lang="en-US" dirty="0"/>
          </a:p>
          <a:p>
            <a:r>
              <a:rPr lang="en-US" dirty="0"/>
              <a:t>Threat Modeling: </a:t>
            </a:r>
            <a:r>
              <a:rPr lang="en-US" dirty="0">
                <a:hlinkClick r:id="rId3"/>
              </a:rPr>
              <a:t>http://threatmodeler.com/threat-modeling-data-flow-diagram-vs-process-flow-diagram/</a:t>
            </a:r>
            <a:endParaRPr lang="en-US" dirty="0"/>
          </a:p>
          <a:p>
            <a:r>
              <a:rPr lang="en-US" dirty="0"/>
              <a:t>“Toward A Secure System Engineering Methodology”, Chris Salter, O. Sami </a:t>
            </a:r>
            <a:r>
              <a:rPr lang="en-US" dirty="0" err="1"/>
              <a:t>Saydjari</a:t>
            </a:r>
            <a:r>
              <a:rPr lang="en-US" dirty="0"/>
              <a:t>, Bruce </a:t>
            </a:r>
            <a:r>
              <a:rPr lang="en-US" dirty="0" err="1"/>
              <a:t>Schneier</a:t>
            </a:r>
            <a:r>
              <a:rPr lang="en-US" dirty="0"/>
              <a:t>, Jim </a:t>
            </a:r>
            <a:r>
              <a:rPr lang="en-US" dirty="0" err="1"/>
              <a:t>Wallner</a:t>
            </a:r>
            <a:endParaRPr lang="en-US" dirty="0"/>
          </a:p>
          <a:p>
            <a:r>
              <a:rPr lang="en-US" dirty="0"/>
              <a:t>Attack Trees: </a:t>
            </a:r>
            <a:r>
              <a:rPr lang="en-US" dirty="0">
                <a:hlinkClick r:id="rId4"/>
              </a:rPr>
              <a:t>https://www.schneier.com/academic/archives/1999/12/attack_trees.html</a:t>
            </a:r>
            <a:endParaRPr lang="en-US" dirty="0"/>
          </a:p>
          <a:p>
            <a:r>
              <a:rPr lang="en-US" dirty="0"/>
              <a:t>Intro to Pen Testing textbook, </a:t>
            </a:r>
            <a:r>
              <a:rPr lang="en-US" dirty="0" err="1"/>
              <a:t>ch.</a:t>
            </a:r>
            <a:r>
              <a:rPr lang="en-US" dirty="0"/>
              <a:t> 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700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 Assessment (VA)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process of identifying and </a:t>
            </a:r>
            <a:r>
              <a:rPr lang="en-US" b="1" dirty="0"/>
              <a:t>quantifying security vulnerabilities </a:t>
            </a:r>
            <a:r>
              <a:rPr lang="en-US" dirty="0"/>
              <a:t>in an environment. It is an in-depth evaluation of your information security posture, indicating </a:t>
            </a:r>
            <a:r>
              <a:rPr lang="en-US" b="1" dirty="0"/>
              <a:t>weaknesses</a:t>
            </a:r>
            <a:r>
              <a:rPr lang="en-US" dirty="0"/>
              <a:t> as well as providing the appropriate </a:t>
            </a:r>
            <a:r>
              <a:rPr lang="en-US" b="1" dirty="0"/>
              <a:t>mitigation procedures </a:t>
            </a:r>
            <a:r>
              <a:rPr lang="en-US" dirty="0"/>
              <a:t>required to either </a:t>
            </a:r>
            <a:r>
              <a:rPr lang="en-US" b="1" dirty="0"/>
              <a:t>eliminate</a:t>
            </a:r>
            <a:r>
              <a:rPr lang="en-US" dirty="0"/>
              <a:t> those weaknesses or </a:t>
            </a:r>
            <a:r>
              <a:rPr lang="en-US" b="1" dirty="0"/>
              <a:t>reduce</a:t>
            </a:r>
            <a:r>
              <a:rPr lang="en-US" dirty="0"/>
              <a:t> them to an acceptable level of risk.</a:t>
            </a:r>
          </a:p>
        </p:txBody>
      </p:sp>
    </p:spTree>
    <p:extLst>
      <p:ext uri="{BB962C8B-B14F-4D97-AF65-F5344CB8AC3E}">
        <p14:creationId xmlns:p14="http://schemas.microsoft.com/office/powerpoint/2010/main" val="1556100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Catalogue </a:t>
            </a:r>
            <a:r>
              <a:rPr lang="en-US" b="1" dirty="0"/>
              <a:t>assets</a:t>
            </a:r>
            <a:r>
              <a:rPr lang="en-US" dirty="0"/>
              <a:t> and resources in a system</a:t>
            </a:r>
          </a:p>
          <a:p>
            <a:pPr fontAlgn="base"/>
            <a:r>
              <a:rPr lang="en-US" dirty="0"/>
              <a:t>Assign </a:t>
            </a:r>
            <a:r>
              <a:rPr lang="en-US" b="1" dirty="0"/>
              <a:t>quantifiable value </a:t>
            </a:r>
            <a:r>
              <a:rPr lang="en-US" dirty="0"/>
              <a:t>and importance to the resources</a:t>
            </a:r>
          </a:p>
          <a:p>
            <a:pPr fontAlgn="base"/>
            <a:r>
              <a:rPr lang="en-US" dirty="0"/>
              <a:t>Identify the </a:t>
            </a:r>
            <a:r>
              <a:rPr lang="en-US" b="1" dirty="0"/>
              <a:t>security vulnerabilities </a:t>
            </a:r>
            <a:r>
              <a:rPr lang="en-US" dirty="0"/>
              <a:t>or </a:t>
            </a:r>
            <a:r>
              <a:rPr lang="en-US" b="1" dirty="0"/>
              <a:t>potential threats </a:t>
            </a:r>
            <a:r>
              <a:rPr lang="en-US" dirty="0"/>
              <a:t>to each resource</a:t>
            </a:r>
          </a:p>
          <a:p>
            <a:pPr fontAlgn="base"/>
            <a:r>
              <a:rPr lang="en-US" b="1" dirty="0"/>
              <a:t>Mitigate or eliminate </a:t>
            </a:r>
            <a:r>
              <a:rPr lang="en-US" dirty="0"/>
              <a:t>the most serious vulnerabilities for the most valuable resources</a:t>
            </a:r>
          </a:p>
        </p:txBody>
      </p:sp>
    </p:spTree>
    <p:extLst>
      <p:ext uri="{BB962C8B-B14F-4D97-AF65-F5344CB8AC3E}">
        <p14:creationId xmlns:p14="http://schemas.microsoft.com/office/powerpoint/2010/main" val="198375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Cycle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200" y="1988344"/>
            <a:ext cx="102616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Conduct assessment</a:t>
            </a:r>
          </a:p>
          <a:p>
            <a:pPr lvl="1"/>
            <a:r>
              <a:rPr lang="en-US" dirty="0"/>
              <a:t>Plan</a:t>
            </a:r>
          </a:p>
          <a:p>
            <a:pPr lvl="2"/>
            <a:r>
              <a:rPr lang="en-US" dirty="0"/>
              <a:t>Recon</a:t>
            </a:r>
          </a:p>
          <a:p>
            <a:pPr lvl="2"/>
            <a:r>
              <a:rPr lang="en-US" dirty="0"/>
              <a:t>Scope</a:t>
            </a:r>
          </a:p>
          <a:p>
            <a:pPr lvl="2"/>
            <a:r>
              <a:rPr lang="en-US" dirty="0"/>
              <a:t>Roles</a:t>
            </a:r>
          </a:p>
          <a:p>
            <a:pPr lvl="2"/>
            <a:r>
              <a:rPr lang="en-US" dirty="0"/>
              <a:t>Changes in management</a:t>
            </a:r>
          </a:p>
          <a:p>
            <a:pPr lvl="1"/>
            <a:r>
              <a:rPr lang="en-US" dirty="0"/>
              <a:t>Perform</a:t>
            </a:r>
          </a:p>
          <a:p>
            <a:pPr lvl="2"/>
            <a:r>
              <a:rPr lang="en-US" dirty="0"/>
              <a:t>Interview sys admin</a:t>
            </a:r>
          </a:p>
          <a:p>
            <a:pPr lvl="2"/>
            <a:r>
              <a:rPr lang="en-US" dirty="0"/>
              <a:t>Review policies &amp; Procedures</a:t>
            </a:r>
          </a:p>
          <a:p>
            <a:pPr lvl="2"/>
            <a:r>
              <a:rPr lang="en-US" dirty="0"/>
              <a:t>Security Scan</a:t>
            </a:r>
          </a:p>
        </p:txBody>
      </p:sp>
    </p:spTree>
    <p:extLst>
      <p:ext uri="{BB962C8B-B14F-4D97-AF65-F5344CB8AC3E}">
        <p14:creationId xmlns:p14="http://schemas.microsoft.com/office/powerpoint/2010/main" val="1007851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exposures</a:t>
            </a:r>
          </a:p>
          <a:p>
            <a:pPr lvl="1"/>
            <a:r>
              <a:rPr lang="en-US" dirty="0"/>
              <a:t>Review assessment data</a:t>
            </a:r>
          </a:p>
          <a:p>
            <a:pPr lvl="1"/>
            <a:r>
              <a:rPr lang="en-US" dirty="0"/>
              <a:t>Store and review historical data</a:t>
            </a:r>
          </a:p>
          <a:p>
            <a:r>
              <a:rPr lang="en-US" dirty="0"/>
              <a:t>Address exposures</a:t>
            </a:r>
          </a:p>
          <a:p>
            <a:pPr lvl="1"/>
            <a:r>
              <a:rPr lang="en-US" dirty="0"/>
              <a:t>Investigation</a:t>
            </a:r>
          </a:p>
          <a:p>
            <a:pPr lvl="1"/>
            <a:r>
              <a:rPr lang="en-US" dirty="0"/>
              <a:t>Resolution</a:t>
            </a:r>
          </a:p>
          <a:p>
            <a:pPr lvl="1"/>
            <a:r>
              <a:rPr lang="en-US" dirty="0"/>
              <a:t>Upgrade or eliminate</a:t>
            </a:r>
          </a:p>
        </p:txBody>
      </p:sp>
    </p:spTree>
    <p:extLst>
      <p:ext uri="{BB962C8B-B14F-4D97-AF65-F5344CB8AC3E}">
        <p14:creationId xmlns:p14="http://schemas.microsoft.com/office/powerpoint/2010/main" val="775067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 Assessment (VA) vs Penetration Testing (PT)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difference between VA and PT?</a:t>
            </a:r>
          </a:p>
          <a:p>
            <a:r>
              <a:rPr lang="en-US" dirty="0"/>
              <a:t>Which one is better for an organization?</a:t>
            </a:r>
          </a:p>
        </p:txBody>
      </p:sp>
    </p:spTree>
    <p:extLst>
      <p:ext uri="{BB962C8B-B14F-4D97-AF65-F5344CB8AC3E}">
        <p14:creationId xmlns:p14="http://schemas.microsoft.com/office/powerpoint/2010/main" val="747331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1133</Words>
  <Application>Microsoft Office PowerPoint</Application>
  <PresentationFormat>Widescreen</PresentationFormat>
  <Paragraphs>195</Paragraphs>
  <Slides>35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Advanced Cybersecurity</vt:lpstr>
      <vt:lpstr>Logistics</vt:lpstr>
      <vt:lpstr>Outline</vt:lpstr>
      <vt:lpstr>Vulnerability Assessment (VA) Definition</vt:lpstr>
      <vt:lpstr>VA Steps</vt:lpstr>
      <vt:lpstr>VA Cycle</vt:lpstr>
      <vt:lpstr>VA Cycle</vt:lpstr>
      <vt:lpstr>VA Cycle</vt:lpstr>
      <vt:lpstr>Vulnerability Assessment (VA) vs Penetration Testing (PT)</vt:lpstr>
      <vt:lpstr>PT definition</vt:lpstr>
      <vt:lpstr>PT steps</vt:lpstr>
      <vt:lpstr>Threat Modeling (TM) Definition</vt:lpstr>
      <vt:lpstr>TM</vt:lpstr>
      <vt:lpstr>TM Types</vt:lpstr>
      <vt:lpstr>TM Types</vt:lpstr>
      <vt:lpstr>DFD</vt:lpstr>
      <vt:lpstr>PFD</vt:lpstr>
      <vt:lpstr>TM</vt:lpstr>
      <vt:lpstr>Attack Trees</vt:lpstr>
      <vt:lpstr>Attack Tree Example</vt:lpstr>
      <vt:lpstr>Attack Trees</vt:lpstr>
      <vt:lpstr>Attack Tree Example</vt:lpstr>
      <vt:lpstr>Attack Tree Example</vt:lpstr>
      <vt:lpstr>Attack Tree Example</vt:lpstr>
      <vt:lpstr>Algorithm for Attack Tree</vt:lpstr>
      <vt:lpstr>Pen Testing</vt:lpstr>
      <vt:lpstr>Reconnaissance</vt:lpstr>
      <vt:lpstr>Reconnaisance</vt:lpstr>
      <vt:lpstr>Recon Tools</vt:lpstr>
      <vt:lpstr>Recon Tools</vt:lpstr>
      <vt:lpstr>Recon Tools</vt:lpstr>
      <vt:lpstr>Recon Data</vt:lpstr>
      <vt:lpstr>Recon sites</vt:lpstr>
      <vt:lpstr>Summary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Cybersecurity</dc:title>
  <dc:creator>Xenia Mountrouidou</dc:creator>
  <cp:lastModifiedBy>Xenia Mountrouidou</cp:lastModifiedBy>
  <cp:revision>23</cp:revision>
  <dcterms:created xsi:type="dcterms:W3CDTF">2017-01-15T22:50:41Z</dcterms:created>
  <dcterms:modified xsi:type="dcterms:W3CDTF">2017-01-16T23:00:47Z</dcterms:modified>
</cp:coreProperties>
</file>