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77" r:id="rId3"/>
    <p:sldId id="279" r:id="rId4"/>
    <p:sldId id="278" r:id="rId5"/>
    <p:sldId id="269" r:id="rId6"/>
    <p:sldId id="270" r:id="rId7"/>
    <p:sldId id="281" r:id="rId8"/>
    <p:sldId id="282" r:id="rId9"/>
    <p:sldId id="271" r:id="rId10"/>
    <p:sldId id="272" r:id="rId11"/>
    <p:sldId id="273" r:id="rId12"/>
    <p:sldId id="280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74" r:id="rId25"/>
    <p:sldId id="275" r:id="rId26"/>
    <p:sldId id="294" r:id="rId27"/>
    <p:sldId id="276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10" r:id="rId42"/>
    <p:sldId id="308" r:id="rId43"/>
    <p:sldId id="30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48"/>
    <p:restoredTop sz="83871"/>
  </p:normalViewPr>
  <p:slideViewPr>
    <p:cSldViewPr snapToGrid="0" snapToObjects="1">
      <p:cViewPr varScale="1">
        <p:scale>
          <a:sx n="93" d="100"/>
          <a:sy n="93" d="100"/>
        </p:scale>
        <p:origin x="12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06CF3-7176-4745-BE0B-C36A8BCE3EF4}" type="datetimeFigureOut">
              <a:rPr lang="en-US" smtClean="0"/>
              <a:t>1/22/17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4E749-0BAA-784B-BC93-F122FF54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4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D0E5D-C3AC-3242-B23D-C81BA14B6608}" type="datetimeFigureOut">
              <a:rPr lang="en-US" smtClean="0"/>
              <a:t>1/22/17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A38AB-82CA-A345-BC93-A31F5080E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3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Historically speaking: no. An anti-virus primary goal is to detect and block access to malicious files, while and HIPS solution has a broader goal: it may track changes on the file system (to detect changes not necessarily implying any malicious code, like an unexpected settings change for instance), analyze log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filess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(system and application logs), check the system components to detect any irregularities, and indeed also try to detect potential malware.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HIPS solution may be either composed of several different software and the anti-virus be only of them, or one may go toward all-in-one solutions where a single tool will bundle all these functions.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fact is that nowadays end-user's anti-virus are a bit more than simple anti-virus, over time they have accumulated a very large panel of features turning them more into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security suites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which can be indeed perceived as end-user's HIPS solutions.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basic anti-virus, whose only goal is to detect and block access to malicious files, is only a part of an HIPS solution,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 end-user's anti-virus go well over this, they are often renamed as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security suites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are becoming end-user's HIPS solutions.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security.stackexchange.com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/questions/109442/what-is-the-difference-between-a-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hids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-hips-and-an-anti-virus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A38AB-82CA-A345-BC93-A31F5080EF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4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r>
              <a:rPr lang="en-US" baseline="0" dirty="0" smtClean="0"/>
              <a:t> setup: the position of the IDS is important!</a:t>
            </a:r>
          </a:p>
          <a:p>
            <a:r>
              <a:rPr lang="en-US" baseline="0" dirty="0" smtClean="0"/>
              <a:t>Where would we position the HIDS? Where do we prefer HIDS vs 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A38AB-82CA-A345-BC93-A31F5080EF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41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False</a:t>
            </a:r>
            <a:r>
              <a:rPr lang="en-US" baseline="0" dirty="0" smtClean="0"/>
              <a:t> positives are disruptive for businesses. Why?</a:t>
            </a:r>
          </a:p>
          <a:p>
            <a:r>
              <a:rPr lang="en-US" baseline="0" dirty="0" smtClean="0"/>
              <a:t>What is worse, false positive or false negative?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A38AB-82CA-A345-BC93-A31F5080EF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71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Derive</a:t>
            </a:r>
            <a:r>
              <a:rPr lang="en-US" baseline="0" dirty="0" smtClean="0"/>
              <a:t> the formulas for TNR, FNR, FPR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A38AB-82CA-A345-BC93-A31F5080EF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46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strong influence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Pr</a:t>
            </a:r>
            <a:r>
              <a:rPr lang="en-US" baseline="0" dirty="0" smtClean="0"/>
              <a:t>(M)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A38AB-82CA-A345-BC93-A31F5080EF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96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Axelsson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talks about the real problem with some authority and shows how this is not unique to CS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Medical, criminology (think super-bowl), financial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A38AB-82CA-A345-BC93-A31F5080EF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12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controlled environment constructed to trick malware into thinking it is running in an unprotected system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A38AB-82CA-A345-BC93-A31F5080EF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83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9403-DDF6-D942-8A37-2FC9AB85BA4D}" type="datetimeFigureOut">
              <a:rPr lang="en-US" smtClean="0"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26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9403-DDF6-D942-8A37-2FC9AB85BA4D}" type="datetimeFigureOut">
              <a:rPr lang="en-US" smtClean="0"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90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9403-DDF6-D942-8A37-2FC9AB85BA4D}" type="datetimeFigureOut">
              <a:rPr lang="en-US" smtClean="0"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97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9403-DDF6-D942-8A37-2FC9AB85BA4D}" type="datetimeFigureOut">
              <a:rPr lang="en-US" smtClean="0"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57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9403-DDF6-D942-8A37-2FC9AB85BA4D}" type="datetimeFigureOut">
              <a:rPr lang="en-US" smtClean="0"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33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9403-DDF6-D942-8A37-2FC9AB85BA4D}" type="datetimeFigureOut">
              <a:rPr lang="en-US" smtClean="0"/>
              <a:t>1/22/17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19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9403-DDF6-D942-8A37-2FC9AB85BA4D}" type="datetimeFigureOut">
              <a:rPr lang="en-US" smtClean="0"/>
              <a:t>1/22/17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64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9403-DDF6-D942-8A37-2FC9AB85BA4D}" type="datetimeFigureOut">
              <a:rPr lang="en-US" smtClean="0"/>
              <a:t>1/22/17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01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9403-DDF6-D942-8A37-2FC9AB85BA4D}" type="datetimeFigureOut">
              <a:rPr lang="en-US" smtClean="0"/>
              <a:t>1/22/17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9403-DDF6-D942-8A37-2FC9AB85BA4D}" type="datetimeFigureOut">
              <a:rPr lang="en-US" smtClean="0"/>
              <a:t>1/22/17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72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9403-DDF6-D942-8A37-2FC9AB85BA4D}" type="datetimeFigureOut">
              <a:rPr lang="en-US" smtClean="0"/>
              <a:t>1/22/17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60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D9403-DDF6-D942-8A37-2FC9AB85BA4D}" type="datetimeFigureOut">
              <a:rPr lang="en-US" smtClean="0"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eople.engr.ncsu.edu/whenck/csc574-s16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edurange.org/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ountrouidoux.people.cofc.edu/CyberPaths/gettingstarted.html" TargetMode="External"/><Relationship Id="rId3" Type="http://schemas.openxmlformats.org/officeDocument/2006/relationships/hyperlink" Target="http://mountrouidoux.people.cofc.edu/CyberPaths/gettingstartedmac_vers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Advanced Cybersecurity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</a:t>
            </a:r>
            <a:r>
              <a:rPr lang="en-US" dirty="0" smtClean="0"/>
              <a:t>.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21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via Signatures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Signature </a:t>
            </a:r>
            <a:r>
              <a:rPr lang="en-US" dirty="0" smtClean="0"/>
              <a:t>checking: does packet match some signature?</a:t>
            </a:r>
            <a:endParaRPr lang="en-US" dirty="0" smtClean="0"/>
          </a:p>
          <a:p>
            <a:pPr lvl="1"/>
            <a:r>
              <a:rPr lang="en-US" dirty="0" smtClean="0"/>
              <a:t>Payload, e.g., shellcode</a:t>
            </a:r>
            <a:endParaRPr lang="en-US" dirty="0" smtClean="0"/>
          </a:p>
          <a:p>
            <a:pPr lvl="1"/>
            <a:r>
              <a:rPr lang="en-US" dirty="0" smtClean="0"/>
              <a:t>H</a:t>
            </a:r>
            <a:r>
              <a:rPr lang="en-US" dirty="0" smtClean="0"/>
              <a:t>eader, e.g., SYN </a:t>
            </a:r>
            <a:endParaRPr lang="en-US" dirty="0" smtClean="0"/>
          </a:p>
          <a:p>
            <a:r>
              <a:rPr lang="en-US" dirty="0" smtClean="0"/>
              <a:t>Problem: not so great for zero-day attacks -- Q: WHY?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23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via Machine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smtClean="0"/>
              <a:t>Underlying assumption: </a:t>
            </a:r>
            <a:endParaRPr lang="en-US" sz="3200" dirty="0" smtClean="0"/>
          </a:p>
          <a:p>
            <a:pPr lvl="1"/>
            <a:r>
              <a:rPr lang="en-US" dirty="0"/>
              <a:t>M</a:t>
            </a:r>
            <a:r>
              <a:rPr lang="en-US" dirty="0" smtClean="0"/>
              <a:t>alware </a:t>
            </a:r>
            <a:r>
              <a:rPr lang="en-US" dirty="0" smtClean="0"/>
              <a:t>will look different from non-malware </a:t>
            </a:r>
            <a:endParaRPr lang="en-US" dirty="0" smtClean="0"/>
          </a:p>
          <a:p>
            <a:pPr lvl="1"/>
            <a:r>
              <a:rPr lang="en-US" dirty="0" smtClean="0"/>
              <a:t>Anomaly in traffic will look different than regular traffic</a:t>
            </a:r>
            <a:endParaRPr lang="en-US" dirty="0" smtClean="0"/>
          </a:p>
          <a:p>
            <a:r>
              <a:rPr lang="en-US" sz="3200" dirty="0" smtClean="0"/>
              <a:t>Supervised </a:t>
            </a:r>
            <a:r>
              <a:rPr lang="en-US" sz="3200" dirty="0" smtClean="0"/>
              <a:t>Learning:</a:t>
            </a:r>
          </a:p>
          <a:p>
            <a:pPr lvl="1"/>
            <a:r>
              <a:rPr lang="en-US" dirty="0"/>
              <a:t>IDS requires learning phase in which operator provides pre-classified </a:t>
            </a:r>
            <a:r>
              <a:rPr lang="en-US" b="1" i="1" dirty="0"/>
              <a:t>training data </a:t>
            </a:r>
            <a:r>
              <a:rPr lang="en-US" dirty="0"/>
              <a:t>to learn patterns </a:t>
            </a:r>
            <a:endParaRPr lang="en-US" sz="4400" dirty="0"/>
          </a:p>
          <a:p>
            <a:pPr lvl="1"/>
            <a:r>
              <a:rPr lang="en-US" dirty="0" smtClean="0"/>
              <a:t>Sometimes </a:t>
            </a:r>
            <a:r>
              <a:rPr lang="en-US" dirty="0"/>
              <a:t>called </a:t>
            </a:r>
            <a:r>
              <a:rPr lang="en-US" b="1" dirty="0"/>
              <a:t>anomaly detection (systems) </a:t>
            </a:r>
            <a:endParaRPr lang="en-US" dirty="0"/>
          </a:p>
          <a:p>
            <a:pPr lvl="1"/>
            <a:r>
              <a:rPr lang="en-US" dirty="0" smtClean="0"/>
              <a:t>{</a:t>
            </a:r>
            <a:r>
              <a:rPr lang="en-US" dirty="0"/>
              <a:t>good, 80, “GET”, “/”, “Firefox”} </a:t>
            </a:r>
            <a:endParaRPr lang="en-US" dirty="0" smtClean="0"/>
          </a:p>
          <a:p>
            <a:pPr lvl="1"/>
            <a:r>
              <a:rPr lang="en-US" dirty="0" smtClean="0"/>
              <a:t>{bad</a:t>
            </a:r>
            <a:r>
              <a:rPr lang="en-US" dirty="0"/>
              <a:t>, 80, “POST”, “/</a:t>
            </a:r>
            <a:r>
              <a:rPr lang="en-US" dirty="0" err="1"/>
              <a:t>php-shell.php?cmd</a:t>
            </a:r>
            <a:r>
              <a:rPr lang="en-US" dirty="0"/>
              <a:t>=’</a:t>
            </a:r>
            <a:r>
              <a:rPr lang="en-US" dirty="0" err="1"/>
              <a:t>rm</a:t>
            </a:r>
            <a:r>
              <a:rPr lang="en-US" dirty="0"/>
              <a:t> -</a:t>
            </a:r>
            <a:r>
              <a:rPr lang="en-US" dirty="0" err="1"/>
              <a:t>rf</a:t>
            </a:r>
            <a:r>
              <a:rPr lang="en-US" dirty="0"/>
              <a:t> /’”, “Evil Browser”} </a:t>
            </a:r>
            <a:endParaRPr lang="en-US" dirty="0"/>
          </a:p>
          <a:p>
            <a:pPr lvl="1"/>
            <a:r>
              <a:rPr lang="en-US" dirty="0" smtClean="0"/>
              <a:t>ML </a:t>
            </a:r>
            <a:r>
              <a:rPr lang="en-US" dirty="0"/>
              <a:t>technique builds model for classifying never-before-seen packets </a:t>
            </a:r>
            <a:endParaRPr lang="en-US" dirty="0"/>
          </a:p>
          <a:p>
            <a:pPr lvl="1"/>
            <a:r>
              <a:rPr lang="en-US" dirty="0" smtClean="0"/>
              <a:t>Problem</a:t>
            </a:r>
            <a:r>
              <a:rPr lang="en-US" dirty="0"/>
              <a:t>: is new malware going to look like training malware?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7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827" y="2828925"/>
            <a:ext cx="3807858" cy="3388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056" y="306909"/>
            <a:ext cx="3787398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/>
              <a:t>Confusion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>
            <a:normAutofit/>
          </a:bodyPr>
          <a:lstStyle/>
          <a:p>
            <a:r>
              <a:rPr lang="en-US" sz="2400"/>
              <a:t>What constitutes an intrusion/anomaly is really just a matter of definition </a:t>
            </a:r>
          </a:p>
          <a:p>
            <a:pPr lvl="1"/>
            <a:r>
              <a:rPr lang="en-US"/>
              <a:t>A system can exhibit all sorts of behavior </a:t>
            </a:r>
          </a:p>
          <a:p>
            <a:r>
              <a:rPr lang="en-US" sz="2400"/>
              <a:t>Quality determined by the consistency with a given definition </a:t>
            </a:r>
          </a:p>
          <a:p>
            <a:pPr lvl="1"/>
            <a:r>
              <a:rPr lang="en-US"/>
              <a:t>Context sensitive 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813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True positives </a:t>
            </a:r>
            <a:r>
              <a:rPr lang="en-US" dirty="0"/>
              <a:t>(TP): number of correct classifications of </a:t>
            </a:r>
            <a:r>
              <a:rPr lang="en-US" dirty="0" smtClean="0"/>
              <a:t>malware/anomaly</a:t>
            </a:r>
            <a:endParaRPr lang="en-US" dirty="0"/>
          </a:p>
          <a:p>
            <a:r>
              <a:rPr lang="en-US" b="1" dirty="0" smtClean="0"/>
              <a:t>True </a:t>
            </a:r>
            <a:r>
              <a:rPr lang="en-US" b="1" dirty="0"/>
              <a:t>negatives </a:t>
            </a:r>
            <a:r>
              <a:rPr lang="en-US" dirty="0"/>
              <a:t>(TN): number of correct classifications of </a:t>
            </a:r>
            <a:r>
              <a:rPr lang="en-US" dirty="0" smtClean="0"/>
              <a:t>non-malware/regular </a:t>
            </a:r>
            <a:endParaRPr lang="en-US" dirty="0"/>
          </a:p>
          <a:p>
            <a:r>
              <a:rPr lang="en-US" b="1" dirty="0" smtClean="0"/>
              <a:t>False </a:t>
            </a:r>
            <a:r>
              <a:rPr lang="en-US" b="1" dirty="0"/>
              <a:t>positives </a:t>
            </a:r>
            <a:r>
              <a:rPr lang="en-US" dirty="0"/>
              <a:t>(FP): number of incorrect classifications of non-malware as </a:t>
            </a:r>
            <a:r>
              <a:rPr lang="en-US" dirty="0" smtClean="0"/>
              <a:t>malware/anomaly</a:t>
            </a:r>
            <a:endParaRPr lang="en-US" dirty="0"/>
          </a:p>
          <a:p>
            <a:r>
              <a:rPr lang="en-US" b="1" dirty="0" smtClean="0"/>
              <a:t>False </a:t>
            </a:r>
            <a:r>
              <a:rPr lang="en-US" b="1" dirty="0"/>
              <a:t>negatives </a:t>
            </a:r>
            <a:r>
              <a:rPr lang="en-US" dirty="0"/>
              <a:t>(FN): number of incorrect classifications of malware as </a:t>
            </a:r>
            <a:r>
              <a:rPr lang="en-US" dirty="0" smtClean="0"/>
              <a:t>non-malware/regular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57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1" dirty="0" smtClean="0"/>
                  <a:t>False positive rate</a:t>
                </a:r>
                <a:r>
                  <a:rPr lang="en-US" dirty="0" smtClean="0"/>
                  <a:t>: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𝐹𝑃𝑅</m:t>
                    </m:r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bg-BG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𝐹𝑃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𝐹𝑃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𝑇𝑁</m:t>
                        </m:r>
                      </m:den>
                    </m:f>
                    <m:r>
                      <a:rPr lang="en-US" b="0" i="0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#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𝑏𝑒𝑛𝑖𝑔𝑛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𝑚𝑎𝑟𝑘𝑒𝑑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𝑎𝑠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𝑚𝑎𝑙𝑖𝑐𝑖𝑜𝑢𝑠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#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𝑡𝑜𝑡𝑎𝑙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𝑏𝑒𝑛𝑖𝑔𝑛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/>
                </a:r>
                <a:br>
                  <a:rPr lang="en-US" dirty="0"/>
                </a:br>
                <a:endParaRPr lang="en-US" dirty="0"/>
              </a:p>
              <a:p>
                <a:r>
                  <a:rPr lang="en-US" b="1" dirty="0" smtClean="0"/>
                  <a:t>True </a:t>
                </a:r>
                <a:r>
                  <a:rPr lang="en-US" b="1" dirty="0"/>
                  <a:t>negative rate</a:t>
                </a:r>
                <a:r>
                  <a:rPr lang="en-US" dirty="0"/>
                  <a:t>: </a:t>
                </a:r>
                <a:endParaRPr lang="en-US" dirty="0" smtClean="0"/>
              </a:p>
              <a:p>
                <a:r>
                  <a:rPr lang="en-US" b="1" dirty="0" smtClean="0"/>
                  <a:t>False </a:t>
                </a:r>
                <a:r>
                  <a:rPr lang="en-US" b="1" dirty="0"/>
                  <a:t>negative rate: </a:t>
                </a:r>
                <a:endParaRPr lang="en-US" dirty="0"/>
              </a:p>
              <a:p>
                <a:r>
                  <a:rPr lang="en-US" b="1" dirty="0" smtClean="0"/>
                  <a:t>True positive rate: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169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 Rate Fallacy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Occurs when we assess P(X|Y) without considering prior probability of X and the total probability of Y </a:t>
            </a:r>
          </a:p>
          <a:p>
            <a:r>
              <a:rPr lang="en-US" dirty="0"/>
              <a:t>E</a:t>
            </a:r>
            <a:r>
              <a:rPr lang="en-US" dirty="0" smtClean="0"/>
              <a:t>xample</a:t>
            </a:r>
            <a:r>
              <a:rPr lang="en-US" dirty="0"/>
              <a:t>: </a:t>
            </a:r>
            <a:endParaRPr lang="en-US" dirty="0"/>
          </a:p>
          <a:p>
            <a:pPr lvl="1"/>
            <a:r>
              <a:rPr lang="en-US" i="1" dirty="0" smtClean="0"/>
              <a:t>Base </a:t>
            </a:r>
            <a:r>
              <a:rPr lang="en-US" i="1" dirty="0"/>
              <a:t>rate </a:t>
            </a:r>
            <a:r>
              <a:rPr lang="en-US" dirty="0"/>
              <a:t>of malware is 1 packet in a 10,000 </a:t>
            </a:r>
            <a:endParaRPr lang="en-US" dirty="0"/>
          </a:p>
          <a:p>
            <a:pPr lvl="1"/>
            <a:r>
              <a:rPr lang="en-US" dirty="0" smtClean="0"/>
              <a:t>Intrusion </a:t>
            </a:r>
            <a:r>
              <a:rPr lang="en-US" dirty="0"/>
              <a:t>detection system is 99% accurate (given known samples) </a:t>
            </a:r>
            <a:endParaRPr lang="en-US" dirty="0"/>
          </a:p>
          <a:p>
            <a:pPr lvl="2"/>
            <a:r>
              <a:rPr lang="en-US" dirty="0" smtClean="0"/>
              <a:t>1</a:t>
            </a:r>
            <a:r>
              <a:rPr lang="en-US" dirty="0"/>
              <a:t>% false positive rate (benign marked as malicious 1% of the time) </a:t>
            </a:r>
            <a:endParaRPr lang="en-US" dirty="0"/>
          </a:p>
          <a:p>
            <a:pPr lvl="2"/>
            <a:r>
              <a:rPr lang="en-US" dirty="0" smtClean="0"/>
              <a:t>1</a:t>
            </a:r>
            <a:r>
              <a:rPr lang="en-US" dirty="0"/>
              <a:t>% false negative rate (malicious marked as benign 1% of the time) </a:t>
            </a:r>
            <a:endParaRPr lang="en-US" dirty="0"/>
          </a:p>
          <a:p>
            <a:pPr lvl="1"/>
            <a:r>
              <a:rPr lang="en-US" dirty="0" smtClean="0"/>
              <a:t>Packet </a:t>
            </a:r>
            <a:r>
              <a:rPr lang="en-US" dirty="0"/>
              <a:t>X is marked by the NIDS as malware. </a:t>
            </a:r>
            <a:r>
              <a:rPr lang="en-US" i="1" dirty="0">
                <a:solidFill>
                  <a:srgbClr val="0070C0"/>
                </a:solidFill>
              </a:rPr>
              <a:t>What is the probability that packet X actually is malware?</a:t>
            </a:r>
            <a:r>
              <a:rPr lang="en-US" i="1" dirty="0"/>
              <a:t> </a:t>
            </a:r>
            <a:endParaRPr lang="en-US" dirty="0"/>
          </a:p>
          <a:p>
            <a:pPr lvl="2"/>
            <a:r>
              <a:rPr lang="en-US" dirty="0" smtClean="0"/>
              <a:t>Let’s </a:t>
            </a:r>
            <a:r>
              <a:rPr lang="en-US" dirty="0"/>
              <a:t>call this the “true alarm rate,” because it is the rate at which the raised alarm is actually true.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85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Bayes’ Rule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Pr</a:t>
                </a:r>
                <a:r>
                  <a:rPr lang="en-US" dirty="0"/>
                  <a:t>(</a:t>
                </a:r>
                <a:r>
                  <a:rPr lang="en-US" i="1" dirty="0"/>
                  <a:t>x</a:t>
                </a:r>
                <a:r>
                  <a:rPr lang="en-US" dirty="0"/>
                  <a:t>) function, probability of event </a:t>
                </a:r>
                <a:r>
                  <a:rPr lang="en-US" i="1" dirty="0"/>
                  <a:t>x </a:t>
                </a:r>
                <a:endParaRPr lang="en-US" dirty="0"/>
              </a:p>
              <a:p>
                <a:pPr lvl="1"/>
                <a:r>
                  <a:rPr lang="en-US" dirty="0" err="1" smtClean="0"/>
                  <a:t>Pr</a:t>
                </a:r>
                <a:r>
                  <a:rPr lang="en-US" dirty="0" smtClean="0"/>
                  <a:t>(sunny</a:t>
                </a:r>
                <a:r>
                  <a:rPr lang="en-US" dirty="0"/>
                  <a:t>) = .8 (80% of sunny day) </a:t>
                </a:r>
                <a:endParaRPr lang="en-US" dirty="0"/>
              </a:p>
              <a:p>
                <a:r>
                  <a:rPr lang="en-US" dirty="0" err="1" smtClean="0"/>
                  <a:t>Pr</a:t>
                </a:r>
                <a:r>
                  <a:rPr lang="en-US" dirty="0" smtClean="0"/>
                  <a:t>(</a:t>
                </a:r>
                <a:r>
                  <a:rPr lang="en-US" dirty="0" err="1" smtClean="0"/>
                  <a:t>x|y</a:t>
                </a:r>
                <a:r>
                  <a:rPr lang="en-US" dirty="0"/>
                  <a:t>), probability of x given y </a:t>
                </a:r>
                <a:endParaRPr lang="en-US" dirty="0"/>
              </a:p>
              <a:p>
                <a:pPr lvl="1"/>
                <a:r>
                  <a:rPr lang="en-US" dirty="0" smtClean="0"/>
                  <a:t>Conditional probability</a:t>
                </a:r>
                <a:endParaRPr lang="en-US" dirty="0"/>
              </a:p>
              <a:p>
                <a:pPr lvl="1"/>
                <a:r>
                  <a:rPr lang="en-US" dirty="0" err="1" smtClean="0"/>
                  <a:t>Pr</a:t>
                </a:r>
                <a:r>
                  <a:rPr lang="en-US" dirty="0" smtClean="0"/>
                  <a:t>(</a:t>
                </a:r>
                <a:r>
                  <a:rPr lang="en-US" dirty="0" err="1" smtClean="0"/>
                  <a:t>cavity|toothache</a:t>
                </a:r>
                <a:r>
                  <a:rPr lang="en-US" dirty="0"/>
                  <a:t>) = .6 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60</a:t>
                </a:r>
                <a:r>
                  <a:rPr lang="en-US" dirty="0"/>
                  <a:t>% chance of cavity given you have a </a:t>
                </a:r>
                <a:r>
                  <a:rPr lang="en-US" dirty="0" smtClean="0"/>
                  <a:t>toothache</a:t>
                </a:r>
              </a:p>
              <a:p>
                <a:r>
                  <a:rPr lang="en-US" dirty="0" smtClean="0"/>
                  <a:t>Bayes</a:t>
                </a:r>
                <a:r>
                  <a:rPr lang="en-US" dirty="0"/>
                  <a:t>’ Rule (of conditional probability</a:t>
                </a:r>
                <a:r>
                  <a:rPr lang="en-US" dirty="0" smtClean="0"/>
                  <a:t>):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bg-BG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Pr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⁡(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)∙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Pr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⁡(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Pr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⁡(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 smtClean="0"/>
                  <a:t>Assume</a:t>
                </a:r>
                <a:r>
                  <a:rPr lang="en-US" dirty="0"/>
                  <a:t>: </a:t>
                </a:r>
                <a:r>
                  <a:rPr lang="en-US" dirty="0" err="1"/>
                  <a:t>Pr</a:t>
                </a:r>
                <a:r>
                  <a:rPr lang="en-US" dirty="0"/>
                  <a:t>(cavity) = .5, </a:t>
                </a:r>
                <a:endParaRPr lang="en-US" dirty="0" smtClean="0"/>
              </a:p>
              <a:p>
                <a:r>
                  <a:rPr lang="en-US" dirty="0" err="1" smtClean="0"/>
                  <a:t>Pr</a:t>
                </a:r>
                <a:r>
                  <a:rPr lang="en-US" dirty="0" smtClean="0"/>
                  <a:t>(toothache</a:t>
                </a:r>
                <a:r>
                  <a:rPr lang="en-US" dirty="0"/>
                  <a:t>) = .1 </a:t>
                </a:r>
                <a:endParaRPr lang="en-US" dirty="0"/>
              </a:p>
              <a:p>
                <a:r>
                  <a:rPr lang="en-US" dirty="0" smtClean="0"/>
                  <a:t>What </a:t>
                </a:r>
                <a:r>
                  <a:rPr lang="en-US" dirty="0"/>
                  <a:t>is </a:t>
                </a:r>
                <a:r>
                  <a:rPr lang="en-US" dirty="0" err="1"/>
                  <a:t>Pr</a:t>
                </a:r>
                <a:r>
                  <a:rPr lang="en-US" dirty="0"/>
                  <a:t>(</a:t>
                </a:r>
                <a:r>
                  <a:rPr lang="en-US" dirty="0" err="1"/>
                  <a:t>toothache|cavity</a:t>
                </a:r>
                <a:r>
                  <a:rPr lang="en-US" dirty="0"/>
                  <a:t>)? 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28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969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 Rate Fallacy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we find a true alarm rate? </a:t>
            </a:r>
            <a:r>
              <a:rPr lang="en-US" sz="2400" dirty="0" smtClean="0"/>
              <a:t>(</a:t>
            </a:r>
            <a:r>
              <a:rPr lang="en-US" sz="2400" dirty="0" err="1" smtClean="0"/>
              <a:t>Pr</a:t>
            </a:r>
            <a:r>
              <a:rPr lang="en-US" sz="2400" dirty="0" smtClean="0"/>
              <a:t>[</a:t>
            </a:r>
            <a:r>
              <a:rPr lang="en-US" sz="2400" dirty="0" err="1" smtClean="0"/>
              <a:t>IsMalware</a:t>
            </a:r>
            <a:r>
              <a:rPr lang="en-US" sz="2400" dirty="0" smtClean="0"/>
              <a:t> | </a:t>
            </a:r>
            <a:r>
              <a:rPr lang="en-US" sz="2400" dirty="0" err="1" smtClean="0"/>
              <a:t>MarkedAsMalware</a:t>
            </a:r>
            <a:r>
              <a:rPr lang="en-US" sz="2400" dirty="0" smtClean="0"/>
              <a:t>])</a:t>
            </a:r>
          </a:p>
          <a:p>
            <a:r>
              <a:rPr lang="en-US" dirty="0"/>
              <a:t>We </a:t>
            </a:r>
            <a:r>
              <a:rPr lang="en-US" dirty="0" smtClean="0"/>
              <a:t>know:</a:t>
            </a:r>
            <a:endParaRPr lang="en-US" dirty="0"/>
          </a:p>
          <a:p>
            <a:pPr lvl="1"/>
            <a:r>
              <a:rPr lang="en-US" dirty="0" smtClean="0"/>
              <a:t>1</a:t>
            </a:r>
            <a:r>
              <a:rPr lang="en-US" dirty="0"/>
              <a:t>% false positive rate (benign marked as malicious 1% of the time); TNR= </a:t>
            </a:r>
            <a:r>
              <a:rPr lang="en-US" dirty="0" smtClean="0"/>
              <a:t>99%</a:t>
            </a:r>
          </a:p>
          <a:p>
            <a:pPr lvl="1"/>
            <a:r>
              <a:rPr lang="en-US" dirty="0" smtClean="0"/>
              <a:t>1</a:t>
            </a:r>
            <a:r>
              <a:rPr lang="en-US" dirty="0"/>
              <a:t>% false negative rate (malicious marked as benign 1% of the time); TPR= </a:t>
            </a:r>
            <a:r>
              <a:rPr lang="en-US" dirty="0" smtClean="0"/>
              <a:t>99%</a:t>
            </a:r>
          </a:p>
          <a:p>
            <a:pPr lvl="1"/>
            <a:r>
              <a:rPr lang="en-US" i="1" dirty="0" smtClean="0"/>
              <a:t>Base </a:t>
            </a:r>
            <a:r>
              <a:rPr lang="en-US" i="1" dirty="0"/>
              <a:t>rate </a:t>
            </a:r>
            <a:r>
              <a:rPr lang="en-US" dirty="0"/>
              <a:t>of malware is 1 packet in 10,000 </a:t>
            </a:r>
            <a:endParaRPr lang="en-US" dirty="0"/>
          </a:p>
          <a:p>
            <a:r>
              <a:rPr lang="en-US" dirty="0" smtClean="0"/>
              <a:t>What is?</a:t>
            </a:r>
            <a:endParaRPr lang="en-US" dirty="0"/>
          </a:p>
          <a:p>
            <a:pPr lvl="1"/>
            <a:r>
              <a:rPr lang="en-US" dirty="0" err="1" smtClean="0"/>
              <a:t>Pr</a:t>
            </a:r>
            <a:r>
              <a:rPr lang="en-US" dirty="0" smtClean="0"/>
              <a:t>(</a:t>
            </a:r>
            <a:r>
              <a:rPr lang="en-US" dirty="0" err="1" smtClean="0"/>
              <a:t>MarkedAsMalware|IsMalware</a:t>
            </a:r>
            <a:r>
              <a:rPr lang="en-US" dirty="0"/>
              <a:t>) = 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 smtClean="0"/>
              <a:t>Pr</a:t>
            </a:r>
            <a:r>
              <a:rPr lang="en-US" dirty="0" smtClean="0"/>
              <a:t>(</a:t>
            </a:r>
            <a:r>
              <a:rPr lang="en-US" dirty="0" err="1" smtClean="0"/>
              <a:t>IsMalware</a:t>
            </a:r>
            <a:r>
              <a:rPr lang="en-US" dirty="0"/>
              <a:t>) </a:t>
            </a:r>
            <a:r>
              <a:rPr lang="en-US" dirty="0" smtClean="0"/>
              <a:t>= ?</a:t>
            </a:r>
            <a:endParaRPr lang="en-US" dirty="0"/>
          </a:p>
          <a:p>
            <a:pPr lvl="1"/>
            <a:r>
              <a:rPr lang="en-US" dirty="0" err="1" smtClean="0"/>
              <a:t>Pr</a:t>
            </a:r>
            <a:r>
              <a:rPr lang="en-US" dirty="0" smtClean="0"/>
              <a:t>(</a:t>
            </a:r>
            <a:r>
              <a:rPr lang="en-US" dirty="0" err="1" smtClean="0"/>
              <a:t>MarkedAsMalware</a:t>
            </a:r>
            <a:r>
              <a:rPr lang="en-US" dirty="0"/>
              <a:t>) = ?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901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 Rate Fallacy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find the true alarm rate? [i.e., </a:t>
            </a:r>
            <a:r>
              <a:rPr lang="en-US" dirty="0" err="1"/>
              <a:t>Pr</a:t>
            </a:r>
            <a:r>
              <a:rPr lang="en-US" dirty="0"/>
              <a:t>(</a:t>
            </a:r>
            <a:r>
              <a:rPr lang="en-US" dirty="0" err="1"/>
              <a:t>IsMalware|MarkedAsMalware</a:t>
            </a:r>
            <a:r>
              <a:rPr lang="en-US" dirty="0"/>
              <a:t>)]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Therefore </a:t>
            </a:r>
            <a:r>
              <a:rPr lang="en-US" i="1" dirty="0"/>
              <a:t>only about 1% of alarms are actually malware! </a:t>
            </a:r>
            <a:endParaRPr lang="en-US" dirty="0"/>
          </a:p>
          <a:p>
            <a:pPr lvl="1"/>
            <a:r>
              <a:rPr lang="en-US" dirty="0" smtClean="0"/>
              <a:t>What </a:t>
            </a:r>
            <a:r>
              <a:rPr lang="en-US" dirty="0"/>
              <a:t>does this mean for network administrators?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0934"/>
            <a:ext cx="12192000" cy="18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44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 Rate Fallacy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 </a:t>
            </a:r>
            <a:r>
              <a:rPr lang="en-US" dirty="0" err="1" smtClean="0"/>
              <a:t>Pr</a:t>
            </a:r>
            <a:r>
              <a:rPr lang="en-US" dirty="0" smtClean="0"/>
              <a:t>(M) be the probability that a packet is actually malware (</a:t>
            </a:r>
            <a:r>
              <a:rPr lang="en-US" dirty="0" err="1" smtClean="0"/>
              <a:t>thebaserate</a:t>
            </a:r>
            <a:r>
              <a:rPr lang="en-US" dirty="0" smtClean="0"/>
              <a:t>)</a:t>
            </a:r>
          </a:p>
          <a:p>
            <a:r>
              <a:rPr lang="en-US" dirty="0" smtClean="0"/>
              <a:t>Let </a:t>
            </a:r>
            <a:r>
              <a:rPr lang="en-US" dirty="0" err="1" smtClean="0"/>
              <a:t>Pr</a:t>
            </a:r>
            <a:r>
              <a:rPr lang="en-US" dirty="0" smtClean="0"/>
              <a:t>(A) be the probability that the IDS raises an alarm (unknown)</a:t>
            </a:r>
            <a:endParaRPr lang="en-US" dirty="0"/>
          </a:p>
          <a:p>
            <a:r>
              <a:rPr lang="en-US" dirty="0" smtClean="0"/>
              <a:t>Assume we also know for the IDS </a:t>
            </a:r>
          </a:p>
          <a:p>
            <a:pPr lvl="1"/>
            <a:r>
              <a:rPr lang="en-US" dirty="0" err="1" smtClean="0"/>
              <a:t>Pr</a:t>
            </a:r>
            <a:r>
              <a:rPr lang="en-US" dirty="0" smtClean="0"/>
              <a:t>(A|M</a:t>
            </a:r>
            <a:r>
              <a:rPr lang="en-US" dirty="0"/>
              <a:t>)=TPR=1-FNR </a:t>
            </a:r>
            <a:endParaRPr lang="en-US" dirty="0" smtClean="0"/>
          </a:p>
          <a:p>
            <a:pPr lvl="1"/>
            <a:r>
              <a:rPr lang="en-US" dirty="0" err="1" smtClean="0"/>
              <a:t>Pr</a:t>
            </a:r>
            <a:r>
              <a:rPr lang="en-US" dirty="0" smtClean="0"/>
              <a:t>(A</a:t>
            </a:r>
            <a:r>
              <a:rPr lang="en-US" dirty="0"/>
              <a:t>|!M)=</a:t>
            </a:r>
            <a:r>
              <a:rPr lang="en-US" dirty="0" smtClean="0"/>
              <a:t>FPR</a:t>
            </a:r>
            <a:endParaRPr lang="en-US" dirty="0"/>
          </a:p>
          <a:p>
            <a:r>
              <a:rPr lang="en-US" dirty="0" smtClean="0"/>
              <a:t>Then the true alarm rate is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5190604"/>
            <a:ext cx="97536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99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Upcoming deadlines:</a:t>
            </a:r>
          </a:p>
          <a:p>
            <a:pPr lvl="1"/>
            <a:r>
              <a:rPr lang="en-US" dirty="0" smtClean="0"/>
              <a:t>Project proposal Feb. 1</a:t>
            </a:r>
          </a:p>
          <a:p>
            <a:r>
              <a:rPr lang="en-US" dirty="0" smtClean="0"/>
              <a:t>Setup 4 VMS</a:t>
            </a:r>
          </a:p>
          <a:p>
            <a:pPr lvl="1"/>
            <a:r>
              <a:rPr lang="en-US" dirty="0" smtClean="0"/>
              <a:t>Kali, </a:t>
            </a:r>
          </a:p>
          <a:p>
            <a:pPr lvl="1"/>
            <a:r>
              <a:rPr lang="en-US" dirty="0" smtClean="0"/>
              <a:t>XP, </a:t>
            </a:r>
          </a:p>
          <a:p>
            <a:pPr lvl="1"/>
            <a:r>
              <a:rPr lang="en-US" dirty="0" err="1" smtClean="0"/>
              <a:t>Metasploitable</a:t>
            </a:r>
            <a:r>
              <a:rPr lang="en-US" dirty="0" smtClean="0"/>
              <a:t>, </a:t>
            </a:r>
          </a:p>
          <a:p>
            <a:pPr lvl="1"/>
            <a:r>
              <a:rPr lang="en-US" dirty="0" smtClean="0"/>
              <a:t>OWASP vulnerable web apps VMS</a:t>
            </a:r>
          </a:p>
          <a:p>
            <a:r>
              <a:rPr lang="en-US" dirty="0" smtClean="0"/>
              <a:t>Setup two cloud accounts (more on today’s lab)</a:t>
            </a:r>
          </a:p>
          <a:p>
            <a:pPr lvl="1"/>
            <a:r>
              <a:rPr lang="en-US" dirty="0" err="1" smtClean="0"/>
              <a:t>Edurange</a:t>
            </a:r>
            <a:r>
              <a:rPr lang="en-US" dirty="0" smtClean="0"/>
              <a:t> – Amazon WS</a:t>
            </a:r>
          </a:p>
          <a:p>
            <a:pPr lvl="1"/>
            <a:r>
              <a:rPr lang="en-US" dirty="0" smtClean="0"/>
              <a:t>Global Environment for Network Innovations (GENI)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Anomaly Detection useful?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2292" y="1825625"/>
            <a:ext cx="84874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34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Receiver Operating Characteristic Curve (ROC)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Receiver Operating Characteristic (ROC) </a:t>
            </a:r>
            <a:endParaRPr lang="en-US" dirty="0" smtClean="0"/>
          </a:p>
          <a:p>
            <a:pPr lvl="1"/>
            <a:r>
              <a:rPr lang="en-US" dirty="0" smtClean="0"/>
              <a:t>Curve </a:t>
            </a:r>
            <a:r>
              <a:rPr lang="en-US" dirty="0"/>
              <a:t>that shows that detection/false positive ratio </a:t>
            </a:r>
            <a:br>
              <a:rPr lang="en-US" dirty="0"/>
            </a:br>
            <a:r>
              <a:rPr lang="en-US" dirty="0"/>
              <a:t>(for a binary classifier system as its discrimination threshold is varied) 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3220872"/>
            <a:ext cx="12001500" cy="363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22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ROC Curve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You are told to design an intrusion detection algorithm that identifies vulnerabilities by solely looking at transaction length, i.e., the algorithm uses a packet length threshold T that determines when a packet is marked as an attack. More formally, the algorithm is defined: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</m:e>
                    </m:d>
                    <m:r>
                      <a:rPr lang="is-I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b="0" dirty="0" smtClean="0">
                    <a:ea typeface="Cambria Math" charset="0"/>
                    <a:cs typeface="Cambria Math" charset="0"/>
                  </a:rPr>
                  <a:t/>
                </a:r>
                <a:br>
                  <a:rPr lang="en-US" b="0" dirty="0" smtClean="0">
                    <a:ea typeface="Cambria Math" charset="0"/>
                    <a:cs typeface="Cambria Math" charset="0"/>
                  </a:rPr>
                </a:br>
                <a:r>
                  <a:rPr lang="en-US" dirty="0" smtClean="0"/>
                  <a:t>where </a:t>
                </a:r>
                <a:r>
                  <a:rPr lang="en-US" dirty="0"/>
                  <a:t>k is the packet length of a suspect packet in bytes, T is the length threshold, and (0,1) indicate that packet should or should not be marked as an attack, respectively. You are given the following data to use to design the algorithm. 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➡ attack packet lengths: 1, 1, 2, 3, 5, 8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➡ </a:t>
                </a:r>
                <a:r>
                  <a:rPr lang="en-US" dirty="0"/>
                  <a:t>non-attack packet lengths: 2, 2, 4, 6, 6, 7, 8, 9 </a:t>
                </a:r>
                <a:endParaRPr lang="en-US" dirty="0"/>
              </a:p>
              <a:p>
                <a:r>
                  <a:rPr lang="en-US" dirty="0" smtClean="0"/>
                  <a:t>Draw </a:t>
                </a:r>
                <a:r>
                  <a:rPr lang="en-US" dirty="0"/>
                  <a:t>the ROC curve. 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801" r="-1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8517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IDSs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ERY </a:t>
            </a:r>
            <a:r>
              <a:rPr lang="en-US" dirty="0"/>
              <a:t>difficult to get both good recall and precision </a:t>
            </a:r>
            <a:endParaRPr lang="en-US" dirty="0"/>
          </a:p>
          <a:p>
            <a:r>
              <a:rPr lang="en-US" dirty="0" smtClean="0"/>
              <a:t>Malware </a:t>
            </a:r>
            <a:r>
              <a:rPr lang="en-US" dirty="0"/>
              <a:t>comes in small packages </a:t>
            </a:r>
            <a:endParaRPr lang="en-US" dirty="0"/>
          </a:p>
          <a:p>
            <a:r>
              <a:rPr lang="en-US" dirty="0" smtClean="0"/>
              <a:t>Looking </a:t>
            </a:r>
            <a:r>
              <a:rPr lang="en-US" dirty="0"/>
              <a:t>for one packet in a million (billion? trillion?) </a:t>
            </a:r>
            <a:endParaRPr lang="en-US" dirty="0"/>
          </a:p>
          <a:p>
            <a:r>
              <a:rPr lang="en-US" dirty="0" smtClean="0"/>
              <a:t>If </a:t>
            </a:r>
            <a:r>
              <a:rPr lang="en-US" dirty="0"/>
              <a:t>insufficiently sensitive, IDS will miss this packet (low recall) </a:t>
            </a:r>
            <a:endParaRPr lang="en-US" dirty="0"/>
          </a:p>
          <a:p>
            <a:r>
              <a:rPr lang="en-US" dirty="0" smtClean="0"/>
              <a:t>If </a:t>
            </a:r>
            <a:r>
              <a:rPr lang="en-US" dirty="0"/>
              <a:t>overly sensitive, too many alerts will be raised (low precision)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95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Open source IDS </a:t>
            </a:r>
          </a:p>
          <a:p>
            <a:r>
              <a:rPr lang="en-US" dirty="0" smtClean="0"/>
              <a:t>Signature detection </a:t>
            </a:r>
          </a:p>
          <a:p>
            <a:r>
              <a:rPr lang="en-US" dirty="0" smtClean="0"/>
              <a:t>Lots of available </a:t>
            </a:r>
            <a:r>
              <a:rPr lang="en-US" dirty="0" err="1" smtClean="0"/>
              <a:t>rulesets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alert </a:t>
            </a:r>
            <a:r>
              <a:rPr lang="en-US" dirty="0" err="1" smtClean="0"/>
              <a:t>tcp</a:t>
            </a:r>
            <a:r>
              <a:rPr lang="en-US" dirty="0" smtClean="0"/>
              <a:t> $EXTERNAL_NET any -&gt; $SQL_SERVERS 3306 (</a:t>
            </a:r>
            <a:r>
              <a:rPr lang="en-US" dirty="0" err="1" smtClean="0"/>
              <a:t>msg</a:t>
            </a:r>
            <a:r>
              <a:rPr lang="en-US" dirty="0" smtClean="0"/>
              <a:t>:"MYSQL root login attempt"; </a:t>
            </a:r>
            <a:r>
              <a:rPr lang="en-US" dirty="0" err="1" smtClean="0"/>
              <a:t>flow:to_server,established</a:t>
            </a:r>
            <a:r>
              <a:rPr lang="en-US" dirty="0" smtClean="0"/>
              <a:t>; content:"|0A 00 00 01 85 04 00 00 80|root|00|"; </a:t>
            </a:r>
            <a:r>
              <a:rPr lang="en-US" dirty="0" err="1" smtClean="0"/>
              <a:t>classtype:protocol-command-decode</a:t>
            </a:r>
            <a:r>
              <a:rPr lang="en-US" dirty="0" smtClean="0"/>
              <a:t>; sid:1775; rev:2;)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715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0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study attacks?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Honeypots!</a:t>
            </a:r>
          </a:p>
          <a:p>
            <a:pPr lvl="1"/>
            <a:r>
              <a:rPr lang="en-US" dirty="0" smtClean="0"/>
              <a:t>collection of decoy services (fake mail, web, ftp, etc.) </a:t>
            </a:r>
          </a:p>
          <a:p>
            <a:pPr lvl="1"/>
            <a:r>
              <a:rPr lang="en-US" dirty="0" smtClean="0"/>
              <a:t>decoys often mimic behavior of unpatched and vulnerable services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137" y="3484072"/>
            <a:ext cx="5006474" cy="337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7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Honeypots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main uses: </a:t>
            </a:r>
            <a:endParaRPr lang="en-US" dirty="0" smtClean="0"/>
          </a:p>
          <a:p>
            <a:pPr lvl="1"/>
            <a:r>
              <a:rPr lang="en-US" b="1" dirty="0" smtClean="0"/>
              <a:t>forensic </a:t>
            </a:r>
            <a:r>
              <a:rPr lang="en-US" b="1" dirty="0"/>
              <a:t>analysis</a:t>
            </a:r>
            <a:r>
              <a:rPr lang="en-US" dirty="0"/>
              <a:t>: better understand how malware works; collect evidence for future legal proceedings </a:t>
            </a:r>
            <a:endParaRPr lang="en-US" dirty="0" smtClean="0"/>
          </a:p>
          <a:p>
            <a:pPr lvl="1"/>
            <a:r>
              <a:rPr lang="en-US" b="1" dirty="0" smtClean="0"/>
              <a:t>risk mitigation</a:t>
            </a:r>
            <a:r>
              <a:rPr lang="en-US" dirty="0" smtClean="0"/>
              <a:t>:</a:t>
            </a:r>
            <a:endParaRPr lang="en-US" dirty="0"/>
          </a:p>
          <a:p>
            <a:pPr lvl="2"/>
            <a:r>
              <a:rPr lang="en-US" dirty="0" smtClean="0"/>
              <a:t>provide </a:t>
            </a:r>
            <a:r>
              <a:rPr lang="en-US" dirty="0"/>
              <a:t>“low-hanging fruit” to distract attacker while </a:t>
            </a:r>
            <a:r>
              <a:rPr lang="en-US" dirty="0" smtClean="0"/>
              <a:t>safeguarding </a:t>
            </a:r>
            <a:r>
              <a:rPr lang="en-US" dirty="0"/>
              <a:t>the actually important services </a:t>
            </a:r>
            <a:endParaRPr lang="en-US" dirty="0" smtClean="0"/>
          </a:p>
          <a:p>
            <a:pPr lvl="2"/>
            <a:r>
              <a:rPr lang="en-US" dirty="0" err="1" smtClean="0"/>
              <a:t>tarpits</a:t>
            </a:r>
            <a:r>
              <a:rPr lang="en-US" dirty="0"/>
              <a:t>: provide very slow service to slow down the attacker </a:t>
            </a:r>
            <a:endParaRPr lang="en-US" dirty="0" smtClean="0"/>
          </a:p>
          <a:p>
            <a:pPr lvl="1"/>
            <a:r>
              <a:rPr lang="en-US" b="1" dirty="0" smtClean="0"/>
              <a:t>malware </a:t>
            </a:r>
            <a:r>
              <a:rPr lang="en-US" b="1" dirty="0"/>
              <a:t>detection</a:t>
            </a:r>
            <a:r>
              <a:rPr lang="en-US" dirty="0"/>
              <a:t>: examine behavior of incoming request in order to classify it as benign or malicious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901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Honeypots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</a:t>
            </a:r>
            <a:r>
              <a:rPr lang="en-US" dirty="0" smtClean="0"/>
              <a:t>Interaction: </a:t>
            </a:r>
            <a:r>
              <a:rPr lang="en-US" dirty="0" smtClean="0"/>
              <a:t>emulated services </a:t>
            </a:r>
          </a:p>
          <a:p>
            <a:pPr lvl="1"/>
            <a:r>
              <a:rPr lang="en-US" dirty="0" smtClean="0"/>
              <a:t>inexpensive </a:t>
            </a:r>
          </a:p>
          <a:p>
            <a:pPr lvl="1"/>
            <a:r>
              <a:rPr lang="en-US" dirty="0" smtClean="0"/>
              <a:t>may </a:t>
            </a:r>
            <a:r>
              <a:rPr lang="en-US" dirty="0"/>
              <a:t>be easier to detect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High </a:t>
            </a:r>
            <a:r>
              <a:rPr lang="en-US" dirty="0" smtClean="0"/>
              <a:t>Interaction: </a:t>
            </a:r>
            <a:r>
              <a:rPr lang="en-US" dirty="0" err="1" smtClean="0"/>
              <a:t>noemulation;honeypot</a:t>
            </a:r>
            <a:r>
              <a:rPr lang="en-US" dirty="0"/>
              <a:t> </a:t>
            </a:r>
            <a:r>
              <a:rPr lang="en-US" dirty="0" smtClean="0"/>
              <a:t>maintained </a:t>
            </a:r>
            <a:r>
              <a:rPr lang="en-US" dirty="0"/>
              <a:t>inside of real </a:t>
            </a:r>
            <a:r>
              <a:rPr lang="en-US" dirty="0" smtClean="0"/>
              <a:t>OS</a:t>
            </a:r>
          </a:p>
          <a:p>
            <a:pPr lvl="1"/>
            <a:r>
              <a:rPr lang="en-US" dirty="0" smtClean="0"/>
              <a:t>Expensive</a:t>
            </a:r>
            <a:endParaRPr lang="en-US" dirty="0"/>
          </a:p>
          <a:p>
            <a:pPr lvl="1"/>
            <a:r>
              <a:rPr lang="en-US" dirty="0" smtClean="0"/>
              <a:t>good </a:t>
            </a:r>
            <a:r>
              <a:rPr lang="en-US" dirty="0"/>
              <a:t>realism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79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Honeypot Workflow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050" y="1825625"/>
            <a:ext cx="85358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33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Examining malware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Trace system </a:t>
            </a:r>
            <a:r>
              <a:rPr lang="en-US" b="1" dirty="0" smtClean="0"/>
              <a:t>calls:</a:t>
            </a:r>
            <a:endParaRPr lang="en-US" b="1" dirty="0"/>
          </a:p>
          <a:p>
            <a:pPr lvl="1"/>
            <a:r>
              <a:rPr lang="en-US" dirty="0" smtClean="0"/>
              <a:t>most </a:t>
            </a:r>
            <a:r>
              <a:rPr lang="en-US" dirty="0"/>
              <a:t>OSes support method to trace sequence of </a:t>
            </a:r>
            <a:endParaRPr lang="en-US" dirty="0" smtClean="0"/>
          </a:p>
          <a:p>
            <a:pPr lvl="1"/>
            <a:r>
              <a:rPr lang="en-US" dirty="0" smtClean="0"/>
              <a:t>system calls</a:t>
            </a:r>
            <a:r>
              <a:rPr lang="en-US" dirty="0"/>
              <a:t> </a:t>
            </a:r>
            <a:r>
              <a:rPr lang="en-US" dirty="0" smtClean="0"/>
              <a:t>e.g</a:t>
            </a:r>
            <a:r>
              <a:rPr lang="en-US" dirty="0"/>
              <a:t>., </a:t>
            </a:r>
            <a:r>
              <a:rPr lang="en-US" dirty="0" err="1"/>
              <a:t>ptrace</a:t>
            </a:r>
            <a:r>
              <a:rPr lang="en-US" dirty="0"/>
              <a:t>, </a:t>
            </a:r>
            <a:r>
              <a:rPr lang="en-US" dirty="0" err="1"/>
              <a:t>strace</a:t>
            </a:r>
            <a:r>
              <a:rPr lang="en-US" dirty="0"/>
              <a:t>, etc. </a:t>
            </a:r>
            <a:endParaRPr lang="en-US" dirty="0" smtClean="0"/>
          </a:p>
          <a:p>
            <a:pPr lvl="1"/>
            <a:r>
              <a:rPr lang="en-US" dirty="0" smtClean="0"/>
              <a:t>all </a:t>
            </a:r>
            <a:r>
              <a:rPr lang="en-US" dirty="0"/>
              <a:t>“interesting” behavior (e.g., networking, file I/O, etc.) must go through system calls </a:t>
            </a:r>
            <a:endParaRPr lang="en-US" dirty="0" smtClean="0"/>
          </a:p>
          <a:p>
            <a:pPr lvl="1"/>
            <a:r>
              <a:rPr lang="en-US" dirty="0" smtClean="0"/>
              <a:t>capturing </a:t>
            </a:r>
            <a:r>
              <a:rPr lang="en-US" dirty="0"/>
              <a:t>sequence of system calls (plus their arguments) reveals useful info about malware’s behavior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224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Classroom behavior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raise your hand when you have an observation or question. </a:t>
            </a:r>
          </a:p>
          <a:p>
            <a:r>
              <a:rPr lang="en-US" dirty="0" smtClean="0"/>
              <a:t>We need an arbitrated conversation since we have a participation grade.</a:t>
            </a:r>
          </a:p>
          <a:p>
            <a:r>
              <a:rPr lang="en-US" dirty="0" smtClean="0"/>
              <a:t>Please ask up to two follow up questions</a:t>
            </a:r>
          </a:p>
          <a:p>
            <a:pPr lvl="1"/>
            <a:r>
              <a:rPr lang="en-US" i="1" dirty="0" smtClean="0"/>
              <a:t>If you have more than two questions, keep a note and I will answer these on an email or office hours</a:t>
            </a:r>
          </a:p>
        </p:txBody>
      </p:sp>
    </p:spTree>
    <p:extLst>
      <p:ext uri="{BB962C8B-B14F-4D97-AF65-F5344CB8AC3E}">
        <p14:creationId xmlns:p14="http://schemas.microsoft.com/office/powerpoint/2010/main" val="1585890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Examining malware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Observe filesystem changes and network IO: </a:t>
            </a:r>
            <a:endParaRPr lang="en-US" dirty="0" smtClean="0"/>
          </a:p>
          <a:p>
            <a:pPr lvl="1"/>
            <a:r>
              <a:rPr lang="en-US" dirty="0" smtClean="0"/>
              <a:t>“</a:t>
            </a:r>
            <a:r>
              <a:rPr lang="en-US" dirty="0"/>
              <a:t>diff” the filesystem before and after </a:t>
            </a:r>
            <a:endParaRPr lang="en-US" dirty="0"/>
          </a:p>
          <a:p>
            <a:pPr lvl="2"/>
            <a:r>
              <a:rPr lang="en-US" dirty="0" smtClean="0"/>
              <a:t>which </a:t>
            </a:r>
            <a:r>
              <a:rPr lang="en-US" dirty="0"/>
              <a:t>files are the malware reading/ </a:t>
            </a:r>
            <a:r>
              <a:rPr lang="en-US" dirty="0" smtClean="0"/>
              <a:t>writing?</a:t>
            </a:r>
            <a:endParaRPr lang="en-US" dirty="0"/>
          </a:p>
          <a:p>
            <a:pPr lvl="1"/>
            <a:r>
              <a:rPr lang="en-US" dirty="0" smtClean="0"/>
              <a:t>capture </a:t>
            </a:r>
            <a:r>
              <a:rPr lang="en-US" dirty="0"/>
              <a:t>network packets </a:t>
            </a:r>
            <a:endParaRPr lang="en-US" dirty="0" smtClean="0"/>
          </a:p>
          <a:p>
            <a:pPr lvl="2"/>
            <a:r>
              <a:rPr lang="en-US" dirty="0" smtClean="0"/>
              <a:t>to </a:t>
            </a:r>
            <a:r>
              <a:rPr lang="en-US" dirty="0"/>
              <a:t>whom is the malware communicating </a:t>
            </a:r>
            <a:endParaRPr lang="en-US" dirty="0" smtClean="0"/>
          </a:p>
          <a:p>
            <a:r>
              <a:rPr lang="en-US" b="1" dirty="0"/>
              <a:t>Utilize hidden kernel module: </a:t>
            </a:r>
            <a:endParaRPr lang="en-US" dirty="0"/>
          </a:p>
          <a:p>
            <a:pPr lvl="1"/>
            <a:r>
              <a:rPr lang="en-US" dirty="0" smtClean="0"/>
              <a:t>capture </a:t>
            </a:r>
            <a:r>
              <a:rPr lang="en-US" dirty="0"/>
              <a:t>all </a:t>
            </a:r>
            <a:r>
              <a:rPr lang="en-US" dirty="0" smtClean="0"/>
              <a:t>activity</a:t>
            </a:r>
            <a:endParaRPr lang="en-US" dirty="0"/>
          </a:p>
          <a:p>
            <a:pPr lvl="1"/>
            <a:r>
              <a:rPr lang="en-US" dirty="0" smtClean="0"/>
              <a:t>challenge</a:t>
            </a:r>
            <a:r>
              <a:rPr lang="en-US" dirty="0"/>
              <a:t>: encryption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0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Honeypot must resemble actual machine </a:t>
            </a:r>
            <a:endParaRPr lang="en-US" dirty="0" smtClean="0"/>
          </a:p>
          <a:p>
            <a:pPr lvl="1"/>
            <a:r>
              <a:rPr lang="en-US" dirty="0" smtClean="0"/>
              <a:t>simulate </a:t>
            </a:r>
            <a:r>
              <a:rPr lang="en-US" dirty="0"/>
              <a:t>actual services (Apache, MySQL, etc.) </a:t>
            </a:r>
            <a:endParaRPr lang="en-US" dirty="0" smtClean="0"/>
          </a:p>
          <a:p>
            <a:pPr lvl="1"/>
            <a:r>
              <a:rPr lang="en-US" dirty="0" smtClean="0"/>
              <a:t>but </a:t>
            </a:r>
            <a:r>
              <a:rPr lang="en-US" dirty="0"/>
              <a:t>not too much... bad form to actually help propagate the worm (legal risks!) </a:t>
            </a:r>
            <a:endParaRPr lang="en-US" dirty="0" smtClean="0"/>
          </a:p>
          <a:p>
            <a:r>
              <a:rPr lang="en-US" dirty="0" smtClean="0"/>
              <a:t>Some </a:t>
            </a:r>
            <a:r>
              <a:rPr lang="en-US" dirty="0"/>
              <a:t>worms do a reasonably good job of detecting honeypots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504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Honeynets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Honeynet</a:t>
            </a:r>
            <a:r>
              <a:rPr lang="en-US" b="1" dirty="0"/>
              <a:t>: </a:t>
            </a:r>
            <a:r>
              <a:rPr lang="en-US" dirty="0"/>
              <a:t>also called </a:t>
            </a:r>
            <a:r>
              <a:rPr lang="en-US" b="1" dirty="0" err="1"/>
              <a:t>honeyfarms</a:t>
            </a:r>
            <a:r>
              <a:rPr lang="en-US" b="1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Collection </a:t>
            </a:r>
            <a:r>
              <a:rPr lang="en-US" dirty="0"/>
              <a:t>of honeypots that simulate a network; or </a:t>
            </a:r>
            <a:endParaRPr lang="en-US" dirty="0" smtClean="0"/>
          </a:p>
          <a:p>
            <a:pPr lvl="1"/>
            <a:r>
              <a:rPr lang="en-US" dirty="0" smtClean="0"/>
              <a:t>Single </a:t>
            </a:r>
            <a:r>
              <a:rPr lang="en-US" dirty="0"/>
              <a:t>honeypot that emulates services on multiple emulated “machines” (that is, on a network)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922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Deployment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451" y="1825625"/>
            <a:ext cx="69730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69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honeyd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Open-source virtual </a:t>
            </a:r>
            <a:r>
              <a:rPr lang="en-US" dirty="0" err="1" smtClean="0"/>
              <a:t>honeynet</a:t>
            </a:r>
            <a:endParaRPr lang="en-US" dirty="0"/>
          </a:p>
          <a:p>
            <a:pPr lvl="1"/>
            <a:r>
              <a:rPr lang="en-US" dirty="0" smtClean="0"/>
              <a:t>creates </a:t>
            </a:r>
            <a:r>
              <a:rPr lang="en-US" dirty="0"/>
              <a:t>virtual hosts on </a:t>
            </a:r>
            <a:r>
              <a:rPr lang="en-US" dirty="0" smtClean="0"/>
              <a:t>network</a:t>
            </a:r>
            <a:endParaRPr lang="en-US" dirty="0"/>
          </a:p>
          <a:p>
            <a:pPr lvl="1"/>
            <a:r>
              <a:rPr lang="en-US" dirty="0"/>
              <a:t>s</a:t>
            </a:r>
            <a:r>
              <a:rPr lang="en-US" dirty="0" smtClean="0"/>
              <a:t>ervices </a:t>
            </a:r>
            <a:r>
              <a:rPr lang="en-US" dirty="0"/>
              <a:t>actually run on a single host </a:t>
            </a:r>
            <a:endParaRPr lang="en-US" dirty="0"/>
          </a:p>
          <a:p>
            <a:pPr lvl="1"/>
            <a:r>
              <a:rPr lang="en-US" dirty="0" smtClean="0"/>
              <a:t>scriptable </a:t>
            </a:r>
            <a:r>
              <a:rPr lang="en-US" dirty="0"/>
              <a:t>services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743" y="2574215"/>
            <a:ext cx="43688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609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Background Radiation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Internet Background Radiation </a:t>
            </a:r>
            <a:r>
              <a:rPr lang="en-US" dirty="0"/>
              <a:t>or </a:t>
            </a:r>
            <a:r>
              <a:rPr lang="en-US" b="1" dirty="0"/>
              <a:t>Backscatter: </a:t>
            </a:r>
            <a:r>
              <a:rPr lang="en-US" dirty="0"/>
              <a:t>Traffic that is sent to addresses on which no device is set up (these unused portions of the Internet are called </a:t>
            </a:r>
            <a:r>
              <a:rPr lang="en-US" b="1" dirty="0" err="1"/>
              <a:t>darknets</a:t>
            </a:r>
            <a:r>
              <a:rPr lang="en-US" dirty="0"/>
              <a:t>) </a:t>
            </a:r>
            <a:endParaRPr lang="en-US" dirty="0" smtClean="0"/>
          </a:p>
          <a:p>
            <a:pPr lvl="1"/>
            <a:r>
              <a:rPr lang="en-US" dirty="0" smtClean="0"/>
              <a:t>Backscatter </a:t>
            </a:r>
            <a:r>
              <a:rPr lang="en-US" dirty="0"/>
              <a:t>primarily originates from spam, worms, and port scans </a:t>
            </a:r>
            <a:endParaRPr lang="en-US" dirty="0" smtClean="0"/>
          </a:p>
          <a:p>
            <a:pPr lvl="1"/>
            <a:r>
              <a:rPr lang="en-US" dirty="0" smtClean="0"/>
              <a:t>Estimated </a:t>
            </a:r>
            <a:r>
              <a:rPr lang="en-US" dirty="0"/>
              <a:t>at 5.5Gbps </a:t>
            </a:r>
            <a:endParaRPr lang="en-US" dirty="0" smtClean="0"/>
          </a:p>
          <a:p>
            <a:pPr lvl="1"/>
            <a:r>
              <a:rPr lang="en-US" dirty="0" smtClean="0"/>
              <a:t>Estimated </a:t>
            </a:r>
            <a:r>
              <a:rPr lang="en-US" dirty="0"/>
              <a:t>that 70% of background </a:t>
            </a:r>
            <a:r>
              <a:rPr lang="en-US" dirty="0" smtClean="0"/>
              <a:t>radiation due </a:t>
            </a:r>
            <a:r>
              <a:rPr lang="en-US" dirty="0"/>
              <a:t>to </a:t>
            </a:r>
            <a:r>
              <a:rPr lang="en-US" dirty="0" err="1"/>
              <a:t>Conficker</a:t>
            </a:r>
            <a:r>
              <a:rPr lang="en-US" dirty="0"/>
              <a:t> Worm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080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Machines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Virtual machine: </a:t>
            </a:r>
            <a:r>
              <a:rPr lang="en-US" dirty="0"/>
              <a:t>isolated virtual hardware running within a single operating system </a:t>
            </a:r>
            <a:endParaRPr lang="en-US" dirty="0" smtClean="0"/>
          </a:p>
          <a:p>
            <a:pPr lvl="1"/>
            <a:r>
              <a:rPr lang="en-US" dirty="0" smtClean="0"/>
              <a:t>i.e</a:t>
            </a:r>
            <a:r>
              <a:rPr lang="en-US" dirty="0"/>
              <a:t>., a software implementation of </a:t>
            </a:r>
            <a:r>
              <a:rPr lang="en-US" dirty="0" smtClean="0"/>
              <a:t>hardware</a:t>
            </a:r>
            <a:endParaRPr lang="en-US" dirty="0"/>
          </a:p>
          <a:p>
            <a:pPr lvl="1"/>
            <a:r>
              <a:rPr lang="en-US" dirty="0" smtClean="0"/>
              <a:t>usually </a:t>
            </a:r>
            <a:r>
              <a:rPr lang="en-US" dirty="0"/>
              <a:t>provides emulated hardware which runs OS and other </a:t>
            </a:r>
            <a:r>
              <a:rPr lang="en-US" dirty="0" smtClean="0"/>
              <a:t>applications</a:t>
            </a:r>
            <a:endParaRPr lang="en-US" dirty="0"/>
          </a:p>
          <a:p>
            <a:pPr lvl="1"/>
            <a:r>
              <a:rPr lang="en-US" dirty="0" smtClean="0"/>
              <a:t>i.e</a:t>
            </a:r>
            <a:r>
              <a:rPr lang="en-US" dirty="0"/>
              <a:t>., a computer inside of a computer </a:t>
            </a:r>
            <a:endParaRPr lang="en-US" dirty="0" smtClean="0"/>
          </a:p>
          <a:p>
            <a:r>
              <a:rPr lang="en-US" dirty="0" smtClean="0"/>
              <a:t>What’s </a:t>
            </a:r>
            <a:r>
              <a:rPr lang="en-US" dirty="0"/>
              <a:t>the point? </a:t>
            </a:r>
            <a:endParaRPr lang="en-US" dirty="0" smtClean="0"/>
          </a:p>
          <a:p>
            <a:pPr lvl="1"/>
            <a:r>
              <a:rPr lang="en-US" dirty="0" smtClean="0"/>
              <a:t>extreme </a:t>
            </a:r>
            <a:r>
              <a:rPr lang="en-US" dirty="0"/>
              <a:t>software isolation -- programs can’t easily interfere </a:t>
            </a:r>
            <a:r>
              <a:rPr lang="en-US" dirty="0" smtClean="0"/>
              <a:t>with one </a:t>
            </a:r>
            <a:r>
              <a:rPr lang="en-US" dirty="0"/>
              <a:t>another if they run on separate machines </a:t>
            </a:r>
            <a:endParaRPr lang="en-US" dirty="0" smtClean="0"/>
          </a:p>
          <a:p>
            <a:pPr lvl="1"/>
            <a:r>
              <a:rPr lang="en-US" dirty="0" smtClean="0"/>
              <a:t>much </a:t>
            </a:r>
            <a:r>
              <a:rPr lang="en-US" dirty="0"/>
              <a:t>better hardware utilization than with separate machines </a:t>
            </a:r>
            <a:endParaRPr lang="en-US" dirty="0" smtClean="0"/>
          </a:p>
          <a:p>
            <a:pPr lvl="1"/>
            <a:r>
              <a:rPr lang="en-US" dirty="0" smtClean="0"/>
              <a:t>power </a:t>
            </a:r>
            <a:r>
              <a:rPr lang="en-US" dirty="0"/>
              <a:t>savings </a:t>
            </a:r>
            <a:endParaRPr lang="en-US" dirty="0" smtClean="0"/>
          </a:p>
          <a:p>
            <a:pPr lvl="1"/>
            <a:r>
              <a:rPr lang="en-US" dirty="0" smtClean="0"/>
              <a:t>easy </a:t>
            </a:r>
            <a:r>
              <a:rPr lang="en-US" dirty="0"/>
              <a:t>migration -- no downtime for hardware repairs/ improvements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523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Machines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4123" y="1825625"/>
            <a:ext cx="638375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956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Honeypots and VMs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virtual machines provide </a:t>
            </a:r>
            <a:r>
              <a:rPr lang="en-US" dirty="0" err="1"/>
              <a:t>checkpointing</a:t>
            </a:r>
            <a:r>
              <a:rPr lang="en-US" dirty="0"/>
              <a:t> features </a:t>
            </a:r>
            <a:endParaRPr lang="en-US" dirty="0" smtClean="0"/>
          </a:p>
          <a:p>
            <a:pPr lvl="1"/>
            <a:r>
              <a:rPr lang="en-US" b="1" dirty="0" smtClean="0"/>
              <a:t>Checkpoint </a:t>
            </a:r>
            <a:r>
              <a:rPr lang="en-US" dirty="0"/>
              <a:t>(also called </a:t>
            </a:r>
            <a:r>
              <a:rPr lang="en-US" b="1" dirty="0"/>
              <a:t>snapshot</a:t>
            </a:r>
            <a:r>
              <a:rPr lang="en-US" dirty="0"/>
              <a:t>) consists of all VM state (disk, memory, etc.) </a:t>
            </a:r>
            <a:endParaRPr lang="en-US" dirty="0" smtClean="0"/>
          </a:p>
          <a:p>
            <a:pPr lvl="1"/>
            <a:r>
              <a:rPr lang="en-US" dirty="0" smtClean="0"/>
              <a:t>In </a:t>
            </a:r>
            <a:r>
              <a:rPr lang="en-US" dirty="0"/>
              <a:t>normal VM usage, user periodically creates snapshots before making major changes </a:t>
            </a:r>
            <a:endParaRPr lang="en-US" dirty="0" smtClean="0"/>
          </a:p>
          <a:p>
            <a:pPr lvl="1"/>
            <a:r>
              <a:rPr lang="en-US" dirty="0" smtClean="0"/>
              <a:t>Rolling </a:t>
            </a:r>
            <a:r>
              <a:rPr lang="en-US" dirty="0"/>
              <a:t>back (“restoring”) to snapshot is fairly </a:t>
            </a:r>
            <a:r>
              <a:rPr lang="en-US" dirty="0" smtClean="0"/>
              <a:t>inexpensive</a:t>
            </a:r>
            <a:endParaRPr lang="en-US" dirty="0"/>
          </a:p>
          <a:p>
            <a:r>
              <a:rPr lang="en-US" b="1" dirty="0" err="1" smtClean="0"/>
              <a:t>Checkpointing</a:t>
            </a:r>
            <a:r>
              <a:rPr lang="en-US" b="1" dirty="0" smtClean="0"/>
              <a:t> </a:t>
            </a:r>
            <a:r>
              <a:rPr lang="en-US" b="1" dirty="0"/>
              <a:t>features are very useful for honeypots </a:t>
            </a:r>
            <a:endParaRPr lang="en-US" dirty="0" smtClean="0"/>
          </a:p>
          <a:p>
            <a:pPr lvl="1"/>
            <a:r>
              <a:rPr lang="en-US" dirty="0" smtClean="0"/>
              <a:t>Let </a:t>
            </a:r>
            <a:r>
              <a:rPr lang="en-US" dirty="0"/>
              <a:t>malware do its </a:t>
            </a:r>
            <a:r>
              <a:rPr lang="en-US" dirty="0" smtClean="0"/>
              <a:t>damage</a:t>
            </a:r>
            <a:endParaRPr lang="en-US" dirty="0"/>
          </a:p>
          <a:p>
            <a:pPr lvl="1"/>
            <a:r>
              <a:rPr lang="en-US" dirty="0" smtClean="0"/>
              <a:t>Pause </a:t>
            </a:r>
            <a:r>
              <a:rPr lang="en-US" dirty="0"/>
              <a:t>VM and safely inspect damage from virtual machine monitor </a:t>
            </a:r>
            <a:endParaRPr lang="en-US" dirty="0"/>
          </a:p>
          <a:p>
            <a:pPr lvl="1"/>
            <a:r>
              <a:rPr lang="en-US" dirty="0" smtClean="0"/>
              <a:t>To </a:t>
            </a:r>
            <a:r>
              <a:rPr lang="en-US" dirty="0"/>
              <a:t>reset state, simply restore back to the checkpoint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570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VMs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Lots of research into detecting when you’re in a virtual </a:t>
            </a:r>
            <a:r>
              <a:rPr lang="en-US" dirty="0" smtClean="0"/>
              <a:t>machine</a:t>
            </a:r>
          </a:p>
          <a:p>
            <a:pPr lvl="1"/>
            <a:r>
              <a:rPr lang="en-US" dirty="0" smtClean="0"/>
              <a:t>examine </a:t>
            </a:r>
            <a:r>
              <a:rPr lang="en-US" dirty="0"/>
              <a:t>hardware drivers </a:t>
            </a:r>
            <a:endParaRPr lang="en-US" dirty="0"/>
          </a:p>
          <a:p>
            <a:pPr lvl="1"/>
            <a:r>
              <a:rPr lang="en-US" dirty="0" smtClean="0"/>
              <a:t>time </a:t>
            </a:r>
            <a:r>
              <a:rPr lang="en-US" dirty="0"/>
              <a:t>certain operations </a:t>
            </a:r>
            <a:endParaRPr lang="en-US" dirty="0"/>
          </a:p>
          <a:p>
            <a:pPr lvl="1"/>
            <a:r>
              <a:rPr lang="en-US" dirty="0" smtClean="0"/>
              <a:t>look </a:t>
            </a:r>
            <a:r>
              <a:rPr lang="en-US" dirty="0"/>
              <a:t>at ISA support </a:t>
            </a:r>
            <a:endParaRPr lang="en-US" dirty="0"/>
          </a:p>
          <a:p>
            <a:r>
              <a:rPr lang="en-US" dirty="0" smtClean="0"/>
              <a:t>Malware </a:t>
            </a:r>
            <a:r>
              <a:rPr lang="en-US" dirty="0"/>
              <a:t>does this </a:t>
            </a:r>
            <a:r>
              <a:rPr lang="en-US" dirty="0" smtClean="0"/>
              <a:t>too!</a:t>
            </a:r>
            <a:endParaRPr lang="en-US" dirty="0"/>
          </a:p>
          <a:p>
            <a:pPr lvl="1"/>
            <a:r>
              <a:rPr lang="en-US" dirty="0" smtClean="0"/>
              <a:t>if </a:t>
            </a:r>
            <a:r>
              <a:rPr lang="en-US" dirty="0"/>
              <a:t>not in VM, wreak havoc </a:t>
            </a:r>
            <a:endParaRPr lang="en-US" dirty="0"/>
          </a:p>
          <a:p>
            <a:pPr lvl="1"/>
            <a:r>
              <a:rPr lang="en-US" dirty="0" smtClean="0"/>
              <a:t>if </a:t>
            </a:r>
            <a:r>
              <a:rPr lang="en-US" dirty="0"/>
              <a:t>in VM, self-destruct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084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Presentation and discussion: “Trusting Trust”, </a:t>
            </a:r>
            <a:r>
              <a:rPr lang="en-US" dirty="0" err="1" smtClean="0"/>
              <a:t>Callum</a:t>
            </a:r>
            <a:r>
              <a:rPr lang="en-US" dirty="0" smtClean="0"/>
              <a:t> Brill</a:t>
            </a:r>
          </a:p>
          <a:p>
            <a:r>
              <a:rPr lang="en-US" dirty="0" smtClean="0"/>
              <a:t>Intrusion Detection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5658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Computer and Network Security</a:t>
            </a:r>
            <a:r>
              <a:rPr lang="en-US" dirty="0" smtClean="0"/>
              <a:t>, William </a:t>
            </a:r>
            <a:r>
              <a:rPr lang="en-US" dirty="0" err="1" smtClean="0"/>
              <a:t>Enck</a:t>
            </a:r>
            <a:endParaRPr lang="en-US" dirty="0" smtClean="0"/>
          </a:p>
          <a:p>
            <a:r>
              <a:rPr lang="en-US" dirty="0"/>
              <a:t>S. </a:t>
            </a:r>
            <a:r>
              <a:rPr lang="en-US" dirty="0" err="1"/>
              <a:t>Axelsson</a:t>
            </a:r>
            <a:r>
              <a:rPr lang="en-US" dirty="0"/>
              <a:t>, </a:t>
            </a:r>
            <a:r>
              <a:rPr lang="en-US" dirty="0" smtClean="0"/>
              <a:t>“</a:t>
            </a:r>
            <a:r>
              <a:rPr lang="en-US" i="1" dirty="0" smtClean="0"/>
              <a:t>The </a:t>
            </a:r>
            <a:r>
              <a:rPr lang="en-US" i="1" dirty="0"/>
              <a:t>Base-Rate Fallacy and Its Implications for the Difficulty of Intrusion </a:t>
            </a:r>
            <a:r>
              <a:rPr lang="en-US" i="1" dirty="0" smtClean="0"/>
              <a:t>Detection</a:t>
            </a:r>
            <a:r>
              <a:rPr lang="en-US" dirty="0" smtClean="0"/>
              <a:t>”, </a:t>
            </a:r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/>
              <a:t>Proceedings of the ACM Conference on Computer and Communication </a:t>
            </a:r>
            <a:r>
              <a:rPr lang="en-US" dirty="0" smtClean="0"/>
              <a:t>Security, November</a:t>
            </a:r>
            <a:r>
              <a:rPr lang="en-US" dirty="0"/>
              <a:t>, 1999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6874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cloud accounts: GENI &amp; </a:t>
            </a:r>
            <a:r>
              <a:rPr lang="en-US" dirty="0" err="1" smtClean="0"/>
              <a:t>Edurange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74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Edurange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Create an account</a:t>
            </a:r>
          </a:p>
          <a:p>
            <a:r>
              <a:rPr lang="en-US" dirty="0" smtClean="0"/>
              <a:t>Go </a:t>
            </a:r>
            <a:r>
              <a:rPr lang="en-US" dirty="0"/>
              <a:t>to: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cloud.edurange.org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Use </a:t>
            </a:r>
            <a:r>
              <a:rPr lang="en-US" b="1" dirty="0">
                <a:solidFill>
                  <a:srgbClr val="FF0000"/>
                </a:solidFill>
              </a:rPr>
              <a:t>Registration Code</a:t>
            </a:r>
            <a:r>
              <a:rPr lang="en-US" b="1" dirty="0" smtClean="0">
                <a:solidFill>
                  <a:srgbClr val="FF0000"/>
                </a:solidFill>
              </a:rPr>
              <a:t>: 8c761f25</a:t>
            </a:r>
          </a:p>
          <a:p>
            <a:r>
              <a:rPr lang="en-US" dirty="0"/>
              <a:t>You will choose a password for your account on </a:t>
            </a:r>
            <a:r>
              <a:rPr lang="en-US" dirty="0" err="1"/>
              <a:t>cloud.edurange.org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When </a:t>
            </a:r>
            <a:r>
              <a:rPr lang="en-US" dirty="0"/>
              <a:t>your instructor creates an exercise and places you in a group, you should receive an e-mail with a temporary username and password for that exercise. You can use that to connect via </a:t>
            </a:r>
            <a:r>
              <a:rPr lang="en-US" dirty="0" err="1"/>
              <a:t>ssh</a:t>
            </a:r>
            <a:r>
              <a:rPr lang="en-US" dirty="0"/>
              <a:t> to the public IP address of a gateway for that exercise. In some cases, you may need to </a:t>
            </a:r>
            <a:r>
              <a:rPr lang="en-US" dirty="0" err="1"/>
              <a:t>ssh</a:t>
            </a:r>
            <a:r>
              <a:rPr lang="en-US" dirty="0"/>
              <a:t> from the gateway to a team VM using the same credentials.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68431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an account: </a:t>
            </a:r>
            <a:endParaRPr lang="en-US" dirty="0" smtClean="0"/>
          </a:p>
          <a:p>
            <a:pPr lvl="1"/>
            <a:r>
              <a:rPr lang="en-US" dirty="0" smtClean="0"/>
              <a:t>Windows: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mountrouidoux.people.cofc.edu/CyberPaths/gettingstarted.html</a:t>
            </a:r>
            <a:endParaRPr lang="en-US" dirty="0" smtClean="0"/>
          </a:p>
          <a:p>
            <a:pPr lvl="1"/>
            <a:r>
              <a:rPr lang="en-US" dirty="0"/>
              <a:t>Mac: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mountrouidoux.people.cofc.edu/CyberPaths/gettingstartedmac_vers.html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Join the project CSIS641S17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69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Trusting Trust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Callum</a:t>
            </a:r>
            <a:r>
              <a:rPr lang="en-US" dirty="0" smtClean="0"/>
              <a:t> Brill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1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etwork Intrusion Detection Systems (NIDSs)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Authorized eavesdropper that listens in on network traffic </a:t>
            </a:r>
          </a:p>
          <a:p>
            <a:r>
              <a:rPr lang="en-US" dirty="0" smtClean="0"/>
              <a:t>Makes determination whether traffic contains malware </a:t>
            </a:r>
          </a:p>
          <a:p>
            <a:pPr lvl="1"/>
            <a:r>
              <a:rPr lang="en-US" dirty="0" smtClean="0"/>
              <a:t>usually compares payload to virus/worm signatures </a:t>
            </a:r>
          </a:p>
          <a:p>
            <a:pPr lvl="1"/>
            <a:r>
              <a:rPr lang="en-US" dirty="0" smtClean="0"/>
              <a:t>usually looks at only incoming traffic </a:t>
            </a:r>
          </a:p>
          <a:p>
            <a:r>
              <a:rPr lang="en-US" dirty="0" smtClean="0"/>
              <a:t>If malware is detected, IDS somehow raises an alert </a:t>
            </a:r>
          </a:p>
          <a:p>
            <a:r>
              <a:rPr lang="en-US" dirty="0" smtClean="0"/>
              <a:t>Intrusion detection is a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classification problem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8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Host Intrusion Detection Systems (HIDSs)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ntrusion </a:t>
            </a:r>
            <a:r>
              <a:rPr lang="en-US" dirty="0"/>
              <a:t>detection that takes place on a single host system. </a:t>
            </a:r>
            <a:endParaRPr lang="en-US" dirty="0" smtClean="0"/>
          </a:p>
          <a:p>
            <a:r>
              <a:rPr lang="en-US" dirty="0" smtClean="0"/>
              <a:t>Agent monitors </a:t>
            </a:r>
            <a:r>
              <a:rPr lang="en-US" dirty="0"/>
              <a:t>and reports </a:t>
            </a:r>
            <a:r>
              <a:rPr lang="en-US" dirty="0" smtClean="0"/>
              <a:t>on</a:t>
            </a:r>
          </a:p>
          <a:p>
            <a:pPr lvl="1"/>
            <a:r>
              <a:rPr lang="en-US" dirty="0" smtClean="0"/>
              <a:t>system </a:t>
            </a:r>
            <a:r>
              <a:rPr lang="en-US" dirty="0"/>
              <a:t>configuration </a:t>
            </a:r>
            <a:endParaRPr lang="en-US" dirty="0"/>
          </a:p>
          <a:p>
            <a:pPr lvl="1"/>
            <a:r>
              <a:rPr lang="en-US" dirty="0" smtClean="0"/>
              <a:t>application </a:t>
            </a:r>
            <a:r>
              <a:rPr lang="en-US" dirty="0"/>
              <a:t>activity</a:t>
            </a:r>
            <a:endParaRPr lang="en-US" dirty="0" smtClean="0"/>
          </a:p>
          <a:p>
            <a:r>
              <a:rPr lang="en-US" dirty="0" smtClean="0"/>
              <a:t>log </a:t>
            </a:r>
            <a:r>
              <a:rPr lang="en-US" dirty="0"/>
              <a:t>analysis, event correlation, integrity checking, policy enforcement, rootkit detection, and alerting</a:t>
            </a:r>
            <a:r>
              <a:rPr lang="en-US" baseline="30000" dirty="0"/>
              <a:t>1</a:t>
            </a:r>
            <a:r>
              <a:rPr lang="en-US" dirty="0"/>
              <a:t>. They often also have the ability to baseline a host system to detect variations in system configuration. In specific vendor implementations these HIDS agents also allow connectivity to other security systems.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171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HIDS and Antivirus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they the same?</a:t>
            </a:r>
          </a:p>
          <a:p>
            <a:r>
              <a:rPr lang="en-US" dirty="0" smtClean="0"/>
              <a:t>Do they have differences?</a:t>
            </a:r>
          </a:p>
          <a:p>
            <a:r>
              <a:rPr lang="en-US" dirty="0" smtClean="0"/>
              <a:t>Do they have overlap?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76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33" y="-19879"/>
            <a:ext cx="11364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1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2073</Words>
  <Application>Microsoft Macintosh PowerPoint</Application>
  <PresentationFormat>Widescreen</PresentationFormat>
  <Paragraphs>260</Paragraphs>
  <Slides>43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Calibri</vt:lpstr>
      <vt:lpstr>Calibri Light</vt:lpstr>
      <vt:lpstr>Cambria Math</vt:lpstr>
      <vt:lpstr>Arial</vt:lpstr>
      <vt:lpstr>Office Theme</vt:lpstr>
      <vt:lpstr>Advanced Cybersecurity</vt:lpstr>
      <vt:lpstr>Logistics</vt:lpstr>
      <vt:lpstr>Classroom behavior</vt:lpstr>
      <vt:lpstr>Outline</vt:lpstr>
      <vt:lpstr>Trusting Trust</vt:lpstr>
      <vt:lpstr>Network Intrusion Detection Systems (NIDSs)</vt:lpstr>
      <vt:lpstr>Host Intrusion Detection Systems (HIDSs)</vt:lpstr>
      <vt:lpstr>HIDS and Antivirus</vt:lpstr>
      <vt:lpstr>Example Setup</vt:lpstr>
      <vt:lpstr>Detection via Signatures</vt:lpstr>
      <vt:lpstr>Detection via Machine Learning</vt:lpstr>
      <vt:lpstr>Confusion Matrix</vt:lpstr>
      <vt:lpstr>Metrics</vt:lpstr>
      <vt:lpstr>Metrics</vt:lpstr>
      <vt:lpstr>Base Rate Fallacy</vt:lpstr>
      <vt:lpstr>Bayes’ Rule</vt:lpstr>
      <vt:lpstr>Base Rate Fallacy</vt:lpstr>
      <vt:lpstr>Base Rate Fallacy</vt:lpstr>
      <vt:lpstr>Base Rate Fallacy Summary</vt:lpstr>
      <vt:lpstr>Where is Anomaly Detection useful?</vt:lpstr>
      <vt:lpstr>The Receiver Operating Characteristic Curve (ROC)</vt:lpstr>
      <vt:lpstr>Example ROC Curve </vt:lpstr>
      <vt:lpstr>Problems with IDSs</vt:lpstr>
      <vt:lpstr>Snort</vt:lpstr>
      <vt:lpstr>How can we study attacks?</vt:lpstr>
      <vt:lpstr>Honeypots</vt:lpstr>
      <vt:lpstr>Honeypots</vt:lpstr>
      <vt:lpstr>Example Honeypot Workflow</vt:lpstr>
      <vt:lpstr>Examining malware</vt:lpstr>
      <vt:lpstr>Examining malware</vt:lpstr>
      <vt:lpstr>Challenges</vt:lpstr>
      <vt:lpstr>Honeynets</vt:lpstr>
      <vt:lpstr>Example Deployment</vt:lpstr>
      <vt:lpstr>honeyd</vt:lpstr>
      <vt:lpstr>Internet Background Radiation </vt:lpstr>
      <vt:lpstr>Virtual Machines</vt:lpstr>
      <vt:lpstr>Virtual Machines</vt:lpstr>
      <vt:lpstr>Honeypots and VMs</vt:lpstr>
      <vt:lpstr>Detecting VMs</vt:lpstr>
      <vt:lpstr>Sources</vt:lpstr>
      <vt:lpstr>Create cloud accounts: GENI &amp; Edurange</vt:lpstr>
      <vt:lpstr>Edurange</vt:lpstr>
      <vt:lpstr>GENI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DNS, NIDS, IDS</dc:title>
  <dc:creator>Xenia Mountrouidou</dc:creator>
  <cp:lastModifiedBy>Xenia Mountrouidou</cp:lastModifiedBy>
  <cp:revision>56</cp:revision>
  <cp:lastPrinted>2016-03-31T17:39:13Z</cp:lastPrinted>
  <dcterms:created xsi:type="dcterms:W3CDTF">2016-03-31T15:54:59Z</dcterms:created>
  <dcterms:modified xsi:type="dcterms:W3CDTF">2017-01-22T23:51:24Z</dcterms:modified>
</cp:coreProperties>
</file>