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94" r:id="rId3"/>
    <p:sldId id="295" r:id="rId4"/>
    <p:sldId id="258" r:id="rId5"/>
    <p:sldId id="259" r:id="rId6"/>
    <p:sldId id="260" r:id="rId7"/>
    <p:sldId id="261" r:id="rId8"/>
    <p:sldId id="265" r:id="rId9"/>
    <p:sldId id="267" r:id="rId10"/>
    <p:sldId id="272" r:id="rId11"/>
    <p:sldId id="292" r:id="rId12"/>
    <p:sldId id="293" r:id="rId13"/>
    <p:sldId id="281"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13"/>
    <p:restoredTop sz="92985"/>
  </p:normalViewPr>
  <p:slideViewPr>
    <p:cSldViewPr snapToGrid="0" snapToObjects="1">
      <p:cViewPr varScale="1">
        <p:scale>
          <a:sx n="87" d="100"/>
          <a:sy n="87"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F04B9E-8321-B84D-9874-1E01FE17268C}" type="datetimeFigureOut">
              <a:rPr lang="en-US" smtClean="0"/>
              <a:t>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14A36-2B17-4C49-BCED-F520C9263E06}" type="slidenum">
              <a:rPr lang="en-US" smtClean="0"/>
              <a:t>‹#›</a:t>
            </a:fld>
            <a:endParaRPr lang="en-US"/>
          </a:p>
        </p:txBody>
      </p:sp>
    </p:spTree>
    <p:extLst>
      <p:ext uri="{BB962C8B-B14F-4D97-AF65-F5344CB8AC3E}">
        <p14:creationId xmlns:p14="http://schemas.microsoft.com/office/powerpoint/2010/main" val="213438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x-none" sz="1200" dirty="0">
                <a:solidFill>
                  <a:schemeClr val="accent1"/>
                </a:solidFill>
                <a:latin typeface="Times New Roman" charset="0"/>
                <a:ea typeface="Times New Roman" charset="0"/>
                <a:cs typeface="Times New Roman" charset="0"/>
              </a:rPr>
              <a:t>they make access control decisions based on application content, rather than IP address or ports as traditional firewalls had done.</a:t>
            </a:r>
            <a:r>
              <a:rPr lang="en-US" altLang="x-none" sz="1200" dirty="0">
                <a:latin typeface="Times New Roman" charset="0"/>
                <a:ea typeface="Times New Roman" charset="0"/>
                <a:cs typeface="Times New Roman"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x-none" sz="1200" dirty="0">
                <a:solidFill>
                  <a:schemeClr val="accent1"/>
                </a:solidFill>
                <a:latin typeface="Times New Roman" charset="0"/>
                <a:ea typeface="Times New Roman" charset="0"/>
                <a:cs typeface="Times New Roman" charset="0"/>
              </a:rPr>
              <a:t>Because IDS and IPS technologies offer many of the same capabilities, administrators can usually disable prevention features in IPS products, causing them to function as IDSs.</a:t>
            </a:r>
          </a:p>
          <a:p>
            <a:endParaRPr lang="en-US" dirty="0"/>
          </a:p>
        </p:txBody>
      </p:sp>
      <p:sp>
        <p:nvSpPr>
          <p:cNvPr id="4" name="Slide Number Placeholder 3"/>
          <p:cNvSpPr>
            <a:spLocks noGrp="1"/>
          </p:cNvSpPr>
          <p:nvPr>
            <p:ph type="sldNum" sz="quarter" idx="10"/>
          </p:nvPr>
        </p:nvSpPr>
        <p:spPr/>
        <p:txBody>
          <a:bodyPr/>
          <a:lstStyle/>
          <a:p>
            <a:fld id="{A8914A36-2B17-4C49-BCED-F520C9263E06}" type="slidenum">
              <a:rPr lang="en-US" smtClean="0"/>
              <a:t>4</a:t>
            </a:fld>
            <a:endParaRPr lang="en-US"/>
          </a:p>
        </p:txBody>
      </p:sp>
    </p:spTree>
    <p:extLst>
      <p:ext uri="{BB962C8B-B14F-4D97-AF65-F5344CB8AC3E}">
        <p14:creationId xmlns:p14="http://schemas.microsoft.com/office/powerpoint/2010/main" val="104914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90000"/>
              </a:lnSpc>
            </a:pPr>
            <a:r>
              <a:rPr lang="en-US" altLang="x-none" sz="1200" dirty="0">
                <a:solidFill>
                  <a:schemeClr val="accent1"/>
                </a:solidFill>
                <a:latin typeface="Times New Roman" charset="0"/>
                <a:ea typeface="Times New Roman" charset="0"/>
                <a:cs typeface="Times New Roman" charset="0"/>
              </a:rPr>
              <a:t>Intrusions have many causes, such as malware (worms, spyware, </a:t>
            </a:r>
            <a:r>
              <a:rPr lang="en-US" altLang="x-none" sz="1200" dirty="0" err="1">
                <a:solidFill>
                  <a:schemeClr val="accent1"/>
                </a:solidFill>
                <a:latin typeface="Times New Roman" charset="0"/>
                <a:ea typeface="Times New Roman" charset="0"/>
                <a:cs typeface="Times New Roman" charset="0"/>
              </a:rPr>
              <a:t>etc</a:t>
            </a:r>
            <a:r>
              <a:rPr lang="en-US" altLang="x-none" sz="1200" dirty="0">
                <a:solidFill>
                  <a:schemeClr val="accent1"/>
                </a:solidFill>
                <a:latin typeface="Times New Roman" charset="0"/>
                <a:ea typeface="Times New Roman" charset="0"/>
                <a:cs typeface="Times New Roman" charset="0"/>
              </a:rPr>
              <a:t>…), attackers gaining unauthorized access to systems from the Internet, and authorized users of systems who misuse their privileges or attempt to gain additional privileges for which they are not authorized. </a:t>
            </a:r>
          </a:p>
          <a:p>
            <a:pPr algn="just">
              <a:lnSpc>
                <a:spcPct val="90000"/>
              </a:lnSpc>
            </a:pPr>
            <a:r>
              <a:rPr lang="en-US" altLang="x-none" sz="1200" dirty="0">
                <a:solidFill>
                  <a:schemeClr val="accent1"/>
                </a:solidFill>
                <a:latin typeface="Times New Roman" charset="0"/>
                <a:ea typeface="Times New Roman" charset="0"/>
                <a:cs typeface="Times New Roman" charset="0"/>
              </a:rPr>
              <a:t>Although many intrusions are malicious in nature, many others are not; for example: a person might mistype the address of a computer and accidentally attempt to connect to a different system without authorization. </a:t>
            </a:r>
          </a:p>
          <a:p>
            <a:endParaRPr lang="en-US" dirty="0"/>
          </a:p>
        </p:txBody>
      </p:sp>
      <p:sp>
        <p:nvSpPr>
          <p:cNvPr id="4" name="Slide Number Placeholder 3"/>
          <p:cNvSpPr>
            <a:spLocks noGrp="1"/>
          </p:cNvSpPr>
          <p:nvPr>
            <p:ph type="sldNum" sz="quarter" idx="10"/>
          </p:nvPr>
        </p:nvSpPr>
        <p:spPr/>
        <p:txBody>
          <a:bodyPr/>
          <a:lstStyle/>
          <a:p>
            <a:fld id="{A8914A36-2B17-4C49-BCED-F520C9263E06}" type="slidenum">
              <a:rPr lang="en-US" smtClean="0"/>
              <a:t>5</a:t>
            </a:fld>
            <a:endParaRPr lang="en-US"/>
          </a:p>
        </p:txBody>
      </p:sp>
    </p:spTree>
    <p:extLst>
      <p:ext uri="{BB962C8B-B14F-4D97-AF65-F5344CB8AC3E}">
        <p14:creationId xmlns:p14="http://schemas.microsoft.com/office/powerpoint/2010/main" val="71622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x-none" dirty="0"/>
              <a:t>Intrusion Prevention Systems have been promoted as cost-effective ways to block malicious traffic, to detect and contain worm and virus threats, to serve as a network monitoring point, to assist in compliance requirements, and to act as a network sanitizing agent.</a:t>
            </a:r>
          </a:p>
          <a:p>
            <a:endParaRPr lang="en-US" dirty="0"/>
          </a:p>
        </p:txBody>
      </p:sp>
      <p:sp>
        <p:nvSpPr>
          <p:cNvPr id="4" name="Slide Number Placeholder 3"/>
          <p:cNvSpPr>
            <a:spLocks noGrp="1"/>
          </p:cNvSpPr>
          <p:nvPr>
            <p:ph type="sldNum" sz="quarter" idx="10"/>
          </p:nvPr>
        </p:nvSpPr>
        <p:spPr/>
        <p:txBody>
          <a:bodyPr/>
          <a:lstStyle/>
          <a:p>
            <a:fld id="{A8914A36-2B17-4C49-BCED-F520C9263E06}" type="slidenum">
              <a:rPr lang="en-US" smtClean="0"/>
              <a:t>7</a:t>
            </a:fld>
            <a:endParaRPr lang="en-US"/>
          </a:p>
        </p:txBody>
      </p:sp>
    </p:spTree>
    <p:extLst>
      <p:ext uri="{BB962C8B-B14F-4D97-AF65-F5344CB8AC3E}">
        <p14:creationId xmlns:p14="http://schemas.microsoft.com/office/powerpoint/2010/main" val="2117886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x-none" dirty="0"/>
              <a:t>The IPS could change the configuration of other security controls to disrupt an attack. Such as reconfiguring a network device (e.g., firewall, router, switch) to block access from the attacker or to the target, and altering a host-based firewall on a target to block incoming attacks. Some IPSs can even cause patches to be applied to a host if the IPS detects that the host has vulnerabilities. </a:t>
            </a:r>
          </a:p>
          <a:p>
            <a:endParaRPr lang="en-US" altLang="x-none"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x-none" dirty="0"/>
              <a:t>. Some IPS technologies can remove or replace malicious portions of an attack to make it benign. An example is an IPS removing an infected file attachment from an e-mail and then permitting the cleaned email to reach its recipient. </a:t>
            </a:r>
          </a:p>
          <a:p>
            <a:endParaRPr lang="en-US" altLang="x-none" dirty="0"/>
          </a:p>
        </p:txBody>
      </p:sp>
      <p:sp>
        <p:nvSpPr>
          <p:cNvPr id="4" name="Slide Number Placeholder 3"/>
          <p:cNvSpPr>
            <a:spLocks noGrp="1"/>
          </p:cNvSpPr>
          <p:nvPr>
            <p:ph type="sldNum" sz="quarter" idx="10"/>
          </p:nvPr>
        </p:nvSpPr>
        <p:spPr/>
        <p:txBody>
          <a:bodyPr/>
          <a:lstStyle/>
          <a:p>
            <a:fld id="{A8914A36-2B17-4C49-BCED-F520C9263E06}" type="slidenum">
              <a:rPr lang="en-US" smtClean="0"/>
              <a:t>8</a:t>
            </a:fld>
            <a:endParaRPr lang="en-US"/>
          </a:p>
        </p:txBody>
      </p:sp>
    </p:spTree>
    <p:extLst>
      <p:ext uri="{BB962C8B-B14F-4D97-AF65-F5344CB8AC3E}">
        <p14:creationId xmlns:p14="http://schemas.microsoft.com/office/powerpoint/2010/main" val="31583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x-none" dirty="0">
                <a:solidFill>
                  <a:schemeClr val="accent1"/>
                </a:solidFill>
                <a:latin typeface="Times New Roman" charset="0"/>
                <a:ea typeface="Times New Roman" charset="0"/>
                <a:cs typeface="Times New Roman" charset="0"/>
              </a:rPr>
              <a:t>a profile for a network might show that Web activity comprises an average of 13% of network bandwidth at the Internet border during typical workday hours. The IDPS then uses statistical methods to compare the characteristics of current activity to thresholds related to the profile, such as detecting when Web activity comprises significantly more bandwidth than expected and alerting an administrator of the anomaly. Profiles can be developed for many behavioral attributes, such as the number of e-mails sent by a user, the number of failed login attempts for a host, and the level of processor usage for a host in a given period of time.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x-none" dirty="0">
              <a:solidFill>
                <a:schemeClr val="accent1"/>
              </a:solidFill>
              <a:latin typeface="Times New Roman" charset="0"/>
              <a:ea typeface="Times New Roman" charset="0"/>
              <a:cs typeface="Times New Roman" charset="0"/>
            </a:endParaRPr>
          </a:p>
          <a:p>
            <a:pPr algn="just">
              <a:lnSpc>
                <a:spcPct val="90000"/>
              </a:lnSpc>
            </a:pPr>
            <a:r>
              <a:rPr lang="en-US" altLang="x-none" sz="1200" dirty="0">
                <a:solidFill>
                  <a:schemeClr val="accent1"/>
                </a:solidFill>
                <a:latin typeface="Times New Roman" charset="0"/>
                <a:ea typeface="Times New Roman" charset="0"/>
                <a:cs typeface="Times New Roman" charset="0"/>
              </a:rPr>
              <a:t>Protocol analyzers can natively decode application-layer network protocols, like HTTP or FTP. Once the protocols are fully decoded, the IPS analysis engine can evaluate different parts of the protocol for anomalous behavior or exploits against predetermined profiles of generally accepted definitions of benign protocol activity for each protocol state. </a:t>
            </a:r>
          </a:p>
          <a:p>
            <a:pPr>
              <a:lnSpc>
                <a:spcPct val="90000"/>
              </a:lnSpc>
            </a:pPr>
            <a:r>
              <a:rPr lang="en-US" altLang="x-none" sz="1200" dirty="0">
                <a:solidFill>
                  <a:schemeClr val="accent1"/>
                </a:solidFill>
                <a:latin typeface="Times New Roman" charset="0"/>
                <a:ea typeface="Times New Roman" charset="0"/>
                <a:cs typeface="Times New Roman" charset="0"/>
              </a:rPr>
              <a:t>Problems with this type include that it is often very difficult or impossible to develop completely accurate models of protocols, it is very resource-intensive, and it cannot detect attacks that do not violate the characteristics of generally acceptable protocol behavior.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x-none" dirty="0">
              <a:solidFill>
                <a:schemeClr val="accent1"/>
              </a:solidFill>
              <a:latin typeface="Times New Roman" charset="0"/>
              <a:ea typeface="Times New Roman" charset="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A8914A36-2B17-4C49-BCED-F520C9263E06}" type="slidenum">
              <a:rPr lang="en-US" smtClean="0"/>
              <a:t>9</a:t>
            </a:fld>
            <a:endParaRPr lang="en-US"/>
          </a:p>
        </p:txBody>
      </p:sp>
    </p:spTree>
    <p:extLst>
      <p:ext uri="{BB962C8B-B14F-4D97-AF65-F5344CB8AC3E}">
        <p14:creationId xmlns:p14="http://schemas.microsoft.com/office/powerpoint/2010/main" val="1767476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x-none" dirty="0"/>
              <a:t>NBA systems are most often deployed to monitor flows on an organization’s internal networks, and are also sometimes deployed where they can monitor flows between an organization’s networks and external networks (e.g., the Internet, business partners’ networks). </a:t>
            </a:r>
          </a:p>
          <a:p>
            <a:endParaRPr lang="en-US" dirty="0"/>
          </a:p>
        </p:txBody>
      </p:sp>
      <p:sp>
        <p:nvSpPr>
          <p:cNvPr id="4" name="Slide Number Placeholder 3"/>
          <p:cNvSpPr>
            <a:spLocks noGrp="1"/>
          </p:cNvSpPr>
          <p:nvPr>
            <p:ph type="sldNum" sz="quarter" idx="10"/>
          </p:nvPr>
        </p:nvSpPr>
        <p:spPr/>
        <p:txBody>
          <a:bodyPr/>
          <a:lstStyle/>
          <a:p>
            <a:fld id="{A8914A36-2B17-4C49-BCED-F520C9263E06}" type="slidenum">
              <a:rPr lang="en-US" smtClean="0"/>
              <a:t>13</a:t>
            </a:fld>
            <a:endParaRPr lang="en-US"/>
          </a:p>
        </p:txBody>
      </p:sp>
    </p:spTree>
    <p:extLst>
      <p:ext uri="{BB962C8B-B14F-4D97-AF65-F5344CB8AC3E}">
        <p14:creationId xmlns:p14="http://schemas.microsoft.com/office/powerpoint/2010/main" val="812182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x-none" dirty="0"/>
              <a:t>Before evaluating IDPS products organizations need to understand the characteristics of their system and network environments, so that a compatible IDPS can be selected that can monitor the events of interest on the systems and/or networks.</a:t>
            </a:r>
          </a:p>
          <a:p>
            <a:r>
              <a:rPr lang="en-US" altLang="x-none" dirty="0"/>
              <a:t>Organizations should articulate the goals and objectives they wish to attain by using an IDPS, such as stopping common attacks, identifying misconfigured wireless network devices, and detecting misuse of the organization’s system and network resources. </a:t>
            </a:r>
          </a:p>
          <a:p>
            <a:r>
              <a:rPr lang="en-US" altLang="x-none" dirty="0"/>
              <a:t>Organizations should also review their existing security policies, which serve as a specification for many of the features that the IDPS products need to provide. </a:t>
            </a:r>
          </a:p>
          <a:p>
            <a:endParaRPr lang="en-US" dirty="0"/>
          </a:p>
        </p:txBody>
      </p:sp>
      <p:sp>
        <p:nvSpPr>
          <p:cNvPr id="4" name="Slide Number Placeholder 3"/>
          <p:cNvSpPr>
            <a:spLocks noGrp="1"/>
          </p:cNvSpPr>
          <p:nvPr>
            <p:ph type="sldNum" sz="quarter" idx="10"/>
          </p:nvPr>
        </p:nvSpPr>
        <p:spPr/>
        <p:txBody>
          <a:bodyPr/>
          <a:lstStyle/>
          <a:p>
            <a:fld id="{A8914A36-2B17-4C49-BCED-F520C9263E06}" type="slidenum">
              <a:rPr lang="en-US" smtClean="0"/>
              <a:t>14</a:t>
            </a:fld>
            <a:endParaRPr lang="en-US"/>
          </a:p>
        </p:txBody>
      </p:sp>
    </p:spTree>
    <p:extLst>
      <p:ext uri="{BB962C8B-B14F-4D97-AF65-F5344CB8AC3E}">
        <p14:creationId xmlns:p14="http://schemas.microsoft.com/office/powerpoint/2010/main" val="28565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4FAC73-A439-4C4E-9F2F-8F9B627943D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4FAC73-A439-4C4E-9F2F-8F9B627943D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4FAC73-A439-4C4E-9F2F-8F9B627943D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4FAC73-A439-4C4E-9F2F-8F9B627943D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4FAC73-A439-4C4E-9F2F-8F9B627943D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4FAC73-A439-4C4E-9F2F-8F9B627943D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4FAC73-A439-4C4E-9F2F-8F9B627943D9}"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4FAC73-A439-4C4E-9F2F-8F9B627943D9}"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FAC73-A439-4C4E-9F2F-8F9B627943D9}"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4FAC73-A439-4C4E-9F2F-8F9B627943D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4FAC73-A439-4C4E-9F2F-8F9B627943D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AB364-B527-E442-9371-FADE5CBAAA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FAC73-A439-4C4E-9F2F-8F9B627943D9}" type="datetimeFigureOut">
              <a:rPr lang="en-US" smtClean="0"/>
              <a:t>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AB364-B527-E442-9371-FADE5CBAAA1C}" type="slidenum">
              <a:rPr lang="en-US" smtClean="0"/>
              <a:t>‹#›</a:t>
            </a:fld>
            <a:endParaRPr lang="en-US"/>
          </a:p>
        </p:txBody>
      </p:sp>
    </p:spTree>
    <p:extLst>
      <p:ext uri="{BB962C8B-B14F-4D97-AF65-F5344CB8AC3E}">
        <p14:creationId xmlns:p14="http://schemas.microsoft.com/office/powerpoint/2010/main" val="1769547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Intrusion Prevention Systems</a:t>
            </a:r>
          </a:p>
        </p:txBody>
      </p:sp>
      <p:sp>
        <p:nvSpPr>
          <p:cNvPr id="3" name="Subtitle 2"/>
          <p:cNvSpPr>
            <a:spLocks noGrp="1"/>
          </p:cNvSpPr>
          <p:nvPr>
            <p:ph type="subTitle" idx="1"/>
          </p:nvPr>
        </p:nvSpPr>
        <p:spPr/>
        <p:txBody>
          <a:bodyPr/>
          <a:lstStyle/>
          <a:p>
            <a:r>
              <a:rPr lang="en-US" dirty="0"/>
              <a:t>/dr. x</a:t>
            </a:r>
          </a:p>
        </p:txBody>
      </p:sp>
    </p:spTree>
    <p:extLst>
      <p:ext uri="{BB962C8B-B14F-4D97-AF65-F5344CB8AC3E}">
        <p14:creationId xmlns:p14="http://schemas.microsoft.com/office/powerpoint/2010/main" val="1581096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Tuning</a:t>
            </a:r>
          </a:p>
        </p:txBody>
      </p:sp>
      <p:sp>
        <p:nvSpPr>
          <p:cNvPr id="21507" name="Rectangle 3"/>
          <p:cNvSpPr>
            <a:spLocks noGrp="1" noChangeArrowheads="1"/>
          </p:cNvSpPr>
          <p:nvPr>
            <p:ph idx="1"/>
          </p:nvPr>
        </p:nvSpPr>
        <p:spPr/>
        <p:txBody>
          <a:bodyPr/>
          <a:lstStyle/>
          <a:p>
            <a:r>
              <a:rPr lang="en-US" altLang="x-none" dirty="0"/>
              <a:t>False positives</a:t>
            </a:r>
          </a:p>
          <a:p>
            <a:r>
              <a:rPr lang="en-US" altLang="x-none" dirty="0"/>
              <a:t>False negatives</a:t>
            </a:r>
          </a:p>
          <a:p>
            <a:r>
              <a:rPr lang="en-US" altLang="x-none" dirty="0"/>
              <a:t>Which one is worse?</a:t>
            </a:r>
          </a:p>
        </p:txBody>
      </p:sp>
      <p:sp>
        <p:nvSpPr>
          <p:cNvPr id="4" name="Slide Number Placeholder 5"/>
          <p:cNvSpPr>
            <a:spLocks noGrp="1"/>
          </p:cNvSpPr>
          <p:nvPr>
            <p:ph type="sldNum" sz="quarter" idx="12"/>
          </p:nvPr>
        </p:nvSpPr>
        <p:spPr/>
        <p:txBody>
          <a:bodyPr/>
          <a:lstStyle/>
          <a:p>
            <a:fld id="{A44CAD8E-1787-8147-B561-2F35E91AD012}" type="slidenum">
              <a:rPr lang="en-US" altLang="x-none" smtClean="0"/>
              <a:pPr/>
              <a:t>10</a:t>
            </a:fld>
            <a:endParaRPr lang="en-US" altLang="x-non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NIDS/NIPS</a:t>
            </a: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760" y="1838234"/>
            <a:ext cx="746760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64622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HIDS/HIPS</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460321"/>
            <a:ext cx="74676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9069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x-none"/>
              <a:t>Types of IDPSs</a:t>
            </a:r>
          </a:p>
        </p:txBody>
      </p:sp>
      <p:sp>
        <p:nvSpPr>
          <p:cNvPr id="30723" name="Rectangle 3"/>
          <p:cNvSpPr>
            <a:spLocks noGrp="1" noChangeArrowheads="1"/>
          </p:cNvSpPr>
          <p:nvPr>
            <p:ph idx="1"/>
          </p:nvPr>
        </p:nvSpPr>
        <p:spPr/>
        <p:txBody>
          <a:bodyPr/>
          <a:lstStyle/>
          <a:p>
            <a:r>
              <a:rPr lang="en-US" altLang="x-none" dirty="0"/>
              <a:t>Network Behavior Analysis (NBA): examines network traffic to identify threats that generate unusual traffic flows</a:t>
            </a:r>
          </a:p>
          <a:p>
            <a:r>
              <a:rPr lang="en-US" altLang="x-none" dirty="0"/>
              <a:t>Wireless: monitors wireless network traffic and analyzes its wireless networking protocols to identify suspicious activity involving the protocols themselves. </a:t>
            </a:r>
          </a:p>
        </p:txBody>
      </p:sp>
      <p:sp>
        <p:nvSpPr>
          <p:cNvPr id="5" name="Slide Number Placeholder 5"/>
          <p:cNvSpPr>
            <a:spLocks noGrp="1"/>
          </p:cNvSpPr>
          <p:nvPr>
            <p:ph type="sldNum" sz="quarter" idx="12"/>
          </p:nvPr>
        </p:nvSpPr>
        <p:spPr/>
        <p:txBody>
          <a:bodyPr/>
          <a:lstStyle/>
          <a:p>
            <a:fld id="{E35A6FB2-4431-D742-9A1D-0D4A9A9E4041}" type="slidenum">
              <a:rPr lang="en-US" altLang="x-none" smtClean="0"/>
              <a:pPr/>
              <a:t>13</a:t>
            </a:fld>
            <a:endParaRPr lang="en-US" altLang="x-non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When to use an IDPS?</a:t>
            </a:r>
          </a:p>
        </p:txBody>
      </p:sp>
      <p:sp>
        <p:nvSpPr>
          <p:cNvPr id="36867" name="Rectangle 3"/>
          <p:cNvSpPr>
            <a:spLocks noGrp="1" noChangeArrowheads="1"/>
          </p:cNvSpPr>
          <p:nvPr>
            <p:ph idx="1"/>
          </p:nvPr>
        </p:nvSpPr>
        <p:spPr/>
        <p:txBody>
          <a:bodyPr>
            <a:normAutofit/>
          </a:bodyPr>
          <a:lstStyle/>
          <a:p>
            <a:r>
              <a:rPr lang="en-US" altLang="x-none" dirty="0"/>
              <a:t>Set goals</a:t>
            </a:r>
          </a:p>
          <a:p>
            <a:r>
              <a:rPr lang="en-US" altLang="x-none" dirty="0"/>
              <a:t>Security capabilities: including information gathering, logging, detection, and prevention.</a:t>
            </a:r>
          </a:p>
          <a:p>
            <a:r>
              <a:rPr lang="en-US" altLang="x-none" dirty="0"/>
              <a:t>Performance: including maximum capacity and performance features  </a:t>
            </a:r>
          </a:p>
          <a:p>
            <a:r>
              <a:rPr lang="en-US" altLang="x-none" dirty="0"/>
              <a:t>Management: including design and implementation (e.g., reliability, interoperability, scalability, product security), operation and maintenance (including software updates), and training, documentation, and technical support Life cycle costs, both initial and maintenance costs. </a:t>
            </a:r>
          </a:p>
          <a:p>
            <a:endParaRPr lang="en-US" altLang="x-none" dirty="0"/>
          </a:p>
        </p:txBody>
      </p:sp>
      <p:sp>
        <p:nvSpPr>
          <p:cNvPr id="4" name="Slide Number Placeholder 5"/>
          <p:cNvSpPr>
            <a:spLocks noGrp="1"/>
          </p:cNvSpPr>
          <p:nvPr>
            <p:ph type="sldNum" sz="quarter" idx="12"/>
          </p:nvPr>
        </p:nvSpPr>
        <p:spPr/>
        <p:txBody>
          <a:bodyPr/>
          <a:lstStyle/>
          <a:p>
            <a:fld id="{7B199848-83C3-6340-87AB-0FB93559B72F}" type="slidenum">
              <a:rPr lang="en-US" altLang="x-none" smtClean="0"/>
              <a:pPr/>
              <a:t>14</a:t>
            </a:fld>
            <a:endParaRPr lang="en-US" altLang="x-non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p:txBody>
          <a:bodyPr/>
          <a:lstStyle/>
          <a:p>
            <a:r>
              <a:rPr lang="en-US" dirty="0"/>
              <a:t>Programming homework: extra 4 days</a:t>
            </a:r>
          </a:p>
          <a:p>
            <a:r>
              <a:rPr lang="en-US" dirty="0"/>
              <a:t>Midterm date: Wednesday, March 1. Duration: 60 mins</a:t>
            </a:r>
          </a:p>
          <a:p>
            <a:r>
              <a:rPr lang="en-US" dirty="0"/>
              <a:t>Presentations: next </a:t>
            </a:r>
            <a:r>
              <a:rPr lang="en-US"/>
              <a:t>Rich Nelson</a:t>
            </a:r>
            <a:endParaRPr lang="en-US" dirty="0"/>
          </a:p>
          <a:p>
            <a:r>
              <a:rPr lang="en-US" dirty="0"/>
              <a:t>Reports: can you see my comments, feedback on Oaks?</a:t>
            </a:r>
          </a:p>
          <a:p>
            <a:pPr lvl="1"/>
            <a:r>
              <a:rPr lang="en-US" dirty="0"/>
              <a:t>L1: many reports did not even have a sentence with intro/conclusions</a:t>
            </a:r>
          </a:p>
          <a:p>
            <a:pPr lvl="1"/>
            <a:r>
              <a:rPr lang="en-US" dirty="0"/>
              <a:t>L1: Active vs passive reconnaissance.</a:t>
            </a:r>
          </a:p>
          <a:p>
            <a:endParaRPr lang="en-US" dirty="0"/>
          </a:p>
        </p:txBody>
      </p:sp>
    </p:spTree>
    <p:extLst>
      <p:ext uri="{BB962C8B-B14F-4D97-AF65-F5344CB8AC3E}">
        <p14:creationId xmlns:p14="http://schemas.microsoft.com/office/powerpoint/2010/main" val="33013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Cameron: “A sense of self for Unix Processes” (25 mins including questions)</a:t>
            </a:r>
          </a:p>
          <a:p>
            <a:r>
              <a:rPr lang="en-US" dirty="0"/>
              <a:t>IDPS (15 mins)</a:t>
            </a:r>
          </a:p>
          <a:p>
            <a:r>
              <a:rPr lang="en-US" dirty="0"/>
              <a:t>Project presentations (75 mins)</a:t>
            </a:r>
          </a:p>
          <a:p>
            <a:r>
              <a:rPr lang="en-US"/>
              <a:t>Scanning lab (25 mins)</a:t>
            </a:r>
            <a:endParaRPr lang="en-US" dirty="0"/>
          </a:p>
        </p:txBody>
      </p:sp>
    </p:spTree>
    <p:extLst>
      <p:ext uri="{BB962C8B-B14F-4D97-AF65-F5344CB8AC3E}">
        <p14:creationId xmlns:p14="http://schemas.microsoft.com/office/powerpoint/2010/main" val="17438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x-none"/>
              <a:t>Introduction</a:t>
            </a:r>
          </a:p>
        </p:txBody>
      </p:sp>
      <p:sp>
        <p:nvSpPr>
          <p:cNvPr id="7171" name="Rectangle 3"/>
          <p:cNvSpPr>
            <a:spLocks noGrp="1" noChangeArrowheads="1"/>
          </p:cNvSpPr>
          <p:nvPr>
            <p:ph idx="1"/>
          </p:nvPr>
        </p:nvSpPr>
        <p:spPr/>
        <p:txBody>
          <a:bodyPr/>
          <a:lstStyle/>
          <a:p>
            <a:r>
              <a:rPr lang="en-US" altLang="x-none"/>
              <a:t>IPSs are not a new technology, they are simply an evolved version of IDS.</a:t>
            </a:r>
          </a:p>
          <a:p>
            <a:r>
              <a:rPr lang="en-US" altLang="x-none"/>
              <a:t>IPSs combine IDSs and improved firewall technologies, </a:t>
            </a:r>
          </a:p>
          <a:p>
            <a:endParaRPr lang="en-US" altLang="x-none"/>
          </a:p>
          <a:p>
            <a:endParaRPr lang="en-US" altLang="x-none" dirty="0"/>
          </a:p>
        </p:txBody>
      </p:sp>
      <p:sp>
        <p:nvSpPr>
          <p:cNvPr id="5" name="Slide Number Placeholder 5"/>
          <p:cNvSpPr>
            <a:spLocks noGrp="1"/>
          </p:cNvSpPr>
          <p:nvPr>
            <p:ph type="sldNum" sz="quarter" idx="12"/>
          </p:nvPr>
        </p:nvSpPr>
        <p:spPr/>
        <p:txBody>
          <a:bodyPr/>
          <a:lstStyle/>
          <a:p>
            <a:fld id="{E5E2EF8C-FCA4-6E46-B624-FE210E1E264A}" type="slidenum">
              <a:rPr lang="en-US" altLang="x-none" smtClean="0"/>
              <a:pPr/>
              <a:t>4</a:t>
            </a:fld>
            <a:endParaRPr lang="en-US" altLang="x-non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x-none"/>
              <a:t>Definitions</a:t>
            </a:r>
          </a:p>
        </p:txBody>
      </p:sp>
      <p:sp>
        <p:nvSpPr>
          <p:cNvPr id="8195" name="Rectangle 3"/>
          <p:cNvSpPr>
            <a:spLocks noGrp="1" noChangeArrowheads="1"/>
          </p:cNvSpPr>
          <p:nvPr>
            <p:ph idx="1"/>
          </p:nvPr>
        </p:nvSpPr>
        <p:spPr/>
        <p:txBody>
          <a:bodyPr/>
          <a:lstStyle/>
          <a:p>
            <a:r>
              <a:rPr lang="en-US" altLang="x-none"/>
              <a:t>Intrusions: attempts to compromise the confidentiality, integrity, availability, or to bypass the security mechanisms of a computer system or network( illegal access).</a:t>
            </a:r>
            <a:endParaRPr lang="en-US" altLang="x-none" dirty="0"/>
          </a:p>
        </p:txBody>
      </p:sp>
      <p:sp>
        <p:nvSpPr>
          <p:cNvPr id="5" name="Slide Number Placeholder 5"/>
          <p:cNvSpPr>
            <a:spLocks noGrp="1"/>
          </p:cNvSpPr>
          <p:nvPr>
            <p:ph type="sldNum" sz="quarter" idx="12"/>
          </p:nvPr>
        </p:nvSpPr>
        <p:spPr/>
        <p:txBody>
          <a:bodyPr/>
          <a:lstStyle/>
          <a:p>
            <a:fld id="{9AA7576B-4E80-F445-8304-25715CFE7A35}" type="slidenum">
              <a:rPr lang="en-US" altLang="x-none" smtClean="0"/>
              <a:pPr/>
              <a:t>5</a:t>
            </a:fld>
            <a:endParaRPr lang="en-US" altLang="x-non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x-none"/>
              <a:t>Definitions</a:t>
            </a:r>
          </a:p>
        </p:txBody>
      </p:sp>
      <p:sp>
        <p:nvSpPr>
          <p:cNvPr id="9219" name="Rectangle 3"/>
          <p:cNvSpPr>
            <a:spLocks noGrp="1" noChangeArrowheads="1"/>
          </p:cNvSpPr>
          <p:nvPr>
            <p:ph idx="1"/>
          </p:nvPr>
        </p:nvSpPr>
        <p:spPr/>
        <p:txBody>
          <a:bodyPr/>
          <a:lstStyle/>
          <a:p>
            <a:r>
              <a:rPr lang="en-US" altLang="x-none" b="1" dirty="0"/>
              <a:t>Intrusion detection: </a:t>
            </a:r>
            <a:r>
              <a:rPr lang="en-US" altLang="x-none" dirty="0"/>
              <a:t>is the process of monitoring the events occurring in a computer system or network and analyzing them for signs of possible intrusions (incidents).</a:t>
            </a:r>
          </a:p>
          <a:p>
            <a:r>
              <a:rPr lang="en-US" altLang="x-none" b="1" dirty="0"/>
              <a:t>Intrusion detection system (IDS): </a:t>
            </a:r>
            <a:r>
              <a:rPr lang="en-US" altLang="x-none" dirty="0"/>
              <a:t>is software that automates the intrusion detection process. The primary responsibility of an IDS is to detect unwanted and malicious activities.</a:t>
            </a:r>
          </a:p>
          <a:p>
            <a:r>
              <a:rPr lang="en-US" altLang="x-none" b="1" dirty="0"/>
              <a:t>Intrusion prevention system (IPS): </a:t>
            </a:r>
            <a:r>
              <a:rPr lang="en-US" altLang="x-none" dirty="0"/>
              <a:t>is software that has all the capabilities of an intrusion detection system and can also attempt to stop possible incidents. </a:t>
            </a:r>
          </a:p>
          <a:p>
            <a:endParaRPr lang="en-US" altLang="x-none" dirty="0"/>
          </a:p>
          <a:p>
            <a:endParaRPr lang="en-US" altLang="x-none" dirty="0"/>
          </a:p>
        </p:txBody>
      </p:sp>
      <p:sp>
        <p:nvSpPr>
          <p:cNvPr id="5" name="Slide Number Placeholder 5"/>
          <p:cNvSpPr>
            <a:spLocks noGrp="1"/>
          </p:cNvSpPr>
          <p:nvPr>
            <p:ph type="sldNum" sz="quarter" idx="12"/>
          </p:nvPr>
        </p:nvSpPr>
        <p:spPr/>
        <p:txBody>
          <a:bodyPr/>
          <a:lstStyle/>
          <a:p>
            <a:fld id="{AEF1E93D-7579-4642-928F-C0A94E5E1F72}" type="slidenum">
              <a:rPr lang="en-US" altLang="x-none" smtClean="0"/>
              <a:pPr/>
              <a:t>6</a:t>
            </a:fld>
            <a:endParaRPr lang="en-US" altLang="x-non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x-none" dirty="0"/>
              <a:t>Why should we use Intrusion Detection Prevention Systems?</a:t>
            </a:r>
          </a:p>
        </p:txBody>
      </p:sp>
      <p:sp>
        <p:nvSpPr>
          <p:cNvPr id="35843" name="Rectangle 3"/>
          <p:cNvSpPr>
            <a:spLocks noGrp="1" noChangeArrowheads="1"/>
          </p:cNvSpPr>
          <p:nvPr>
            <p:ph idx="1"/>
          </p:nvPr>
        </p:nvSpPr>
        <p:spPr/>
        <p:txBody>
          <a:bodyPr/>
          <a:lstStyle/>
          <a:p>
            <a:r>
              <a:rPr lang="en-US" altLang="x-none" dirty="0"/>
              <a:t>A firewall is enough</a:t>
            </a:r>
            <a:r>
              <a:rPr lang="is-IS" altLang="x-none" dirty="0"/>
              <a:t>…</a:t>
            </a:r>
          </a:p>
          <a:p>
            <a:r>
              <a:rPr lang="is-IS" altLang="x-none" dirty="0"/>
              <a:t>They are too costly... </a:t>
            </a:r>
            <a:r>
              <a:rPr lang="en-US" altLang="x-none" dirty="0"/>
              <a:t>A</a:t>
            </a:r>
            <a:r>
              <a:rPr lang="is-IS" altLang="x-none" dirty="0"/>
              <a:t> firewall is enough!</a:t>
            </a:r>
            <a:endParaRPr lang="en-US" altLang="x-none" dirty="0"/>
          </a:p>
        </p:txBody>
      </p:sp>
      <p:sp>
        <p:nvSpPr>
          <p:cNvPr id="5" name="Slide Number Placeholder 5"/>
          <p:cNvSpPr>
            <a:spLocks noGrp="1"/>
          </p:cNvSpPr>
          <p:nvPr>
            <p:ph type="sldNum" sz="quarter" idx="12"/>
          </p:nvPr>
        </p:nvSpPr>
        <p:spPr/>
        <p:txBody>
          <a:bodyPr/>
          <a:lstStyle/>
          <a:p>
            <a:fld id="{CA409031-54B6-C342-A026-B320AA608D58}" type="slidenum">
              <a:rPr lang="en-US" altLang="x-none" smtClean="0"/>
              <a:pPr/>
              <a:t>7</a:t>
            </a:fld>
            <a:endParaRPr lang="en-US" altLang="x-non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Why is an IPS useful?</a:t>
            </a:r>
          </a:p>
        </p:txBody>
      </p:sp>
      <p:sp>
        <p:nvSpPr>
          <p:cNvPr id="14339" name="Rectangle 3"/>
          <p:cNvSpPr>
            <a:spLocks noGrp="1" noChangeArrowheads="1"/>
          </p:cNvSpPr>
          <p:nvPr>
            <p:ph idx="1"/>
          </p:nvPr>
        </p:nvSpPr>
        <p:spPr/>
        <p:txBody>
          <a:bodyPr>
            <a:normAutofit/>
          </a:bodyPr>
          <a:lstStyle/>
          <a:p>
            <a:r>
              <a:rPr lang="en-US" altLang="x-none" dirty="0"/>
              <a:t>Blocks the attack </a:t>
            </a:r>
          </a:p>
          <a:p>
            <a:r>
              <a:rPr lang="en-US" altLang="x-none" dirty="0"/>
              <a:t>Changes the security environment</a:t>
            </a:r>
          </a:p>
          <a:p>
            <a:r>
              <a:rPr lang="en-US" altLang="x-none" dirty="0"/>
              <a:t>Changes the attack’s content</a:t>
            </a:r>
          </a:p>
        </p:txBody>
      </p:sp>
      <p:sp>
        <p:nvSpPr>
          <p:cNvPr id="4" name="Slide Number Placeholder 5"/>
          <p:cNvSpPr>
            <a:spLocks noGrp="1"/>
          </p:cNvSpPr>
          <p:nvPr>
            <p:ph type="sldNum" sz="quarter" idx="12"/>
          </p:nvPr>
        </p:nvSpPr>
        <p:spPr/>
        <p:txBody>
          <a:bodyPr/>
          <a:lstStyle/>
          <a:p>
            <a:fld id="{F99812A3-11EB-6E41-81E3-56D930317229}" type="slidenum">
              <a:rPr lang="en-US" altLang="x-none" smtClean="0"/>
              <a:pPr/>
              <a:t>8</a:t>
            </a:fld>
            <a:endParaRPr lang="en-US" altLang="x-non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x-none"/>
              <a:t>Classes of detection methodologies: </a:t>
            </a:r>
          </a:p>
        </p:txBody>
      </p:sp>
      <p:sp>
        <p:nvSpPr>
          <p:cNvPr id="16387" name="Rectangle 3"/>
          <p:cNvSpPr>
            <a:spLocks noGrp="1" noChangeArrowheads="1"/>
          </p:cNvSpPr>
          <p:nvPr>
            <p:ph idx="1"/>
          </p:nvPr>
        </p:nvSpPr>
        <p:spPr/>
        <p:txBody>
          <a:bodyPr/>
          <a:lstStyle/>
          <a:p>
            <a:r>
              <a:rPr lang="en-US" altLang="x-none"/>
              <a:t>Signature-based: compares known threat signatures to observed events to identify incidents. </a:t>
            </a:r>
          </a:p>
          <a:p>
            <a:r>
              <a:rPr lang="en-US" altLang="x-none"/>
              <a:t>Anomaly-based detection: sample network activity to compare to traffic that is known to be normal.</a:t>
            </a:r>
          </a:p>
          <a:p>
            <a:r>
              <a:rPr lang="en-US" altLang="x-none"/>
              <a:t>Stateful protocol analysis: A key development in IDPS technologies was the use of protocol analyzers.</a:t>
            </a:r>
          </a:p>
          <a:p>
            <a:endParaRPr lang="en-US" altLang="x-none" dirty="0"/>
          </a:p>
        </p:txBody>
      </p:sp>
      <p:sp>
        <p:nvSpPr>
          <p:cNvPr id="5" name="Slide Number Placeholder 5"/>
          <p:cNvSpPr>
            <a:spLocks noGrp="1"/>
          </p:cNvSpPr>
          <p:nvPr>
            <p:ph type="sldNum" sz="quarter" idx="12"/>
          </p:nvPr>
        </p:nvSpPr>
        <p:spPr/>
        <p:txBody>
          <a:bodyPr/>
          <a:lstStyle/>
          <a:p>
            <a:fld id="{94CC84A5-554B-BE41-A019-79DA20F0A9D1}" type="slidenum">
              <a:rPr lang="en-US" altLang="x-none" smtClean="0"/>
              <a:pPr/>
              <a:t>9</a:t>
            </a:fld>
            <a:endParaRPr lang="en-US" altLang="x-none"/>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1657</TotalTime>
  <Words>1144</Words>
  <Application>Microsoft Office PowerPoint</Application>
  <PresentationFormat>Widescreen</PresentationFormat>
  <Paragraphs>80</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Intrusion Prevention Systems</vt:lpstr>
      <vt:lpstr>Logistics</vt:lpstr>
      <vt:lpstr>Outline</vt:lpstr>
      <vt:lpstr>Introduction</vt:lpstr>
      <vt:lpstr>Definitions</vt:lpstr>
      <vt:lpstr>Definitions</vt:lpstr>
      <vt:lpstr>Why should we use Intrusion Detection Prevention Systems?</vt:lpstr>
      <vt:lpstr>Why is an IPS useful?</vt:lpstr>
      <vt:lpstr>Classes of detection methodologies: </vt:lpstr>
      <vt:lpstr>Tuning</vt:lpstr>
      <vt:lpstr>Deployment NIDS/NIPS</vt:lpstr>
      <vt:lpstr>Deployment HIDS/HIPS</vt:lpstr>
      <vt:lpstr>Types of IDPSs</vt:lpstr>
      <vt:lpstr>When to use an IDPS?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Prevention Systems</dc:title>
  <dc:creator>Xenia Mountrouidou</dc:creator>
  <cp:lastModifiedBy>Xenia Mountrouidou</cp:lastModifiedBy>
  <cp:revision>10</cp:revision>
  <dcterms:created xsi:type="dcterms:W3CDTF">2017-01-29T17:11:42Z</dcterms:created>
  <dcterms:modified xsi:type="dcterms:W3CDTF">2017-01-31T19:15:39Z</dcterms:modified>
</cp:coreProperties>
</file>