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9" r:id="rId22"/>
    <p:sldId id="278" r:id="rId23"/>
    <p:sldId id="280" r:id="rId24"/>
    <p:sldId id="281" r:id="rId25"/>
    <p:sldId id="274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17"/>
  </p:normalViewPr>
  <p:slideViewPr>
    <p:cSldViewPr snapToGrid="0" snapToObjects="1">
      <p:cViewPr varScale="1">
        <p:scale>
          <a:sx n="100" d="100"/>
          <a:sy n="100" d="100"/>
        </p:scale>
        <p:origin x="90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1C424-75E4-194F-BCBE-3E6D801CEC97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E6A47-C7D7-494B-B60E-102838E0C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matches packet with content containing ‘exe’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matches packet with length between 10 and 100 bytes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E6A47-C7D7-494B-B60E-102838E0CC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0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9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4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17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6B47A-0E7A-6D4F-9ED8-1109871E2412}" type="datetimeFigureOut">
              <a:rPr lang="en-US" smtClean="0"/>
              <a:t>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9176E-418B-2F4D-9486-07B1D122E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NULL" TargetMode="External"/><Relationship Id="rId3" Type="http://schemas.openxmlformats.org/officeDocument/2006/relationships/hyperlink" Target="NUL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Advanced Cybersecurity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X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22272" y="6038334"/>
            <a:ext cx="530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/>
              <a:t>(Derived from slides by Prof. William </a:t>
            </a:r>
            <a:r>
              <a:rPr lang="en-US" dirty="0" err="1" smtClean="0"/>
              <a:t>Enck</a:t>
            </a:r>
            <a:r>
              <a:rPr lang="en-US" dirty="0" smtClean="0"/>
              <a:t>, NCSU)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019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Issues and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Network </a:t>
            </a:r>
            <a:r>
              <a:rPr lang="en-US" dirty="0"/>
              <a:t>layer firewalls are dominant </a:t>
            </a:r>
          </a:p>
          <a:p>
            <a:pPr lvl="1"/>
            <a:r>
              <a:rPr lang="en-US" dirty="0" smtClean="0"/>
              <a:t>DMZs </a:t>
            </a:r>
            <a:r>
              <a:rPr lang="en-US" dirty="0"/>
              <a:t>allow multi-tiered firewalling </a:t>
            </a:r>
          </a:p>
          <a:p>
            <a:pPr lvl="1"/>
            <a:r>
              <a:rPr lang="en-US" dirty="0" smtClean="0"/>
              <a:t>Tools </a:t>
            </a:r>
            <a:r>
              <a:rPr lang="en-US" dirty="0"/>
              <a:t>are widely available and mature </a:t>
            </a:r>
          </a:p>
          <a:p>
            <a:pPr lvl="1"/>
            <a:r>
              <a:rPr lang="en-US" dirty="0" smtClean="0"/>
              <a:t>Personal </a:t>
            </a:r>
            <a:r>
              <a:rPr lang="en-US" dirty="0"/>
              <a:t>firewalls gaining popularity </a:t>
            </a:r>
            <a:endParaRPr lang="en-US" dirty="0" smtClean="0">
              <a:effectLst/>
            </a:endParaRPr>
          </a:p>
          <a:p>
            <a:r>
              <a:rPr lang="en-US" dirty="0" smtClean="0"/>
              <a:t>Issues</a:t>
            </a:r>
          </a:p>
          <a:p>
            <a:pPr lvl="1"/>
            <a:r>
              <a:rPr lang="en-US" dirty="0" smtClean="0"/>
              <a:t>Network </a:t>
            </a:r>
            <a:r>
              <a:rPr lang="en-US" dirty="0"/>
              <a:t>perimeters not quite as clear as before: e.g., </a:t>
            </a:r>
            <a:r>
              <a:rPr lang="en-US" dirty="0" smtClean="0"/>
              <a:t>telecommuters</a:t>
            </a:r>
            <a:r>
              <a:rPr lang="en-US" dirty="0"/>
              <a:t>, VPNs, </a:t>
            </a:r>
            <a:r>
              <a:rPr lang="en-US" dirty="0" smtClean="0"/>
              <a:t>wireless</a:t>
            </a:r>
          </a:p>
          <a:p>
            <a:pPr lvl="1"/>
            <a:r>
              <a:rPr lang="en-US" dirty="0" smtClean="0"/>
              <a:t>Every </a:t>
            </a:r>
            <a:r>
              <a:rPr lang="en-US" dirty="0"/>
              <a:t>access point must be </a:t>
            </a:r>
            <a:r>
              <a:rPr lang="en-US" dirty="0" smtClean="0"/>
              <a:t>protected</a:t>
            </a:r>
          </a:p>
          <a:p>
            <a:pPr lvl="1"/>
            <a:r>
              <a:rPr lang="en-US" dirty="0" smtClean="0"/>
              <a:t>Hard </a:t>
            </a:r>
            <a:r>
              <a:rPr lang="en-US" dirty="0"/>
              <a:t>to debug, maintain consistency and correctness </a:t>
            </a:r>
          </a:p>
          <a:p>
            <a:pPr lvl="1"/>
            <a:r>
              <a:rPr lang="en-US" dirty="0" smtClean="0"/>
              <a:t>Often </a:t>
            </a:r>
            <a:r>
              <a:rPr lang="en-US" dirty="0"/>
              <a:t>seen by non-security personnel as impediment </a:t>
            </a:r>
            <a:r>
              <a:rPr lang="en-US" dirty="0" smtClean="0"/>
              <a:t>E.g</a:t>
            </a:r>
            <a:r>
              <a:rPr lang="en-US" dirty="0"/>
              <a:t>., Just open port X so I can use my wonder widget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Firewall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Linux </a:t>
            </a:r>
            <a:r>
              <a:rPr lang="en-US" b="1" dirty="0" err="1"/>
              <a:t>iptables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>
                <a:hlinkClick r:id="rId2" invalidUrl="http://www.netfilter.org/documentation/HOWTO/packet- filtering-HOWTO.html"/>
              </a:rPr>
              <a:t>http://www.netfilter.org/documentation/HOWTO/packet- </a:t>
            </a:r>
            <a:r>
              <a:rPr lang="en-US" dirty="0" smtClean="0">
                <a:hlinkClick r:id="rId3" invalidUrl="http://www.netfilter.org/documentation/HOWTO/packet- filtering-HOWTO.html"/>
              </a:rPr>
              <a:t>filtering-HOWTO.html</a:t>
            </a:r>
            <a:r>
              <a:rPr lang="en-US" dirty="0" smtClean="0"/>
              <a:t>) </a:t>
            </a:r>
            <a:endParaRPr lang="en-US" dirty="0"/>
          </a:p>
          <a:p>
            <a:pPr lvl="1"/>
            <a:r>
              <a:rPr lang="en-US" dirty="0" smtClean="0"/>
              <a:t>also </a:t>
            </a:r>
            <a:r>
              <a:rPr lang="en-US" dirty="0"/>
              <a:t>referred to as </a:t>
            </a:r>
            <a:r>
              <a:rPr lang="en-US" dirty="0" err="1" smtClean="0"/>
              <a:t>Netfilter</a:t>
            </a:r>
            <a:endParaRPr lang="en-US" dirty="0" smtClean="0"/>
          </a:p>
          <a:p>
            <a:pPr lvl="1"/>
            <a:r>
              <a:rPr lang="en-US" dirty="0" smtClean="0"/>
              <a:t>lots </a:t>
            </a:r>
            <a:r>
              <a:rPr lang="en-US" dirty="0"/>
              <a:t>of GUIs, higher-level apps, etc. 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</a:t>
            </a:r>
            <a:r>
              <a:rPr lang="en-US" dirty="0" err="1"/>
              <a:t>ufw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b="1" dirty="0" smtClean="0"/>
              <a:t>PF</a:t>
            </a:r>
            <a:r>
              <a:rPr lang="en-US" dirty="0"/>
              <a:t>: </a:t>
            </a:r>
            <a:r>
              <a:rPr lang="en-US" dirty="0" err="1"/>
              <a:t>OpenBSD</a:t>
            </a:r>
            <a:r>
              <a:rPr lang="en-US" dirty="0"/>
              <a:t> Packet </a:t>
            </a:r>
            <a:r>
              <a:rPr lang="en-US" dirty="0" smtClean="0"/>
              <a:t>Filter</a:t>
            </a:r>
          </a:p>
          <a:p>
            <a:r>
              <a:rPr lang="en-US" dirty="0" smtClean="0"/>
              <a:t>Mac </a:t>
            </a:r>
            <a:r>
              <a:rPr lang="en-US" dirty="0"/>
              <a:t>OS X Application Firewall </a:t>
            </a:r>
          </a:p>
          <a:p>
            <a:r>
              <a:rPr lang="en-US" dirty="0" smtClean="0"/>
              <a:t>Windows </a:t>
            </a:r>
            <a:r>
              <a:rPr lang="en-US" dirty="0"/>
              <a:t>firewall thingy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Netfilter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Chain: </a:t>
            </a:r>
            <a:r>
              <a:rPr lang="en-US" dirty="0" smtClean="0"/>
              <a:t>check list of firewall rules </a:t>
            </a:r>
          </a:p>
          <a:p>
            <a:r>
              <a:rPr lang="en-US" dirty="0" smtClean="0"/>
              <a:t>Firewall </a:t>
            </a:r>
            <a:r>
              <a:rPr lang="en-US" dirty="0"/>
              <a:t>chains: </a:t>
            </a:r>
          </a:p>
          <a:p>
            <a:pPr lvl="1"/>
            <a:r>
              <a:rPr lang="en-US" b="1" dirty="0" smtClean="0"/>
              <a:t>INPUT</a:t>
            </a:r>
            <a:r>
              <a:rPr lang="en-US" dirty="0"/>
              <a:t>: if packet is destined for this </a:t>
            </a:r>
            <a:r>
              <a:rPr lang="en-US" dirty="0" smtClean="0"/>
              <a:t>host</a:t>
            </a:r>
          </a:p>
          <a:p>
            <a:pPr lvl="1"/>
            <a:r>
              <a:rPr lang="en-US" b="1" dirty="0" smtClean="0"/>
              <a:t>FORWARD</a:t>
            </a:r>
            <a:r>
              <a:rPr lang="en-US" dirty="0"/>
              <a:t>: if packet is destined for another </a:t>
            </a:r>
            <a:r>
              <a:rPr lang="en-US" dirty="0" smtClean="0"/>
              <a:t>network interface</a:t>
            </a:r>
          </a:p>
          <a:p>
            <a:pPr lvl="1"/>
            <a:r>
              <a:rPr lang="en-US" b="1" dirty="0" smtClean="0"/>
              <a:t>OUTPUT</a:t>
            </a:r>
            <a:r>
              <a:rPr lang="en-US" dirty="0"/>
              <a:t>: </a:t>
            </a:r>
            <a:r>
              <a:rPr lang="en-US" dirty="0" smtClean="0"/>
              <a:t>outgoing packets </a:t>
            </a:r>
            <a:endParaRPr lang="en-US" dirty="0" smtClean="0">
              <a:effectLst/>
            </a:endParaRPr>
          </a:p>
          <a:p>
            <a:r>
              <a:rPr lang="en-US" dirty="0" smtClean="0"/>
              <a:t>Packets </a:t>
            </a:r>
            <a:r>
              <a:rPr lang="en-US" dirty="0"/>
              <a:t>either get dropped or advance towards next chain</a:t>
            </a:r>
            <a:br>
              <a:rPr lang="en-US" dirty="0"/>
            </a:b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2" y="4621537"/>
            <a:ext cx="8493578" cy="22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ptables</a:t>
            </a:r>
            <a:r>
              <a:rPr lang="en-US" dirty="0" smtClean="0"/>
              <a:t>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iptables</a:t>
            </a:r>
            <a:r>
              <a:rPr lang="en-US" dirty="0"/>
              <a:t> firewall looks in the firewall </a:t>
            </a:r>
            <a:r>
              <a:rPr lang="en-US" i="1" dirty="0"/>
              <a:t>table </a:t>
            </a:r>
            <a:r>
              <a:rPr lang="en-US" dirty="0"/>
              <a:t>to see if the </a:t>
            </a:r>
            <a:r>
              <a:rPr lang="en-US" i="1" dirty="0"/>
              <a:t>chain </a:t>
            </a:r>
            <a:r>
              <a:rPr lang="en-US" dirty="0"/>
              <a:t>associated with the current hook </a:t>
            </a:r>
            <a:r>
              <a:rPr lang="en-US" i="1" dirty="0"/>
              <a:t>matches </a:t>
            </a:r>
            <a:r>
              <a:rPr lang="en-US" dirty="0"/>
              <a:t>a packet, and executes the </a:t>
            </a:r>
            <a:r>
              <a:rPr lang="en-US" i="1" dirty="0"/>
              <a:t>target </a:t>
            </a:r>
            <a:r>
              <a:rPr lang="en-US" dirty="0"/>
              <a:t>if it does. </a:t>
            </a:r>
            <a:endParaRPr lang="en-US" dirty="0" smtClean="0">
              <a:effectLst/>
            </a:endParaRPr>
          </a:p>
          <a:p>
            <a:r>
              <a:rPr lang="en-US" i="1" dirty="0" smtClean="0"/>
              <a:t>Table</a:t>
            </a:r>
            <a:r>
              <a:rPr lang="en-US" dirty="0"/>
              <a:t>: all the firewall </a:t>
            </a:r>
            <a:r>
              <a:rPr lang="en-US" dirty="0" smtClean="0"/>
              <a:t>rules</a:t>
            </a:r>
          </a:p>
          <a:p>
            <a:r>
              <a:rPr lang="en-US" i="1" dirty="0" smtClean="0"/>
              <a:t>Chain</a:t>
            </a:r>
            <a:r>
              <a:rPr lang="en-US" dirty="0"/>
              <a:t>: list of rules associated with the chain identifier, </a:t>
            </a:r>
            <a:r>
              <a:rPr lang="en-US" dirty="0" smtClean="0"/>
              <a:t>e.g</a:t>
            </a:r>
            <a:r>
              <a:rPr lang="en-US" dirty="0"/>
              <a:t>., hook </a:t>
            </a:r>
            <a:r>
              <a:rPr lang="en-US" dirty="0" smtClean="0"/>
              <a:t>name</a:t>
            </a:r>
          </a:p>
          <a:p>
            <a:r>
              <a:rPr lang="en-US" i="1" dirty="0" smtClean="0"/>
              <a:t>Match</a:t>
            </a:r>
            <a:r>
              <a:rPr lang="en-US" dirty="0"/>
              <a:t>: when all of a rule’s field match the </a:t>
            </a:r>
            <a:r>
              <a:rPr lang="en-US" dirty="0" smtClean="0"/>
              <a:t>packet</a:t>
            </a:r>
          </a:p>
          <a:p>
            <a:r>
              <a:rPr lang="en-US" i="1" dirty="0" smtClean="0"/>
              <a:t>Target</a:t>
            </a:r>
            <a:r>
              <a:rPr lang="en-US" dirty="0"/>
              <a:t>: operation to execute on a packet given a match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ptables</a:t>
            </a:r>
            <a:r>
              <a:rPr lang="en-US" dirty="0" smtClean="0"/>
              <a:t> commands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iptables</a:t>
            </a:r>
            <a:r>
              <a:rPr lang="en-US" dirty="0"/>
              <a:t> [-t &lt;</a:t>
            </a:r>
            <a:r>
              <a:rPr lang="en-US" dirty="0" err="1"/>
              <a:t>table_name</a:t>
            </a:r>
            <a:r>
              <a:rPr lang="en-US" dirty="0"/>
              <a:t>&gt;] &lt;</a:t>
            </a:r>
            <a:r>
              <a:rPr lang="en-US" dirty="0" err="1"/>
              <a:t>cmd</a:t>
            </a:r>
            <a:r>
              <a:rPr lang="en-US" dirty="0"/>
              <a:t>&gt; &lt;chain&gt; &lt;</a:t>
            </a:r>
            <a:r>
              <a:rPr lang="en-US" dirty="0" err="1"/>
              <a:t>plist</a:t>
            </a:r>
            <a:r>
              <a:rPr lang="en-US" dirty="0"/>
              <a:t>&gt; </a:t>
            </a:r>
            <a:endParaRPr lang="en-US" dirty="0" smtClean="0">
              <a:effectLst/>
            </a:endParaRPr>
          </a:p>
          <a:p>
            <a:r>
              <a:rPr lang="en-US" dirty="0" smtClean="0"/>
              <a:t>Commands</a:t>
            </a:r>
          </a:p>
          <a:p>
            <a:pPr lvl="1"/>
            <a:r>
              <a:rPr lang="en-US" i="1" dirty="0" smtClean="0"/>
              <a:t>Append </a:t>
            </a:r>
            <a:r>
              <a:rPr lang="en-US" dirty="0"/>
              <a:t>rule to end or specific location in chain </a:t>
            </a:r>
          </a:p>
          <a:p>
            <a:pPr lvl="1"/>
            <a:r>
              <a:rPr lang="en-US" i="1" dirty="0" smtClean="0"/>
              <a:t>Delete </a:t>
            </a:r>
            <a:r>
              <a:rPr lang="en-US" dirty="0"/>
              <a:t>a specific rule in a </a:t>
            </a:r>
            <a:r>
              <a:rPr lang="en-US" dirty="0" smtClean="0"/>
              <a:t>chain</a:t>
            </a:r>
          </a:p>
          <a:p>
            <a:pPr lvl="1"/>
            <a:r>
              <a:rPr lang="en-US" i="1" dirty="0" smtClean="0"/>
              <a:t>Flush </a:t>
            </a:r>
            <a:r>
              <a:rPr lang="en-US" dirty="0"/>
              <a:t>a </a:t>
            </a:r>
            <a:r>
              <a:rPr lang="en-US" dirty="0" smtClean="0"/>
              <a:t>chain</a:t>
            </a:r>
          </a:p>
          <a:p>
            <a:pPr lvl="1"/>
            <a:r>
              <a:rPr lang="en-US" i="1" dirty="0" smtClean="0"/>
              <a:t>List </a:t>
            </a:r>
            <a:r>
              <a:rPr lang="en-US" dirty="0"/>
              <a:t>a </a:t>
            </a:r>
            <a:r>
              <a:rPr lang="en-US" dirty="0" smtClean="0"/>
              <a:t>chain</a:t>
            </a:r>
          </a:p>
          <a:p>
            <a:pPr lvl="1"/>
            <a:r>
              <a:rPr lang="en-US" i="1" dirty="0" smtClean="0"/>
              <a:t>Create </a:t>
            </a:r>
            <a:r>
              <a:rPr lang="en-US" dirty="0"/>
              <a:t>a new user-specified </a:t>
            </a:r>
            <a:r>
              <a:rPr lang="en-US" dirty="0" smtClean="0"/>
              <a:t>chain</a:t>
            </a:r>
          </a:p>
          <a:p>
            <a:pPr lvl="1"/>
            <a:r>
              <a:rPr lang="en-US" i="1" dirty="0" smtClean="0"/>
              <a:t>Replace </a:t>
            </a:r>
            <a:r>
              <a:rPr lang="en-US" dirty="0"/>
              <a:t>a rule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 err="1" smtClean="0"/>
              <a:t>ptables</a:t>
            </a:r>
            <a:r>
              <a:rPr lang="en-US" dirty="0" smtClean="0"/>
              <a:t> Rule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Non-comprehensive list of things you can match </a:t>
            </a:r>
            <a:r>
              <a:rPr lang="en-US" dirty="0" smtClean="0"/>
              <a:t>on:</a:t>
            </a:r>
          </a:p>
          <a:p>
            <a:r>
              <a:rPr lang="en-US" dirty="0" smtClean="0"/>
              <a:t>Destination/Source </a:t>
            </a:r>
          </a:p>
          <a:p>
            <a:pPr lvl="1"/>
            <a:r>
              <a:rPr lang="en-US" dirty="0" smtClean="0"/>
              <a:t>Specific </a:t>
            </a:r>
            <a:r>
              <a:rPr lang="en-US" dirty="0"/>
              <a:t>IPs, or </a:t>
            </a:r>
          </a:p>
          <a:p>
            <a:pPr lvl="1"/>
            <a:r>
              <a:rPr lang="en-US" dirty="0" smtClean="0"/>
              <a:t>IP </a:t>
            </a:r>
            <a:r>
              <a:rPr lang="en-US" dirty="0"/>
              <a:t>address range and </a:t>
            </a:r>
            <a:r>
              <a:rPr lang="en-US" dirty="0" smtClean="0"/>
              <a:t>netmask</a:t>
            </a:r>
          </a:p>
          <a:p>
            <a:r>
              <a:rPr lang="en-US" dirty="0" smtClean="0"/>
              <a:t>Protocol </a:t>
            </a:r>
            <a:r>
              <a:rPr lang="en-US" dirty="0"/>
              <a:t>of packet: ICMP, TCP,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r>
              <a:rPr lang="en-US" dirty="0" smtClean="0"/>
              <a:t>Fragmented only (WHY?)</a:t>
            </a:r>
          </a:p>
          <a:p>
            <a:r>
              <a:rPr lang="en-US" dirty="0" smtClean="0"/>
              <a:t>Incoming/outgoing </a:t>
            </a:r>
            <a:r>
              <a:rPr lang="en-US" dirty="0"/>
              <a:t>interface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Protocol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Specialized </a:t>
            </a:r>
            <a:r>
              <a:rPr lang="en-US" dirty="0"/>
              <a:t>matching options for rules that are specific to a particular protocol </a:t>
            </a:r>
          </a:p>
          <a:p>
            <a:r>
              <a:rPr lang="en-US" dirty="0" smtClean="0"/>
              <a:t>E.g</a:t>
            </a:r>
            <a:r>
              <a:rPr lang="en-US" dirty="0"/>
              <a:t>., for </a:t>
            </a:r>
            <a:r>
              <a:rPr lang="en-US" dirty="0" smtClean="0"/>
              <a:t>TCP:</a:t>
            </a:r>
          </a:p>
          <a:p>
            <a:pPr lvl="1"/>
            <a:r>
              <a:rPr lang="en-US" dirty="0" smtClean="0"/>
              <a:t>Source/destination </a:t>
            </a:r>
            <a:r>
              <a:rPr lang="en-US" dirty="0"/>
              <a:t>ports (also for UDP) </a:t>
            </a:r>
          </a:p>
          <a:p>
            <a:pPr lvl="1"/>
            <a:r>
              <a:rPr lang="en-US" dirty="0" smtClean="0"/>
              <a:t>SYN</a:t>
            </a:r>
          </a:p>
          <a:p>
            <a:pPr lvl="1"/>
            <a:r>
              <a:rPr lang="en-US" dirty="0" smtClean="0"/>
              <a:t>TCP </a:t>
            </a:r>
            <a:r>
              <a:rPr lang="en-US" dirty="0"/>
              <a:t>flags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</a:t>
            </a:r>
            <a:r>
              <a:rPr lang="en-US" dirty="0"/>
              <a:t>what to do with the packet at this time </a:t>
            </a:r>
          </a:p>
          <a:p>
            <a:r>
              <a:rPr lang="en-US" dirty="0" smtClean="0"/>
              <a:t>ACCEPT/DROP</a:t>
            </a:r>
          </a:p>
          <a:p>
            <a:r>
              <a:rPr lang="en-US" dirty="0" smtClean="0"/>
              <a:t>QUEUE </a:t>
            </a:r>
            <a:r>
              <a:rPr lang="en-US" dirty="0"/>
              <a:t>for user-space </a:t>
            </a:r>
            <a:r>
              <a:rPr lang="en-US" dirty="0" smtClean="0"/>
              <a:t>application</a:t>
            </a:r>
          </a:p>
          <a:p>
            <a:r>
              <a:rPr lang="en-US" dirty="0"/>
              <a:t>L</a:t>
            </a:r>
            <a:r>
              <a:rPr lang="en-US" dirty="0" smtClean="0"/>
              <a:t>OG </a:t>
            </a:r>
            <a:r>
              <a:rPr lang="en-US" dirty="0"/>
              <a:t>any packet that matches </a:t>
            </a:r>
          </a:p>
          <a:p>
            <a:r>
              <a:rPr lang="en-US" dirty="0" smtClean="0"/>
              <a:t>REJECT </a:t>
            </a:r>
            <a:r>
              <a:rPr lang="en-US" dirty="0"/>
              <a:t>drops and returns error packet </a:t>
            </a:r>
          </a:p>
          <a:p>
            <a:r>
              <a:rPr lang="en-US" dirty="0" smtClean="0"/>
              <a:t>RETURN </a:t>
            </a:r>
            <a:r>
              <a:rPr lang="en-US" dirty="0"/>
              <a:t>enables packet to return to previous chain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1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iptables</a:t>
            </a:r>
            <a:r>
              <a:rPr lang="en-US" dirty="0"/>
              <a:t> -A INPUT -s 200.200.200.2 -j ACCEPT </a:t>
            </a:r>
            <a:endParaRPr lang="en-US" dirty="0" smtClean="0"/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-s 200.200.200.1 -j DROP </a:t>
            </a:r>
            <a:endParaRPr lang="en-US" dirty="0" smtClean="0"/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-s 200.200.200.1 -p </a:t>
            </a:r>
            <a:r>
              <a:rPr lang="en-US" dirty="0" err="1"/>
              <a:t>tcp</a:t>
            </a:r>
            <a:r>
              <a:rPr lang="en-US" dirty="0"/>
              <a:t> -j DROP </a:t>
            </a:r>
            <a:endParaRPr lang="en-US" dirty="0" smtClean="0"/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-s 200.200.200.1 -p </a:t>
            </a:r>
            <a:r>
              <a:rPr lang="en-US" dirty="0" err="1"/>
              <a:t>tcp</a:t>
            </a:r>
            <a:r>
              <a:rPr lang="en-US" dirty="0"/>
              <a:t> --</a:t>
            </a:r>
            <a:r>
              <a:rPr lang="en-US" dirty="0" err="1"/>
              <a:t>dport</a:t>
            </a:r>
            <a:r>
              <a:rPr lang="en-US" dirty="0"/>
              <a:t> telnet -j </a:t>
            </a:r>
            <a:r>
              <a:rPr lang="en-US" dirty="0" smtClean="0"/>
              <a:t>DROP</a:t>
            </a:r>
          </a:p>
          <a:p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-p </a:t>
            </a:r>
            <a:r>
              <a:rPr lang="en-US" dirty="0" err="1"/>
              <a:t>tcp</a:t>
            </a:r>
            <a:r>
              <a:rPr lang="en-US" dirty="0"/>
              <a:t> --destination-port telnet -</a:t>
            </a:r>
            <a:r>
              <a:rPr lang="en-US" dirty="0" err="1"/>
              <a:t>i</a:t>
            </a:r>
            <a:r>
              <a:rPr lang="en-US" dirty="0"/>
              <a:t> eth0 -j DROP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Packet Inspection (DPI)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Deep </a:t>
            </a:r>
            <a:r>
              <a:rPr lang="en-US" b="1" dirty="0"/>
              <a:t>packet inspection </a:t>
            </a:r>
            <a:r>
              <a:rPr lang="en-US" dirty="0"/>
              <a:t>looks into the internals of a pack to look for some application/content context 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inspect HTTP for URLs that point to malicious websites 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have serious privacy issues if done by, say, Comcast </a:t>
            </a:r>
          </a:p>
          <a:p>
            <a:r>
              <a:rPr lang="en-US" dirty="0" smtClean="0"/>
              <a:t>To </a:t>
            </a:r>
            <a:r>
              <a:rPr lang="en-US" dirty="0"/>
              <a:t>specify a match in </a:t>
            </a:r>
            <a:r>
              <a:rPr lang="en-US" dirty="0" err="1"/>
              <a:t>iptables</a:t>
            </a:r>
            <a:r>
              <a:rPr lang="en-US" dirty="0"/>
              <a:t> </a:t>
            </a:r>
          </a:p>
          <a:p>
            <a:pPr lvl="1"/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-p </a:t>
            </a:r>
            <a:r>
              <a:rPr lang="en-US" dirty="0" err="1"/>
              <a:t>tcp</a:t>
            </a:r>
            <a:r>
              <a:rPr lang="en-US" dirty="0"/>
              <a:t> -m string --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bm</a:t>
            </a:r>
            <a:r>
              <a:rPr lang="en-US" dirty="0"/>
              <a:t> --string 'exe' </a:t>
            </a:r>
            <a:endParaRPr lang="en-US" dirty="0" smtClean="0"/>
          </a:p>
          <a:p>
            <a:pPr lvl="1"/>
            <a:r>
              <a:rPr lang="en-US" dirty="0" err="1" smtClean="0"/>
              <a:t>iptables</a:t>
            </a:r>
            <a:r>
              <a:rPr lang="en-US" dirty="0" smtClean="0"/>
              <a:t> </a:t>
            </a:r>
            <a:r>
              <a:rPr lang="en-US" dirty="0"/>
              <a:t>-A INPUT -p </a:t>
            </a:r>
            <a:r>
              <a:rPr lang="en-US" dirty="0" err="1"/>
              <a:t>tcp</a:t>
            </a:r>
            <a:r>
              <a:rPr lang="en-US" dirty="0"/>
              <a:t> -m length --length 10:100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42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Programming homework due Feb. 12</a:t>
            </a:r>
          </a:p>
          <a:p>
            <a:r>
              <a:rPr lang="en-US" dirty="0" smtClean="0"/>
              <a:t>Project proposal feedback on Oaks. Can you see the feedback on Oaks?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8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Generation Firewalls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blocking instead of port/IP blocking</a:t>
            </a:r>
          </a:p>
          <a:p>
            <a:r>
              <a:rPr lang="en-US" dirty="0" smtClean="0"/>
              <a:t>Behavioral analysis for unknown applications</a:t>
            </a:r>
          </a:p>
          <a:p>
            <a:r>
              <a:rPr lang="en-US" dirty="0" smtClean="0"/>
              <a:t>Key safe enablement requirements:</a:t>
            </a:r>
          </a:p>
          <a:p>
            <a:pPr lvl="1"/>
            <a:r>
              <a:rPr lang="en-US" dirty="0" smtClean="0"/>
              <a:t>Identify apps not ports – classify traffic, app ID</a:t>
            </a:r>
          </a:p>
          <a:p>
            <a:pPr lvl="2"/>
            <a:r>
              <a:rPr lang="en-US" dirty="0" smtClean="0"/>
              <a:t>Prevents port hopping, sneaking across ports, using non standard ports, using </a:t>
            </a:r>
            <a:r>
              <a:rPr lang="en-US" dirty="0" err="1" smtClean="0"/>
              <a:t>ssl</a:t>
            </a:r>
            <a:r>
              <a:rPr lang="en-US" dirty="0" smtClean="0"/>
              <a:t> or SSH</a:t>
            </a:r>
          </a:p>
          <a:p>
            <a:pPr lvl="1"/>
            <a:r>
              <a:rPr lang="en-US" dirty="0" smtClean="0"/>
              <a:t>Tie app usage to user – consistency across location</a:t>
            </a:r>
          </a:p>
          <a:p>
            <a:pPr lvl="1"/>
            <a:r>
              <a:rPr lang="en-US" dirty="0" smtClean="0"/>
              <a:t>Protect from known/unknown threats</a:t>
            </a:r>
          </a:p>
          <a:p>
            <a:pPr lvl="2"/>
            <a:r>
              <a:rPr lang="en-US" dirty="0" smtClean="0"/>
              <a:t>New malware – </a:t>
            </a:r>
            <a:r>
              <a:rPr lang="en-US" dirty="0" err="1" smtClean="0"/>
              <a:t>Wildefire</a:t>
            </a:r>
            <a:r>
              <a:rPr lang="en-US" dirty="0" smtClean="0"/>
              <a:t> updates signatures, monitors 100 abnormal behaviors</a:t>
            </a:r>
          </a:p>
          <a:p>
            <a:pPr lvl="1"/>
            <a:r>
              <a:rPr lang="en-US" dirty="0" smtClean="0"/>
              <a:t>Simplify policy – reduce administrative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Application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 webmail</a:t>
            </a:r>
          </a:p>
          <a:p>
            <a:r>
              <a:rPr lang="en-US" dirty="0" smtClean="0"/>
              <a:t>Allow streaming, abide to </a:t>
            </a:r>
            <a:r>
              <a:rPr lang="en-US" dirty="0" err="1" smtClean="0"/>
              <a:t>QoS</a:t>
            </a:r>
            <a:endParaRPr lang="en-US" dirty="0" smtClean="0"/>
          </a:p>
          <a:p>
            <a:r>
              <a:rPr lang="en-US" dirty="0" smtClean="0"/>
              <a:t>Control Facebook</a:t>
            </a:r>
          </a:p>
          <a:p>
            <a:r>
              <a:rPr lang="en-US" dirty="0" smtClean="0"/>
              <a:t>Control web-surfing</a:t>
            </a:r>
          </a:p>
          <a:p>
            <a:r>
              <a:rPr lang="en-US" dirty="0" smtClean="0"/>
              <a:t>Consistent security</a:t>
            </a:r>
          </a:p>
          <a:p>
            <a:r>
              <a:rPr lang="en-US" dirty="0" smtClean="0"/>
              <a:t>Deny-all-else</a:t>
            </a:r>
          </a:p>
        </p:txBody>
      </p:sp>
    </p:spTree>
    <p:extLst>
      <p:ext uri="{BB962C8B-B14F-4D97-AF65-F5344CB8AC3E}">
        <p14:creationId xmlns:p14="http://schemas.microsoft.com/office/powerpoint/2010/main" val="13352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r="9964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/>
              <a:t>Palo Alto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60" y="0"/>
            <a:ext cx="11230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32" y="0"/>
            <a:ext cx="10141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Firewalls used for filtering</a:t>
            </a:r>
          </a:p>
          <a:p>
            <a:r>
              <a:rPr lang="en-US" dirty="0" smtClean="0"/>
              <a:t>Different firewalls and configurations</a:t>
            </a:r>
          </a:p>
          <a:p>
            <a:r>
              <a:rPr lang="en-US" dirty="0" smtClean="0"/>
              <a:t>Imperfect, however better have than not</a:t>
            </a:r>
          </a:p>
          <a:p>
            <a:r>
              <a:rPr lang="en-US" dirty="0" smtClean="0"/>
              <a:t>Firewall Exercise!!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“Next Generation Firewall Overview”, Palo Alto Networks White Paper</a:t>
            </a:r>
          </a:p>
          <a:p>
            <a:r>
              <a:rPr lang="en-US" dirty="0" smtClean="0"/>
              <a:t>“Next Generation Firewalls for Dummies”, Lawrence C. Miller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Firewalls</a:t>
            </a:r>
          </a:p>
          <a:p>
            <a:r>
              <a:rPr lang="en-US" dirty="0" smtClean="0"/>
              <a:t>“A quantitative study of firewall configuration errors”, Presentation: Rich Nelson</a:t>
            </a:r>
            <a:endParaRPr lang="en-US" dirty="0" smtClean="0"/>
          </a:p>
          <a:p>
            <a:r>
              <a:rPr lang="en-US" dirty="0" smtClean="0"/>
              <a:t>Scanning lab</a:t>
            </a:r>
          </a:p>
        </p:txBody>
      </p:sp>
    </p:spTree>
    <p:extLst>
      <p:ext uri="{BB962C8B-B14F-4D97-AF65-F5344CB8AC3E}">
        <p14:creationId xmlns:p14="http://schemas.microsoft.com/office/powerpoint/2010/main" val="99726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Filtering: Firewalls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Filtering traffic based on </a:t>
            </a:r>
            <a:r>
              <a:rPr lang="en-US" b="1" dirty="0" smtClean="0"/>
              <a:t>policy</a:t>
            </a:r>
          </a:p>
          <a:p>
            <a:pPr lvl="1"/>
            <a:r>
              <a:rPr lang="en-US" dirty="0" smtClean="0"/>
              <a:t>Policy </a:t>
            </a:r>
            <a:r>
              <a:rPr lang="en-US" dirty="0"/>
              <a:t>determines what is acceptable traffic </a:t>
            </a:r>
          </a:p>
          <a:p>
            <a:pPr lvl="1"/>
            <a:r>
              <a:rPr lang="en-US" dirty="0" smtClean="0"/>
              <a:t>Access </a:t>
            </a:r>
            <a:r>
              <a:rPr lang="en-US" dirty="0"/>
              <a:t>control over </a:t>
            </a:r>
            <a:r>
              <a:rPr lang="en-US" dirty="0" smtClean="0"/>
              <a:t>traffic</a:t>
            </a:r>
          </a:p>
          <a:p>
            <a:pPr lvl="1"/>
            <a:r>
              <a:rPr lang="en-US" dirty="0" smtClean="0"/>
              <a:t>Accept </a:t>
            </a:r>
            <a:r>
              <a:rPr lang="en-US" dirty="0"/>
              <a:t>or deny </a:t>
            </a:r>
            <a:endParaRPr lang="en-US" dirty="0" smtClean="0">
              <a:effectLst/>
            </a:endParaRPr>
          </a:p>
          <a:p>
            <a:r>
              <a:rPr lang="en-US" dirty="0" smtClean="0"/>
              <a:t>May </a:t>
            </a:r>
            <a:r>
              <a:rPr lang="en-US" dirty="0"/>
              <a:t>perform other </a:t>
            </a:r>
            <a:r>
              <a:rPr lang="en-US" dirty="0" smtClean="0"/>
              <a:t>duties</a:t>
            </a:r>
          </a:p>
          <a:p>
            <a:pPr lvl="1"/>
            <a:r>
              <a:rPr lang="en-US" dirty="0" smtClean="0"/>
              <a:t>Logging </a:t>
            </a:r>
            <a:r>
              <a:rPr lang="en-US" dirty="0"/>
              <a:t>(forensics, </a:t>
            </a:r>
            <a:r>
              <a:rPr lang="en-US" dirty="0" smtClean="0"/>
              <a:t>SLA)</a:t>
            </a:r>
          </a:p>
          <a:p>
            <a:pPr lvl="1"/>
            <a:r>
              <a:rPr lang="en-US" dirty="0" smtClean="0"/>
              <a:t>Flagging </a:t>
            </a:r>
            <a:r>
              <a:rPr lang="en-US" dirty="0"/>
              <a:t>(intrusion detection) </a:t>
            </a:r>
          </a:p>
          <a:p>
            <a:pPr lvl="1"/>
            <a:r>
              <a:rPr lang="en-US" dirty="0" err="1" smtClean="0"/>
              <a:t>QoS</a:t>
            </a:r>
            <a:r>
              <a:rPr lang="en-US" dirty="0" smtClean="0"/>
              <a:t> </a:t>
            </a:r>
            <a:r>
              <a:rPr lang="en-US" dirty="0"/>
              <a:t>(differentiated services) 2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5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Firewall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Specifies what traffic is (not) allowed </a:t>
            </a:r>
          </a:p>
          <a:p>
            <a:pPr lvl="1"/>
            <a:r>
              <a:rPr lang="en-US" dirty="0" smtClean="0"/>
              <a:t>Maps </a:t>
            </a:r>
            <a:r>
              <a:rPr lang="en-US" dirty="0"/>
              <a:t>attributes to address and ports </a:t>
            </a:r>
          </a:p>
          <a:p>
            <a:pPr lvl="1"/>
            <a:r>
              <a:rPr lang="en-US" dirty="0" smtClean="0"/>
              <a:t>Example</a:t>
            </a:r>
            <a:r>
              <a:rPr lang="en-US" dirty="0"/>
              <a:t>: HTTP should be allowed to any external host, but inbound only to web-server </a:t>
            </a:r>
            <a:endParaRPr lang="en-US" dirty="0" smtClean="0">
              <a:effectLst/>
            </a:endParaRPr>
          </a:p>
          <a:p>
            <a:r>
              <a:rPr lang="en-US" dirty="0" smtClean="0"/>
              <a:t>Rules </a:t>
            </a:r>
            <a:r>
              <a:rPr lang="en-US" dirty="0"/>
              <a:t>typically refer to IP addresses, not hostnames </a:t>
            </a:r>
            <a:r>
              <a:rPr lang="en-US" b="1" dirty="0"/>
              <a:t>-- WHY?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36" y="4001294"/>
            <a:ext cx="76327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Default Accept vs Default Deny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</a:t>
            </a:r>
            <a:r>
              <a:rPr lang="en-US" dirty="0"/>
              <a:t>policy specifies what to do if no other policy applies </a:t>
            </a:r>
          </a:p>
          <a:p>
            <a:r>
              <a:rPr lang="en-US" dirty="0" smtClean="0"/>
              <a:t>Most </a:t>
            </a:r>
            <a:r>
              <a:rPr lang="en-US" dirty="0"/>
              <a:t>OSes default to default </a:t>
            </a:r>
            <a:r>
              <a:rPr lang="en-US" dirty="0" smtClean="0"/>
              <a:t>accept</a:t>
            </a:r>
          </a:p>
          <a:p>
            <a:r>
              <a:rPr lang="en-US" dirty="0" smtClean="0"/>
              <a:t>Most </a:t>
            </a:r>
            <a:r>
              <a:rPr lang="en-US" dirty="0"/>
              <a:t>organizations default to default </a:t>
            </a:r>
            <a:r>
              <a:rPr lang="en-US" dirty="0" smtClean="0"/>
              <a:t>deny</a:t>
            </a:r>
          </a:p>
          <a:p>
            <a:r>
              <a:rPr lang="en-US" dirty="0" smtClean="0"/>
              <a:t>NCSU</a:t>
            </a:r>
            <a:r>
              <a:rPr lang="en-US" dirty="0"/>
              <a:t>: Default deny for incoming </a:t>
            </a:r>
            <a:r>
              <a:rPr lang="en-US" dirty="0" smtClean="0"/>
              <a:t>traffic, what about </a:t>
            </a:r>
            <a:r>
              <a:rPr lang="en-US" dirty="0" err="1" smtClean="0"/>
              <a:t>CofC</a:t>
            </a:r>
            <a:r>
              <a:rPr lang="en-US" dirty="0" smtClean="0"/>
              <a:t>??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36" y="4001294"/>
            <a:ext cx="76327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Blacklisting and Whitelisting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Blacklisting</a:t>
            </a:r>
          </a:p>
          <a:p>
            <a:pPr lvl="1"/>
            <a:r>
              <a:rPr lang="en-US" dirty="0" smtClean="0"/>
              <a:t>Specifies </a:t>
            </a:r>
            <a:r>
              <a:rPr lang="en-US" dirty="0"/>
              <a:t>connectivity that is explicitly </a:t>
            </a:r>
            <a:r>
              <a:rPr lang="en-US" dirty="0" smtClean="0"/>
              <a:t>disallowed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prevent connections from </a:t>
            </a:r>
            <a:r>
              <a:rPr lang="en-US" dirty="0" err="1"/>
              <a:t>badguys.com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b="1" dirty="0" smtClean="0"/>
              <a:t>Whitelisting</a:t>
            </a:r>
          </a:p>
          <a:p>
            <a:pPr lvl="1"/>
            <a:r>
              <a:rPr lang="en-US" dirty="0" smtClean="0"/>
              <a:t>Specifies </a:t>
            </a:r>
            <a:r>
              <a:rPr lang="en-US" dirty="0"/>
              <a:t>connectivity that is explicitly allowed 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., allow connections from </a:t>
            </a:r>
            <a:r>
              <a:rPr lang="en-US" dirty="0" err="1"/>
              <a:t>goodguys.com</a:t>
            </a:r>
            <a:r>
              <a:rPr lang="en-US" dirty="0"/>
              <a:t> </a:t>
            </a:r>
            <a:endParaRPr lang="en-US" dirty="0" smtClean="0">
              <a:effectLst/>
            </a:endParaRPr>
          </a:p>
          <a:p>
            <a:r>
              <a:rPr lang="en-US" b="1" dirty="0" err="1" smtClean="0"/>
              <a:t>Greylisting</a:t>
            </a:r>
            <a:endParaRPr lang="en-US" b="1" dirty="0" smtClean="0"/>
          </a:p>
          <a:p>
            <a:pPr lvl="1"/>
            <a:r>
              <a:rPr lang="en-US" dirty="0" smtClean="0"/>
              <a:t>Temporarily reject something that is not recognized</a:t>
            </a:r>
          </a:p>
          <a:p>
            <a:r>
              <a:rPr lang="en-US" dirty="0" smtClean="0"/>
              <a:t>How do we create these lists?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Stateless vs </a:t>
            </a:r>
            <a:r>
              <a:rPr lang="en-US" dirty="0" err="1" smtClean="0"/>
              <a:t>Stateful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Stateless</a:t>
            </a:r>
            <a:r>
              <a:rPr lang="en-US" b="1" dirty="0"/>
              <a:t>: </a:t>
            </a:r>
            <a:r>
              <a:rPr lang="en-US" dirty="0"/>
              <a:t>each packet considered in isolation </a:t>
            </a:r>
          </a:p>
          <a:p>
            <a:pPr lvl="1"/>
            <a:r>
              <a:rPr lang="en-US" dirty="0" smtClean="0"/>
              <a:t>Single </a:t>
            </a:r>
            <a:r>
              <a:rPr lang="en-US" dirty="0"/>
              <a:t>packet contains insufficient data to make access control decision </a:t>
            </a:r>
            <a:endParaRPr lang="en-US" dirty="0" smtClean="0">
              <a:effectLst/>
            </a:endParaRPr>
          </a:p>
          <a:p>
            <a:r>
              <a:rPr lang="en-US" b="1" dirty="0" err="1" smtClean="0"/>
              <a:t>Stateful</a:t>
            </a:r>
            <a:r>
              <a:rPr lang="en-US" b="1" dirty="0"/>
              <a:t>: </a:t>
            </a:r>
            <a:r>
              <a:rPr lang="en-US" dirty="0" smtClean="0"/>
              <a:t>allows historical context </a:t>
            </a:r>
            <a:r>
              <a:rPr lang="en-US" dirty="0"/>
              <a:t>consideration </a:t>
            </a:r>
          </a:p>
          <a:p>
            <a:pPr lvl="1"/>
            <a:r>
              <a:rPr lang="en-US" dirty="0" smtClean="0"/>
              <a:t>Firewall </a:t>
            </a:r>
            <a:r>
              <a:rPr lang="en-US" dirty="0"/>
              <a:t>collects data over </a:t>
            </a:r>
            <a:r>
              <a:rPr lang="en-US" dirty="0" smtClean="0"/>
              <a:t>time e.g</a:t>
            </a:r>
            <a:r>
              <a:rPr lang="en-US" dirty="0"/>
              <a:t>., TCP packet is part of established session </a:t>
            </a:r>
            <a:endParaRPr lang="en-US" dirty="0" smtClean="0">
              <a:effectLst/>
            </a:endParaRPr>
          </a:p>
          <a:p>
            <a:r>
              <a:rPr lang="en-US" dirty="0" smtClean="0"/>
              <a:t>Q</a:t>
            </a:r>
            <a:r>
              <a:rPr lang="en-US" dirty="0"/>
              <a:t>: </a:t>
            </a:r>
            <a:r>
              <a:rPr lang="en-US" dirty="0" smtClean="0"/>
              <a:t>What are the advantages/disadvantages of </a:t>
            </a:r>
            <a:r>
              <a:rPr lang="en-US" dirty="0"/>
              <a:t>stateless and </a:t>
            </a:r>
            <a:r>
              <a:rPr lang="en-US" dirty="0" err="1"/>
              <a:t>stateful</a:t>
            </a:r>
            <a:r>
              <a:rPr lang="en-US" dirty="0"/>
              <a:t>?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DMZ (De-Militarized Zone)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Zone between LAN and Internet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0" y="2254250"/>
            <a:ext cx="69596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8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975</Words>
  <Application>Microsoft Macintosh PowerPoint</Application>
  <PresentationFormat>Widescreen</PresentationFormat>
  <Paragraphs>150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Calibri Light</vt:lpstr>
      <vt:lpstr>Arial</vt:lpstr>
      <vt:lpstr>Office Theme</vt:lpstr>
      <vt:lpstr>Advanced Cybersecurity</vt:lpstr>
      <vt:lpstr>Logistics</vt:lpstr>
      <vt:lpstr>Outline</vt:lpstr>
      <vt:lpstr>Filtering: Firewalls</vt:lpstr>
      <vt:lpstr>IP Firewall Policy</vt:lpstr>
      <vt:lpstr>Default Accept vs Default Deny</vt:lpstr>
      <vt:lpstr>Blacklisting and Whitelisting</vt:lpstr>
      <vt:lpstr>Stateless vs Stateful</vt:lpstr>
      <vt:lpstr>DMZ (De-Militarized Zone)</vt:lpstr>
      <vt:lpstr>Practical Issues and Limitations</vt:lpstr>
      <vt:lpstr>Linux Firewall Implementations</vt:lpstr>
      <vt:lpstr>Netfilter</vt:lpstr>
      <vt:lpstr>iptables concepts</vt:lpstr>
      <vt:lpstr>iptables commands</vt:lpstr>
      <vt:lpstr>iptables Rule parameters</vt:lpstr>
      <vt:lpstr>Per Protocol Options</vt:lpstr>
      <vt:lpstr>Targets</vt:lpstr>
      <vt:lpstr>Examples</vt:lpstr>
      <vt:lpstr>Deep Packet Inspection (DPI)</vt:lpstr>
      <vt:lpstr>Next Generation Firewalls</vt:lpstr>
      <vt:lpstr>Reduce Application Risk</vt:lpstr>
      <vt:lpstr>Palo Alto filtering</vt:lpstr>
      <vt:lpstr>PowerPoint Presentation</vt:lpstr>
      <vt:lpstr>PowerPoint Presentation</vt:lpstr>
      <vt:lpstr>Summary</vt:lpstr>
      <vt:lpstr>Sources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Cybersecurity</dc:title>
  <dc:creator>Xenia Mountrouidou</dc:creator>
  <cp:lastModifiedBy>Xenia Mountrouidou</cp:lastModifiedBy>
  <cp:revision>21</cp:revision>
  <dcterms:created xsi:type="dcterms:W3CDTF">2017-02-05T16:36:12Z</dcterms:created>
  <dcterms:modified xsi:type="dcterms:W3CDTF">2017-02-05T20:08:44Z</dcterms:modified>
</cp:coreProperties>
</file>