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326" r:id="rId3"/>
    <p:sldId id="32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5" r:id="rId15"/>
    <p:sldId id="297" r:id="rId16"/>
    <p:sldId id="296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10" r:id="rId25"/>
    <p:sldId id="311" r:id="rId26"/>
    <p:sldId id="312" r:id="rId27"/>
    <p:sldId id="313" r:id="rId28"/>
    <p:sldId id="314" r:id="rId29"/>
    <p:sldId id="293" r:id="rId30"/>
    <p:sldId id="294" r:id="rId31"/>
    <p:sldId id="288" r:id="rId32"/>
    <p:sldId id="287" r:id="rId33"/>
    <p:sldId id="290" r:id="rId34"/>
    <p:sldId id="291" r:id="rId35"/>
    <p:sldId id="292" r:id="rId36"/>
    <p:sldId id="305" r:id="rId37"/>
    <p:sldId id="306" r:id="rId38"/>
    <p:sldId id="307" r:id="rId39"/>
    <p:sldId id="308" r:id="rId40"/>
    <p:sldId id="309" r:id="rId41"/>
    <p:sldId id="268" r:id="rId42"/>
    <p:sldId id="269" r:id="rId43"/>
    <p:sldId id="270" r:id="rId44"/>
    <p:sldId id="271" r:id="rId45"/>
    <p:sldId id="272" r:id="rId46"/>
    <p:sldId id="282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1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280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13"/>
    <p:restoredTop sz="84992"/>
  </p:normalViewPr>
  <p:slideViewPr>
    <p:cSldViewPr snapToGrid="0" snapToObjects="1">
      <p:cViewPr varScale="1">
        <p:scale>
          <a:sx n="89" d="100"/>
          <a:sy n="89" d="100"/>
        </p:scale>
        <p:origin x="17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7278C-313A-7444-9495-D85BF63B0850}" type="datetimeFigureOut">
              <a:rPr lang="en-US" smtClean="0"/>
              <a:t>2/15/17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FCBEF-32F5-4441-9B71-014277ED3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16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76C45-A9F6-614A-8B47-B07550DF21ED}" type="datetimeFigureOut">
              <a:rPr lang="en-US" smtClean="0"/>
              <a:t>2/15/17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9D29C-3EA3-2841-8360-3B1130A24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8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D29C-3EA3-2841-8360-3B1130A24A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3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D29C-3EA3-2841-8360-3B1130A24A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3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 Access control? </a:t>
            </a:r>
            <a:endParaRPr lang="en-US" dirty="0" smtClean="0">
              <a:effectLst/>
            </a:endParaRPr>
          </a:p>
          <a:p>
            <a:r>
              <a:rPr lang="en-US" dirty="0" smtClean="0"/>
              <a:t>• </a:t>
            </a:r>
            <a:r>
              <a:rPr lang="en-US" dirty="0" err="1" smtClean="0"/>
              <a:t>DoS</a:t>
            </a:r>
            <a:r>
              <a:rPr lang="en-US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• A: Block packets with source-routing flag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D29C-3EA3-2841-8360-3B1130A24A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1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(still an open problem)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D29C-3EA3-2841-8360-3B1130A24A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23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• Privacy, privacy, privacy ...</a:t>
            </a:r>
            <a:br>
              <a:rPr lang="en-US" dirty="0" smtClean="0"/>
            </a:br>
            <a:r>
              <a:rPr lang="en-US" dirty="0" smtClean="0"/>
              <a:t>• Lots of information to start a compromise of the user.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D29C-3EA3-2841-8360-3B1130A24A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5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15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2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0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06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1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1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4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4F48D-0FA1-884E-84C1-351AE16E362A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62EDC-5389-5C4C-AE26-EBB95BAD8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2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logs.cofc.edu/mountrouidoux/files/2016/08/MILCOM15-2cn9dsv.pdf" TargetMode="External"/><Relationship Id="rId3" Type="http://schemas.openxmlformats.org/officeDocument/2006/relationships/hyperlink" Target="https://f5.com/labs/articles/threat-intelligence/ddos/mirai-the-iot-bot-that-took-down-krebs-and-launched-a-tbps-attack-on-ovh-22422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Computer Network Security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X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22272" y="6038334"/>
            <a:ext cx="530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(Derived from slides by Prof. William </a:t>
            </a:r>
            <a:r>
              <a:rPr lang="en-US" dirty="0" err="1" smtClean="0"/>
              <a:t>Enck</a:t>
            </a:r>
            <a:r>
              <a:rPr lang="en-US" dirty="0" smtClean="0"/>
              <a:t>, NCSU)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58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Steven </a:t>
            </a:r>
            <a:r>
              <a:rPr lang="en-US" dirty="0" err="1"/>
              <a:t>Bellovin’s</a:t>
            </a:r>
            <a:r>
              <a:rPr lang="en-US" dirty="0"/>
              <a:t> Security Problems in the TCP/IP Protocol Suite </a:t>
            </a:r>
            <a:r>
              <a:rPr lang="en-US" dirty="0" smtClean="0"/>
              <a:t>(1998)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Bellovin’s</a:t>
            </a:r>
            <a:r>
              <a:rPr lang="en-US" dirty="0"/>
              <a:t> observations about security problems in IP </a:t>
            </a:r>
            <a:endParaRPr lang="en-US" dirty="0" smtClean="0">
              <a:effectLst/>
            </a:endParaRPr>
          </a:p>
          <a:p>
            <a:r>
              <a:rPr lang="en-US" dirty="0" smtClean="0"/>
              <a:t>Not </a:t>
            </a:r>
            <a:r>
              <a:rPr lang="en-US" dirty="0"/>
              <a:t>really a study of how IP is misused (e.g., IP addresses for authentication), but rather what is inherently bad about the way in which IP is set up </a:t>
            </a:r>
            <a:endParaRPr lang="en-US" dirty="0" smtClean="0">
              <a:effectLst/>
            </a:endParaRPr>
          </a:p>
          <a:p>
            <a:r>
              <a:rPr lang="en-US" dirty="0" smtClean="0"/>
              <a:t>A </a:t>
            </a:r>
            <a:r>
              <a:rPr lang="en-US" dirty="0"/>
              <a:t>really, really nice overview of the basic ways in which security and the IP design is at odds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TCP Sequence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TCP’s </a:t>
            </a:r>
            <a:r>
              <a:rPr lang="en-US" dirty="0"/>
              <a:t>“three-way handshake</a:t>
            </a:r>
            <a:r>
              <a:rPr lang="en-US" dirty="0" smtClean="0"/>
              <a:t>”:</a:t>
            </a:r>
          </a:p>
          <a:p>
            <a:pPr lvl="1"/>
            <a:r>
              <a:rPr lang="en-US" dirty="0" smtClean="0"/>
              <a:t>each </a:t>
            </a:r>
            <a:r>
              <a:rPr lang="en-US" dirty="0"/>
              <a:t>party selects Initial Sequence Number (ISN) </a:t>
            </a:r>
          </a:p>
          <a:p>
            <a:pPr lvl="1"/>
            <a:r>
              <a:rPr lang="en-US" dirty="0" smtClean="0"/>
              <a:t>shows </a:t>
            </a:r>
            <a:r>
              <a:rPr lang="en-US" dirty="0"/>
              <a:t>both parties are capable of receiving data </a:t>
            </a:r>
          </a:p>
          <a:p>
            <a:pPr lvl="1"/>
            <a:r>
              <a:rPr lang="en-US" dirty="0" smtClean="0"/>
              <a:t>offers </a:t>
            </a:r>
            <a:r>
              <a:rPr lang="en-US" dirty="0"/>
              <a:t>some protection against forgery -- </a:t>
            </a:r>
            <a:r>
              <a:rPr lang="en-US" b="1" dirty="0"/>
              <a:t>WHY?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0" y="1975506"/>
            <a:ext cx="5372100" cy="180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985" y="1335033"/>
            <a:ext cx="1904325" cy="2697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44" y="1549353"/>
            <a:ext cx="1816040" cy="24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TCP SNs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931" y="1702594"/>
            <a:ext cx="5435600" cy="459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15732"/>
            <a:ext cx="2412124" cy="1447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475" y="1303501"/>
            <a:ext cx="1904325" cy="269779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719987" y="4925463"/>
            <a:ext cx="1381156" cy="6712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242" y="3816521"/>
            <a:ext cx="1816040" cy="24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TCP SNs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5732"/>
            <a:ext cx="2412124" cy="1447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475" y="1303501"/>
            <a:ext cx="1904325" cy="269779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719987" y="4925463"/>
            <a:ext cx="1381156" cy="6712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50" y="1398191"/>
            <a:ext cx="5473700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324" y="4140037"/>
            <a:ext cx="30988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4" y="4054013"/>
            <a:ext cx="1816040" cy="24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fix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rapidly change ISNs </a:t>
            </a:r>
            <a:endParaRPr lang="en-US" dirty="0" smtClean="0">
              <a:effectLst/>
            </a:endParaRPr>
          </a:p>
          <a:p>
            <a:r>
              <a:rPr lang="en-US" dirty="0" smtClean="0"/>
              <a:t>Randomize </a:t>
            </a:r>
            <a:r>
              <a:rPr lang="en-US" dirty="0"/>
              <a:t>ISNs</a:t>
            </a:r>
            <a:br>
              <a:rPr lang="en-US" dirty="0"/>
            </a:b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Denial-of-Service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17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Denial of Service (</a:t>
            </a:r>
            <a:r>
              <a:rPr lang="en-US" dirty="0" err="1" smtClean="0"/>
              <a:t>DoS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Intentional prevention of access to valued resource • CPU, memory, disk (system </a:t>
            </a:r>
            <a:r>
              <a:rPr lang="en-US" dirty="0" smtClean="0"/>
              <a:t>resources)</a:t>
            </a:r>
            <a:endParaRPr lang="en-US" dirty="0"/>
          </a:p>
          <a:p>
            <a:pPr lvl="1"/>
            <a:r>
              <a:rPr lang="en-US" dirty="0" smtClean="0"/>
              <a:t>DNS</a:t>
            </a:r>
            <a:r>
              <a:rPr lang="en-US" dirty="0"/>
              <a:t>, print queues, NIS (</a:t>
            </a:r>
            <a:r>
              <a:rPr lang="en-US" dirty="0" smtClean="0"/>
              <a:t>services)</a:t>
            </a:r>
            <a:endParaRPr lang="en-US" dirty="0"/>
          </a:p>
          <a:p>
            <a:pPr lvl="1"/>
            <a:r>
              <a:rPr lang="en-US" dirty="0" smtClean="0"/>
              <a:t>Web </a:t>
            </a:r>
            <a:r>
              <a:rPr lang="en-US" dirty="0"/>
              <a:t>server, database, media server (applications) </a:t>
            </a:r>
          </a:p>
          <a:p>
            <a:r>
              <a:rPr lang="en-US" dirty="0" smtClean="0"/>
              <a:t>This </a:t>
            </a:r>
            <a:r>
              <a:rPr lang="en-US" dirty="0"/>
              <a:t>is an attack on </a:t>
            </a:r>
            <a:r>
              <a:rPr lang="en-US" dirty="0" smtClean="0"/>
              <a:t>availability</a:t>
            </a:r>
            <a:endParaRPr lang="en-US" dirty="0"/>
          </a:p>
          <a:p>
            <a:pPr lvl="1"/>
            <a:r>
              <a:rPr lang="en-US" dirty="0" smtClean="0"/>
              <a:t>Launching </a:t>
            </a:r>
            <a:r>
              <a:rPr lang="en-US" dirty="0" err="1"/>
              <a:t>DoS</a:t>
            </a:r>
            <a:r>
              <a:rPr lang="en-US" dirty="0"/>
              <a:t> attacks is </a:t>
            </a:r>
            <a:r>
              <a:rPr lang="en-US" dirty="0" smtClean="0"/>
              <a:t>easy</a:t>
            </a:r>
            <a:endParaRPr lang="en-US" dirty="0"/>
          </a:p>
          <a:p>
            <a:pPr lvl="1"/>
            <a:r>
              <a:rPr lang="en-US" dirty="0" smtClean="0"/>
              <a:t>Preventing </a:t>
            </a:r>
            <a:r>
              <a:rPr lang="en-US" dirty="0" err="1"/>
              <a:t>DoS</a:t>
            </a:r>
            <a:r>
              <a:rPr lang="en-US" dirty="0"/>
              <a:t> attacks is very hard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DoS</a:t>
            </a:r>
            <a:r>
              <a:rPr lang="en-US" dirty="0" smtClean="0"/>
              <a:t>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Overwhelm some resource with requests </a:t>
            </a:r>
            <a:endParaRPr lang="en-US" dirty="0" smtClean="0"/>
          </a:p>
          <a:p>
            <a:pPr lvl="1"/>
            <a:r>
              <a:rPr lang="en-US" dirty="0" smtClean="0"/>
              <a:t>e.g</a:t>
            </a:r>
            <a:r>
              <a:rPr lang="en-US" dirty="0"/>
              <a:t>., web-server, phone system </a:t>
            </a:r>
          </a:p>
          <a:p>
            <a:r>
              <a:rPr lang="en-US" dirty="0" smtClean="0"/>
              <a:t>Most </a:t>
            </a:r>
            <a:r>
              <a:rPr lang="en-US" dirty="0"/>
              <a:t>effective when processing request is expensive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6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8518" y="1690688"/>
            <a:ext cx="7243482" cy="5167312"/>
          </a:xfrm>
          <a:custGeom>
            <a:avLst/>
            <a:gdLst>
              <a:gd name="connsiteX0" fmla="*/ 0 w 7243482"/>
              <a:gd name="connsiteY0" fmla="*/ 0 h 5167312"/>
              <a:gd name="connsiteX1" fmla="*/ 7243482 w 7243482"/>
              <a:gd name="connsiteY1" fmla="*/ 0 h 5167312"/>
              <a:gd name="connsiteX2" fmla="*/ 7243482 w 7243482"/>
              <a:gd name="connsiteY2" fmla="*/ 5167312 h 5167312"/>
              <a:gd name="connsiteX3" fmla="*/ 221324 w 7243482"/>
              <a:gd name="connsiteY3" fmla="*/ 5167312 h 5167312"/>
              <a:gd name="connsiteX4" fmla="*/ 2615203 w 7243482"/>
              <a:gd name="connsiteY4" fmla="*/ 952 h 5167312"/>
              <a:gd name="connsiteX5" fmla="*/ 0 w 7243482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3482" h="5167312">
                <a:moveTo>
                  <a:pt x="0" y="0"/>
                </a:moveTo>
                <a:lnTo>
                  <a:pt x="7243482" y="0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7399176" cy="5166360"/>
          </a:xfrm>
          <a:custGeom>
            <a:avLst/>
            <a:gdLst>
              <a:gd name="connsiteX0" fmla="*/ 0 w 7399176"/>
              <a:gd name="connsiteY0" fmla="*/ 0 h 5166360"/>
              <a:gd name="connsiteX1" fmla="*/ 7399176 w 7399176"/>
              <a:gd name="connsiteY1" fmla="*/ 0 h 5166360"/>
              <a:gd name="connsiteX2" fmla="*/ 5005297 w 7399176"/>
              <a:gd name="connsiteY2" fmla="*/ 5166360 h 5166360"/>
              <a:gd name="connsiteX3" fmla="*/ 0 w 7399176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9176" h="5166360">
                <a:moveTo>
                  <a:pt x="0" y="0"/>
                </a:moveTo>
                <a:lnTo>
                  <a:pt x="7399176" y="0"/>
                </a:lnTo>
                <a:lnTo>
                  <a:pt x="5005297" y="5166360"/>
                </a:lnTo>
                <a:lnTo>
                  <a:pt x="0" y="516636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746" y="3410856"/>
            <a:ext cx="5573485" cy="3018971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Example: SMURF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2865"/>
            <a:ext cx="4317322" cy="4164098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Simple DoS attack: 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Send a large number PING packets to a network’s broadcast IP addresses (e.g., 192.168.27.254) 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Set the source packet IP address to be your victim 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All hosts will reflexively respond to the ping at your victim 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and it will be crushed under the load. </a:t>
            </a:r>
          </a:p>
          <a:p>
            <a:r>
              <a:rPr lang="en-US" sz="2000">
                <a:solidFill>
                  <a:schemeClr val="bg1"/>
                </a:solidFill>
              </a:rPr>
              <a:t>This is an </a:t>
            </a:r>
            <a:r>
              <a:rPr lang="en-US" sz="2000" b="1">
                <a:solidFill>
                  <a:schemeClr val="bg1"/>
                </a:solidFill>
              </a:rPr>
              <a:t>amplification attack </a:t>
            </a:r>
            <a:r>
              <a:rPr lang="en-US" sz="2000">
                <a:solidFill>
                  <a:schemeClr val="bg1"/>
                </a:solidFill>
              </a:rPr>
              <a:t>and a </a:t>
            </a:r>
            <a:r>
              <a:rPr lang="en-US" sz="2000" b="1">
                <a:solidFill>
                  <a:schemeClr val="bg1"/>
                </a:solidFill>
              </a:rPr>
              <a:t>reflection attack </a:t>
            </a:r>
            <a:endParaRPr lang="en-US" sz="20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209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Denial of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DDoS: Network oriented attacks aimed at preventing access to network, host or service </a:t>
            </a:r>
            <a:endParaRPr lang="en-US" dirty="0" smtClean="0"/>
          </a:p>
          <a:p>
            <a:pPr lvl="1"/>
            <a:r>
              <a:rPr lang="en-US" dirty="0" smtClean="0"/>
              <a:t>Saturate </a:t>
            </a:r>
            <a:r>
              <a:rPr lang="en-US" dirty="0"/>
              <a:t>the target’s network with </a:t>
            </a:r>
            <a:r>
              <a:rPr lang="en-US" dirty="0" smtClean="0"/>
              <a:t>traffic</a:t>
            </a:r>
            <a:endParaRPr lang="en-US" dirty="0"/>
          </a:p>
          <a:p>
            <a:pPr lvl="1"/>
            <a:r>
              <a:rPr lang="en-US" dirty="0" smtClean="0"/>
              <a:t>Consume </a:t>
            </a:r>
            <a:r>
              <a:rPr lang="en-US" dirty="0"/>
              <a:t>all network resources (e.g., SYN flooding) </a:t>
            </a:r>
          </a:p>
          <a:p>
            <a:pPr lvl="1"/>
            <a:r>
              <a:rPr lang="en-US" dirty="0" smtClean="0"/>
              <a:t>Overload </a:t>
            </a:r>
            <a:r>
              <a:rPr lang="en-US" dirty="0"/>
              <a:t>a service with requests </a:t>
            </a:r>
            <a:endParaRPr lang="en-US" dirty="0" smtClean="0"/>
          </a:p>
          <a:p>
            <a:pPr lvl="2"/>
            <a:r>
              <a:rPr lang="en-US" dirty="0" smtClean="0"/>
              <a:t>Use </a:t>
            </a:r>
            <a:r>
              <a:rPr lang="en-US" dirty="0"/>
              <a:t>“expensive” requests (e.g., “sign this data”) 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be extremely costly </a:t>
            </a:r>
          </a:p>
          <a:p>
            <a:r>
              <a:rPr lang="en-US" dirty="0" smtClean="0"/>
              <a:t>Result</a:t>
            </a:r>
            <a:r>
              <a:rPr lang="en-US" dirty="0"/>
              <a:t>: service/host/network is </a:t>
            </a:r>
            <a:r>
              <a:rPr lang="en-US" dirty="0" smtClean="0"/>
              <a:t>unavailable</a:t>
            </a:r>
            <a:endParaRPr lang="en-US" dirty="0"/>
          </a:p>
          <a:p>
            <a:r>
              <a:rPr lang="en-US" dirty="0" smtClean="0"/>
              <a:t>Criminals </a:t>
            </a:r>
            <a:r>
              <a:rPr lang="en-US" dirty="0"/>
              <a:t>sometimes use DDoS for </a:t>
            </a:r>
            <a:r>
              <a:rPr lang="en-US" dirty="0" smtClean="0"/>
              <a:t>racketeering</a:t>
            </a:r>
            <a:endParaRPr lang="en-US" dirty="0"/>
          </a:p>
          <a:p>
            <a:r>
              <a:rPr lang="en-US" dirty="0" smtClean="0"/>
              <a:t>Note</a:t>
            </a:r>
            <a:r>
              <a:rPr lang="en-US" dirty="0"/>
              <a:t>: IP addresses of perpetrators are often hidden (spoofed)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84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Firewall exercise due on Feb. 22</a:t>
            </a:r>
          </a:p>
          <a:p>
            <a:r>
              <a:rPr lang="en-US" dirty="0" smtClean="0"/>
              <a:t>Midterm March 1</a:t>
            </a:r>
          </a:p>
          <a:p>
            <a:r>
              <a:rPr lang="en-US" dirty="0" smtClean="0"/>
              <a:t>Network Attacks</a:t>
            </a:r>
          </a:p>
          <a:p>
            <a:r>
              <a:rPr lang="en-US" dirty="0" smtClean="0"/>
              <a:t>DDoS – Andrew </a:t>
            </a:r>
            <a:r>
              <a:rPr lang="en-US" dirty="0" err="1" smtClean="0"/>
              <a:t>Tye</a:t>
            </a:r>
            <a:r>
              <a:rPr lang="en-US" dirty="0" smtClean="0"/>
              <a:t> </a:t>
            </a:r>
          </a:p>
          <a:p>
            <a:r>
              <a:rPr lang="en-US" dirty="0" smtClean="0"/>
              <a:t>GENI Registration Troubleshooting and Hello GENI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36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DDoS 101 (do not replicate!)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 a stream of legitimate requests </a:t>
            </a:r>
          </a:p>
          <a:p>
            <a:r>
              <a:rPr lang="en-US" dirty="0" smtClean="0"/>
              <a:t>Send </a:t>
            </a:r>
            <a:r>
              <a:rPr lang="en-US" dirty="0"/>
              <a:t>a few malformed packets </a:t>
            </a:r>
            <a:endParaRPr lang="en-US" dirty="0" smtClean="0"/>
          </a:p>
          <a:p>
            <a:pPr lvl="1"/>
            <a:r>
              <a:rPr lang="en-US" dirty="0" smtClean="0"/>
              <a:t>causing </a:t>
            </a:r>
            <a:r>
              <a:rPr lang="en-US" dirty="0"/>
              <a:t>failures or expensive error </a:t>
            </a:r>
            <a:r>
              <a:rPr lang="en-US" dirty="0" smtClean="0"/>
              <a:t>handling</a:t>
            </a:r>
            <a:endParaRPr lang="en-US" dirty="0"/>
          </a:p>
          <a:p>
            <a:pPr lvl="1"/>
            <a:r>
              <a:rPr lang="en-US" dirty="0" smtClean="0"/>
              <a:t>low-rate </a:t>
            </a:r>
            <a:r>
              <a:rPr lang="en-US" dirty="0"/>
              <a:t>packet dropping (TCP congestion control) 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ping of death” </a:t>
            </a:r>
          </a:p>
          <a:p>
            <a:r>
              <a:rPr lang="en-US" dirty="0" smtClean="0"/>
              <a:t>Abuse </a:t>
            </a:r>
            <a:r>
              <a:rPr lang="en-US" dirty="0"/>
              <a:t>legitimate access </a:t>
            </a:r>
            <a:endParaRPr lang="en-US" dirty="0" smtClean="0"/>
          </a:p>
          <a:p>
            <a:pPr lvl="1"/>
            <a:r>
              <a:rPr lang="en-US" dirty="0" smtClean="0"/>
              <a:t>Compromise </a:t>
            </a:r>
            <a:r>
              <a:rPr lang="en-US" dirty="0"/>
              <a:t>service/host </a:t>
            </a:r>
            <a:endParaRPr lang="en-US" dirty="0" smtClean="0"/>
          </a:p>
          <a:p>
            <a:pPr lvl="1"/>
            <a:r>
              <a:rPr lang="en-US" dirty="0" smtClean="0"/>
              <a:t>Use </a:t>
            </a:r>
            <a:r>
              <a:rPr lang="en-US" dirty="0"/>
              <a:t>its legitimate access rights to consume the rights for domain (e.g., local network)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30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323" y="1690688"/>
            <a:ext cx="8356181" cy="48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40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Adversary Hierarchy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7573" y="1825625"/>
            <a:ext cx="72168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93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DDoS?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Motivations:</a:t>
            </a:r>
            <a:endParaRPr lang="en-US" dirty="0"/>
          </a:p>
          <a:p>
            <a:r>
              <a:rPr lang="en-US" dirty="0" smtClean="0"/>
              <a:t>An </a:t>
            </a:r>
            <a:r>
              <a:rPr lang="en-US" dirty="0"/>
              <a:t>axe to </a:t>
            </a:r>
            <a:r>
              <a:rPr lang="en-US" dirty="0" smtClean="0"/>
              <a:t>grind</a:t>
            </a:r>
            <a:endParaRPr lang="en-US" dirty="0"/>
          </a:p>
          <a:p>
            <a:r>
              <a:rPr lang="en-US" dirty="0" smtClean="0"/>
              <a:t>Curiosity </a:t>
            </a:r>
            <a:r>
              <a:rPr lang="en-US" dirty="0"/>
              <a:t>(script kiddies) </a:t>
            </a:r>
          </a:p>
          <a:p>
            <a:r>
              <a:rPr lang="en-US" dirty="0" smtClean="0"/>
              <a:t>Blackmail </a:t>
            </a:r>
            <a:r>
              <a:rPr lang="en-US" dirty="0"/>
              <a:t>/ racketeering </a:t>
            </a:r>
          </a:p>
          <a:p>
            <a:r>
              <a:rPr lang="en-US" dirty="0" smtClean="0"/>
              <a:t>Information warfare</a:t>
            </a:r>
            <a:endParaRPr lang="en-US" dirty="0"/>
          </a:p>
          <a:p>
            <a:r>
              <a:rPr lang="en-US" dirty="0" smtClean="0"/>
              <a:t>Distraction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04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botnet </a:t>
            </a:r>
            <a:r>
              <a:rPr lang="en-US" dirty="0"/>
              <a:t>is a network of software robots (bots) run on </a:t>
            </a:r>
            <a:r>
              <a:rPr lang="en-US" b="1" dirty="0"/>
              <a:t>zombie machines </a:t>
            </a:r>
            <a:r>
              <a:rPr lang="en-US" dirty="0"/>
              <a:t>which are controlled by </a:t>
            </a:r>
            <a:r>
              <a:rPr lang="en-US" b="1" dirty="0"/>
              <a:t>command and control </a:t>
            </a:r>
            <a:r>
              <a:rPr lang="en-US" dirty="0"/>
              <a:t>networks </a:t>
            </a:r>
          </a:p>
          <a:p>
            <a:r>
              <a:rPr lang="en-US" b="1" dirty="0" err="1" smtClean="0"/>
              <a:t>IRCbots</a:t>
            </a:r>
            <a:r>
              <a:rPr lang="en-US" b="1" dirty="0" smtClean="0"/>
              <a:t> </a:t>
            </a:r>
            <a:r>
              <a:rPr lang="en-US" dirty="0"/>
              <a:t>- command and control over IRC </a:t>
            </a:r>
          </a:p>
          <a:p>
            <a:r>
              <a:rPr lang="en-US" b="1" dirty="0" smtClean="0"/>
              <a:t>Bot </a:t>
            </a:r>
            <a:r>
              <a:rPr lang="en-US" b="1" dirty="0"/>
              <a:t>master </a:t>
            </a:r>
            <a:r>
              <a:rPr lang="en-US" dirty="0"/>
              <a:t>- owner/controller of network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99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botnets used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Piracy</a:t>
            </a:r>
          </a:p>
          <a:p>
            <a:r>
              <a:rPr lang="en-US" dirty="0" smtClean="0"/>
              <a:t>Mining – user passwords</a:t>
            </a:r>
          </a:p>
          <a:p>
            <a:r>
              <a:rPr lang="en-US" dirty="0" smtClean="0"/>
              <a:t>Attacks</a:t>
            </a:r>
          </a:p>
          <a:p>
            <a:r>
              <a:rPr lang="en-US" dirty="0" smtClean="0"/>
              <a:t>Hosting - Phishing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08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Internet Relay </a:t>
            </a:r>
            <a:r>
              <a:rPr lang="en-US" dirty="0" smtClean="0"/>
              <a:t>Chat</a:t>
            </a:r>
            <a:endParaRPr lang="en-US" dirty="0"/>
          </a:p>
          <a:p>
            <a:pPr lvl="1"/>
            <a:r>
              <a:rPr lang="en-US" dirty="0" smtClean="0"/>
              <a:t>before </a:t>
            </a:r>
            <a:r>
              <a:rPr lang="en-US" dirty="0"/>
              <a:t>AOL chat rooms </a:t>
            </a:r>
          </a:p>
          <a:p>
            <a:pPr lvl="1"/>
            <a:r>
              <a:rPr lang="en-US" dirty="0" smtClean="0"/>
              <a:t>equally </a:t>
            </a:r>
            <a:r>
              <a:rPr lang="en-US" dirty="0"/>
              <a:t>creepy </a:t>
            </a:r>
          </a:p>
          <a:p>
            <a:r>
              <a:rPr lang="en-US" dirty="0" smtClean="0"/>
              <a:t>Supports </a:t>
            </a:r>
            <a:r>
              <a:rPr lang="en-US" dirty="0"/>
              <a:t>one-to-many or many-to-many </a:t>
            </a:r>
            <a:r>
              <a:rPr lang="en-US" dirty="0" smtClean="0"/>
              <a:t>chat</a:t>
            </a:r>
            <a:endParaRPr lang="en-US" dirty="0"/>
          </a:p>
          <a:p>
            <a:r>
              <a:rPr lang="en-US" dirty="0" smtClean="0"/>
              <a:t>Supports </a:t>
            </a:r>
            <a:r>
              <a:rPr lang="en-US" dirty="0"/>
              <a:t>many </a:t>
            </a:r>
            <a:r>
              <a:rPr lang="en-US" b="1" dirty="0"/>
              <a:t>channels </a:t>
            </a:r>
            <a:r>
              <a:rPr lang="en-US" dirty="0"/>
              <a:t>(sometimes password </a:t>
            </a:r>
            <a:r>
              <a:rPr lang="en-US" dirty="0" smtClean="0"/>
              <a:t>protected)</a:t>
            </a:r>
            <a:endParaRPr lang="en-US" dirty="0"/>
          </a:p>
          <a:p>
            <a:r>
              <a:rPr lang="en-US" dirty="0" smtClean="0"/>
              <a:t>Client/server </a:t>
            </a:r>
            <a:r>
              <a:rPr lang="en-US" dirty="0"/>
              <a:t>architecture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117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IRC Botnets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641" y="1825625"/>
            <a:ext cx="83927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9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chanels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/>
              <a:t>IRC ports are frequently blocked </a:t>
            </a:r>
          </a:p>
          <a:p>
            <a:r>
              <a:rPr lang="en-US" dirty="0" smtClean="0"/>
              <a:t>How </a:t>
            </a:r>
            <a:r>
              <a:rPr lang="en-US" dirty="0"/>
              <a:t>else can bots receive direction? </a:t>
            </a:r>
          </a:p>
          <a:p>
            <a:r>
              <a:rPr lang="en-US" dirty="0" smtClean="0"/>
              <a:t>Other </a:t>
            </a:r>
            <a:r>
              <a:rPr lang="en-US" dirty="0"/>
              <a:t>IM </a:t>
            </a:r>
            <a:r>
              <a:rPr lang="en-US" dirty="0" smtClean="0"/>
              <a:t>protocols?</a:t>
            </a:r>
            <a:endParaRPr lang="en-US" dirty="0"/>
          </a:p>
          <a:p>
            <a:pPr lvl="1"/>
            <a:r>
              <a:rPr lang="en-US" dirty="0" smtClean="0"/>
              <a:t>Twitter</a:t>
            </a:r>
            <a:endParaRPr lang="en-US" dirty="0"/>
          </a:p>
          <a:p>
            <a:pPr lvl="1"/>
            <a:r>
              <a:rPr lang="en-US" dirty="0" smtClean="0"/>
              <a:t>Common </a:t>
            </a:r>
            <a:r>
              <a:rPr lang="en-US" dirty="0"/>
              <a:t>Web pages (e.g., </a:t>
            </a:r>
            <a:r>
              <a:rPr lang="en-US" dirty="0" err="1"/>
              <a:t>reddit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 smtClean="0"/>
              <a:t>Advantages </a:t>
            </a:r>
            <a:r>
              <a:rPr lang="en-US" dirty="0"/>
              <a:t>/ Disadvantages?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05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Mirai</a:t>
            </a:r>
            <a:r>
              <a:rPr lang="en-US" dirty="0" smtClean="0"/>
              <a:t> Botnet</a:t>
            </a:r>
            <a:endParaRPr lang="en-US" dirty="0"/>
          </a:p>
        </p:txBody>
      </p:sp>
      <p:pic>
        <p:nvPicPr>
          <p:cNvPr id="1026" name="Picture 2" descr=" ie±zne &#10;$ define &#10;*define &#10;VEC DNS &#10;*define 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70" y="1690688"/>
            <a:ext cx="100203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401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 Attacks</a:t>
            </a:r>
          </a:p>
          <a:p>
            <a:r>
              <a:rPr lang="en-US" dirty="0" smtClean="0"/>
              <a:t>DDoS – Andrew </a:t>
            </a:r>
            <a:r>
              <a:rPr lang="en-US" dirty="0" err="1" smtClean="0"/>
              <a:t>Tye</a:t>
            </a:r>
            <a:r>
              <a:rPr lang="en-US" dirty="0" smtClean="0"/>
              <a:t> </a:t>
            </a:r>
          </a:p>
          <a:p>
            <a:r>
              <a:rPr lang="en-US" dirty="0" smtClean="0"/>
              <a:t>GENI Registration Troubleshooting and Hello GENI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81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DNS Water Torture = Reflection + Amplification</a:t>
            </a:r>
            <a:endParaRPr lang="en-US" dirty="0"/>
          </a:p>
        </p:txBody>
      </p:sp>
      <p:pic>
        <p:nvPicPr>
          <p:cNvPr id="3074" name="Picture 2" descr="/Users/mountrouidoux/Library/Group Containers/UBF8T346G9.Office/msoclip1/01/F5F5C624-5A6B-1146-B780-DC0AE11889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54" y="1749917"/>
            <a:ext cx="100393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489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DDoS TCP SYN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Insights:</a:t>
            </a:r>
          </a:p>
          <a:p>
            <a:pPr lvl="1"/>
            <a:r>
              <a:rPr lang="en-US" dirty="0" smtClean="0"/>
              <a:t>Traffic pattern</a:t>
            </a:r>
          </a:p>
          <a:p>
            <a:pPr lvl="1"/>
            <a:r>
              <a:rPr lang="en-US" dirty="0" smtClean="0"/>
              <a:t>Spoofed IPs</a:t>
            </a:r>
          </a:p>
          <a:p>
            <a:pPr lvl="1"/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>
            <a:off x="6063996" y="2965800"/>
            <a:ext cx="304800" cy="3886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7816596" y="2965800"/>
            <a:ext cx="304800" cy="3886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9569196" y="2965800"/>
            <a:ext cx="304800" cy="3886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943964" y="1647303"/>
            <a:ext cx="5482412" cy="5001997"/>
            <a:chOff x="3320796" y="1518000"/>
            <a:chExt cx="5631872" cy="5181600"/>
          </a:xfrm>
        </p:grpSpPr>
        <p:sp>
          <p:nvSpPr>
            <p:cNvPr id="4" name="Rectangle 3"/>
            <p:cNvSpPr/>
            <p:nvPr/>
          </p:nvSpPr>
          <p:spPr>
            <a:xfrm>
              <a:off x="3320796" y="3042000"/>
              <a:ext cx="11430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Send Spoofed SYN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920996" y="3880200"/>
              <a:ext cx="1357745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Send  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dirty="0">
                  <a:solidFill>
                    <a:schemeClr val="tx1"/>
                  </a:solidFill>
                </a:rPr>
                <a:t>SYN-ACK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20996" y="4870800"/>
              <a:ext cx="1357745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Resend  SYN-ACK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49596" y="5937600"/>
              <a:ext cx="1129145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235196" y="1518000"/>
              <a:ext cx="9144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Attacker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987796" y="1518000"/>
              <a:ext cx="914400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Server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59396" y="1518000"/>
              <a:ext cx="1593272" cy="304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Spoofed Client</a:t>
              </a:r>
            </a:p>
          </p:txBody>
        </p:sp>
        <p:sp>
          <p:nvSpPr>
            <p:cNvPr id="11" name="computr3"/>
            <p:cNvSpPr>
              <a:spLocks noEditPoints="1" noChangeArrowheads="1"/>
            </p:cNvSpPr>
            <p:nvPr/>
          </p:nvSpPr>
          <p:spPr bwMode="auto">
            <a:xfrm>
              <a:off x="4288772" y="2051400"/>
              <a:ext cx="860824" cy="590550"/>
            </a:xfrm>
            <a:custGeom>
              <a:avLst/>
              <a:gdLst>
                <a:gd name="T0" fmla="*/ 0 w 21600"/>
                <a:gd name="T1" fmla="*/ 10800 h 21600"/>
                <a:gd name="T2" fmla="*/ 10800 w 21600"/>
                <a:gd name="T3" fmla="*/ 0 h 21600"/>
                <a:gd name="T4" fmla="*/ 10800 w 21600"/>
                <a:gd name="T5" fmla="*/ 21600 h 21600"/>
                <a:gd name="T6" fmla="*/ 18135 w 21600"/>
                <a:gd name="T7" fmla="*/ 10800 h 21600"/>
                <a:gd name="T8" fmla="*/ 7811 w 21600"/>
                <a:gd name="T9" fmla="*/ 2584 h 21600"/>
                <a:gd name="T10" fmla="*/ 16359 w 21600"/>
                <a:gd name="T11" fmla="*/ 117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8250" y="17743"/>
                  </a:moveTo>
                  <a:lnTo>
                    <a:pt x="17557" y="16971"/>
                  </a:lnTo>
                  <a:lnTo>
                    <a:pt x="5429" y="16971"/>
                  </a:lnTo>
                  <a:lnTo>
                    <a:pt x="4736" y="17743"/>
                  </a:lnTo>
                  <a:lnTo>
                    <a:pt x="18250" y="17743"/>
                  </a:lnTo>
                  <a:close/>
                </a:path>
                <a:path w="21600" h="21600" extrusionOk="0">
                  <a:moveTo>
                    <a:pt x="18250" y="17743"/>
                  </a:moveTo>
                  <a:moveTo>
                    <a:pt x="19405" y="19131"/>
                  </a:moveTo>
                  <a:lnTo>
                    <a:pt x="18712" y="18360"/>
                  </a:lnTo>
                  <a:lnTo>
                    <a:pt x="4274" y="18360"/>
                  </a:lnTo>
                  <a:lnTo>
                    <a:pt x="3581" y="19131"/>
                  </a:lnTo>
                  <a:lnTo>
                    <a:pt x="19405" y="19131"/>
                  </a:lnTo>
                  <a:close/>
                </a:path>
                <a:path w="21600" h="21600" extrusionOk="0">
                  <a:moveTo>
                    <a:pt x="19405" y="19131"/>
                  </a:moveTo>
                  <a:moveTo>
                    <a:pt x="20560" y="20520"/>
                  </a:moveTo>
                  <a:lnTo>
                    <a:pt x="19867" y="19749"/>
                  </a:lnTo>
                  <a:lnTo>
                    <a:pt x="3119" y="19749"/>
                  </a:lnTo>
                  <a:lnTo>
                    <a:pt x="2426" y="20520"/>
                  </a:lnTo>
                  <a:lnTo>
                    <a:pt x="20560" y="20520"/>
                  </a:lnTo>
                  <a:close/>
                </a:path>
                <a:path w="21600" h="21600" extrusionOk="0">
                  <a:moveTo>
                    <a:pt x="20560" y="20520"/>
                  </a:moveTo>
                  <a:moveTo>
                    <a:pt x="4620" y="16971"/>
                  </a:moveTo>
                  <a:lnTo>
                    <a:pt x="5313" y="16200"/>
                  </a:lnTo>
                  <a:lnTo>
                    <a:pt x="7624" y="16200"/>
                  </a:lnTo>
                  <a:lnTo>
                    <a:pt x="7624" y="14194"/>
                  </a:lnTo>
                  <a:lnTo>
                    <a:pt x="5891" y="14194"/>
                  </a:lnTo>
                  <a:lnTo>
                    <a:pt x="5891" y="0"/>
                  </a:lnTo>
                  <a:lnTo>
                    <a:pt x="12013" y="0"/>
                  </a:lnTo>
                  <a:lnTo>
                    <a:pt x="18135" y="0"/>
                  </a:lnTo>
                  <a:lnTo>
                    <a:pt x="18135" y="10800"/>
                  </a:lnTo>
                  <a:lnTo>
                    <a:pt x="18135" y="14194"/>
                  </a:lnTo>
                  <a:lnTo>
                    <a:pt x="16402" y="14194"/>
                  </a:lnTo>
                  <a:lnTo>
                    <a:pt x="16402" y="16200"/>
                  </a:lnTo>
                  <a:lnTo>
                    <a:pt x="17788" y="16200"/>
                  </a:lnTo>
                  <a:lnTo>
                    <a:pt x="19059" y="17743"/>
                  </a:lnTo>
                  <a:lnTo>
                    <a:pt x="21022" y="19903"/>
                  </a:lnTo>
                  <a:lnTo>
                    <a:pt x="21253" y="20057"/>
                  </a:lnTo>
                  <a:lnTo>
                    <a:pt x="21369" y="20366"/>
                  </a:lnTo>
                  <a:lnTo>
                    <a:pt x="21600" y="20674"/>
                  </a:lnTo>
                  <a:lnTo>
                    <a:pt x="21600" y="20829"/>
                  </a:lnTo>
                  <a:lnTo>
                    <a:pt x="21600" y="20983"/>
                  </a:lnTo>
                  <a:lnTo>
                    <a:pt x="21600" y="21137"/>
                  </a:lnTo>
                  <a:lnTo>
                    <a:pt x="21600" y="21291"/>
                  </a:lnTo>
                  <a:lnTo>
                    <a:pt x="21484" y="21446"/>
                  </a:lnTo>
                  <a:lnTo>
                    <a:pt x="21369" y="21446"/>
                  </a:lnTo>
                  <a:lnTo>
                    <a:pt x="21138" y="21600"/>
                  </a:lnTo>
                  <a:lnTo>
                    <a:pt x="21022" y="21600"/>
                  </a:lnTo>
                  <a:lnTo>
                    <a:pt x="10973" y="21600"/>
                  </a:lnTo>
                  <a:lnTo>
                    <a:pt x="2079" y="21600"/>
                  </a:lnTo>
                  <a:lnTo>
                    <a:pt x="1848" y="21600"/>
                  </a:lnTo>
                  <a:lnTo>
                    <a:pt x="1733" y="21446"/>
                  </a:lnTo>
                  <a:lnTo>
                    <a:pt x="1617" y="21446"/>
                  </a:lnTo>
                  <a:lnTo>
                    <a:pt x="1502" y="21291"/>
                  </a:lnTo>
                  <a:lnTo>
                    <a:pt x="1386" y="21291"/>
                  </a:lnTo>
                  <a:lnTo>
                    <a:pt x="1386" y="21137"/>
                  </a:lnTo>
                  <a:lnTo>
                    <a:pt x="1386" y="20983"/>
                  </a:lnTo>
                  <a:lnTo>
                    <a:pt x="1386" y="20829"/>
                  </a:lnTo>
                  <a:lnTo>
                    <a:pt x="1502" y="20674"/>
                  </a:lnTo>
                  <a:lnTo>
                    <a:pt x="1617" y="20366"/>
                  </a:lnTo>
                  <a:lnTo>
                    <a:pt x="1733" y="20057"/>
                  </a:lnTo>
                  <a:lnTo>
                    <a:pt x="1964" y="19903"/>
                  </a:lnTo>
                  <a:lnTo>
                    <a:pt x="0" y="19903"/>
                  </a:lnTo>
                  <a:lnTo>
                    <a:pt x="0" y="10800"/>
                  </a:lnTo>
                  <a:lnTo>
                    <a:pt x="0" y="2777"/>
                  </a:lnTo>
                  <a:lnTo>
                    <a:pt x="4620" y="2777"/>
                  </a:lnTo>
                  <a:lnTo>
                    <a:pt x="4620" y="16971"/>
                  </a:lnTo>
                  <a:moveTo>
                    <a:pt x="4620" y="16971"/>
                  </a:moveTo>
                  <a:moveTo>
                    <a:pt x="4620" y="16971"/>
                  </a:moveTo>
                  <a:lnTo>
                    <a:pt x="4158" y="17434"/>
                  </a:lnTo>
                  <a:lnTo>
                    <a:pt x="2541" y="19286"/>
                  </a:lnTo>
                  <a:lnTo>
                    <a:pt x="1964" y="19903"/>
                  </a:lnTo>
                  <a:lnTo>
                    <a:pt x="4620" y="16971"/>
                  </a:lnTo>
                  <a:close/>
                </a:path>
                <a:path w="21600" h="21600" extrusionOk="0">
                  <a:moveTo>
                    <a:pt x="7624" y="2314"/>
                  </a:moveTo>
                  <a:moveTo>
                    <a:pt x="16402" y="2314"/>
                  </a:moveTo>
                  <a:lnTo>
                    <a:pt x="16402" y="11880"/>
                  </a:lnTo>
                  <a:lnTo>
                    <a:pt x="7624" y="11880"/>
                  </a:lnTo>
                  <a:lnTo>
                    <a:pt x="7624" y="2314"/>
                  </a:lnTo>
                  <a:close/>
                </a:path>
                <a:path w="21600" h="21600" extrusionOk="0">
                  <a:moveTo>
                    <a:pt x="578" y="4011"/>
                  </a:moveTo>
                  <a:moveTo>
                    <a:pt x="4043" y="4011"/>
                  </a:moveTo>
                  <a:lnTo>
                    <a:pt x="4043" y="4320"/>
                  </a:lnTo>
                  <a:lnTo>
                    <a:pt x="578" y="4320"/>
                  </a:lnTo>
                  <a:lnTo>
                    <a:pt x="578" y="4011"/>
                  </a:lnTo>
                  <a:close/>
                  <a:moveTo>
                    <a:pt x="7624" y="14194"/>
                  </a:moveTo>
                  <a:lnTo>
                    <a:pt x="16402" y="14194"/>
                  </a:lnTo>
                  <a:lnTo>
                    <a:pt x="16402" y="16200"/>
                  </a:lnTo>
                  <a:lnTo>
                    <a:pt x="7624" y="16200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2" name="server"/>
            <p:cNvSpPr>
              <a:spLocks noEditPoints="1" noChangeArrowheads="1"/>
            </p:cNvSpPr>
            <p:nvPr/>
          </p:nvSpPr>
          <p:spPr bwMode="auto">
            <a:xfrm>
              <a:off x="6136769" y="2051400"/>
              <a:ext cx="689227" cy="684645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28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  <a:path w="21600" h="21600" extrusionOk="0">
                  <a:moveTo>
                    <a:pt x="1662" y="1709"/>
                  </a:moveTo>
                  <a:lnTo>
                    <a:pt x="9046" y="1709"/>
                  </a:lnTo>
                  <a:lnTo>
                    <a:pt x="9046" y="2331"/>
                  </a:lnTo>
                  <a:lnTo>
                    <a:pt x="1662" y="2331"/>
                  </a:lnTo>
                  <a:lnTo>
                    <a:pt x="1662" y="1709"/>
                  </a:lnTo>
                  <a:moveTo>
                    <a:pt x="0" y="4351"/>
                  </a:moveTo>
                  <a:lnTo>
                    <a:pt x="10892" y="4351"/>
                  </a:lnTo>
                  <a:lnTo>
                    <a:pt x="10892" y="14141"/>
                  </a:lnTo>
                  <a:lnTo>
                    <a:pt x="21600" y="14141"/>
                  </a:lnTo>
                  <a:moveTo>
                    <a:pt x="11631" y="1243"/>
                  </a:moveTo>
                  <a:lnTo>
                    <a:pt x="20492" y="1243"/>
                  </a:lnTo>
                  <a:lnTo>
                    <a:pt x="20492" y="1554"/>
                  </a:lnTo>
                  <a:lnTo>
                    <a:pt x="11631" y="1554"/>
                  </a:lnTo>
                  <a:lnTo>
                    <a:pt x="11631" y="1243"/>
                  </a:lnTo>
                  <a:moveTo>
                    <a:pt x="11631" y="3263"/>
                  </a:moveTo>
                  <a:lnTo>
                    <a:pt x="20492" y="3263"/>
                  </a:lnTo>
                  <a:lnTo>
                    <a:pt x="20492" y="3574"/>
                  </a:lnTo>
                  <a:lnTo>
                    <a:pt x="11631" y="3574"/>
                  </a:lnTo>
                  <a:lnTo>
                    <a:pt x="11631" y="3263"/>
                  </a:lnTo>
                  <a:moveTo>
                    <a:pt x="11631" y="6060"/>
                  </a:moveTo>
                  <a:lnTo>
                    <a:pt x="20492" y="6060"/>
                  </a:lnTo>
                  <a:lnTo>
                    <a:pt x="20492" y="6371"/>
                  </a:lnTo>
                  <a:lnTo>
                    <a:pt x="11631" y="6371"/>
                  </a:lnTo>
                  <a:lnTo>
                    <a:pt x="11631" y="6060"/>
                  </a:lnTo>
                  <a:moveTo>
                    <a:pt x="11631" y="8081"/>
                  </a:moveTo>
                  <a:lnTo>
                    <a:pt x="20308" y="8081"/>
                  </a:lnTo>
                  <a:lnTo>
                    <a:pt x="20308" y="8391"/>
                  </a:lnTo>
                  <a:lnTo>
                    <a:pt x="11631" y="8391"/>
                  </a:lnTo>
                  <a:lnTo>
                    <a:pt x="11631" y="8081"/>
                  </a:lnTo>
                  <a:moveTo>
                    <a:pt x="11631" y="4196"/>
                  </a:moveTo>
                  <a:lnTo>
                    <a:pt x="12369" y="4196"/>
                  </a:lnTo>
                  <a:lnTo>
                    <a:pt x="12369" y="4817"/>
                  </a:lnTo>
                  <a:lnTo>
                    <a:pt x="11631" y="4817"/>
                  </a:lnTo>
                  <a:lnTo>
                    <a:pt x="11631" y="4196"/>
                  </a:lnTo>
                  <a:moveTo>
                    <a:pt x="14400" y="4196"/>
                  </a:moveTo>
                  <a:lnTo>
                    <a:pt x="15138" y="4196"/>
                  </a:lnTo>
                  <a:lnTo>
                    <a:pt x="15138" y="4817"/>
                  </a:lnTo>
                  <a:lnTo>
                    <a:pt x="14400" y="4817"/>
                  </a:lnTo>
                  <a:lnTo>
                    <a:pt x="14400" y="4196"/>
                  </a:lnTo>
                  <a:moveTo>
                    <a:pt x="16985" y="4196"/>
                  </a:moveTo>
                  <a:lnTo>
                    <a:pt x="17723" y="4196"/>
                  </a:lnTo>
                  <a:lnTo>
                    <a:pt x="17723" y="4817"/>
                  </a:lnTo>
                  <a:lnTo>
                    <a:pt x="16985" y="4817"/>
                  </a:lnTo>
                  <a:lnTo>
                    <a:pt x="16985" y="4196"/>
                  </a:lnTo>
                  <a:moveTo>
                    <a:pt x="19754" y="4196"/>
                  </a:moveTo>
                  <a:lnTo>
                    <a:pt x="20492" y="4196"/>
                  </a:lnTo>
                  <a:lnTo>
                    <a:pt x="20492" y="4817"/>
                  </a:lnTo>
                  <a:lnTo>
                    <a:pt x="19754" y="4817"/>
                  </a:lnTo>
                  <a:lnTo>
                    <a:pt x="19754" y="4196"/>
                  </a:lnTo>
                  <a:moveTo>
                    <a:pt x="11631" y="9635"/>
                  </a:moveTo>
                  <a:lnTo>
                    <a:pt x="12369" y="9635"/>
                  </a:lnTo>
                  <a:lnTo>
                    <a:pt x="12369" y="10256"/>
                  </a:lnTo>
                  <a:lnTo>
                    <a:pt x="11631" y="10256"/>
                  </a:lnTo>
                  <a:lnTo>
                    <a:pt x="11631" y="9635"/>
                  </a:lnTo>
                  <a:moveTo>
                    <a:pt x="14400" y="9635"/>
                  </a:moveTo>
                  <a:lnTo>
                    <a:pt x="15138" y="9635"/>
                  </a:lnTo>
                  <a:lnTo>
                    <a:pt x="15138" y="10256"/>
                  </a:lnTo>
                  <a:lnTo>
                    <a:pt x="14400" y="10256"/>
                  </a:lnTo>
                  <a:lnTo>
                    <a:pt x="14400" y="9635"/>
                  </a:lnTo>
                  <a:moveTo>
                    <a:pt x="16985" y="9635"/>
                  </a:moveTo>
                  <a:lnTo>
                    <a:pt x="17723" y="9635"/>
                  </a:lnTo>
                  <a:lnTo>
                    <a:pt x="17723" y="10256"/>
                  </a:lnTo>
                  <a:lnTo>
                    <a:pt x="16985" y="10256"/>
                  </a:lnTo>
                  <a:lnTo>
                    <a:pt x="16985" y="9635"/>
                  </a:lnTo>
                  <a:moveTo>
                    <a:pt x="19754" y="9635"/>
                  </a:moveTo>
                  <a:lnTo>
                    <a:pt x="20492" y="9635"/>
                  </a:lnTo>
                  <a:lnTo>
                    <a:pt x="20492" y="10256"/>
                  </a:lnTo>
                  <a:lnTo>
                    <a:pt x="19754" y="10256"/>
                  </a:lnTo>
                  <a:lnTo>
                    <a:pt x="19754" y="9635"/>
                  </a:lnTo>
                  <a:moveTo>
                    <a:pt x="10892" y="14141"/>
                  </a:moveTo>
                  <a:lnTo>
                    <a:pt x="10892" y="15384"/>
                  </a:lnTo>
                  <a:lnTo>
                    <a:pt x="10892" y="20046"/>
                  </a:lnTo>
                  <a:lnTo>
                    <a:pt x="10892" y="21600"/>
                  </a:lnTo>
                  <a:lnTo>
                    <a:pt x="10892" y="14141"/>
                  </a:lnTo>
                  <a:moveTo>
                    <a:pt x="10892" y="4351"/>
                  </a:moveTo>
                  <a:lnTo>
                    <a:pt x="10892" y="3574"/>
                  </a:lnTo>
                  <a:lnTo>
                    <a:pt x="10892" y="932"/>
                  </a:lnTo>
                  <a:lnTo>
                    <a:pt x="10892" y="0"/>
                  </a:lnTo>
                  <a:lnTo>
                    <a:pt x="10892" y="4351"/>
                  </a:lnTo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3" name="computr3"/>
            <p:cNvSpPr>
              <a:spLocks noEditPoints="1" noChangeArrowheads="1"/>
            </p:cNvSpPr>
            <p:nvPr/>
          </p:nvSpPr>
          <p:spPr bwMode="auto">
            <a:xfrm>
              <a:off x="7664196" y="2051400"/>
              <a:ext cx="860824" cy="590550"/>
            </a:xfrm>
            <a:custGeom>
              <a:avLst/>
              <a:gdLst>
                <a:gd name="T0" fmla="*/ 0 w 21600"/>
                <a:gd name="T1" fmla="*/ 10800 h 21600"/>
                <a:gd name="T2" fmla="*/ 10800 w 21600"/>
                <a:gd name="T3" fmla="*/ 0 h 21600"/>
                <a:gd name="T4" fmla="*/ 10800 w 21600"/>
                <a:gd name="T5" fmla="*/ 21600 h 21600"/>
                <a:gd name="T6" fmla="*/ 18135 w 21600"/>
                <a:gd name="T7" fmla="*/ 10800 h 21600"/>
                <a:gd name="T8" fmla="*/ 7811 w 21600"/>
                <a:gd name="T9" fmla="*/ 2584 h 21600"/>
                <a:gd name="T10" fmla="*/ 16359 w 21600"/>
                <a:gd name="T11" fmla="*/ 117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8250" y="17743"/>
                  </a:moveTo>
                  <a:lnTo>
                    <a:pt x="17557" y="16971"/>
                  </a:lnTo>
                  <a:lnTo>
                    <a:pt x="5429" y="16971"/>
                  </a:lnTo>
                  <a:lnTo>
                    <a:pt x="4736" y="17743"/>
                  </a:lnTo>
                  <a:lnTo>
                    <a:pt x="18250" y="17743"/>
                  </a:lnTo>
                  <a:close/>
                </a:path>
                <a:path w="21600" h="21600" extrusionOk="0">
                  <a:moveTo>
                    <a:pt x="18250" y="17743"/>
                  </a:moveTo>
                  <a:moveTo>
                    <a:pt x="19405" y="19131"/>
                  </a:moveTo>
                  <a:lnTo>
                    <a:pt x="18712" y="18360"/>
                  </a:lnTo>
                  <a:lnTo>
                    <a:pt x="4274" y="18360"/>
                  </a:lnTo>
                  <a:lnTo>
                    <a:pt x="3581" y="19131"/>
                  </a:lnTo>
                  <a:lnTo>
                    <a:pt x="19405" y="19131"/>
                  </a:lnTo>
                  <a:close/>
                </a:path>
                <a:path w="21600" h="21600" extrusionOk="0">
                  <a:moveTo>
                    <a:pt x="19405" y="19131"/>
                  </a:moveTo>
                  <a:moveTo>
                    <a:pt x="20560" y="20520"/>
                  </a:moveTo>
                  <a:lnTo>
                    <a:pt x="19867" y="19749"/>
                  </a:lnTo>
                  <a:lnTo>
                    <a:pt x="3119" y="19749"/>
                  </a:lnTo>
                  <a:lnTo>
                    <a:pt x="2426" y="20520"/>
                  </a:lnTo>
                  <a:lnTo>
                    <a:pt x="20560" y="20520"/>
                  </a:lnTo>
                  <a:close/>
                </a:path>
                <a:path w="21600" h="21600" extrusionOk="0">
                  <a:moveTo>
                    <a:pt x="20560" y="20520"/>
                  </a:moveTo>
                  <a:moveTo>
                    <a:pt x="4620" y="16971"/>
                  </a:moveTo>
                  <a:lnTo>
                    <a:pt x="5313" y="16200"/>
                  </a:lnTo>
                  <a:lnTo>
                    <a:pt x="7624" y="16200"/>
                  </a:lnTo>
                  <a:lnTo>
                    <a:pt x="7624" y="14194"/>
                  </a:lnTo>
                  <a:lnTo>
                    <a:pt x="5891" y="14194"/>
                  </a:lnTo>
                  <a:lnTo>
                    <a:pt x="5891" y="0"/>
                  </a:lnTo>
                  <a:lnTo>
                    <a:pt x="12013" y="0"/>
                  </a:lnTo>
                  <a:lnTo>
                    <a:pt x="18135" y="0"/>
                  </a:lnTo>
                  <a:lnTo>
                    <a:pt x="18135" y="10800"/>
                  </a:lnTo>
                  <a:lnTo>
                    <a:pt x="18135" y="14194"/>
                  </a:lnTo>
                  <a:lnTo>
                    <a:pt x="16402" y="14194"/>
                  </a:lnTo>
                  <a:lnTo>
                    <a:pt x="16402" y="16200"/>
                  </a:lnTo>
                  <a:lnTo>
                    <a:pt x="17788" y="16200"/>
                  </a:lnTo>
                  <a:lnTo>
                    <a:pt x="19059" y="17743"/>
                  </a:lnTo>
                  <a:lnTo>
                    <a:pt x="21022" y="19903"/>
                  </a:lnTo>
                  <a:lnTo>
                    <a:pt x="21253" y="20057"/>
                  </a:lnTo>
                  <a:lnTo>
                    <a:pt x="21369" y="20366"/>
                  </a:lnTo>
                  <a:lnTo>
                    <a:pt x="21600" y="20674"/>
                  </a:lnTo>
                  <a:lnTo>
                    <a:pt x="21600" y="20829"/>
                  </a:lnTo>
                  <a:lnTo>
                    <a:pt x="21600" y="20983"/>
                  </a:lnTo>
                  <a:lnTo>
                    <a:pt x="21600" y="21137"/>
                  </a:lnTo>
                  <a:lnTo>
                    <a:pt x="21600" y="21291"/>
                  </a:lnTo>
                  <a:lnTo>
                    <a:pt x="21484" y="21446"/>
                  </a:lnTo>
                  <a:lnTo>
                    <a:pt x="21369" y="21446"/>
                  </a:lnTo>
                  <a:lnTo>
                    <a:pt x="21138" y="21600"/>
                  </a:lnTo>
                  <a:lnTo>
                    <a:pt x="21022" y="21600"/>
                  </a:lnTo>
                  <a:lnTo>
                    <a:pt x="10973" y="21600"/>
                  </a:lnTo>
                  <a:lnTo>
                    <a:pt x="2079" y="21600"/>
                  </a:lnTo>
                  <a:lnTo>
                    <a:pt x="1848" y="21600"/>
                  </a:lnTo>
                  <a:lnTo>
                    <a:pt x="1733" y="21446"/>
                  </a:lnTo>
                  <a:lnTo>
                    <a:pt x="1617" y="21446"/>
                  </a:lnTo>
                  <a:lnTo>
                    <a:pt x="1502" y="21291"/>
                  </a:lnTo>
                  <a:lnTo>
                    <a:pt x="1386" y="21291"/>
                  </a:lnTo>
                  <a:lnTo>
                    <a:pt x="1386" y="21137"/>
                  </a:lnTo>
                  <a:lnTo>
                    <a:pt x="1386" y="20983"/>
                  </a:lnTo>
                  <a:lnTo>
                    <a:pt x="1386" y="20829"/>
                  </a:lnTo>
                  <a:lnTo>
                    <a:pt x="1502" y="20674"/>
                  </a:lnTo>
                  <a:lnTo>
                    <a:pt x="1617" y="20366"/>
                  </a:lnTo>
                  <a:lnTo>
                    <a:pt x="1733" y="20057"/>
                  </a:lnTo>
                  <a:lnTo>
                    <a:pt x="1964" y="19903"/>
                  </a:lnTo>
                  <a:lnTo>
                    <a:pt x="0" y="19903"/>
                  </a:lnTo>
                  <a:lnTo>
                    <a:pt x="0" y="10800"/>
                  </a:lnTo>
                  <a:lnTo>
                    <a:pt x="0" y="2777"/>
                  </a:lnTo>
                  <a:lnTo>
                    <a:pt x="4620" y="2777"/>
                  </a:lnTo>
                  <a:lnTo>
                    <a:pt x="4620" y="16971"/>
                  </a:lnTo>
                  <a:moveTo>
                    <a:pt x="4620" y="16971"/>
                  </a:moveTo>
                  <a:moveTo>
                    <a:pt x="4620" y="16971"/>
                  </a:moveTo>
                  <a:lnTo>
                    <a:pt x="4158" y="17434"/>
                  </a:lnTo>
                  <a:lnTo>
                    <a:pt x="2541" y="19286"/>
                  </a:lnTo>
                  <a:lnTo>
                    <a:pt x="1964" y="19903"/>
                  </a:lnTo>
                  <a:lnTo>
                    <a:pt x="4620" y="16971"/>
                  </a:lnTo>
                  <a:close/>
                </a:path>
                <a:path w="21600" h="21600" extrusionOk="0">
                  <a:moveTo>
                    <a:pt x="7624" y="2314"/>
                  </a:moveTo>
                  <a:moveTo>
                    <a:pt x="16402" y="2314"/>
                  </a:moveTo>
                  <a:lnTo>
                    <a:pt x="16402" y="11880"/>
                  </a:lnTo>
                  <a:lnTo>
                    <a:pt x="7624" y="11880"/>
                  </a:lnTo>
                  <a:lnTo>
                    <a:pt x="7624" y="2314"/>
                  </a:lnTo>
                  <a:close/>
                </a:path>
                <a:path w="21600" h="21600" extrusionOk="0">
                  <a:moveTo>
                    <a:pt x="578" y="4011"/>
                  </a:moveTo>
                  <a:moveTo>
                    <a:pt x="4043" y="4011"/>
                  </a:moveTo>
                  <a:lnTo>
                    <a:pt x="4043" y="4320"/>
                  </a:lnTo>
                  <a:lnTo>
                    <a:pt x="578" y="4320"/>
                  </a:lnTo>
                  <a:lnTo>
                    <a:pt x="578" y="4011"/>
                  </a:lnTo>
                  <a:close/>
                  <a:moveTo>
                    <a:pt x="7624" y="14194"/>
                  </a:moveTo>
                  <a:lnTo>
                    <a:pt x="16402" y="14194"/>
                  </a:lnTo>
                  <a:lnTo>
                    <a:pt x="16402" y="16200"/>
                  </a:lnTo>
                  <a:lnTo>
                    <a:pt x="7624" y="1620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997196" y="3194400"/>
              <a:ext cx="10668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902196" y="4261200"/>
              <a:ext cx="10668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825996" y="5099400"/>
              <a:ext cx="10668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8082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Defined Networking </a:t>
            </a:r>
            <a:br>
              <a:rPr lang="en-US" dirty="0" smtClean="0"/>
            </a:br>
            <a:r>
              <a:rPr lang="en-US" dirty="0" smtClean="0"/>
              <a:t>(SDN)</a:t>
            </a:r>
          </a:p>
          <a:p>
            <a:r>
              <a:rPr lang="en-US" dirty="0" smtClean="0"/>
              <a:t>SDN Capabilities</a:t>
            </a:r>
          </a:p>
          <a:p>
            <a:pPr lvl="1"/>
            <a:r>
              <a:rPr lang="en-US" dirty="0" smtClean="0"/>
              <a:t>Drop flows</a:t>
            </a:r>
          </a:p>
          <a:p>
            <a:pPr lvl="1"/>
            <a:r>
              <a:rPr lang="en-US" dirty="0" smtClean="0"/>
              <a:t>Redirect flows</a:t>
            </a:r>
          </a:p>
          <a:p>
            <a:pPr lvl="1"/>
            <a:r>
              <a:rPr lang="en-US" dirty="0" smtClean="0"/>
              <a:t>Duplicate flows</a:t>
            </a:r>
          </a:p>
          <a:p>
            <a:pPr lvl="1"/>
            <a:r>
              <a:rPr lang="en-US" dirty="0" smtClean="0"/>
              <a:t>Information available </a:t>
            </a:r>
            <a:br>
              <a:rPr lang="en-US" dirty="0" smtClean="0"/>
            </a:br>
            <a:r>
              <a:rPr lang="en-US" dirty="0" smtClean="0"/>
              <a:t>&amp; accessible on </a:t>
            </a:r>
            <a:br>
              <a:rPr lang="en-US" dirty="0" smtClean="0"/>
            </a:br>
            <a:r>
              <a:rPr lang="en-US" dirty="0" smtClean="0"/>
              <a:t>different network </a:t>
            </a:r>
            <a:br>
              <a:rPr lang="en-US" dirty="0" smtClean="0"/>
            </a:br>
            <a:r>
              <a:rPr lang="en-US" dirty="0" smtClean="0"/>
              <a:t>layers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018" y="1437890"/>
            <a:ext cx="6751283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0128" y="6375830"/>
            <a:ext cx="5432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www.opennetworking.org</a:t>
            </a:r>
            <a:r>
              <a:rPr lang="en-US" sz="1400" dirty="0"/>
              <a:t>/</a:t>
            </a:r>
            <a:r>
              <a:rPr lang="en-US" sz="1400" dirty="0" err="1"/>
              <a:t>sdn</a:t>
            </a:r>
            <a:r>
              <a:rPr lang="en-US" sz="1400" dirty="0"/>
              <a:t>-resources/</a:t>
            </a:r>
            <a:r>
              <a:rPr lang="en-US" sz="1400" dirty="0" err="1"/>
              <a:t>sdn</a:t>
            </a:r>
            <a:r>
              <a:rPr lang="en-US" sz="1400" dirty="0"/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1203518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Intrusion Detection System (IDS)</a:t>
            </a:r>
          </a:p>
          <a:p>
            <a:pPr lvl="1"/>
            <a:r>
              <a:rPr lang="en-US" smtClean="0"/>
              <a:t>Data availability is limited</a:t>
            </a:r>
          </a:p>
          <a:p>
            <a:pPr lvl="1"/>
            <a:r>
              <a:rPr lang="en-US" smtClean="0"/>
              <a:t>Effectiveness depends on position in network</a:t>
            </a:r>
          </a:p>
          <a:p>
            <a:r>
              <a:rPr lang="en-US" smtClean="0"/>
              <a:t>SDN Controller</a:t>
            </a:r>
          </a:p>
          <a:p>
            <a:pPr lvl="1"/>
            <a:r>
              <a:rPr lang="en-US" smtClean="0"/>
              <a:t>Bottleneck – cannot analyze every packet</a:t>
            </a:r>
          </a:p>
          <a:p>
            <a:pPr lvl="1"/>
            <a:r>
              <a:rPr lang="en-US" smtClean="0"/>
              <a:t>Effectiveness depends on position in network</a:t>
            </a:r>
          </a:p>
          <a:p>
            <a:r>
              <a:rPr lang="en-US" smtClean="0"/>
              <a:t>Accuracy vs Performance</a:t>
            </a:r>
          </a:p>
          <a:p>
            <a:r>
              <a:rPr lang="en-US" smtClean="0"/>
              <a:t>Real world implementation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72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Discrete attack signature constituents</a:t>
            </a:r>
          </a:p>
          <a:p>
            <a:pPr lvl="1"/>
            <a:r>
              <a:rPr lang="en-US" smtClean="0"/>
              <a:t>Increase in SYN packets</a:t>
            </a:r>
          </a:p>
          <a:p>
            <a:pPr lvl="1"/>
            <a:r>
              <a:rPr lang="en-US" smtClean="0"/>
              <a:t>Spoofed source IPs for certain DDoS instances</a:t>
            </a:r>
          </a:p>
          <a:p>
            <a:r>
              <a:rPr lang="en-US" smtClean="0"/>
              <a:t>IDS elements</a:t>
            </a:r>
          </a:p>
          <a:p>
            <a:pPr lvl="1"/>
            <a:r>
              <a:rPr lang="en-US" smtClean="0"/>
              <a:t>Distributed</a:t>
            </a:r>
          </a:p>
          <a:p>
            <a:pPr lvl="1"/>
            <a:r>
              <a:rPr lang="en-US" smtClean="0"/>
              <a:t>Communication with SDN controllers</a:t>
            </a:r>
          </a:p>
          <a:p>
            <a:r>
              <a:rPr lang="en-US" smtClean="0"/>
              <a:t>SDN controllers posses critical information </a:t>
            </a:r>
          </a:p>
          <a:p>
            <a:pPr lvl="1"/>
            <a:r>
              <a:rPr lang="en-US" smtClean="0"/>
              <a:t>Flow table</a:t>
            </a:r>
          </a:p>
          <a:p>
            <a:pPr lvl="1"/>
            <a:r>
              <a:rPr lang="en-US" smtClean="0"/>
              <a:t>Add/remove flows</a:t>
            </a:r>
          </a:p>
          <a:p>
            <a:pPr lvl="1"/>
            <a:r>
              <a:rPr lang="en-US" smtClean="0"/>
              <a:t>Duplicate flows</a:t>
            </a:r>
          </a:p>
          <a:p>
            <a:r>
              <a:rPr lang="en-US" smtClean="0"/>
              <a:t>Emulation with Global Environment for Network Innovations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383" y="5830082"/>
            <a:ext cx="1492900" cy="96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20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663701" y="3227957"/>
            <a:ext cx="8559125" cy="3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663701" y="4991836"/>
            <a:ext cx="8546597" cy="324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8314" y="2891367"/>
            <a:ext cx="1346200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Monitor(s)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8314" y="4639660"/>
            <a:ext cx="1499686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Correlator(s)</a:t>
            </a:r>
          </a:p>
        </p:txBody>
      </p:sp>
      <p:sp>
        <p:nvSpPr>
          <p:cNvPr id="39" name="Freeform 38"/>
          <p:cNvSpPr/>
          <p:nvPr/>
        </p:nvSpPr>
        <p:spPr>
          <a:xfrm>
            <a:off x="3276601" y="4084636"/>
            <a:ext cx="385381" cy="924356"/>
          </a:xfrm>
          <a:custGeom>
            <a:avLst/>
            <a:gdLst>
              <a:gd name="connsiteX0" fmla="*/ 0 w 486981"/>
              <a:gd name="connsiteY0" fmla="*/ 790144 h 861842"/>
              <a:gd name="connsiteX1" fmla="*/ 76200 w 486981"/>
              <a:gd name="connsiteY1" fmla="*/ 117044 h 861842"/>
              <a:gd name="connsiteX2" fmla="*/ 381000 w 486981"/>
              <a:gd name="connsiteY2" fmla="*/ 66244 h 861842"/>
              <a:gd name="connsiteX3" fmla="*/ 482600 w 486981"/>
              <a:gd name="connsiteY3" fmla="*/ 802844 h 861842"/>
              <a:gd name="connsiteX4" fmla="*/ 469900 w 486981"/>
              <a:gd name="connsiteY4" fmla="*/ 815544 h 86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81" h="861842">
                <a:moveTo>
                  <a:pt x="0" y="790144"/>
                </a:moveTo>
                <a:cubicBezTo>
                  <a:pt x="6350" y="513919"/>
                  <a:pt x="12700" y="237694"/>
                  <a:pt x="76200" y="117044"/>
                </a:cubicBezTo>
                <a:cubicBezTo>
                  <a:pt x="139700" y="-3606"/>
                  <a:pt x="313267" y="-48056"/>
                  <a:pt x="381000" y="66244"/>
                </a:cubicBezTo>
                <a:cubicBezTo>
                  <a:pt x="448733" y="180544"/>
                  <a:pt x="467783" y="677961"/>
                  <a:pt x="482600" y="802844"/>
                </a:cubicBezTo>
                <a:cubicBezTo>
                  <a:pt x="497417" y="927727"/>
                  <a:pt x="469900" y="815544"/>
                  <a:pt x="469900" y="815544"/>
                </a:cubicBezTo>
              </a:path>
            </a:pathLst>
          </a:custGeom>
          <a:ln>
            <a:solidFill>
              <a:srgbClr val="66006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573818" y="4329432"/>
            <a:ext cx="1500082" cy="694861"/>
          </a:xfrm>
          <a:custGeom>
            <a:avLst/>
            <a:gdLst>
              <a:gd name="connsiteX0" fmla="*/ 0 w 1371600"/>
              <a:gd name="connsiteY0" fmla="*/ 831899 h 872661"/>
              <a:gd name="connsiteX1" fmla="*/ 101600 w 1371600"/>
              <a:gd name="connsiteY1" fmla="*/ 107999 h 872661"/>
              <a:gd name="connsiteX2" fmla="*/ 304800 w 1371600"/>
              <a:gd name="connsiteY2" fmla="*/ 82599 h 872661"/>
              <a:gd name="connsiteX3" fmla="*/ 393700 w 1371600"/>
              <a:gd name="connsiteY3" fmla="*/ 57199 h 872661"/>
              <a:gd name="connsiteX4" fmla="*/ 482600 w 1371600"/>
              <a:gd name="connsiteY4" fmla="*/ 501699 h 872661"/>
              <a:gd name="connsiteX5" fmla="*/ 558800 w 1371600"/>
              <a:gd name="connsiteY5" fmla="*/ 57199 h 872661"/>
              <a:gd name="connsiteX6" fmla="*/ 1066800 w 1371600"/>
              <a:gd name="connsiteY6" fmla="*/ 44499 h 872661"/>
              <a:gd name="connsiteX7" fmla="*/ 1308100 w 1371600"/>
              <a:gd name="connsiteY7" fmla="*/ 412799 h 872661"/>
              <a:gd name="connsiteX8" fmla="*/ 1358900 w 1371600"/>
              <a:gd name="connsiteY8" fmla="*/ 844599 h 872661"/>
              <a:gd name="connsiteX9" fmla="*/ 1371600 w 1371600"/>
              <a:gd name="connsiteY9" fmla="*/ 831899 h 87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872661">
                <a:moveTo>
                  <a:pt x="0" y="831899"/>
                </a:moveTo>
                <a:cubicBezTo>
                  <a:pt x="25400" y="532390"/>
                  <a:pt x="50800" y="232882"/>
                  <a:pt x="101600" y="107999"/>
                </a:cubicBezTo>
                <a:cubicBezTo>
                  <a:pt x="152400" y="-16884"/>
                  <a:pt x="256117" y="91066"/>
                  <a:pt x="304800" y="82599"/>
                </a:cubicBezTo>
                <a:cubicBezTo>
                  <a:pt x="353483" y="74132"/>
                  <a:pt x="364067" y="-12651"/>
                  <a:pt x="393700" y="57199"/>
                </a:cubicBezTo>
                <a:cubicBezTo>
                  <a:pt x="423333" y="127049"/>
                  <a:pt x="455083" y="501699"/>
                  <a:pt x="482600" y="501699"/>
                </a:cubicBezTo>
                <a:cubicBezTo>
                  <a:pt x="510117" y="501699"/>
                  <a:pt x="461433" y="133399"/>
                  <a:pt x="558800" y="57199"/>
                </a:cubicBezTo>
                <a:cubicBezTo>
                  <a:pt x="656167" y="-19001"/>
                  <a:pt x="941917" y="-14768"/>
                  <a:pt x="1066800" y="44499"/>
                </a:cubicBezTo>
                <a:cubicBezTo>
                  <a:pt x="1191683" y="103766"/>
                  <a:pt x="1259417" y="279449"/>
                  <a:pt x="1308100" y="412799"/>
                </a:cubicBezTo>
                <a:cubicBezTo>
                  <a:pt x="1356783" y="546149"/>
                  <a:pt x="1348317" y="774749"/>
                  <a:pt x="1358900" y="844599"/>
                </a:cubicBezTo>
                <a:cubicBezTo>
                  <a:pt x="1369483" y="914449"/>
                  <a:pt x="1371600" y="831899"/>
                  <a:pt x="1371600" y="831899"/>
                </a:cubicBezTo>
              </a:path>
            </a:pathLst>
          </a:custGeom>
          <a:ln>
            <a:solidFill>
              <a:srgbClr val="66006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9163050" y="4239427"/>
            <a:ext cx="241300" cy="840944"/>
          </a:xfrm>
          <a:custGeom>
            <a:avLst/>
            <a:gdLst>
              <a:gd name="connsiteX0" fmla="*/ 0 w 317500"/>
              <a:gd name="connsiteY0" fmla="*/ 869406 h 869406"/>
              <a:gd name="connsiteX1" fmla="*/ 114300 w 317500"/>
              <a:gd name="connsiteY1" fmla="*/ 107406 h 869406"/>
              <a:gd name="connsiteX2" fmla="*/ 317500 w 317500"/>
              <a:gd name="connsiteY2" fmla="*/ 5806 h 869406"/>
              <a:gd name="connsiteX3" fmla="*/ 317500 w 317500"/>
              <a:gd name="connsiteY3" fmla="*/ 5806 h 8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00" h="869406">
                <a:moveTo>
                  <a:pt x="0" y="869406"/>
                </a:moveTo>
                <a:cubicBezTo>
                  <a:pt x="30691" y="560372"/>
                  <a:pt x="61383" y="251339"/>
                  <a:pt x="114300" y="107406"/>
                </a:cubicBezTo>
                <a:cubicBezTo>
                  <a:pt x="167217" y="-36527"/>
                  <a:pt x="317500" y="5806"/>
                  <a:pt x="317500" y="5806"/>
                </a:cubicBezTo>
                <a:lnTo>
                  <a:pt x="317500" y="5806"/>
                </a:lnTo>
              </a:path>
            </a:pathLst>
          </a:custGeom>
          <a:ln>
            <a:solidFill>
              <a:srgbClr val="66006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 flipH="1">
            <a:off x="10234852" y="2930052"/>
            <a:ext cx="33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51" name="TextBox 50"/>
          <p:cNvSpPr txBox="1"/>
          <p:nvPr/>
        </p:nvSpPr>
        <p:spPr>
          <a:xfrm flipH="1">
            <a:off x="10222825" y="4747427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52" name="Line Callout 1 51"/>
          <p:cNvSpPr/>
          <p:nvPr/>
        </p:nvSpPr>
        <p:spPr>
          <a:xfrm>
            <a:off x="9638625" y="1684336"/>
            <a:ext cx="927100" cy="457200"/>
          </a:xfrm>
          <a:prstGeom prst="borderCallout1">
            <a:avLst>
              <a:gd name="adj1" fmla="val 18750"/>
              <a:gd name="adj2" fmla="val -8333"/>
              <a:gd name="adj3" fmla="val 46528"/>
              <a:gd name="adj4" fmla="val -44304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Network traffic</a:t>
            </a:r>
          </a:p>
        </p:txBody>
      </p:sp>
      <p:sp>
        <p:nvSpPr>
          <p:cNvPr id="53" name="Line Callout 1 52"/>
          <p:cNvSpPr/>
          <p:nvPr/>
        </p:nvSpPr>
        <p:spPr>
          <a:xfrm>
            <a:off x="9638625" y="3627436"/>
            <a:ext cx="927101" cy="457200"/>
          </a:xfrm>
          <a:prstGeom prst="borderCallout1">
            <a:avLst>
              <a:gd name="adj1" fmla="val 18750"/>
              <a:gd name="adj2" fmla="val -8333"/>
              <a:gd name="adj3" fmla="val -211806"/>
              <a:gd name="adj4" fmla="val -38456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Evidence/ command</a:t>
            </a:r>
          </a:p>
        </p:txBody>
      </p:sp>
      <p:cxnSp>
        <p:nvCxnSpPr>
          <p:cNvPr id="55" name="Straight Arrow Connector 54"/>
          <p:cNvCxnSpPr>
            <a:endCxn id="39" idx="0"/>
          </p:cNvCxnSpPr>
          <p:nvPr/>
        </p:nvCxnSpPr>
        <p:spPr>
          <a:xfrm>
            <a:off x="3276600" y="3678237"/>
            <a:ext cx="0" cy="1253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Line Callout 1 58"/>
          <p:cNvSpPr/>
          <p:nvPr/>
        </p:nvSpPr>
        <p:spPr>
          <a:xfrm>
            <a:off x="1879600" y="3449636"/>
            <a:ext cx="850900" cy="457200"/>
          </a:xfrm>
          <a:prstGeom prst="borderCallout1">
            <a:avLst>
              <a:gd name="adj1" fmla="val 29861"/>
              <a:gd name="adj2" fmla="val 102115"/>
              <a:gd name="adj3" fmla="val 127083"/>
              <a:gd name="adj4" fmla="val 165988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Alert message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3673644" y="3298854"/>
            <a:ext cx="0" cy="11921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Line Callout 1 62"/>
          <p:cNvSpPr/>
          <p:nvPr/>
        </p:nvSpPr>
        <p:spPr>
          <a:xfrm>
            <a:off x="3936326" y="4033836"/>
            <a:ext cx="844213" cy="457200"/>
          </a:xfrm>
          <a:prstGeom prst="borderCallout1">
            <a:avLst>
              <a:gd name="adj1" fmla="val 18750"/>
              <a:gd name="adj2" fmla="val -8333"/>
              <a:gd name="adj3" fmla="val -45139"/>
              <a:gd name="adj4" fmla="val -3160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Reset message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5536459" y="3678237"/>
            <a:ext cx="0" cy="1313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6045200" y="5618296"/>
            <a:ext cx="5320" cy="1007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6921500" y="3243256"/>
            <a:ext cx="15086" cy="305942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Line Callout 1 66"/>
          <p:cNvSpPr/>
          <p:nvPr/>
        </p:nvSpPr>
        <p:spPr>
          <a:xfrm>
            <a:off x="7314526" y="5574164"/>
            <a:ext cx="661075" cy="440724"/>
          </a:xfrm>
          <a:prstGeom prst="borderCallout1">
            <a:avLst>
              <a:gd name="adj1" fmla="val 18750"/>
              <a:gd name="adj2" fmla="val -8333"/>
              <a:gd name="adj3" fmla="val 63013"/>
              <a:gd name="adj4" fmla="val -586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Reset</a:t>
            </a:r>
          </a:p>
        </p:txBody>
      </p:sp>
      <p:sp>
        <p:nvSpPr>
          <p:cNvPr id="71" name="Line Callout 1 70"/>
          <p:cNvSpPr/>
          <p:nvPr/>
        </p:nvSpPr>
        <p:spPr>
          <a:xfrm>
            <a:off x="3936326" y="2651523"/>
            <a:ext cx="1041811" cy="457200"/>
          </a:xfrm>
          <a:prstGeom prst="borderCallout1">
            <a:avLst>
              <a:gd name="adj1" fmla="val 52084"/>
              <a:gd name="adj2" fmla="val 102888"/>
              <a:gd name="adj3" fmla="val 38194"/>
              <a:gd name="adj4" fmla="val 138010"/>
            </a:avLst>
          </a:prstGeom>
          <a:ln>
            <a:solidFill>
              <a:schemeClr val="tx2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Detection Stage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168902" y="1497980"/>
            <a:ext cx="380999" cy="0"/>
          </a:xfrm>
          <a:prstGeom prst="straightConnector1">
            <a:avLst/>
          </a:prstGeom>
          <a:ln w="12700"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524500" y="1486750"/>
            <a:ext cx="524044" cy="0"/>
          </a:xfrm>
          <a:prstGeom prst="straightConnector1">
            <a:avLst/>
          </a:prstGeom>
          <a:ln w="12700"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045200" y="1493166"/>
            <a:ext cx="876300" cy="4814"/>
          </a:xfrm>
          <a:prstGeom prst="straightConnector1">
            <a:avLst/>
          </a:prstGeom>
          <a:ln w="12700">
            <a:headEnd type="stealth"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Line Callout 1 45"/>
          <p:cNvSpPr/>
          <p:nvPr/>
        </p:nvSpPr>
        <p:spPr>
          <a:xfrm>
            <a:off x="6171526" y="1084875"/>
            <a:ext cx="584875" cy="457200"/>
          </a:xfrm>
          <a:prstGeom prst="borderCallout1">
            <a:avLst>
              <a:gd name="adj1" fmla="val 18750"/>
              <a:gd name="adj2" fmla="val -8333"/>
              <a:gd name="adj3" fmla="val -36806"/>
              <a:gd name="adj4" fmla="val -42132"/>
            </a:avLst>
          </a:prstGeom>
          <a:ln>
            <a:noFill/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aseline="-25000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3022600" y="1162556"/>
            <a:ext cx="0" cy="583038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55"/>
          <p:cNvSpPr/>
          <p:nvPr/>
        </p:nvSpPr>
        <p:spPr>
          <a:xfrm>
            <a:off x="3022600" y="2616167"/>
            <a:ext cx="749300" cy="627089"/>
          </a:xfrm>
          <a:custGeom>
            <a:avLst/>
            <a:gdLst>
              <a:gd name="connsiteX0" fmla="*/ 0 w 486981"/>
              <a:gd name="connsiteY0" fmla="*/ 790144 h 861842"/>
              <a:gd name="connsiteX1" fmla="*/ 76200 w 486981"/>
              <a:gd name="connsiteY1" fmla="*/ 117044 h 861842"/>
              <a:gd name="connsiteX2" fmla="*/ 381000 w 486981"/>
              <a:gd name="connsiteY2" fmla="*/ 66244 h 861842"/>
              <a:gd name="connsiteX3" fmla="*/ 482600 w 486981"/>
              <a:gd name="connsiteY3" fmla="*/ 802844 h 861842"/>
              <a:gd name="connsiteX4" fmla="*/ 469900 w 486981"/>
              <a:gd name="connsiteY4" fmla="*/ 815544 h 86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81" h="861842">
                <a:moveTo>
                  <a:pt x="0" y="790144"/>
                </a:moveTo>
                <a:cubicBezTo>
                  <a:pt x="6350" y="513919"/>
                  <a:pt x="12700" y="237694"/>
                  <a:pt x="76200" y="117044"/>
                </a:cubicBezTo>
                <a:cubicBezTo>
                  <a:pt x="139700" y="-3606"/>
                  <a:pt x="313267" y="-48056"/>
                  <a:pt x="381000" y="66244"/>
                </a:cubicBezTo>
                <a:cubicBezTo>
                  <a:pt x="448733" y="180544"/>
                  <a:pt x="467783" y="677961"/>
                  <a:pt x="482600" y="802844"/>
                </a:cubicBezTo>
                <a:cubicBezTo>
                  <a:pt x="497417" y="927727"/>
                  <a:pt x="469900" y="815544"/>
                  <a:pt x="469900" y="815544"/>
                </a:cubicBezTo>
              </a:path>
            </a:pathLst>
          </a:custGeom>
          <a:ln>
            <a:solidFill>
              <a:srgbClr val="66006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5217808" y="2613742"/>
            <a:ext cx="1856093" cy="614215"/>
          </a:xfrm>
          <a:custGeom>
            <a:avLst/>
            <a:gdLst>
              <a:gd name="connsiteX0" fmla="*/ 0 w 486981"/>
              <a:gd name="connsiteY0" fmla="*/ 790144 h 861842"/>
              <a:gd name="connsiteX1" fmla="*/ 76200 w 486981"/>
              <a:gd name="connsiteY1" fmla="*/ 117044 h 861842"/>
              <a:gd name="connsiteX2" fmla="*/ 381000 w 486981"/>
              <a:gd name="connsiteY2" fmla="*/ 66244 h 861842"/>
              <a:gd name="connsiteX3" fmla="*/ 482600 w 486981"/>
              <a:gd name="connsiteY3" fmla="*/ 802844 h 861842"/>
              <a:gd name="connsiteX4" fmla="*/ 469900 w 486981"/>
              <a:gd name="connsiteY4" fmla="*/ 815544 h 86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81" h="861842">
                <a:moveTo>
                  <a:pt x="0" y="790144"/>
                </a:moveTo>
                <a:cubicBezTo>
                  <a:pt x="6350" y="513919"/>
                  <a:pt x="12700" y="237694"/>
                  <a:pt x="76200" y="117044"/>
                </a:cubicBezTo>
                <a:cubicBezTo>
                  <a:pt x="139700" y="-3606"/>
                  <a:pt x="313267" y="-48056"/>
                  <a:pt x="381000" y="66244"/>
                </a:cubicBezTo>
                <a:cubicBezTo>
                  <a:pt x="448733" y="180544"/>
                  <a:pt x="467783" y="677961"/>
                  <a:pt x="482600" y="802844"/>
                </a:cubicBezTo>
                <a:cubicBezTo>
                  <a:pt x="497417" y="927727"/>
                  <a:pt x="469900" y="815544"/>
                  <a:pt x="469900" y="815544"/>
                </a:cubicBezTo>
              </a:path>
            </a:pathLst>
          </a:custGeom>
          <a:ln>
            <a:solidFill>
              <a:srgbClr val="66006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8953500" y="2651523"/>
            <a:ext cx="406400" cy="647330"/>
          </a:xfrm>
          <a:custGeom>
            <a:avLst/>
            <a:gdLst>
              <a:gd name="connsiteX0" fmla="*/ 0 w 317500"/>
              <a:gd name="connsiteY0" fmla="*/ 869406 h 869406"/>
              <a:gd name="connsiteX1" fmla="*/ 114300 w 317500"/>
              <a:gd name="connsiteY1" fmla="*/ 107406 h 869406"/>
              <a:gd name="connsiteX2" fmla="*/ 317500 w 317500"/>
              <a:gd name="connsiteY2" fmla="*/ 5806 h 869406"/>
              <a:gd name="connsiteX3" fmla="*/ 317500 w 317500"/>
              <a:gd name="connsiteY3" fmla="*/ 5806 h 8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00" h="869406">
                <a:moveTo>
                  <a:pt x="0" y="869406"/>
                </a:moveTo>
                <a:cubicBezTo>
                  <a:pt x="30691" y="560372"/>
                  <a:pt x="61383" y="251339"/>
                  <a:pt x="114300" y="107406"/>
                </a:cubicBezTo>
                <a:cubicBezTo>
                  <a:pt x="167217" y="-36527"/>
                  <a:pt x="317500" y="5806"/>
                  <a:pt x="317500" y="5806"/>
                </a:cubicBezTo>
                <a:lnTo>
                  <a:pt x="317500" y="5806"/>
                </a:lnTo>
              </a:path>
            </a:pathLst>
          </a:custGeom>
          <a:ln>
            <a:solidFill>
              <a:srgbClr val="66006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1663701" y="6778436"/>
            <a:ext cx="8546597" cy="238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571542" y="6256704"/>
            <a:ext cx="1449972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Controller(s)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6921500" y="5008992"/>
            <a:ext cx="15086" cy="1293684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Freeform 82"/>
          <p:cNvSpPr/>
          <p:nvPr/>
        </p:nvSpPr>
        <p:spPr>
          <a:xfrm>
            <a:off x="6045200" y="5794526"/>
            <a:ext cx="861216" cy="831510"/>
          </a:xfrm>
          <a:custGeom>
            <a:avLst/>
            <a:gdLst>
              <a:gd name="connsiteX0" fmla="*/ 0 w 486981"/>
              <a:gd name="connsiteY0" fmla="*/ 790144 h 861842"/>
              <a:gd name="connsiteX1" fmla="*/ 76200 w 486981"/>
              <a:gd name="connsiteY1" fmla="*/ 117044 h 861842"/>
              <a:gd name="connsiteX2" fmla="*/ 381000 w 486981"/>
              <a:gd name="connsiteY2" fmla="*/ 66244 h 861842"/>
              <a:gd name="connsiteX3" fmla="*/ 482600 w 486981"/>
              <a:gd name="connsiteY3" fmla="*/ 802844 h 861842"/>
              <a:gd name="connsiteX4" fmla="*/ 469900 w 486981"/>
              <a:gd name="connsiteY4" fmla="*/ 815544 h 86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81" h="861842">
                <a:moveTo>
                  <a:pt x="0" y="790144"/>
                </a:moveTo>
                <a:cubicBezTo>
                  <a:pt x="6350" y="513919"/>
                  <a:pt x="12700" y="237694"/>
                  <a:pt x="76200" y="117044"/>
                </a:cubicBezTo>
                <a:cubicBezTo>
                  <a:pt x="139700" y="-3606"/>
                  <a:pt x="313267" y="-48056"/>
                  <a:pt x="381000" y="66244"/>
                </a:cubicBezTo>
                <a:cubicBezTo>
                  <a:pt x="448733" y="180544"/>
                  <a:pt x="467783" y="677961"/>
                  <a:pt x="482600" y="802844"/>
                </a:cubicBezTo>
                <a:cubicBezTo>
                  <a:pt x="497417" y="927727"/>
                  <a:pt x="469900" y="815544"/>
                  <a:pt x="469900" y="815544"/>
                </a:cubicBezTo>
              </a:path>
            </a:pathLst>
          </a:custGeom>
          <a:ln>
            <a:solidFill>
              <a:srgbClr val="66006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 flipH="1">
            <a:off x="10222825" y="6256704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58" name="Line Callout 1 57"/>
          <p:cNvSpPr/>
          <p:nvPr/>
        </p:nvSpPr>
        <p:spPr>
          <a:xfrm>
            <a:off x="9638625" y="3627436"/>
            <a:ext cx="927101" cy="457200"/>
          </a:xfrm>
          <a:prstGeom prst="borderCallout1">
            <a:avLst>
              <a:gd name="adj1" fmla="val 74306"/>
              <a:gd name="adj2" fmla="val -1484"/>
              <a:gd name="adj3" fmla="val 140971"/>
              <a:gd name="adj4" fmla="val -31606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3276600" y="1169446"/>
            <a:ext cx="0" cy="583038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3678025" y="1146816"/>
            <a:ext cx="0" cy="583038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217807" y="1146816"/>
            <a:ext cx="0" cy="583038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921500" y="1176336"/>
            <a:ext cx="0" cy="583038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045200" y="1176336"/>
            <a:ext cx="0" cy="583038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537200" y="1176336"/>
            <a:ext cx="0" cy="583038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9163050" y="1146816"/>
            <a:ext cx="0" cy="583038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940800" y="1146816"/>
            <a:ext cx="0" cy="5830380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Line Callout 1 71"/>
          <p:cNvSpPr/>
          <p:nvPr/>
        </p:nvSpPr>
        <p:spPr>
          <a:xfrm>
            <a:off x="5736792" y="3576636"/>
            <a:ext cx="1041811" cy="457200"/>
          </a:xfrm>
          <a:prstGeom prst="borderCallout1">
            <a:avLst>
              <a:gd name="adj1" fmla="val 104862"/>
              <a:gd name="adj2" fmla="val 29746"/>
              <a:gd name="adj3" fmla="val 174307"/>
              <a:gd name="adj4" fmla="val 258"/>
            </a:avLst>
          </a:prstGeom>
          <a:solidFill>
            <a:schemeClr val="bg1"/>
          </a:solidFill>
          <a:ln>
            <a:solidFill>
              <a:schemeClr val="tx2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Correlation Stage</a:t>
            </a:r>
          </a:p>
        </p:txBody>
      </p:sp>
      <p:sp>
        <p:nvSpPr>
          <p:cNvPr id="73" name="Line Callout 1 72"/>
          <p:cNvSpPr/>
          <p:nvPr/>
        </p:nvSpPr>
        <p:spPr>
          <a:xfrm>
            <a:off x="5992016" y="5110298"/>
            <a:ext cx="914400" cy="457200"/>
          </a:xfrm>
          <a:prstGeom prst="borderCallout1">
            <a:avLst>
              <a:gd name="adj1" fmla="val 115973"/>
              <a:gd name="adj2" fmla="val 50235"/>
              <a:gd name="adj3" fmla="val 163194"/>
              <a:gd name="adj4" fmla="val 56332"/>
            </a:avLst>
          </a:prstGeom>
          <a:solidFill>
            <a:schemeClr val="bg1"/>
          </a:solidFill>
          <a:ln>
            <a:solidFill>
              <a:schemeClr val="tx2"/>
            </a:solidFill>
            <a:prstDash val="sysDash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Mitigation Stage</a:t>
            </a:r>
          </a:p>
        </p:txBody>
      </p:sp>
      <p:sp>
        <p:nvSpPr>
          <p:cNvPr id="69" name="Line Callout 1 68"/>
          <p:cNvSpPr/>
          <p:nvPr/>
        </p:nvSpPr>
        <p:spPr>
          <a:xfrm>
            <a:off x="4978136" y="5473766"/>
            <a:ext cx="886066" cy="457200"/>
          </a:xfrm>
          <a:prstGeom prst="borderCallout1">
            <a:avLst>
              <a:gd name="adj1" fmla="val 102083"/>
              <a:gd name="adj2" fmla="val 94943"/>
              <a:gd name="adj3" fmla="val 122462"/>
              <a:gd name="adj4" fmla="val 11774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Attack confirmed</a:t>
            </a:r>
          </a:p>
        </p:txBody>
      </p:sp>
      <p:sp>
        <p:nvSpPr>
          <p:cNvPr id="84" name="Line Callout 1 83"/>
          <p:cNvSpPr/>
          <p:nvPr/>
        </p:nvSpPr>
        <p:spPr>
          <a:xfrm>
            <a:off x="7314526" y="4109069"/>
            <a:ext cx="661075" cy="440724"/>
          </a:xfrm>
          <a:prstGeom prst="borderCallout1">
            <a:avLst>
              <a:gd name="adj1" fmla="val 18750"/>
              <a:gd name="adj2" fmla="val -8333"/>
              <a:gd name="adj3" fmla="val 63013"/>
              <a:gd name="adj4" fmla="val -58664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Reset</a:t>
            </a:r>
          </a:p>
        </p:txBody>
      </p:sp>
      <p:sp>
        <p:nvSpPr>
          <p:cNvPr id="68" name="Line Callout 1 67"/>
          <p:cNvSpPr/>
          <p:nvPr/>
        </p:nvSpPr>
        <p:spPr>
          <a:xfrm>
            <a:off x="2013618" y="1646236"/>
            <a:ext cx="1262982" cy="457200"/>
          </a:xfrm>
          <a:prstGeom prst="borderCallout1">
            <a:avLst>
              <a:gd name="adj1" fmla="val 179861"/>
              <a:gd name="adj2" fmla="val 94756"/>
              <a:gd name="adj3" fmla="val 102084"/>
              <a:gd name="adj4" fmla="val 89943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Increase of normal traffic</a:t>
            </a:r>
          </a:p>
        </p:txBody>
      </p:sp>
      <p:sp>
        <p:nvSpPr>
          <p:cNvPr id="86" name="Freeform 85"/>
          <p:cNvSpPr/>
          <p:nvPr/>
        </p:nvSpPr>
        <p:spPr>
          <a:xfrm>
            <a:off x="9574312" y="5840949"/>
            <a:ext cx="395189" cy="831510"/>
          </a:xfrm>
          <a:custGeom>
            <a:avLst/>
            <a:gdLst>
              <a:gd name="connsiteX0" fmla="*/ 0 w 486981"/>
              <a:gd name="connsiteY0" fmla="*/ 790144 h 861842"/>
              <a:gd name="connsiteX1" fmla="*/ 76200 w 486981"/>
              <a:gd name="connsiteY1" fmla="*/ 117044 h 861842"/>
              <a:gd name="connsiteX2" fmla="*/ 381000 w 486981"/>
              <a:gd name="connsiteY2" fmla="*/ 66244 h 861842"/>
              <a:gd name="connsiteX3" fmla="*/ 482600 w 486981"/>
              <a:gd name="connsiteY3" fmla="*/ 802844 h 861842"/>
              <a:gd name="connsiteX4" fmla="*/ 469900 w 486981"/>
              <a:gd name="connsiteY4" fmla="*/ 815544 h 86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81" h="861842">
                <a:moveTo>
                  <a:pt x="0" y="790144"/>
                </a:moveTo>
                <a:cubicBezTo>
                  <a:pt x="6350" y="513919"/>
                  <a:pt x="12700" y="237694"/>
                  <a:pt x="76200" y="117044"/>
                </a:cubicBezTo>
                <a:cubicBezTo>
                  <a:pt x="139700" y="-3606"/>
                  <a:pt x="313267" y="-48056"/>
                  <a:pt x="381000" y="66244"/>
                </a:cubicBezTo>
                <a:cubicBezTo>
                  <a:pt x="448733" y="180544"/>
                  <a:pt x="467783" y="677961"/>
                  <a:pt x="482600" y="802844"/>
                </a:cubicBezTo>
                <a:cubicBezTo>
                  <a:pt x="497417" y="927727"/>
                  <a:pt x="469900" y="815544"/>
                  <a:pt x="469900" y="815544"/>
                </a:cubicBezTo>
              </a:path>
            </a:pathLst>
          </a:custGeom>
          <a:ln>
            <a:solidFill>
              <a:srgbClr val="66006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728200" y="4109069"/>
            <a:ext cx="101600" cy="173188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Line Callout 1 87"/>
          <p:cNvSpPr/>
          <p:nvPr/>
        </p:nvSpPr>
        <p:spPr>
          <a:xfrm>
            <a:off x="4191000" y="1227136"/>
            <a:ext cx="787136" cy="457200"/>
          </a:xfrm>
          <a:prstGeom prst="borderCallout1">
            <a:avLst>
              <a:gd name="adj1" fmla="val 185417"/>
              <a:gd name="adj2" fmla="val 152141"/>
              <a:gd name="adj3" fmla="val 102084"/>
              <a:gd name="adj4" fmla="val 89943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Attack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13618" y="1671637"/>
            <a:ext cx="7270082" cy="1219731"/>
            <a:chOff x="489618" y="876300"/>
            <a:chExt cx="7270082" cy="1219731"/>
          </a:xfrm>
        </p:grpSpPr>
        <p:cxnSp>
          <p:nvCxnSpPr>
            <p:cNvPr id="16" name="Curved Connector 15"/>
            <p:cNvCxnSpPr/>
            <p:nvPr/>
          </p:nvCxnSpPr>
          <p:spPr>
            <a:xfrm flipV="1">
              <a:off x="489618" y="2057931"/>
              <a:ext cx="1008982" cy="38100"/>
            </a:xfrm>
            <a:prstGeom prst="curvedConnector3">
              <a:avLst/>
            </a:prstGeom>
            <a:ln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1524000" y="1547110"/>
              <a:ext cx="484050" cy="498121"/>
            </a:xfrm>
            <a:custGeom>
              <a:avLst/>
              <a:gdLst>
                <a:gd name="connsiteX0" fmla="*/ 0 w 435144"/>
                <a:gd name="connsiteY0" fmla="*/ 484011 h 484011"/>
                <a:gd name="connsiteX1" fmla="*/ 177800 w 435144"/>
                <a:gd name="connsiteY1" fmla="*/ 204611 h 484011"/>
                <a:gd name="connsiteX2" fmla="*/ 406400 w 435144"/>
                <a:gd name="connsiteY2" fmla="*/ 14111 h 484011"/>
                <a:gd name="connsiteX3" fmla="*/ 431800 w 435144"/>
                <a:gd name="connsiteY3" fmla="*/ 14111 h 48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44" h="484011">
                  <a:moveTo>
                    <a:pt x="0" y="484011"/>
                  </a:moveTo>
                  <a:cubicBezTo>
                    <a:pt x="55033" y="383469"/>
                    <a:pt x="110067" y="282928"/>
                    <a:pt x="177800" y="204611"/>
                  </a:cubicBezTo>
                  <a:cubicBezTo>
                    <a:pt x="245533" y="126294"/>
                    <a:pt x="364067" y="45861"/>
                    <a:pt x="406400" y="14111"/>
                  </a:cubicBezTo>
                  <a:cubicBezTo>
                    <a:pt x="448733" y="-17639"/>
                    <a:pt x="431800" y="14111"/>
                    <a:pt x="431800" y="14111"/>
                  </a:cubicBezTo>
                </a:path>
              </a:pathLst>
            </a:custGeom>
            <a:ln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2008050" y="1513605"/>
              <a:ext cx="1685757" cy="33505"/>
            </a:xfrm>
            <a:prstGeom prst="curvedConnector3">
              <a:avLst/>
            </a:prstGeom>
            <a:ln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>
            <a:xfrm>
              <a:off x="3693807" y="876300"/>
              <a:ext cx="1005193" cy="637305"/>
            </a:xfrm>
            <a:custGeom>
              <a:avLst/>
              <a:gdLst>
                <a:gd name="connsiteX0" fmla="*/ 0 w 435144"/>
                <a:gd name="connsiteY0" fmla="*/ 484011 h 484011"/>
                <a:gd name="connsiteX1" fmla="*/ 177800 w 435144"/>
                <a:gd name="connsiteY1" fmla="*/ 204611 h 484011"/>
                <a:gd name="connsiteX2" fmla="*/ 406400 w 435144"/>
                <a:gd name="connsiteY2" fmla="*/ 14111 h 484011"/>
                <a:gd name="connsiteX3" fmla="*/ 431800 w 435144"/>
                <a:gd name="connsiteY3" fmla="*/ 14111 h 48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44" h="484011">
                  <a:moveTo>
                    <a:pt x="0" y="484011"/>
                  </a:moveTo>
                  <a:cubicBezTo>
                    <a:pt x="55033" y="383469"/>
                    <a:pt x="110067" y="282928"/>
                    <a:pt x="177800" y="204611"/>
                  </a:cubicBezTo>
                  <a:cubicBezTo>
                    <a:pt x="245533" y="126294"/>
                    <a:pt x="364067" y="45861"/>
                    <a:pt x="406400" y="14111"/>
                  </a:cubicBezTo>
                  <a:cubicBezTo>
                    <a:pt x="448733" y="-17639"/>
                    <a:pt x="431800" y="14111"/>
                    <a:pt x="431800" y="14111"/>
                  </a:cubicBezTo>
                </a:path>
              </a:pathLst>
            </a:custGeom>
            <a:ln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4686300" y="889000"/>
              <a:ext cx="726285" cy="604725"/>
            </a:xfrm>
            <a:custGeom>
              <a:avLst/>
              <a:gdLst>
                <a:gd name="connsiteX0" fmla="*/ 0 w 726285"/>
                <a:gd name="connsiteY0" fmla="*/ 0 h 604725"/>
                <a:gd name="connsiteX1" fmla="*/ 508000 w 726285"/>
                <a:gd name="connsiteY1" fmla="*/ 177800 h 604725"/>
                <a:gd name="connsiteX2" fmla="*/ 698500 w 726285"/>
                <a:gd name="connsiteY2" fmla="*/ 571500 h 604725"/>
                <a:gd name="connsiteX3" fmla="*/ 723900 w 726285"/>
                <a:gd name="connsiteY3" fmla="*/ 584200 h 604725"/>
                <a:gd name="connsiteX4" fmla="*/ 685800 w 726285"/>
                <a:gd name="connsiteY4" fmla="*/ 584200 h 60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285" h="604725">
                  <a:moveTo>
                    <a:pt x="0" y="0"/>
                  </a:moveTo>
                  <a:cubicBezTo>
                    <a:pt x="195791" y="41275"/>
                    <a:pt x="391583" y="82550"/>
                    <a:pt x="508000" y="177800"/>
                  </a:cubicBezTo>
                  <a:cubicBezTo>
                    <a:pt x="624417" y="273050"/>
                    <a:pt x="662517" y="503767"/>
                    <a:pt x="698500" y="571500"/>
                  </a:cubicBezTo>
                  <a:cubicBezTo>
                    <a:pt x="734483" y="639233"/>
                    <a:pt x="726017" y="582083"/>
                    <a:pt x="723900" y="584200"/>
                  </a:cubicBezTo>
                  <a:cubicBezTo>
                    <a:pt x="721783" y="586317"/>
                    <a:pt x="703791" y="585258"/>
                    <a:pt x="685800" y="584200"/>
                  </a:cubicBezTo>
                </a:path>
              </a:pathLst>
            </a:custGeom>
            <a:ln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urved Connector 30"/>
            <p:cNvCxnSpPr/>
            <p:nvPr/>
          </p:nvCxnSpPr>
          <p:spPr>
            <a:xfrm>
              <a:off x="5412585" y="1516834"/>
              <a:ext cx="2004215" cy="44386"/>
            </a:xfrm>
            <a:prstGeom prst="curvedConnector3">
              <a:avLst/>
            </a:prstGeom>
            <a:ln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 35"/>
            <p:cNvSpPr/>
            <p:nvPr/>
          </p:nvSpPr>
          <p:spPr>
            <a:xfrm>
              <a:off x="7416800" y="1079500"/>
              <a:ext cx="342900" cy="481720"/>
            </a:xfrm>
            <a:custGeom>
              <a:avLst/>
              <a:gdLst>
                <a:gd name="connsiteX0" fmla="*/ 0 w 435144"/>
                <a:gd name="connsiteY0" fmla="*/ 484011 h 484011"/>
                <a:gd name="connsiteX1" fmla="*/ 177800 w 435144"/>
                <a:gd name="connsiteY1" fmla="*/ 204611 h 484011"/>
                <a:gd name="connsiteX2" fmla="*/ 406400 w 435144"/>
                <a:gd name="connsiteY2" fmla="*/ 14111 h 484011"/>
                <a:gd name="connsiteX3" fmla="*/ 431800 w 435144"/>
                <a:gd name="connsiteY3" fmla="*/ 14111 h 48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144" h="484011">
                  <a:moveTo>
                    <a:pt x="0" y="484011"/>
                  </a:moveTo>
                  <a:cubicBezTo>
                    <a:pt x="55033" y="383469"/>
                    <a:pt x="110067" y="282928"/>
                    <a:pt x="177800" y="204611"/>
                  </a:cubicBezTo>
                  <a:cubicBezTo>
                    <a:pt x="245533" y="126294"/>
                    <a:pt x="364067" y="45861"/>
                    <a:pt x="406400" y="14111"/>
                  </a:cubicBezTo>
                  <a:cubicBezTo>
                    <a:pt x="448733" y="-17639"/>
                    <a:pt x="431800" y="14111"/>
                    <a:pt x="431800" y="14111"/>
                  </a:cubicBezTo>
                </a:path>
              </a:pathLst>
            </a:custGeom>
            <a:ln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Line Callout 1 48"/>
          <p:cNvSpPr/>
          <p:nvPr/>
        </p:nvSpPr>
        <p:spPr>
          <a:xfrm>
            <a:off x="5272552" y="947736"/>
            <a:ext cx="1633864" cy="457200"/>
          </a:xfrm>
          <a:prstGeom prst="borderCallout1">
            <a:avLst>
              <a:gd name="adj1" fmla="val 18750"/>
              <a:gd name="adj2" fmla="val -8333"/>
              <a:gd name="adj3" fmla="val -36806"/>
              <a:gd name="adj4" fmla="val -42132"/>
            </a:avLst>
          </a:prstGeom>
          <a:solidFill>
            <a:schemeClr val="bg1"/>
          </a:solidFill>
          <a:ln>
            <a:noFill/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Processing overhead</a:t>
            </a:r>
            <a:endParaRPr lang="en-U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174446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3" grpId="0" animBg="1"/>
      <p:bldP spid="67" grpId="0" animBg="1"/>
      <p:bldP spid="71" grpId="0" animBg="1"/>
      <p:bldP spid="72" grpId="0" animBg="1"/>
      <p:bldP spid="73" grpId="0" animBg="1"/>
      <p:bldP spid="69" grpId="0" animBg="1"/>
      <p:bldP spid="84" grpId="0" animBg="1"/>
      <p:bldP spid="68" grpId="0" animBg="1"/>
      <p:bldP spid="8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easy fix?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solve distributed denial of service? </a:t>
            </a:r>
          </a:p>
        </p:txBody>
      </p:sp>
    </p:spTree>
    <p:extLst>
      <p:ext uri="{BB962C8B-B14F-4D97-AF65-F5344CB8AC3E}">
        <p14:creationId xmlns:p14="http://schemas.microsoft.com/office/powerpoint/2010/main" val="1822739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DDoS 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Ingress/Egress </a:t>
            </a:r>
            <a:r>
              <a:rPr lang="en-US" b="1" dirty="0"/>
              <a:t>Filtering</a:t>
            </a:r>
            <a:r>
              <a:rPr lang="en-US" dirty="0"/>
              <a:t>: Helps spoofed sources, not much else </a:t>
            </a:r>
          </a:p>
          <a:p>
            <a:r>
              <a:rPr lang="en-US" dirty="0" smtClean="0"/>
              <a:t>Better </a:t>
            </a:r>
            <a:r>
              <a:rPr lang="en-US" dirty="0"/>
              <a:t>Security </a:t>
            </a:r>
            <a:endParaRPr lang="en-US" dirty="0" smtClean="0"/>
          </a:p>
          <a:p>
            <a:pPr lvl="1"/>
            <a:r>
              <a:rPr lang="en-US" dirty="0" smtClean="0"/>
              <a:t>Limit </a:t>
            </a:r>
            <a:r>
              <a:rPr lang="en-US" dirty="0"/>
              <a:t>availability of zombies (not feasible) </a:t>
            </a:r>
            <a:endParaRPr lang="en-US" dirty="0" smtClean="0"/>
          </a:p>
          <a:p>
            <a:pPr lvl="1"/>
            <a:r>
              <a:rPr lang="en-US" dirty="0" smtClean="0"/>
              <a:t>Prevent </a:t>
            </a:r>
            <a:r>
              <a:rPr lang="en-US" dirty="0"/>
              <a:t>compromise and viruses (maybe in wonderful magic land where it rains chocolate and doughnuts) </a:t>
            </a:r>
          </a:p>
          <a:p>
            <a:r>
              <a:rPr lang="en-US" dirty="0" smtClean="0"/>
              <a:t>Quality </a:t>
            </a:r>
            <a:r>
              <a:rPr lang="en-US" dirty="0"/>
              <a:t>of Service Guarantees (</a:t>
            </a:r>
            <a:r>
              <a:rPr lang="en-US" dirty="0" err="1" smtClean="0"/>
              <a:t>QoS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Pre- </a:t>
            </a:r>
            <a:r>
              <a:rPr lang="en-US" dirty="0"/>
              <a:t>or dynamically allocated bandwidth (e.g., </a:t>
            </a:r>
            <a:r>
              <a:rPr lang="en-US" dirty="0" err="1"/>
              <a:t>diffserv</a:t>
            </a:r>
            <a:r>
              <a:rPr lang="en-US" dirty="0"/>
              <a:t>) </a:t>
            </a:r>
          </a:p>
          <a:p>
            <a:pPr lvl="1"/>
            <a:r>
              <a:rPr lang="en-US" dirty="0" smtClean="0"/>
              <a:t>Helps </a:t>
            </a:r>
            <a:r>
              <a:rPr lang="en-US" dirty="0"/>
              <a:t>where such things are available </a:t>
            </a:r>
          </a:p>
          <a:p>
            <a:r>
              <a:rPr lang="en-US" dirty="0" smtClean="0"/>
              <a:t>Content replication</a:t>
            </a:r>
            <a:endParaRPr lang="en-US" dirty="0"/>
          </a:p>
          <a:p>
            <a:pPr lvl="1"/>
            <a:r>
              <a:rPr lang="en-US" dirty="0" smtClean="0"/>
              <a:t>Useful </a:t>
            </a:r>
            <a:r>
              <a:rPr lang="en-US" dirty="0"/>
              <a:t>for static content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83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Pushback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Initially, detect the DDoS and flag the sources/types/ links of DDoS traffic </a:t>
            </a:r>
          </a:p>
          <a:p>
            <a:r>
              <a:rPr lang="en-US" b="1" dirty="0" smtClean="0"/>
              <a:t>Pushback </a:t>
            </a:r>
            <a:r>
              <a:rPr lang="en-US" dirty="0"/>
              <a:t>on upstream routers </a:t>
            </a:r>
            <a:endParaRPr lang="en-US" dirty="0" smtClean="0"/>
          </a:p>
          <a:p>
            <a:pPr lvl="1"/>
            <a:r>
              <a:rPr lang="en-US" dirty="0" smtClean="0"/>
              <a:t>Contact </a:t>
            </a:r>
            <a:r>
              <a:rPr lang="en-US" dirty="0"/>
              <a:t>upstream routers using PB protocol </a:t>
            </a:r>
            <a:endParaRPr lang="en-US" dirty="0" smtClean="0"/>
          </a:p>
          <a:p>
            <a:pPr lvl="1"/>
            <a:r>
              <a:rPr lang="en-US" dirty="0" smtClean="0"/>
              <a:t>Indicate </a:t>
            </a:r>
            <a:r>
              <a:rPr lang="en-US" dirty="0"/>
              <a:t>some filtering rules (based on observed flows) </a:t>
            </a:r>
          </a:p>
          <a:p>
            <a:r>
              <a:rPr lang="en-US" dirty="0" smtClean="0"/>
              <a:t>Repeat </a:t>
            </a:r>
            <a:r>
              <a:rPr lang="en-US" dirty="0"/>
              <a:t>as necessary towards </a:t>
            </a:r>
            <a:r>
              <a:rPr lang="en-US" dirty="0" smtClean="0"/>
              <a:t>sources</a:t>
            </a:r>
            <a:endParaRPr lang="en-US" dirty="0"/>
          </a:p>
          <a:p>
            <a:r>
              <a:rPr lang="en-US" dirty="0" smtClean="0"/>
              <a:t>Works </a:t>
            </a:r>
            <a:r>
              <a:rPr lang="en-US" dirty="0"/>
              <a:t>well in wonderful magic land where it rains </a:t>
            </a:r>
            <a:r>
              <a:rPr lang="en-US" dirty="0" smtClean="0"/>
              <a:t>chocolate </a:t>
            </a:r>
            <a:r>
              <a:rPr lang="en-US" dirty="0"/>
              <a:t>and doughnuts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70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Traceback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small probability (e.g., 1/20,000), routers include identity of previous hop with packet data </a:t>
            </a:r>
          </a:p>
          <a:p>
            <a:r>
              <a:rPr lang="en-US" dirty="0" smtClean="0"/>
              <a:t>For </a:t>
            </a:r>
            <a:r>
              <a:rPr lang="en-US" dirty="0"/>
              <a:t>large flows, targets can reconstruct path to source </a:t>
            </a:r>
          </a:p>
          <a:p>
            <a:r>
              <a:rPr lang="en-US" dirty="0" smtClean="0"/>
              <a:t>Statistics </a:t>
            </a:r>
            <a:r>
              <a:rPr lang="en-US" dirty="0"/>
              <a:t>say that the path will be exposed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2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OSI stack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890" y="1690688"/>
            <a:ext cx="9041962" cy="48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1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DDoS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 </a:t>
            </a:r>
            <a:r>
              <a:rPr lang="en-US" dirty="0"/>
              <a:t>of the “protocol oriented” solutions have really seen any adoption </a:t>
            </a:r>
            <a:endParaRPr lang="en-US" dirty="0" smtClean="0"/>
          </a:p>
          <a:p>
            <a:pPr lvl="1"/>
            <a:r>
              <a:rPr lang="en-US" dirty="0" smtClean="0"/>
              <a:t>too </a:t>
            </a:r>
            <a:r>
              <a:rPr lang="en-US" dirty="0"/>
              <a:t>many untrusting, ill-informed, mutually suspicious parties must play together </a:t>
            </a:r>
          </a:p>
          <a:p>
            <a:r>
              <a:rPr lang="en-US" dirty="0" smtClean="0"/>
              <a:t>Real </a:t>
            </a:r>
            <a:r>
              <a:rPr lang="en-US" dirty="0"/>
              <a:t>Solution </a:t>
            </a:r>
            <a:endParaRPr lang="en-US" dirty="0" smtClean="0"/>
          </a:p>
          <a:p>
            <a:pPr lvl="1"/>
            <a:r>
              <a:rPr lang="en-US" dirty="0" smtClean="0"/>
              <a:t>Large </a:t>
            </a:r>
            <a:r>
              <a:rPr lang="en-US" dirty="0"/>
              <a:t>ISPs police their ingress/egress points very carefully </a:t>
            </a:r>
            <a:endParaRPr lang="en-US" dirty="0" smtClean="0"/>
          </a:p>
          <a:p>
            <a:pPr lvl="1"/>
            <a:r>
              <a:rPr lang="en-US" dirty="0" smtClean="0"/>
              <a:t>Watch </a:t>
            </a:r>
            <a:r>
              <a:rPr lang="en-US" dirty="0"/>
              <a:t>for DDoS attacks and filter appropriately </a:t>
            </a:r>
            <a:endParaRPr lang="en-US" dirty="0" smtClean="0"/>
          </a:p>
          <a:p>
            <a:pPr lvl="1"/>
            <a:r>
              <a:rPr lang="en-US" dirty="0" smtClean="0"/>
              <a:t>Develop </a:t>
            </a:r>
            <a:r>
              <a:rPr lang="en-US" dirty="0"/>
              <a:t>products that coordinate view from many vantage points in the network to identify upswings in traffic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96269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IP Packet Format (RFC791)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Source </a:t>
            </a:r>
            <a:r>
              <a:rPr lang="en-US" dirty="0"/>
              <a:t>Routing allows sender to specify route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Set </a:t>
            </a:r>
            <a:r>
              <a:rPr lang="en-US" dirty="0"/>
              <a:t>flag in </a:t>
            </a:r>
            <a:r>
              <a:rPr lang="en-US" i="1" dirty="0"/>
              <a:t>Flags </a:t>
            </a:r>
            <a:r>
              <a:rPr lang="en-US" dirty="0"/>
              <a:t>field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Specify </a:t>
            </a:r>
            <a:r>
              <a:rPr lang="en-US" dirty="0"/>
              <a:t>routes in </a:t>
            </a:r>
            <a:r>
              <a:rPr lang="en-US" i="1" dirty="0"/>
              <a:t>Options </a:t>
            </a:r>
            <a:r>
              <a:rPr lang="en-US" dirty="0"/>
              <a:t>field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3128585"/>
            <a:ext cx="68199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Q: What are the security implications of Source Routing? </a:t>
            </a:r>
            <a:endParaRPr lang="en-US" dirty="0" smtClean="0"/>
          </a:p>
          <a:p>
            <a:r>
              <a:rPr lang="en-US" dirty="0" smtClean="0"/>
              <a:t>Q</a:t>
            </a:r>
            <a:r>
              <a:rPr lang="en-US" dirty="0"/>
              <a:t>: What are the possible defenses?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2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 Manipulation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RIP - Routing Information Protocol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Distance </a:t>
            </a:r>
            <a:r>
              <a:rPr lang="en-US" dirty="0"/>
              <a:t>vector routing protocol used for the local network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Routers </a:t>
            </a:r>
            <a:r>
              <a:rPr lang="en-US" dirty="0"/>
              <a:t>exchange reachability and “distance” vectors for all the sub-networks within (a typically small) domain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Use </a:t>
            </a:r>
            <a:r>
              <a:rPr lang="en-US" dirty="0"/>
              <a:t>vectors to decide which route is best </a:t>
            </a:r>
          </a:p>
          <a:p>
            <a:r>
              <a:rPr lang="en-US" dirty="0" smtClean="0"/>
              <a:t>Problem</a:t>
            </a:r>
            <a:r>
              <a:rPr lang="en-US" dirty="0"/>
              <a:t>: </a:t>
            </a:r>
            <a:r>
              <a:rPr lang="en-US" dirty="0" smtClean="0"/>
              <a:t>Data (</a:t>
            </a:r>
            <a:r>
              <a:rPr lang="en-US" dirty="0"/>
              <a:t>vectors</a:t>
            </a:r>
            <a:r>
              <a:rPr lang="en-US" dirty="0" smtClean="0"/>
              <a:t>) are not authenticated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Forge </a:t>
            </a:r>
            <a:r>
              <a:rPr lang="en-US" dirty="0"/>
              <a:t>vectors to cause traffic to be routed through adversary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or </a:t>
            </a:r>
            <a:r>
              <a:rPr lang="en-US" dirty="0"/>
              <a:t>cause </a:t>
            </a:r>
            <a:r>
              <a:rPr lang="en-US" dirty="0" err="1" smtClean="0"/>
              <a:t>DoS</a:t>
            </a:r>
            <a:endParaRPr lang="en-US" dirty="0" smtClean="0"/>
          </a:p>
          <a:p>
            <a:r>
              <a:rPr lang="en-US" dirty="0" smtClean="0"/>
              <a:t>Solutions</a:t>
            </a:r>
            <a:r>
              <a:rPr lang="en-US" dirty="0"/>
              <a:t>: ? </a:t>
            </a:r>
          </a:p>
        </p:txBody>
      </p:sp>
    </p:spTree>
    <p:extLst>
      <p:ext uri="{BB962C8B-B14F-4D97-AF65-F5344CB8AC3E}">
        <p14:creationId xmlns:p14="http://schemas.microsoft.com/office/powerpoint/2010/main" val="154271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ICMP is used as a control plane for IP messages </a:t>
            </a:r>
          </a:p>
          <a:p>
            <a:pPr lvl="1"/>
            <a:r>
              <a:rPr lang="en-US" dirty="0" smtClean="0"/>
              <a:t>Ping </a:t>
            </a:r>
            <a:r>
              <a:rPr lang="en-US" dirty="0"/>
              <a:t>(connectivity </a:t>
            </a:r>
            <a:r>
              <a:rPr lang="en-US" dirty="0" smtClean="0"/>
              <a:t>probe)</a:t>
            </a:r>
          </a:p>
          <a:p>
            <a:pPr lvl="1"/>
            <a:r>
              <a:rPr lang="en-US" dirty="0" smtClean="0"/>
              <a:t>Destination </a:t>
            </a:r>
            <a:r>
              <a:rPr lang="en-US" dirty="0"/>
              <a:t>unreachable (error notification) </a:t>
            </a:r>
          </a:p>
          <a:p>
            <a:pPr lvl="1"/>
            <a:r>
              <a:rPr lang="en-US" dirty="0" smtClean="0"/>
              <a:t>Time-to-live </a:t>
            </a:r>
            <a:r>
              <a:rPr lang="en-US" dirty="0"/>
              <a:t>exceeded (error notification) </a:t>
            </a:r>
            <a:endParaRPr lang="en-US" dirty="0" smtClean="0">
              <a:effectLst/>
            </a:endParaRPr>
          </a:p>
          <a:p>
            <a:r>
              <a:rPr lang="en-US" dirty="0" smtClean="0"/>
              <a:t>Some </a:t>
            </a:r>
            <a:r>
              <a:rPr lang="en-US" dirty="0"/>
              <a:t>ICMP messages cause clients to alter </a:t>
            </a:r>
            <a:r>
              <a:rPr lang="en-US" dirty="0" smtClean="0"/>
              <a:t>behavior: e.g</a:t>
            </a:r>
            <a:r>
              <a:rPr lang="en-US" dirty="0"/>
              <a:t>., TCP RSTs on destination unreachable or TTL-exceeded </a:t>
            </a:r>
            <a:endParaRPr lang="en-US" dirty="0" smtClean="0">
              <a:effectLst/>
            </a:endParaRPr>
          </a:p>
          <a:p>
            <a:r>
              <a:rPr lang="en-US" dirty="0" smtClean="0"/>
              <a:t>ICMP </a:t>
            </a:r>
            <a:r>
              <a:rPr lang="en-US" dirty="0"/>
              <a:t>messages are easy to spoof: no </a:t>
            </a:r>
            <a:r>
              <a:rPr lang="en-US" dirty="0" smtClean="0"/>
              <a:t>handshake</a:t>
            </a:r>
          </a:p>
          <a:p>
            <a:r>
              <a:rPr lang="en-US" dirty="0" smtClean="0"/>
              <a:t>Enables </a:t>
            </a:r>
            <a:r>
              <a:rPr lang="en-US" dirty="0"/>
              <a:t>attacker to remotely reset others’ connections </a:t>
            </a:r>
          </a:p>
          <a:p>
            <a:r>
              <a:rPr lang="en-US" dirty="0" smtClean="0"/>
              <a:t>Solution</a:t>
            </a:r>
            <a:r>
              <a:rPr lang="en-US" dirty="0"/>
              <a:t>: </a:t>
            </a:r>
          </a:p>
          <a:p>
            <a:pPr lvl="1"/>
            <a:r>
              <a:rPr lang="en-US" dirty="0" smtClean="0"/>
              <a:t>Verify/sanity </a:t>
            </a:r>
            <a:r>
              <a:rPr lang="en-US" dirty="0"/>
              <a:t>check sources and </a:t>
            </a:r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Filter </a:t>
            </a:r>
            <a:r>
              <a:rPr lang="en-US" dirty="0"/>
              <a:t>most of ICMP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7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Ping of Death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IP Fragmentation</a:t>
            </a:r>
          </a:p>
          <a:p>
            <a:r>
              <a:rPr lang="en-US" dirty="0"/>
              <a:t>16-bit “Total Length” field allows </a:t>
            </a:r>
            <a:r>
              <a:rPr lang="en-US" dirty="0" smtClean="0"/>
              <a:t>??? </a:t>
            </a:r>
            <a:r>
              <a:rPr lang="en-US" dirty="0"/>
              <a:t>byte packets </a:t>
            </a:r>
            <a:endParaRPr lang="en-US" dirty="0" smtClean="0">
              <a:effectLst/>
            </a:endParaRPr>
          </a:p>
          <a:p>
            <a:r>
              <a:rPr lang="en-US" dirty="0" smtClean="0"/>
              <a:t>Data </a:t>
            </a:r>
            <a:r>
              <a:rPr lang="en-US" dirty="0"/>
              <a:t>link (layer 2) often imposes significantly smaller </a:t>
            </a:r>
            <a:r>
              <a:rPr lang="en-US" b="1" dirty="0"/>
              <a:t>Maximum Transmission Unit </a:t>
            </a:r>
            <a:r>
              <a:rPr lang="en-US" dirty="0"/>
              <a:t>(MTU) (normally 1500 bytes) </a:t>
            </a:r>
            <a:endParaRPr lang="en-US" dirty="0" smtClean="0">
              <a:effectLst/>
            </a:endParaRPr>
          </a:p>
          <a:p>
            <a:r>
              <a:rPr lang="en-US" dirty="0" smtClean="0"/>
              <a:t>Fragmentation </a:t>
            </a:r>
            <a:r>
              <a:rPr lang="en-US" dirty="0"/>
              <a:t>supports packet sizes greater than MTU and less than </a:t>
            </a:r>
            <a:r>
              <a:rPr lang="en-US" dirty="0" smtClean="0"/>
              <a:t>max packet size</a:t>
            </a:r>
            <a:endParaRPr lang="en-US" dirty="0" smtClean="0">
              <a:effectLst/>
            </a:endParaRPr>
          </a:p>
          <a:p>
            <a:r>
              <a:rPr lang="en-US" dirty="0" smtClean="0"/>
              <a:t>13-bit </a:t>
            </a:r>
            <a:r>
              <a:rPr lang="en-US" dirty="0"/>
              <a:t>Fragment Offset specifies offset of fragmented packet, in units of 8 bytes </a:t>
            </a:r>
            <a:endParaRPr lang="en-US" dirty="0" smtClean="0">
              <a:effectLst/>
            </a:endParaRPr>
          </a:p>
          <a:p>
            <a:r>
              <a:rPr lang="en-US" dirty="0" smtClean="0"/>
              <a:t>Receiver </a:t>
            </a:r>
            <a:r>
              <a:rPr lang="en-US" dirty="0"/>
              <a:t>reconstructs IP packet from fragments, and delivers it to Transport Layer (layer 4) after reassembly </a:t>
            </a:r>
            <a:endParaRPr lang="en-US" dirty="0" smtClean="0">
              <a:effectLst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Ping of Death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897" y="1846466"/>
            <a:ext cx="8368206" cy="417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Ping of Death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Maximum packet size: 65,535 bytes </a:t>
            </a:r>
            <a:endParaRPr lang="en-US" dirty="0" smtClean="0">
              <a:effectLst/>
            </a:endParaRPr>
          </a:p>
          <a:p>
            <a:r>
              <a:rPr lang="en-US" dirty="0" smtClean="0"/>
              <a:t>Maximum </a:t>
            </a:r>
            <a:r>
              <a:rPr lang="en-US" dirty="0"/>
              <a:t>13-bit offset is (2</a:t>
            </a:r>
            <a:r>
              <a:rPr lang="en-US" baseline="30000" dirty="0"/>
              <a:t>13</a:t>
            </a:r>
            <a:r>
              <a:rPr lang="en-US" dirty="0"/>
              <a:t> - 1) * 8 = 65,528 </a:t>
            </a:r>
            <a:endParaRPr lang="en-US" dirty="0" smtClean="0">
              <a:effectLst/>
            </a:endParaRPr>
          </a:p>
          <a:p>
            <a:r>
              <a:rPr lang="en-US" dirty="0" smtClean="0"/>
              <a:t>In </a:t>
            </a:r>
            <a:r>
              <a:rPr lang="en-US" dirty="0"/>
              <a:t>1996, someone discovered that many operating systems, routers, etc. could be crash/rebooted by sending a </a:t>
            </a:r>
            <a:r>
              <a:rPr lang="en-US" b="1" dirty="0"/>
              <a:t>single </a:t>
            </a:r>
            <a:r>
              <a:rPr lang="en-US" dirty="0"/>
              <a:t>malformed packet </a:t>
            </a:r>
            <a:endParaRPr lang="en-US" dirty="0" smtClean="0">
              <a:effectLst/>
            </a:endParaRPr>
          </a:p>
          <a:p>
            <a:r>
              <a:rPr lang="en-US" dirty="0" smtClean="0"/>
              <a:t>If </a:t>
            </a:r>
            <a:r>
              <a:rPr lang="en-US" dirty="0"/>
              <a:t>packet with maximum possible offset has more than 7 bytes, IP buffers allocated with 65,535 bytes will be overflowed </a:t>
            </a:r>
          </a:p>
          <a:p>
            <a:pPr lvl="1"/>
            <a:r>
              <a:rPr lang="en-US" dirty="0" smtClean="0"/>
              <a:t>..</a:t>
            </a:r>
            <a:r>
              <a:rPr lang="en-US" dirty="0"/>
              <a:t>causing crashes and reboots </a:t>
            </a:r>
          </a:p>
          <a:p>
            <a:r>
              <a:rPr lang="en-US" dirty="0" smtClean="0"/>
              <a:t>Not </a:t>
            </a:r>
            <a:r>
              <a:rPr lang="en-US" dirty="0"/>
              <a:t>really ICMP specific, but easy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% </a:t>
            </a:r>
            <a:r>
              <a:rPr lang="en-US" dirty="0"/>
              <a:t>ping -s 65510 </a:t>
            </a:r>
            <a:r>
              <a:rPr lang="en-US" dirty="0" err="1" smtClean="0"/>
              <a:t>your.host.ip.address</a:t>
            </a:r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 err="1"/>
              <a:t>OSes</a:t>
            </a:r>
            <a:r>
              <a:rPr lang="en-US" dirty="0"/>
              <a:t> and firewalls have been hardened against PODs </a:t>
            </a:r>
          </a:p>
          <a:p>
            <a:r>
              <a:rPr lang="en-US" dirty="0" smtClean="0"/>
              <a:t>This </a:t>
            </a:r>
            <a:r>
              <a:rPr lang="en-US" dirty="0"/>
              <a:t>was a popular pastime of early hackers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ARP Spoofing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052782"/>
            <a:ext cx="10515600" cy="189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ARP </a:t>
            </a:r>
            <a:r>
              <a:rPr lang="en-US" dirty="0" smtClean="0"/>
              <a:t>Spoofing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ARP response overwrites the previous entry </a:t>
            </a:r>
            <a:r>
              <a:rPr lang="en-US" dirty="0" smtClean="0"/>
              <a:t>in </a:t>
            </a:r>
            <a:r>
              <a:rPr lang="en-US" dirty="0"/>
              <a:t>ARP table -- </a:t>
            </a:r>
            <a:r>
              <a:rPr lang="en-US" b="1" dirty="0"/>
              <a:t>last response wins</a:t>
            </a:r>
            <a:r>
              <a:rPr lang="en-US" dirty="0"/>
              <a:t>! </a:t>
            </a:r>
            <a:endParaRPr lang="en-US" dirty="0" smtClean="0"/>
          </a:p>
          <a:p>
            <a:r>
              <a:rPr lang="en-US" dirty="0" smtClean="0"/>
              <a:t>Attack</a:t>
            </a:r>
            <a:r>
              <a:rPr lang="en-US" dirty="0"/>
              <a:t>: </a:t>
            </a:r>
            <a:r>
              <a:rPr lang="en-US" dirty="0" smtClean="0"/>
              <a:t>Forge ARP response</a:t>
            </a:r>
          </a:p>
          <a:p>
            <a:r>
              <a:rPr lang="en-US" dirty="0" smtClean="0"/>
              <a:t>Effects</a:t>
            </a:r>
            <a:r>
              <a:rPr lang="en-US" dirty="0"/>
              <a:t>: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Man-in-the-Middle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Denial-of-service </a:t>
            </a:r>
            <a:endParaRPr lang="en-US" dirty="0" smtClean="0">
              <a:effectLst/>
            </a:endParaRPr>
          </a:p>
          <a:p>
            <a:r>
              <a:rPr lang="en-US" dirty="0" smtClean="0"/>
              <a:t>Also </a:t>
            </a:r>
            <a:r>
              <a:rPr lang="en-US" dirty="0"/>
              <a:t>called </a:t>
            </a:r>
            <a:r>
              <a:rPr lang="en-US" b="1" dirty="0"/>
              <a:t>ARP Poisoning </a:t>
            </a:r>
            <a:r>
              <a:rPr lang="en-US" dirty="0"/>
              <a:t>or </a:t>
            </a:r>
            <a:r>
              <a:rPr lang="en-US" b="1" dirty="0"/>
              <a:t>ARP Flooding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2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Fundamentally about transmitting information between two devices </a:t>
            </a:r>
            <a:endParaRPr lang="en-US" dirty="0" smtClean="0">
              <a:effectLst/>
            </a:endParaRPr>
          </a:p>
          <a:p>
            <a:r>
              <a:rPr lang="en-US" dirty="0" smtClean="0"/>
              <a:t>Communication </a:t>
            </a:r>
            <a:r>
              <a:rPr lang="en-US" dirty="0"/>
              <a:t>is now possible between any two devices anywhere (just about) </a:t>
            </a:r>
          </a:p>
          <a:p>
            <a:pPr lvl="1"/>
            <a:r>
              <a:rPr lang="en-US" dirty="0" smtClean="0"/>
              <a:t>Lots </a:t>
            </a:r>
            <a:r>
              <a:rPr lang="en-US" dirty="0"/>
              <a:t>of abstraction involved (see previous slide) </a:t>
            </a:r>
          </a:p>
          <a:p>
            <a:pPr lvl="1"/>
            <a:r>
              <a:rPr lang="en-US" dirty="0" smtClean="0"/>
              <a:t>Lots of network components </a:t>
            </a:r>
            <a:r>
              <a:rPr lang="en-US" dirty="0"/>
              <a:t>(routers) </a:t>
            </a:r>
          </a:p>
          <a:p>
            <a:pPr lvl="1"/>
            <a:r>
              <a:rPr lang="en-US" dirty="0" smtClean="0"/>
              <a:t>Standard protocols </a:t>
            </a:r>
            <a:r>
              <a:rPr lang="en-US" dirty="0"/>
              <a:t>(e.g</a:t>
            </a:r>
            <a:r>
              <a:rPr lang="en-US" dirty="0" smtClean="0"/>
              <a:t>., IP, TCP, UDP)</a:t>
            </a:r>
          </a:p>
          <a:p>
            <a:pPr lvl="1"/>
            <a:r>
              <a:rPr lang="en-US" dirty="0" smtClean="0"/>
              <a:t>Wired </a:t>
            </a:r>
            <a:r>
              <a:rPr lang="en-US" dirty="0"/>
              <a:t>and wireless </a:t>
            </a:r>
            <a:endParaRPr lang="en-US" dirty="0" smtClean="0">
              <a:effectLst/>
            </a:endParaRPr>
          </a:p>
          <a:p>
            <a:r>
              <a:rPr lang="en-US" dirty="0" smtClean="0"/>
              <a:t>What </a:t>
            </a:r>
            <a:r>
              <a:rPr lang="en-US" dirty="0"/>
              <a:t>about ensuring </a:t>
            </a:r>
            <a:r>
              <a:rPr lang="en-US" i="1" dirty="0"/>
              <a:t>security</a:t>
            </a:r>
            <a:r>
              <a:rPr lang="en-US" dirty="0"/>
              <a:t>?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5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ARP Spoofing: Defenses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Smart switches that remember MAC addresses </a:t>
            </a:r>
            <a:endParaRPr lang="en-US" dirty="0" smtClean="0">
              <a:effectLst/>
            </a:endParaRPr>
          </a:p>
          <a:p>
            <a:r>
              <a:rPr lang="en-US" dirty="0" smtClean="0"/>
              <a:t>Switches </a:t>
            </a:r>
            <a:r>
              <a:rPr lang="en-US" dirty="0"/>
              <a:t>that assign hosts to specific ports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1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 flawed protocols and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Finger user </a:t>
            </a:r>
            <a:r>
              <a:rPr lang="en-US" dirty="0" smtClean="0"/>
              <a:t>identity: host </a:t>
            </a:r>
            <a:r>
              <a:rPr lang="en-US" dirty="0"/>
              <a:t>gives up who is logged in, existence of identities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is horrible in a distributed </a:t>
            </a:r>
            <a:r>
              <a:rPr lang="en-US" dirty="0" smtClean="0"/>
              <a:t>environment. Why?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11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POP/SMTP/FTP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 office protocol - mail retrieval </a:t>
            </a:r>
          </a:p>
          <a:p>
            <a:pPr lvl="1"/>
            <a:r>
              <a:rPr lang="en-US" dirty="0" smtClean="0"/>
              <a:t>Passwords </a:t>
            </a:r>
            <a:r>
              <a:rPr lang="en-US" dirty="0"/>
              <a:t>passed in the </a:t>
            </a:r>
            <a:r>
              <a:rPr lang="en-US" dirty="0" smtClean="0"/>
              <a:t>clear</a:t>
            </a:r>
          </a:p>
          <a:p>
            <a:pPr lvl="1"/>
            <a:r>
              <a:rPr lang="en-US" dirty="0" smtClean="0"/>
              <a:t>Solution</a:t>
            </a:r>
            <a:r>
              <a:rPr lang="en-US" dirty="0"/>
              <a:t>: SSL, SSH, Kerberos </a:t>
            </a:r>
            <a:endParaRPr lang="en-US" dirty="0" smtClean="0">
              <a:effectLst/>
            </a:endParaRPr>
          </a:p>
          <a:p>
            <a:r>
              <a:rPr lang="en-US" dirty="0" smtClean="0"/>
              <a:t>Simple </a:t>
            </a:r>
            <a:r>
              <a:rPr lang="en-US" dirty="0"/>
              <a:t>mail transport protocol (SMTP) - email </a:t>
            </a:r>
            <a:endParaRPr lang="en-US" dirty="0" smtClean="0"/>
          </a:p>
          <a:p>
            <a:pPr lvl="1"/>
            <a:r>
              <a:rPr lang="en-US" dirty="0" smtClean="0"/>
              <a:t>Nothing </a:t>
            </a:r>
            <a:r>
              <a:rPr lang="en-US" dirty="0"/>
              <a:t>authenticated: </a:t>
            </a:r>
            <a:r>
              <a:rPr lang="en-US" dirty="0" smtClean="0"/>
              <a:t>SPAM</a:t>
            </a:r>
          </a:p>
          <a:p>
            <a:pPr lvl="1"/>
            <a:r>
              <a:rPr lang="en-US" dirty="0" smtClean="0"/>
              <a:t>Nothing </a:t>
            </a:r>
            <a:r>
              <a:rPr lang="en-US" dirty="0"/>
              <a:t>hidden: </a:t>
            </a:r>
            <a:r>
              <a:rPr lang="en-US" dirty="0" smtClean="0"/>
              <a:t>eavesdropping</a:t>
            </a:r>
          </a:p>
          <a:p>
            <a:pPr lvl="1"/>
            <a:r>
              <a:rPr lang="en-US" dirty="0" smtClean="0"/>
              <a:t>Solution</a:t>
            </a:r>
            <a:r>
              <a:rPr lang="en-US" dirty="0"/>
              <a:t>: ? </a:t>
            </a:r>
            <a:endParaRPr lang="en-US" dirty="0" smtClean="0">
              <a:effectLst/>
            </a:endParaRPr>
          </a:p>
          <a:p>
            <a:r>
              <a:rPr lang="en-US" dirty="0" smtClean="0"/>
              <a:t>File </a:t>
            </a:r>
            <a:r>
              <a:rPr lang="en-US" dirty="0"/>
              <a:t>Transfer protocol - file retrieval </a:t>
            </a:r>
          </a:p>
          <a:p>
            <a:pPr lvl="1"/>
            <a:r>
              <a:rPr lang="en-US" dirty="0" smtClean="0"/>
              <a:t>Passwords </a:t>
            </a:r>
            <a:r>
              <a:rPr lang="en-US" dirty="0"/>
              <a:t>passed in the </a:t>
            </a:r>
            <a:r>
              <a:rPr lang="en-US" dirty="0" smtClean="0"/>
              <a:t>clear</a:t>
            </a:r>
          </a:p>
          <a:p>
            <a:pPr lvl="1"/>
            <a:r>
              <a:rPr lang="en-US" dirty="0" smtClean="0"/>
              <a:t>Solution</a:t>
            </a:r>
            <a:r>
              <a:rPr lang="en-US" dirty="0"/>
              <a:t>: SSL, SSH, Kerberos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83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Internet was built for robust communication </a:t>
            </a:r>
            <a:endParaRPr lang="en-US" dirty="0" smtClean="0">
              <a:effectLst/>
            </a:endParaRPr>
          </a:p>
          <a:p>
            <a:r>
              <a:rPr lang="en-US" dirty="0" smtClean="0"/>
              <a:t>Smartness </a:t>
            </a:r>
            <a:r>
              <a:rPr lang="en-US" dirty="0"/>
              <a:t>occurs at the end-hosts (see End-to-End Principle) </a:t>
            </a:r>
            <a:endParaRPr lang="en-US" dirty="0" smtClean="0">
              <a:effectLst/>
            </a:endParaRPr>
          </a:p>
          <a:p>
            <a:r>
              <a:rPr lang="en-US" dirty="0" smtClean="0"/>
              <a:t>Does </a:t>
            </a:r>
            <a:r>
              <a:rPr lang="en-US" dirty="0"/>
              <a:t>this design support or hinder network security?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4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if we had to start all over again, could we do better?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0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0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worm is a self-propagating program that: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Exploits </a:t>
            </a:r>
            <a:r>
              <a:rPr lang="en-US" dirty="0"/>
              <a:t>some vulnerability on a target host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(often</a:t>
            </a:r>
            <a:r>
              <a:rPr lang="en-US" dirty="0"/>
              <a:t>) imbeds itself into a host </a:t>
            </a:r>
            <a:r>
              <a:rPr lang="en-US" dirty="0" smtClean="0"/>
              <a:t>...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Searches </a:t>
            </a:r>
            <a:r>
              <a:rPr lang="en-US" dirty="0"/>
              <a:t>for other vulnerable hosts ...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Goto</a:t>
            </a:r>
            <a:r>
              <a:rPr lang="en-US" dirty="0" smtClean="0"/>
              <a:t> </a:t>
            </a:r>
            <a:r>
              <a:rPr lang="en-US" dirty="0"/>
              <a:t>step 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15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Danger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What makes worms so dangerous is that infection grows at an exponential rate </a:t>
                </a:r>
                <a:endParaRPr lang="en-US" dirty="0"/>
              </a:p>
              <a:p>
                <a:r>
                  <a:rPr lang="en-US" dirty="0" smtClean="0"/>
                  <a:t>A </a:t>
                </a:r>
                <a:r>
                  <a:rPr lang="en-US" dirty="0"/>
                  <a:t>simple </a:t>
                </a:r>
                <a:r>
                  <a:rPr lang="en-US" dirty="0" smtClean="0"/>
                  <a:t>model:</a:t>
                </a:r>
                <a:endParaRPr lang="en-US" dirty="0"/>
              </a:p>
              <a:p>
                <a:pPr lvl="1"/>
                <a:r>
                  <a:rPr lang="en-US" i="1" dirty="0" smtClean="0"/>
                  <a:t>s </a:t>
                </a:r>
                <a:r>
                  <a:rPr lang="en-US" dirty="0"/>
                  <a:t>(search) is the time it takes to find vulnerable host </a:t>
                </a:r>
              </a:p>
              <a:p>
                <a:pPr lvl="1"/>
                <a:r>
                  <a:rPr lang="en-US" i="1" dirty="0" err="1" smtClean="0"/>
                  <a:t>i</a:t>
                </a:r>
                <a:r>
                  <a:rPr lang="en-US" i="1" dirty="0" smtClean="0"/>
                  <a:t> </a:t>
                </a:r>
                <a:r>
                  <a:rPr lang="en-US" dirty="0"/>
                  <a:t>(infect) is the time is take to infect a host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Assume </a:t>
                </a:r>
                <a:r>
                  <a:rPr lang="en-US" dirty="0"/>
                  <a:t>that t=0 is the </a:t>
                </a:r>
                <a:r>
                  <a:rPr lang="en-US" i="1" dirty="0"/>
                  <a:t>worm </a:t>
                </a:r>
                <a:r>
                  <a:rPr lang="en-US" i="1" dirty="0" smtClean="0"/>
                  <a:t>outbreak</a:t>
                </a:r>
                <a:r>
                  <a:rPr lang="en-US" dirty="0"/>
                  <a:t>, the number of hosts at t=j is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bg-BG" sz="32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charset="0"/>
                              </a:rPr>
                              <m:t>𝑗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charset="0"/>
                              </a:rPr>
                              <m:t>𝑠</m:t>
                            </m:r>
                            <m:r>
                              <a:rPr lang="en-US" sz="3200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sz="3200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3200" b="0" i="1" smtClean="0">
                                <a:latin typeface="Cambria Math" charset="0"/>
                              </a:rPr>
                              <m:t>)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9699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625" y="1825625"/>
            <a:ext cx="68607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29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Morris Worm – Nov. 2</a:t>
            </a:r>
            <a:r>
              <a:rPr lang="en-US" baseline="30000" dirty="0" smtClean="0"/>
              <a:t>nd</a:t>
            </a:r>
            <a:r>
              <a:rPr lang="en-US" dirty="0" smtClean="0"/>
              <a:t> 1988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6pm: someone ran a program at a computer at MIT </a:t>
            </a:r>
          </a:p>
          <a:p>
            <a:r>
              <a:rPr lang="en-US" dirty="0" smtClean="0"/>
              <a:t>The </a:t>
            </a:r>
            <a:r>
              <a:rPr lang="en-US" dirty="0"/>
              <a:t>program collected host, network, and user info... </a:t>
            </a:r>
          </a:p>
          <a:p>
            <a:r>
              <a:rPr lang="en-US" dirty="0" smtClean="0"/>
              <a:t>... </a:t>
            </a:r>
            <a:r>
              <a:rPr lang="en-US" dirty="0"/>
              <a:t>and then spread to other machines running Sun 3, VAX, and some BSD variants </a:t>
            </a:r>
          </a:p>
          <a:p>
            <a:r>
              <a:rPr lang="en-US" dirty="0" smtClean="0"/>
              <a:t>... </a:t>
            </a:r>
            <a:r>
              <a:rPr lang="en-US" dirty="0"/>
              <a:t>rinse and repeat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8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Security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500" y="2413794"/>
            <a:ext cx="571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Morris Worm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Computers </a:t>
            </a:r>
            <a:r>
              <a:rPr lang="en-US" dirty="0"/>
              <a:t>became multiply infected </a:t>
            </a:r>
          </a:p>
          <a:p>
            <a:r>
              <a:rPr lang="en-US" dirty="0" smtClean="0"/>
              <a:t>Systems </a:t>
            </a:r>
            <a:r>
              <a:rPr lang="en-US" dirty="0"/>
              <a:t>became overloaded with processes </a:t>
            </a:r>
          </a:p>
          <a:p>
            <a:r>
              <a:rPr lang="en-US" dirty="0" smtClean="0"/>
              <a:t>Swap </a:t>
            </a:r>
            <a:r>
              <a:rPr lang="en-US" dirty="0"/>
              <a:t>space became exhausted, and machines failed </a:t>
            </a:r>
          </a:p>
          <a:p>
            <a:r>
              <a:rPr lang="en-US" dirty="0" smtClean="0"/>
              <a:t>Wednesday night</a:t>
            </a:r>
            <a:r>
              <a:rPr lang="en-US" dirty="0"/>
              <a:t>: </a:t>
            </a:r>
            <a:r>
              <a:rPr lang="en-US" dirty="0" smtClean="0"/>
              <a:t>UC Berkeley captures </a:t>
            </a:r>
            <a:r>
              <a:rPr lang="en-US" dirty="0"/>
              <a:t>copy of program </a:t>
            </a:r>
            <a:endParaRPr lang="en-US" dirty="0" smtClean="0"/>
          </a:p>
          <a:p>
            <a:r>
              <a:rPr lang="en-US" dirty="0"/>
              <a:t>5AM Thursday: UC Berkeley builds </a:t>
            </a:r>
            <a:r>
              <a:rPr lang="en-US" i="1" dirty="0" err="1"/>
              <a:t>sendmail</a:t>
            </a:r>
            <a:r>
              <a:rPr lang="en-US" i="1" dirty="0"/>
              <a:t> </a:t>
            </a:r>
            <a:r>
              <a:rPr lang="en-US" dirty="0"/>
              <a:t>patch to stop spread of worm </a:t>
            </a:r>
          </a:p>
          <a:p>
            <a:r>
              <a:rPr lang="en-US" dirty="0" smtClean="0"/>
              <a:t>Difficult </a:t>
            </a:r>
            <a:r>
              <a:rPr lang="en-US" dirty="0"/>
              <a:t>to spread knowledge of fix </a:t>
            </a:r>
          </a:p>
          <a:p>
            <a:pPr lvl="1"/>
            <a:r>
              <a:rPr lang="en-US" dirty="0" smtClean="0"/>
              <a:t>Not </a:t>
            </a:r>
            <a:r>
              <a:rPr lang="en-US" dirty="0"/>
              <a:t>coincidentally, the Internet </a:t>
            </a:r>
            <a:r>
              <a:rPr lang="en-US" dirty="0" smtClean="0"/>
              <a:t>was running </a:t>
            </a:r>
            <a:r>
              <a:rPr lang="en-US" dirty="0"/>
              <a:t>slow </a:t>
            </a:r>
          </a:p>
          <a:p>
            <a:r>
              <a:rPr lang="en-US" dirty="0" smtClean="0"/>
              <a:t>Around </a:t>
            </a:r>
            <a:r>
              <a:rPr lang="en-US" dirty="0"/>
              <a:t>6,000 machines (~10% of Internet) infected at cost of $10M-$100M </a:t>
            </a: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04081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Morris Worm Attack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rsh</a:t>
            </a:r>
            <a:r>
              <a:rPr lang="en-US" dirty="0"/>
              <a:t>: </a:t>
            </a:r>
            <a:r>
              <a:rPr lang="en-US" dirty="0" smtClean="0"/>
              <a:t>terminal client with network(IP</a:t>
            </a:r>
            <a:r>
              <a:rPr lang="en-US" dirty="0"/>
              <a:t>)-based authentication </a:t>
            </a:r>
          </a:p>
          <a:p>
            <a:r>
              <a:rPr lang="en-US" dirty="0" err="1" smtClean="0"/>
              <a:t>fingerd</a:t>
            </a:r>
            <a:r>
              <a:rPr lang="en-US" dirty="0"/>
              <a:t>: </a:t>
            </a:r>
            <a:r>
              <a:rPr lang="en-US" dirty="0" smtClean="0"/>
              <a:t>used </a:t>
            </a:r>
            <a:r>
              <a:rPr lang="en-US" i="1" dirty="0" smtClean="0"/>
              <a:t>gets </a:t>
            </a:r>
            <a:r>
              <a:rPr lang="en-US" dirty="0" smtClean="0"/>
              <a:t>call without bounds </a:t>
            </a:r>
            <a:r>
              <a:rPr lang="en-US" dirty="0"/>
              <a:t>checking </a:t>
            </a:r>
          </a:p>
          <a:p>
            <a:r>
              <a:rPr lang="en-US" dirty="0" err="1" smtClean="0"/>
              <a:t>sendmail</a:t>
            </a:r>
            <a:r>
              <a:rPr lang="en-US" dirty="0"/>
              <a:t>: </a:t>
            </a:r>
            <a:r>
              <a:rPr lang="en-US" dirty="0" smtClean="0"/>
              <a:t>DEBUG mode allows </a:t>
            </a:r>
            <a:r>
              <a:rPr lang="en-US" dirty="0" err="1" smtClean="0"/>
              <a:t>remoteuser</a:t>
            </a:r>
            <a:r>
              <a:rPr lang="en-US" dirty="0" smtClean="0"/>
              <a:t> </a:t>
            </a:r>
            <a:r>
              <a:rPr lang="en-US" dirty="0"/>
              <a:t>to run commands </a:t>
            </a:r>
          </a:p>
          <a:p>
            <a:r>
              <a:rPr lang="en-US" dirty="0" smtClean="0"/>
              <a:t>lots </a:t>
            </a:r>
            <a:r>
              <a:rPr lang="en-US" dirty="0"/>
              <a:t>of </a:t>
            </a:r>
            <a:r>
              <a:rPr lang="en-US" dirty="0" err="1"/>
              <a:t>sendmail</a:t>
            </a:r>
            <a:r>
              <a:rPr lang="en-US" dirty="0"/>
              <a:t> daemons running in DEBUG mode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21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reported June </a:t>
            </a:r>
            <a:r>
              <a:rPr lang="en-US" dirty="0" smtClean="0"/>
              <a:t>2010</a:t>
            </a:r>
            <a:endParaRPr lang="en-US" dirty="0"/>
          </a:p>
          <a:p>
            <a:pPr lvl="1"/>
            <a:r>
              <a:rPr lang="en-US" dirty="0" smtClean="0"/>
              <a:t>Exploited </a:t>
            </a:r>
            <a:r>
              <a:rPr lang="en-US" b="1" dirty="0"/>
              <a:t>unknown vulnerabilities </a:t>
            </a:r>
            <a:endParaRPr lang="en-US" dirty="0"/>
          </a:p>
          <a:p>
            <a:r>
              <a:rPr lang="en-US" dirty="0" smtClean="0"/>
              <a:t>Not </a:t>
            </a:r>
            <a:r>
              <a:rPr lang="en-US" dirty="0"/>
              <a:t>one zero-day </a:t>
            </a:r>
          </a:p>
          <a:p>
            <a:r>
              <a:rPr lang="en-US" dirty="0" smtClean="0"/>
              <a:t>Not </a:t>
            </a:r>
            <a:r>
              <a:rPr lang="en-US" dirty="0"/>
              <a:t>two zero-days </a:t>
            </a:r>
          </a:p>
          <a:p>
            <a:r>
              <a:rPr lang="en-US" dirty="0" smtClean="0"/>
              <a:t>Not </a:t>
            </a:r>
            <a:r>
              <a:rPr lang="en-US" dirty="0"/>
              <a:t>three zero-days </a:t>
            </a:r>
          </a:p>
          <a:p>
            <a:r>
              <a:rPr lang="en-US" dirty="0" smtClean="0"/>
              <a:t>But </a:t>
            </a:r>
            <a:r>
              <a:rPr lang="en-US" dirty="0"/>
              <a:t>four zero-days! </a:t>
            </a:r>
          </a:p>
          <a:p>
            <a:pPr lvl="1"/>
            <a:r>
              <a:rPr lang="en-US" dirty="0" smtClean="0"/>
              <a:t>print </a:t>
            </a:r>
            <a:r>
              <a:rPr lang="en-US" dirty="0"/>
              <a:t>spooler </a:t>
            </a:r>
            <a:r>
              <a:rPr lang="en-US" dirty="0" smtClean="0"/>
              <a:t>bug</a:t>
            </a:r>
            <a:endParaRPr lang="en-US" dirty="0"/>
          </a:p>
          <a:p>
            <a:pPr lvl="1"/>
            <a:r>
              <a:rPr lang="en-US" dirty="0" smtClean="0"/>
              <a:t>handful </a:t>
            </a:r>
            <a:r>
              <a:rPr lang="en-US" dirty="0"/>
              <a:t>of escalation-of-privilege vulnerabilities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433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Stuxnet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Spread through infected USB drives </a:t>
            </a:r>
          </a:p>
          <a:p>
            <a:pPr lvl="1"/>
            <a:r>
              <a:rPr lang="en-US" dirty="0" smtClean="0"/>
              <a:t>bypasses </a:t>
            </a:r>
            <a:r>
              <a:rPr lang="en-US" dirty="0"/>
              <a:t>“</a:t>
            </a:r>
            <a:r>
              <a:rPr lang="en-US" b="1" i="1" dirty="0"/>
              <a:t>air gaps</a:t>
            </a:r>
            <a:r>
              <a:rPr lang="en-US" dirty="0"/>
              <a:t>” </a:t>
            </a:r>
          </a:p>
          <a:p>
            <a:r>
              <a:rPr lang="en-US" dirty="0" smtClean="0"/>
              <a:t>Worm </a:t>
            </a:r>
            <a:r>
              <a:rPr lang="en-US" dirty="0"/>
              <a:t>actively targeted SCADA systems (i.e., industrial control systems) </a:t>
            </a:r>
          </a:p>
          <a:p>
            <a:pPr lvl="1"/>
            <a:r>
              <a:rPr lang="en-US" dirty="0" smtClean="0"/>
              <a:t>attempted </a:t>
            </a:r>
            <a:r>
              <a:rPr lang="en-US" dirty="0"/>
              <a:t>0-day </a:t>
            </a:r>
            <a:r>
              <a:rPr lang="en-US" dirty="0" smtClean="0"/>
              <a:t>exploit</a:t>
            </a:r>
            <a:endParaRPr lang="en-US" dirty="0"/>
          </a:p>
          <a:p>
            <a:pPr lvl="1"/>
            <a:r>
              <a:rPr lang="en-US" dirty="0" smtClean="0"/>
              <a:t>also </a:t>
            </a:r>
            <a:r>
              <a:rPr lang="en-US" dirty="0"/>
              <a:t>tried using default passwords </a:t>
            </a:r>
          </a:p>
          <a:p>
            <a:r>
              <a:rPr lang="en-US" dirty="0" smtClean="0"/>
              <a:t>apparently</a:t>
            </a:r>
            <a:r>
              <a:rPr lang="en-US" dirty="0"/>
              <a:t>, specifically targeted Iran’s nuclear architecture </a:t>
            </a:r>
            <a:endParaRPr lang="en-US" dirty="0" smtClean="0"/>
          </a:p>
          <a:p>
            <a:r>
              <a:rPr lang="en-US" dirty="0"/>
              <a:t> Once SCADA system compromised, worm attempts to reprogram Programmable Logic Controllers (PLCs) </a:t>
            </a:r>
          </a:p>
          <a:p>
            <a:r>
              <a:rPr lang="en-US" dirty="0" smtClean="0"/>
              <a:t>Forensics </a:t>
            </a:r>
            <a:r>
              <a:rPr lang="en-US" dirty="0"/>
              <a:t>aggravated by lack of logging in SCADA systems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436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Worms and infection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The </a:t>
            </a:r>
            <a:r>
              <a:rPr lang="en-US" b="1" dirty="0"/>
              <a:t>effectiveness of a worm is determined by how good it is at identifying vulnerable machines </a:t>
            </a:r>
            <a:endParaRPr lang="en-US" dirty="0"/>
          </a:p>
          <a:p>
            <a:r>
              <a:rPr lang="en-US" dirty="0" smtClean="0"/>
              <a:t>Multi-vector </a:t>
            </a:r>
            <a:r>
              <a:rPr lang="en-US" dirty="0"/>
              <a:t>worms use lots of ways to infect: e.g., network, email, drive by downloads, etc. </a:t>
            </a:r>
          </a:p>
          <a:p>
            <a:r>
              <a:rPr lang="en-US" dirty="0" smtClean="0"/>
              <a:t>Example </a:t>
            </a:r>
            <a:r>
              <a:rPr lang="en-US" dirty="0"/>
              <a:t>scanning </a:t>
            </a:r>
            <a:r>
              <a:rPr lang="en-US" dirty="0" smtClean="0"/>
              <a:t>strategies:</a:t>
            </a:r>
            <a:endParaRPr lang="en-US" dirty="0"/>
          </a:p>
          <a:p>
            <a:pPr lvl="1"/>
            <a:r>
              <a:rPr lang="en-US" b="1" dirty="0" smtClean="0"/>
              <a:t>Random </a:t>
            </a:r>
            <a:r>
              <a:rPr lang="en-US" b="1" dirty="0"/>
              <a:t>IP: </a:t>
            </a:r>
            <a:r>
              <a:rPr lang="en-US" dirty="0"/>
              <a:t>select random IPs; wastes a lot of time scanning “dark” or </a:t>
            </a:r>
            <a:r>
              <a:rPr lang="en-US" dirty="0" smtClean="0"/>
              <a:t>unreachable </a:t>
            </a:r>
            <a:r>
              <a:rPr lang="en-US" dirty="0"/>
              <a:t>addresses (e.g., Code Red) </a:t>
            </a:r>
            <a:endParaRPr lang="en-US" dirty="0" smtClean="0"/>
          </a:p>
          <a:p>
            <a:pPr lvl="1"/>
            <a:r>
              <a:rPr lang="en-US" b="1" dirty="0" smtClean="0"/>
              <a:t>Signpost </a:t>
            </a:r>
            <a:r>
              <a:rPr lang="en-US" b="1" dirty="0"/>
              <a:t>scanning: </a:t>
            </a:r>
            <a:r>
              <a:rPr lang="en-US" dirty="0"/>
              <a:t>use info on local host to find new targets (e.g., Morris) </a:t>
            </a:r>
            <a:endParaRPr lang="en-US" dirty="0" smtClean="0"/>
          </a:p>
          <a:p>
            <a:pPr lvl="1"/>
            <a:r>
              <a:rPr lang="en-US" b="1" dirty="0" smtClean="0"/>
              <a:t>Local </a:t>
            </a:r>
            <a:r>
              <a:rPr lang="en-US" b="1" dirty="0"/>
              <a:t>scanning: </a:t>
            </a:r>
            <a:r>
              <a:rPr lang="en-US" dirty="0"/>
              <a:t>biased randomness </a:t>
            </a:r>
            <a:endParaRPr lang="en-US" dirty="0" smtClean="0"/>
          </a:p>
          <a:p>
            <a:pPr lvl="1"/>
            <a:r>
              <a:rPr lang="en-US" b="1" dirty="0" smtClean="0"/>
              <a:t>Permutation </a:t>
            </a:r>
            <a:r>
              <a:rPr lang="en-US" b="1" dirty="0"/>
              <a:t>scanning: </a:t>
            </a:r>
            <a:r>
              <a:rPr lang="en-US" dirty="0"/>
              <a:t>“</a:t>
            </a:r>
            <a:r>
              <a:rPr lang="en-US" dirty="0" err="1"/>
              <a:t>hitlist</a:t>
            </a:r>
            <a:r>
              <a:rPr lang="en-US" dirty="0"/>
              <a:t>” based on shared pseudorandom sequence; when victim is already infected, infected node chooses new random position within sequence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423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Worms Defense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(Auto) </a:t>
            </a:r>
            <a:r>
              <a:rPr lang="en-US" b="1" dirty="0"/>
              <a:t>patch </a:t>
            </a:r>
            <a:r>
              <a:rPr lang="en-US" dirty="0"/>
              <a:t>your systems: most large worm outbreaks have exploited known vulnerabilities (</a:t>
            </a:r>
            <a:r>
              <a:rPr lang="en-US" dirty="0" err="1"/>
              <a:t>Stuxnet</a:t>
            </a:r>
            <a:r>
              <a:rPr lang="en-US" dirty="0"/>
              <a:t> is an exception) </a:t>
            </a:r>
          </a:p>
          <a:p>
            <a:r>
              <a:rPr lang="en-US" b="1" dirty="0" smtClean="0"/>
              <a:t>Heterogeneity</a:t>
            </a:r>
            <a:r>
              <a:rPr lang="en-US" dirty="0"/>
              <a:t>: use more than one vendor for your networks </a:t>
            </a:r>
          </a:p>
          <a:p>
            <a:r>
              <a:rPr lang="en-US" b="1" dirty="0" smtClean="0"/>
              <a:t>IDS</a:t>
            </a:r>
            <a:r>
              <a:rPr lang="en-US" dirty="0"/>
              <a:t>: provides filtering for known vulnerabilities, such that they </a:t>
            </a:r>
            <a:r>
              <a:rPr lang="en-US" dirty="0" smtClean="0"/>
              <a:t>are </a:t>
            </a:r>
            <a:r>
              <a:rPr lang="en-US" dirty="0"/>
              <a:t>protected immediately (analog to virus scanning) </a:t>
            </a:r>
            <a:endParaRPr lang="en-US" dirty="0" smtClean="0"/>
          </a:p>
          <a:p>
            <a:r>
              <a:rPr lang="en-US" b="1" dirty="0"/>
              <a:t>Filtering</a:t>
            </a:r>
            <a:r>
              <a:rPr lang="en-US" dirty="0"/>
              <a:t>: look for unnecessary or unusual communication </a:t>
            </a:r>
            <a:r>
              <a:rPr lang="en-US" dirty="0" smtClean="0"/>
              <a:t>patterns</a:t>
            </a:r>
            <a:r>
              <a:rPr lang="en-US" dirty="0"/>
              <a:t>, then drop them on the floor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876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"</a:t>
            </a:r>
            <a:r>
              <a:rPr lang="en-US" dirty="0"/>
              <a:t>Security problems in the TCP/IP protocol </a:t>
            </a:r>
            <a:r>
              <a:rPr lang="en-US" dirty="0" smtClean="0"/>
              <a:t>suite”, S.M. </a:t>
            </a:r>
            <a:r>
              <a:rPr lang="en-US" dirty="0" err="1" smtClean="0"/>
              <a:t>Bellovin</a:t>
            </a:r>
            <a:r>
              <a:rPr lang="en-US" dirty="0" smtClean="0"/>
              <a:t>, AT&amp;T Bell Laboratories, 1998</a:t>
            </a:r>
          </a:p>
          <a:p>
            <a:r>
              <a:rPr lang="en-US" dirty="0"/>
              <a:t>Tommy Chin, Xenia Mountrouidou, </a:t>
            </a:r>
            <a:r>
              <a:rPr lang="en-US" dirty="0" err="1"/>
              <a:t>Xiangyang</a:t>
            </a:r>
            <a:r>
              <a:rPr lang="en-US" dirty="0"/>
              <a:t> Li, </a:t>
            </a:r>
            <a:r>
              <a:rPr lang="en-US" dirty="0" err="1"/>
              <a:t>Kaiqi</a:t>
            </a:r>
            <a:r>
              <a:rPr lang="en-US" dirty="0"/>
              <a:t> </a:t>
            </a:r>
            <a:r>
              <a:rPr lang="en-US" dirty="0" err="1"/>
              <a:t>Xiong</a:t>
            </a:r>
            <a:r>
              <a:rPr lang="en-US" dirty="0"/>
              <a:t>, “</a:t>
            </a:r>
            <a:r>
              <a:rPr lang="en-US" dirty="0">
                <a:hlinkClick r:id="rId2"/>
              </a:rPr>
              <a:t>An SDN-Supported Collaborative Approach for DDoS Flooding Detection and Containment</a:t>
            </a:r>
            <a:r>
              <a:rPr lang="en-US" dirty="0"/>
              <a:t>“, International Conference for Military Communications (MILCOM 2015), Tampa, Florida, </a:t>
            </a:r>
            <a:r>
              <a:rPr lang="en-US" dirty="0" smtClean="0"/>
              <a:t>2015</a:t>
            </a:r>
          </a:p>
          <a:p>
            <a:r>
              <a:rPr lang="en-US" dirty="0" smtClean="0"/>
              <a:t>Mirai Botnet</a:t>
            </a:r>
            <a:r>
              <a:rPr lang="en-US" dirty="0" smtClean="0">
                <a:hlinkClick r:id="rId3"/>
              </a:rPr>
              <a:t>: 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f5.com/labs/articles/threat-intelligence/ddos/mirai-the-iot-bot-that-took-down-krebs-and-launched-a-tbps-attack-on-ovh-22422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Exploiting the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Internet is extremely vulnerable to attack 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is a huge open system </a:t>
            </a:r>
            <a:r>
              <a:rPr lang="en-US" dirty="0" smtClean="0"/>
              <a:t>...</a:t>
            </a:r>
          </a:p>
          <a:p>
            <a:pPr lvl="1"/>
            <a:r>
              <a:rPr lang="en-US" dirty="0" smtClean="0"/>
              <a:t>which </a:t>
            </a:r>
            <a:r>
              <a:rPr lang="en-US" dirty="0"/>
              <a:t>adheres to the end-to-end </a:t>
            </a:r>
            <a:r>
              <a:rPr lang="en-US" dirty="0" smtClean="0"/>
              <a:t>principle: smart </a:t>
            </a:r>
            <a:r>
              <a:rPr lang="en-US" dirty="0"/>
              <a:t>end-points, dumb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Can </a:t>
            </a:r>
            <a:r>
              <a:rPr lang="en-US" dirty="0"/>
              <a:t>you think of any large-scale attacks that </a:t>
            </a:r>
            <a:r>
              <a:rPr lang="en-US" dirty="0" smtClean="0"/>
              <a:t>would </a:t>
            </a:r>
            <a:r>
              <a:rPr lang="en-US" dirty="0"/>
              <a:t>be enabled by this setup?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network is ... </a:t>
            </a:r>
          </a:p>
          <a:p>
            <a:r>
              <a:rPr lang="en-US" dirty="0" smtClean="0"/>
              <a:t>a </a:t>
            </a:r>
            <a:r>
              <a:rPr lang="en-US" dirty="0"/>
              <a:t>collection of interconnected computers </a:t>
            </a:r>
          </a:p>
          <a:p>
            <a:r>
              <a:rPr lang="en-US" dirty="0" smtClean="0"/>
              <a:t>with </a:t>
            </a:r>
            <a:r>
              <a:rPr lang="en-US" dirty="0"/>
              <a:t>resources that must be protected </a:t>
            </a:r>
          </a:p>
          <a:p>
            <a:r>
              <a:rPr lang="en-US" dirty="0" smtClean="0"/>
              <a:t>from </a:t>
            </a:r>
            <a:r>
              <a:rPr lang="en-US" dirty="0"/>
              <a:t>unwanted inspection or modification </a:t>
            </a:r>
            <a:endParaRPr lang="en-US" dirty="0" smtClean="0">
              <a:effectLst/>
            </a:endParaRPr>
          </a:p>
          <a:p>
            <a:r>
              <a:rPr lang="en-US" dirty="0" smtClean="0"/>
              <a:t>while </a:t>
            </a:r>
            <a:r>
              <a:rPr lang="en-US" dirty="0"/>
              <a:t>maintaining adequate quality of service.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1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CIANA</a:t>
            </a:r>
          </a:p>
          <a:p>
            <a:r>
              <a:rPr lang="en-US" dirty="0" smtClean="0"/>
              <a:t>Confidentiality</a:t>
            </a:r>
          </a:p>
          <a:p>
            <a:r>
              <a:rPr lang="en-US" dirty="0" smtClean="0"/>
              <a:t>Integrity</a:t>
            </a:r>
          </a:p>
          <a:p>
            <a:r>
              <a:rPr lang="en-US" dirty="0" smtClean="0"/>
              <a:t>Availability</a:t>
            </a:r>
          </a:p>
          <a:p>
            <a:r>
              <a:rPr lang="en-US" dirty="0" smtClean="0"/>
              <a:t>Non-repudiation</a:t>
            </a:r>
          </a:p>
          <a:p>
            <a:r>
              <a:rPr lang="en-US" dirty="0" smtClean="0"/>
              <a:t>Authentication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2258</Words>
  <Application>Microsoft Macintosh PowerPoint</Application>
  <PresentationFormat>Widescreen</PresentationFormat>
  <Paragraphs>375</Paragraphs>
  <Slides>66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Cambria Math</vt:lpstr>
      <vt:lpstr>Office Theme</vt:lpstr>
      <vt:lpstr>Computer Network Security</vt:lpstr>
      <vt:lpstr>Logistics</vt:lpstr>
      <vt:lpstr>Outline</vt:lpstr>
      <vt:lpstr>OSI stack</vt:lpstr>
      <vt:lpstr>Networking</vt:lpstr>
      <vt:lpstr>Network Security</vt:lpstr>
      <vt:lpstr>Exploiting the network</vt:lpstr>
      <vt:lpstr>Network security</vt:lpstr>
      <vt:lpstr>Network Security</vt:lpstr>
      <vt:lpstr>Steven Bellovin’s Security Problems in the TCP/IP Protocol Suite (1998)</vt:lpstr>
      <vt:lpstr>TCP Sequence Numbers</vt:lpstr>
      <vt:lpstr>TCP SNs</vt:lpstr>
      <vt:lpstr>TCP SNs</vt:lpstr>
      <vt:lpstr>How do we fix this?</vt:lpstr>
      <vt:lpstr>Denial-of-Service</vt:lpstr>
      <vt:lpstr>Denial of Service (DoS)</vt:lpstr>
      <vt:lpstr>DoS Flood</vt:lpstr>
      <vt:lpstr>Example: SMURF Attack</vt:lpstr>
      <vt:lpstr>Distributed Denial of Service</vt:lpstr>
      <vt:lpstr>DDoS 101 (do not replicate!)</vt:lpstr>
      <vt:lpstr>DDoS</vt:lpstr>
      <vt:lpstr>Adversary Hierarchy</vt:lpstr>
      <vt:lpstr>Why DDoS?</vt:lpstr>
      <vt:lpstr>Botnets</vt:lpstr>
      <vt:lpstr>What are botnets used for?</vt:lpstr>
      <vt:lpstr>IRC</vt:lpstr>
      <vt:lpstr>IRC Botnets</vt:lpstr>
      <vt:lpstr>Other chanels</vt:lpstr>
      <vt:lpstr>Mirai Botnet</vt:lpstr>
      <vt:lpstr>DNS Water Torture = Reflection + Amplification</vt:lpstr>
      <vt:lpstr>DDoS TCP SYN Flood</vt:lpstr>
      <vt:lpstr>Motivation</vt:lpstr>
      <vt:lpstr>Challenges</vt:lpstr>
      <vt:lpstr>Solutions</vt:lpstr>
      <vt:lpstr>PowerPoint Presentation</vt:lpstr>
      <vt:lpstr>An easy fix?</vt:lpstr>
      <vt:lpstr>Simple DDoS Mitigation</vt:lpstr>
      <vt:lpstr>Pushback</vt:lpstr>
      <vt:lpstr>Traceback</vt:lpstr>
      <vt:lpstr>DDoS Reality</vt:lpstr>
      <vt:lpstr>Source Routing</vt:lpstr>
      <vt:lpstr>Source Routing</vt:lpstr>
      <vt:lpstr>Routing Manipulation</vt:lpstr>
      <vt:lpstr>ICMP</vt:lpstr>
      <vt:lpstr>Ping of Death</vt:lpstr>
      <vt:lpstr>Ping of Death</vt:lpstr>
      <vt:lpstr>Ping of Death</vt:lpstr>
      <vt:lpstr>ARP Spoofing</vt:lpstr>
      <vt:lpstr>ARP Spoofing</vt:lpstr>
      <vt:lpstr>ARP Spoofing: Defenses</vt:lpstr>
      <vt:lpstr>Legacy flawed protocols and services</vt:lpstr>
      <vt:lpstr>POP/SMTP/FTP</vt:lpstr>
      <vt:lpstr>Summary</vt:lpstr>
      <vt:lpstr>And if we had to start all over again, could we do better?</vt:lpstr>
      <vt:lpstr>Worms</vt:lpstr>
      <vt:lpstr>Worms</vt:lpstr>
      <vt:lpstr>The Danger</vt:lpstr>
      <vt:lpstr>The result</vt:lpstr>
      <vt:lpstr>Morris Worm – Nov. 2nd 1988</vt:lpstr>
      <vt:lpstr>Morris Worm</vt:lpstr>
      <vt:lpstr>Morris Worm Attack Vectors</vt:lpstr>
      <vt:lpstr>Stuxnet</vt:lpstr>
      <vt:lpstr>Stuxnet</vt:lpstr>
      <vt:lpstr>Worms and infection</vt:lpstr>
      <vt:lpstr>Worms Defense Strategies</vt:lpstr>
      <vt:lpstr>Sources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Network Security</dc:title>
  <dc:creator>Xenia Mountrouidou</dc:creator>
  <cp:lastModifiedBy>Xenia Mountrouidou</cp:lastModifiedBy>
  <cp:revision>42</cp:revision>
  <cp:lastPrinted>2016-03-22T17:23:55Z</cp:lastPrinted>
  <dcterms:created xsi:type="dcterms:W3CDTF">2016-03-22T13:39:18Z</dcterms:created>
  <dcterms:modified xsi:type="dcterms:W3CDTF">2017-02-15T22:08:19Z</dcterms:modified>
</cp:coreProperties>
</file>