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10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7"/>
    <p:restoredTop sz="92905"/>
  </p:normalViewPr>
  <p:slideViewPr>
    <p:cSldViewPr snapToGrid="0" snapToObjects="1">
      <p:cViewPr varScale="1">
        <p:scale>
          <a:sx n="94" d="100"/>
          <a:sy n="94" d="100"/>
        </p:scale>
        <p:origin x="8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C2755-CFDB-3F45-B5A8-26CBF2A57604}" type="datetimeFigureOut">
              <a:rPr lang="en-US" smtClean="0"/>
              <a:t>2/22/17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81E1A-D3B7-8F48-BCDA-B3EDF2ACF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9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Network prefix is 10.0.0 (first 24 bits -- or 3 octets)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Number of possible addresses in network: 32-24 = 8 bits → 28 = 256 addresses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1E1A-D3B7-8F48-BCDA-B3EDF2ACFD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3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relays her message thru her subnet’s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Routing outside of the local subnet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Specifies Bob’s IP address as destination IP in IP header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But specifies router’s MAC address as destination in Ethernet frame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10.0.0.1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Switch relays Alice’s message to router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1E1A-D3B7-8F48-BCDA-B3EDF2ACFD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91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are </a:t>
            </a:r>
            <a:r>
              <a:rPr lang="en-US" dirty="0" err="1" smtClean="0"/>
              <a:t>thes</a:t>
            </a:r>
            <a:r>
              <a:rPr lang="en-US" dirty="0" smtClean="0"/>
              <a:t> </a:t>
            </a:r>
            <a:r>
              <a:rPr lang="en-US" dirty="0" err="1" smtClean="0"/>
              <a:t>approches</a:t>
            </a:r>
            <a:r>
              <a:rPr lang="en-US" dirty="0" smtClean="0"/>
              <a:t> </a:t>
            </a:r>
            <a:r>
              <a:rPr lang="en-US" dirty="0" err="1" smtClean="0"/>
              <a:t>unscalable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1E1A-D3B7-8F48-BCDA-B3EDF2ACFD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6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2^16 * 2*11 = 134 million!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1E1A-D3B7-8F48-BCDA-B3EDF2ACFD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28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S: </a:t>
            </a:r>
            <a:r>
              <a:rPr lang="en-US" smtClean="0"/>
              <a:t>Symmetric Encryption, much faster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1E1A-D3B7-8F48-BCDA-B3EDF2ACFDC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7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5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88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6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6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5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6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2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0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1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F9B32-069F-1C40-BD4D-E086E56BDE2F}" type="datetimeFigureOut">
              <a:rPr lang="en-US" smtClean="0"/>
              <a:t>2/22/17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ECE41-13B9-8640-94A3-07613FFB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8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penssl.org/news/secadv/20160301.txt" TargetMode="External"/><Relationship Id="rId3" Type="http://schemas.openxmlformats.org/officeDocument/2006/relationships/hyperlink" Target="https://www.openssl.org/news/secadv/20160128.txt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Cybersecurity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22822" y="5806440"/>
            <a:ext cx="3528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 slides by </a:t>
            </a:r>
            <a:r>
              <a:rPr lang="en-US" dirty="0" smtClean="0"/>
              <a:t>William </a:t>
            </a:r>
            <a:r>
              <a:rPr lang="en-US" dirty="0" err="1" smtClean="0"/>
              <a:t>Enck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7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DNS is distributed </a:t>
            </a:r>
          </a:p>
          <a:p>
            <a:pPr lvl="1"/>
            <a:r>
              <a:rPr lang="en-US" dirty="0" smtClean="0"/>
              <a:t>Organized </a:t>
            </a:r>
            <a:r>
              <a:rPr lang="en-US" dirty="0"/>
              <a:t>as a tree, with the </a:t>
            </a:r>
            <a:r>
              <a:rPr lang="en-US" b="1" dirty="0"/>
              <a:t>root </a:t>
            </a:r>
            <a:r>
              <a:rPr lang="en-US" b="1" dirty="0" err="1"/>
              <a:t>nameservers</a:t>
            </a:r>
            <a:r>
              <a:rPr lang="en-US" b="1" dirty="0"/>
              <a:t> </a:t>
            </a:r>
            <a:r>
              <a:rPr lang="en-US" dirty="0"/>
              <a:t>at the top </a:t>
            </a:r>
          </a:p>
          <a:p>
            <a:pPr lvl="1"/>
            <a:r>
              <a:rPr lang="en-US" dirty="0" smtClean="0"/>
              <a:t>Each </a:t>
            </a:r>
            <a:r>
              <a:rPr lang="en-US" b="1" dirty="0"/>
              <a:t>top-level domain (TLD)</a:t>
            </a:r>
            <a:br>
              <a:rPr lang="en-US" b="1" dirty="0"/>
            </a:br>
            <a:r>
              <a:rPr lang="en-US" dirty="0"/>
              <a:t>(e.g., .com, .</a:t>
            </a:r>
            <a:r>
              <a:rPr lang="en-US" dirty="0" err="1"/>
              <a:t>edu</a:t>
            </a:r>
            <a:r>
              <a:rPr lang="en-US" dirty="0"/>
              <a:t>, .</a:t>
            </a:r>
            <a:r>
              <a:rPr lang="en-US" dirty="0" err="1"/>
              <a:t>gov</a:t>
            </a:r>
            <a:r>
              <a:rPr lang="en-US" dirty="0"/>
              <a:t>, .</a:t>
            </a:r>
            <a:r>
              <a:rPr lang="en-US" dirty="0" err="1"/>
              <a:t>uk</a:t>
            </a:r>
            <a:r>
              <a:rPr lang="en-US" dirty="0"/>
              <a:t>) served by a separate root </a:t>
            </a:r>
            <a:r>
              <a:rPr lang="en-US" dirty="0" err="1"/>
              <a:t>nameserver</a:t>
            </a:r>
            <a:r>
              <a:rPr lang="en-US" dirty="0"/>
              <a:t> </a:t>
            </a:r>
            <a:endParaRPr lang="en-US" dirty="0" smtClean="0">
              <a:effectLst/>
            </a:endParaRPr>
          </a:p>
          <a:p>
            <a:r>
              <a:rPr lang="en-US" dirty="0" smtClean="0"/>
              <a:t>Authoritative </a:t>
            </a:r>
            <a:r>
              <a:rPr lang="en-US" dirty="0"/>
              <a:t>Name Servers responsible for their domains </a:t>
            </a:r>
            <a:endParaRPr lang="en-US" dirty="0" smtClean="0">
              <a:effectLst/>
            </a:endParaRPr>
          </a:p>
          <a:p>
            <a:r>
              <a:rPr lang="en-US" dirty="0" smtClean="0"/>
              <a:t>Domain </a:t>
            </a:r>
            <a:r>
              <a:rPr lang="en-US" dirty="0"/>
              <a:t>information stored as a </a:t>
            </a:r>
            <a:r>
              <a:rPr lang="en-US" b="1" dirty="0"/>
              <a:t>zone record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2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AuthoritativeNameServer</a:t>
            </a:r>
            <a:r>
              <a:rPr lang="en-US" dirty="0"/>
              <a:t>: </a:t>
            </a:r>
            <a:r>
              <a:rPr lang="en-US" dirty="0" smtClean="0"/>
              <a:t>gives authoritative results </a:t>
            </a:r>
            <a:r>
              <a:rPr lang="en-US" dirty="0"/>
              <a:t>for hostnames that have been configured </a:t>
            </a:r>
            <a:endParaRPr lang="en-US" dirty="0" smtClean="0">
              <a:effectLst/>
            </a:endParaRPr>
          </a:p>
          <a:p>
            <a:r>
              <a:rPr lang="en-US" dirty="0" smtClean="0"/>
              <a:t>Domains </a:t>
            </a:r>
            <a:r>
              <a:rPr lang="en-US" dirty="0"/>
              <a:t>are registered with a </a:t>
            </a:r>
            <a:r>
              <a:rPr lang="en-US" b="1" dirty="0"/>
              <a:t>domain name registrar </a:t>
            </a:r>
            <a:r>
              <a:rPr lang="en-US" dirty="0"/>
              <a:t>(e.g., </a:t>
            </a:r>
            <a:r>
              <a:rPr lang="en-US" dirty="0" err="1"/>
              <a:t>GoDaddy</a:t>
            </a:r>
            <a:r>
              <a:rPr lang="en-US" dirty="0"/>
              <a:t>) </a:t>
            </a:r>
            <a:endParaRPr lang="en-US" dirty="0" smtClean="0">
              <a:effectLst/>
            </a:endParaRPr>
          </a:p>
          <a:p>
            <a:r>
              <a:rPr lang="en-US" dirty="0" smtClean="0"/>
              <a:t>Each </a:t>
            </a:r>
            <a:r>
              <a:rPr lang="en-US" dirty="0"/>
              <a:t>domain must have one primary and at least one secondary name servers </a:t>
            </a:r>
            <a:endParaRPr lang="en-US" dirty="0" smtClean="0">
              <a:effectLst/>
            </a:endParaRPr>
          </a:p>
          <a:p>
            <a:r>
              <a:rPr lang="en-US" dirty="0" smtClean="0"/>
              <a:t>For </a:t>
            </a:r>
            <a:r>
              <a:rPr lang="en-US" dirty="0"/>
              <a:t>reliability in case of failure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5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 servers pre-loaded with IP addresses of TLD name servers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1742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Recursive Query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440" y="1825625"/>
            <a:ext cx="79851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Iterative Query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0120" y="1825625"/>
            <a:ext cx="76917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9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DNS in the real world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221" y="1825625"/>
            <a:ext cx="77455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DNS Vulnerabilities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DNS requests and responses are not </a:t>
            </a:r>
            <a:r>
              <a:rPr lang="en-US" dirty="0" smtClean="0"/>
              <a:t>authenticated</a:t>
            </a:r>
          </a:p>
          <a:p>
            <a:pPr lvl="1"/>
            <a:r>
              <a:rPr lang="en-US" dirty="0" smtClean="0"/>
              <a:t>Yet </a:t>
            </a:r>
            <a:r>
              <a:rPr lang="en-US" dirty="0"/>
              <a:t>many applications trust DNS </a:t>
            </a:r>
            <a:r>
              <a:rPr lang="en-US" dirty="0" smtClean="0"/>
              <a:t>resolutions</a:t>
            </a:r>
          </a:p>
          <a:p>
            <a:pPr lvl="1"/>
            <a:r>
              <a:rPr lang="en-US" dirty="0" smtClean="0"/>
              <a:t>... </a:t>
            </a:r>
            <a:r>
              <a:rPr lang="en-US" dirty="0"/>
              <a:t>or, more accurately, they don’t consider the threat at all </a:t>
            </a:r>
          </a:p>
          <a:p>
            <a:pPr lvl="1"/>
            <a:r>
              <a:rPr lang="en-US" dirty="0" smtClean="0"/>
              <a:t>Spoofing </a:t>
            </a:r>
            <a:r>
              <a:rPr lang="en-US" dirty="0"/>
              <a:t>of DNS is very dangerous </a:t>
            </a:r>
            <a:r>
              <a:rPr lang="en-US" b="1" dirty="0"/>
              <a:t>-- WHY? </a:t>
            </a:r>
            <a:endParaRPr lang="en-US" dirty="0"/>
          </a:p>
          <a:p>
            <a:r>
              <a:rPr lang="en-US" dirty="0" smtClean="0"/>
              <a:t>Caching </a:t>
            </a:r>
            <a:r>
              <a:rPr lang="en-US" dirty="0"/>
              <a:t>doesn’t </a:t>
            </a:r>
            <a:r>
              <a:rPr lang="en-US" dirty="0" smtClean="0"/>
              <a:t>help: </a:t>
            </a:r>
          </a:p>
          <a:p>
            <a:pPr lvl="1"/>
            <a:r>
              <a:rPr lang="en-US" dirty="0" smtClean="0"/>
              <a:t>DNS </a:t>
            </a:r>
            <a:r>
              <a:rPr lang="en-US" dirty="0"/>
              <a:t>relies heavily on caching for efficiency, enabling </a:t>
            </a:r>
            <a:r>
              <a:rPr lang="en-US" b="1" dirty="0"/>
              <a:t>cache </a:t>
            </a:r>
            <a:r>
              <a:rPr lang="en-US" b="1" dirty="0" smtClean="0"/>
              <a:t>pollution </a:t>
            </a:r>
            <a:r>
              <a:rPr lang="en-US" dirty="0" smtClean="0"/>
              <a:t>attacks</a:t>
            </a:r>
          </a:p>
          <a:p>
            <a:pPr lvl="1"/>
            <a:r>
              <a:rPr lang="en-US" dirty="0" smtClean="0"/>
              <a:t>Once </a:t>
            </a:r>
            <a:r>
              <a:rPr lang="en-US" dirty="0"/>
              <a:t>something is wrong, it can remain that way in caches for a </a:t>
            </a:r>
            <a:r>
              <a:rPr lang="en-US" dirty="0" smtClean="0"/>
              <a:t>long time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may be corrupted before it gets to authoritative server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6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Cache Poisoning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DNS requests have a unique query ID </a:t>
            </a:r>
          </a:p>
          <a:p>
            <a:r>
              <a:rPr lang="en-US" dirty="0" smtClean="0"/>
              <a:t>The </a:t>
            </a:r>
            <a:r>
              <a:rPr lang="en-US" dirty="0" err="1"/>
              <a:t>nameserver</a:t>
            </a:r>
            <a:r>
              <a:rPr lang="en-US" dirty="0"/>
              <a:t>/resolver uses this information to match up requests and responses -- this is useful since DNS uses UDP </a:t>
            </a:r>
          </a:p>
          <a:p>
            <a:r>
              <a:rPr lang="en-US" dirty="0" smtClean="0"/>
              <a:t>If </a:t>
            </a:r>
            <a:r>
              <a:rPr lang="en-US" dirty="0"/>
              <a:t>an adversary can guess the query ID, then it can forge the responses and pollute the DNS cache </a:t>
            </a:r>
          </a:p>
          <a:p>
            <a:pPr lvl="1"/>
            <a:r>
              <a:rPr lang="en-US" dirty="0" smtClean="0"/>
              <a:t>16-bit </a:t>
            </a:r>
            <a:r>
              <a:rPr lang="en-US" dirty="0"/>
              <a:t>query IDs (only 2</a:t>
            </a:r>
            <a:r>
              <a:rPr lang="en-US" baseline="30000" dirty="0"/>
              <a:t>16</a:t>
            </a:r>
            <a:r>
              <a:rPr lang="en-US" dirty="0"/>
              <a:t>=65536 possible query IDs) 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servers increment IDs (or use some other predictable </a:t>
            </a:r>
            <a:r>
              <a:rPr lang="en-US" dirty="0" err="1"/>
              <a:t>algo</a:t>
            </a:r>
            <a:r>
              <a:rPr lang="en-US" dirty="0"/>
              <a:t>) </a:t>
            </a:r>
          </a:p>
          <a:p>
            <a:pPr lvl="1"/>
            <a:r>
              <a:rPr lang="en-US" dirty="0" err="1" smtClean="0"/>
              <a:t>gethostbyname</a:t>
            </a:r>
            <a:r>
              <a:rPr lang="en-US" dirty="0" smtClean="0"/>
              <a:t> </a:t>
            </a:r>
            <a:r>
              <a:rPr lang="en-US" dirty="0"/>
              <a:t>returns as soon as it gets a response, so first one in wins!!! </a:t>
            </a:r>
            <a:endParaRPr lang="en-US" dirty="0" smtClean="0">
              <a:effectLst/>
            </a:endParaRPr>
          </a:p>
          <a:p>
            <a:r>
              <a:rPr lang="en-US" dirty="0" smtClean="0"/>
              <a:t>Note</a:t>
            </a:r>
            <a:r>
              <a:rPr lang="en-US" dirty="0"/>
              <a:t>: If you can observe the traffic going to a name server, you can pretty much arbitrarily 0wn the Internet for the clients it serves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41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Cache Poisoning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simple (and extremely effective) attack: 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Wait </a:t>
            </a:r>
            <a:r>
              <a:rPr lang="en-US" dirty="0"/>
              <a:t>for Alice to send DNS request to </a:t>
            </a:r>
            <a:r>
              <a:rPr lang="en-US" dirty="0" err="1"/>
              <a:t>nameserver</a:t>
            </a:r>
            <a:r>
              <a:rPr lang="en-US" dirty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Intercept </a:t>
            </a:r>
            <a:r>
              <a:rPr lang="en-US" dirty="0"/>
              <a:t>request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Quickly </a:t>
            </a:r>
            <a:r>
              <a:rPr lang="en-US" dirty="0"/>
              <a:t>insert a fake </a:t>
            </a:r>
            <a:r>
              <a:rPr lang="en-US" dirty="0" smtClean="0"/>
              <a:t>response</a:t>
            </a:r>
          </a:p>
          <a:p>
            <a:r>
              <a:rPr lang="en-US" dirty="0" smtClean="0"/>
              <a:t>If </a:t>
            </a:r>
            <a:r>
              <a:rPr lang="en-US" dirty="0"/>
              <a:t>attacker is faster and/or closer to Alice than the </a:t>
            </a:r>
            <a:r>
              <a:rPr lang="en-US" dirty="0" smtClean="0"/>
              <a:t>DNS </a:t>
            </a:r>
            <a:r>
              <a:rPr lang="en-US" dirty="0"/>
              <a:t>server, then the attack is successful </a:t>
            </a:r>
            <a:endParaRPr lang="en-US" dirty="0" smtClean="0">
              <a:effectLst/>
            </a:endParaRPr>
          </a:p>
          <a:p>
            <a:r>
              <a:rPr lang="en-US" dirty="0" smtClean="0"/>
              <a:t>Advantage </a:t>
            </a:r>
            <a:r>
              <a:rPr lang="en-US" dirty="0"/>
              <a:t>attacker: unlike the name server, the attacker doesn’t have to do any actual resolving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82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 attacker cannot intercept DNS queries?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cause DNS server to make a query </a:t>
            </a:r>
          </a:p>
          <a:p>
            <a:pPr lvl="1"/>
            <a:r>
              <a:rPr lang="en-US" dirty="0" smtClean="0"/>
              <a:t>How</a:t>
            </a:r>
            <a:r>
              <a:rPr lang="en-US" dirty="0"/>
              <a:t>? </a:t>
            </a:r>
          </a:p>
          <a:p>
            <a:r>
              <a:rPr lang="en-US" dirty="0" smtClean="0"/>
              <a:t>Second</a:t>
            </a:r>
            <a:r>
              <a:rPr lang="en-US" dirty="0"/>
              <a:t>, guess the </a:t>
            </a:r>
            <a:r>
              <a:rPr lang="en-US" dirty="0" err="1"/>
              <a:t>QueryID</a:t>
            </a:r>
            <a:r>
              <a:rPr lang="en-US" dirty="0"/>
              <a:t> and exploit the race condition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1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DDoS Lab due March 1</a:t>
            </a:r>
          </a:p>
          <a:p>
            <a:r>
              <a:rPr lang="en-US" dirty="0" smtClean="0"/>
              <a:t>Midterm March 1</a:t>
            </a:r>
          </a:p>
          <a:p>
            <a:r>
              <a:rPr lang="en-US" i="1" dirty="0" smtClean="0"/>
              <a:t>No publication reading or presentation by a student on March </a:t>
            </a:r>
            <a:r>
              <a:rPr lang="en-US" i="1" dirty="0" smtClean="0"/>
              <a:t>1</a:t>
            </a:r>
          </a:p>
          <a:p>
            <a:r>
              <a:rPr lang="en-US" i="1" dirty="0" smtClean="0"/>
              <a:t>Recommended: read </a:t>
            </a:r>
            <a:r>
              <a:rPr lang="en-US" i="1" dirty="0" err="1" smtClean="0"/>
              <a:t>ch.</a:t>
            </a:r>
            <a:r>
              <a:rPr lang="en-US" i="1" dirty="0" smtClean="0"/>
              <a:t> 4 up to p. 100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773071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Victim hostname cannot already be in the cache </a:t>
            </a:r>
            <a:endParaRPr lang="en-US" dirty="0" smtClean="0">
              <a:effectLst/>
            </a:endParaRPr>
          </a:p>
          <a:p>
            <a:r>
              <a:rPr lang="en-US" dirty="0" smtClean="0"/>
              <a:t>Randomizing </a:t>
            </a:r>
            <a:r>
              <a:rPr lang="en-US" dirty="0"/>
              <a:t>the </a:t>
            </a:r>
            <a:r>
              <a:rPr lang="en-US" dirty="0" err="1"/>
              <a:t>QueryID</a:t>
            </a:r>
            <a:r>
              <a:rPr lang="en-US" dirty="0"/>
              <a:t> makes the race condition much harder to exploit </a:t>
            </a:r>
            <a:br>
              <a:rPr lang="en-US" dirty="0"/>
            </a:br>
            <a:r>
              <a:rPr lang="en-US" dirty="0"/>
              <a:t>(2</a:t>
            </a:r>
            <a:r>
              <a:rPr lang="en-US" baseline="30000" dirty="0"/>
              <a:t>16</a:t>
            </a:r>
            <a:r>
              <a:rPr lang="en-US" dirty="0"/>
              <a:t> possible </a:t>
            </a:r>
            <a:r>
              <a:rPr lang="en-US" dirty="0" err="1"/>
              <a:t>QueryIDs</a:t>
            </a:r>
            <a:r>
              <a:rPr lang="en-US" dirty="0"/>
              <a:t>)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2637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Kaminsky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Hijacks </a:t>
            </a:r>
            <a:r>
              <a:rPr lang="en-US" dirty="0"/>
              <a:t>the entire name server of victim host • Basic idea </a:t>
            </a:r>
            <a:endParaRPr lang="en-US" dirty="0" smtClean="0">
              <a:effectLst/>
            </a:endParaRPr>
          </a:p>
          <a:p>
            <a:r>
              <a:rPr lang="en-US" dirty="0" smtClean="0"/>
              <a:t>Choose </a:t>
            </a:r>
            <a:r>
              <a:rPr lang="en-US" dirty="0"/>
              <a:t>a random hostname in the domain (guaranteed not to be cached) </a:t>
            </a:r>
            <a:endParaRPr lang="en-US" dirty="0" smtClean="0">
              <a:effectLst/>
            </a:endParaRPr>
          </a:p>
          <a:p>
            <a:r>
              <a:rPr lang="en-US" dirty="0" smtClean="0"/>
              <a:t>Try </a:t>
            </a:r>
            <a:r>
              <a:rPr lang="en-US" dirty="0"/>
              <a:t>to beat real name server response (guessing the </a:t>
            </a:r>
            <a:r>
              <a:rPr lang="en-US" dirty="0" err="1"/>
              <a:t>QueryID</a:t>
            </a:r>
            <a:r>
              <a:rPr lang="en-US" dirty="0"/>
              <a:t>) </a:t>
            </a:r>
            <a:endParaRPr lang="en-US" dirty="0" smtClean="0">
              <a:effectLst/>
            </a:endParaRPr>
          </a:p>
          <a:p>
            <a:r>
              <a:rPr lang="en-US" dirty="0" smtClean="0"/>
              <a:t>Forged </a:t>
            </a:r>
            <a:r>
              <a:rPr lang="en-US" dirty="0"/>
              <a:t>response specifies an update for the name server IP address (to attacker) </a:t>
            </a:r>
            <a:endParaRPr lang="en-US" dirty="0" smtClean="0">
              <a:effectLst/>
            </a:endParaRPr>
          </a:p>
          <a:p>
            <a:r>
              <a:rPr lang="en-US" dirty="0" smtClean="0"/>
              <a:t>Repeat </a:t>
            </a:r>
            <a:r>
              <a:rPr lang="en-US" dirty="0"/>
              <a:t>until successful </a:t>
            </a:r>
            <a:endParaRPr lang="en-US" dirty="0" smtClean="0">
              <a:effectLst/>
            </a:endParaRPr>
          </a:p>
          <a:p>
            <a:r>
              <a:rPr lang="en-US" dirty="0" smtClean="0"/>
              <a:t>All </a:t>
            </a:r>
            <a:r>
              <a:rPr lang="en-US" dirty="0"/>
              <a:t>future DNS queries for the victim domain now directed to the attacker’s DNS server (until TTL expires)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43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QueryID</a:t>
            </a:r>
            <a:r>
              <a:rPr lang="en-US" dirty="0"/>
              <a:t> is 16 bits. </a:t>
            </a:r>
            <a:endParaRPr lang="en-US" dirty="0" smtClean="0">
              <a:effectLst/>
            </a:endParaRPr>
          </a:p>
          <a:p>
            <a:r>
              <a:rPr lang="en-US" dirty="0" smtClean="0"/>
              <a:t>Increasing </a:t>
            </a:r>
            <a:r>
              <a:rPr lang="en-US" dirty="0"/>
              <a:t>the size would break the Internet </a:t>
            </a:r>
            <a:endParaRPr lang="en-US" dirty="0" smtClean="0">
              <a:effectLst/>
            </a:endParaRPr>
          </a:p>
          <a:p>
            <a:r>
              <a:rPr lang="en-US" dirty="0" smtClean="0"/>
              <a:t>What </a:t>
            </a:r>
            <a:r>
              <a:rPr lang="en-US" dirty="0"/>
              <a:t>else can we randomize? </a:t>
            </a:r>
          </a:p>
          <a:p>
            <a:pPr lvl="1"/>
            <a:r>
              <a:rPr lang="en-US" dirty="0" smtClean="0"/>
              <a:t>Source </a:t>
            </a:r>
            <a:r>
              <a:rPr lang="en-US" dirty="0"/>
              <a:t>port address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55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do better?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57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DNSSec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standards-based (IETF) solution to security in </a:t>
            </a:r>
            <a:r>
              <a:rPr lang="en-US" dirty="0" smtClean="0"/>
              <a:t>DNS</a:t>
            </a:r>
          </a:p>
          <a:p>
            <a:r>
              <a:rPr lang="en-US" dirty="0" smtClean="0"/>
              <a:t>Prevents </a:t>
            </a:r>
            <a:r>
              <a:rPr lang="en-US" dirty="0"/>
              <a:t>data spoofing and </a:t>
            </a:r>
            <a:r>
              <a:rPr lang="en-US" dirty="0" smtClean="0"/>
              <a:t>corruption</a:t>
            </a:r>
          </a:p>
          <a:p>
            <a:r>
              <a:rPr lang="en-US" dirty="0" smtClean="0"/>
              <a:t>Authentication </a:t>
            </a:r>
            <a:r>
              <a:rPr lang="en-US" dirty="0"/>
              <a:t>(verifiable DNS) using public key infrastructure </a:t>
            </a:r>
          </a:p>
          <a:p>
            <a:r>
              <a:rPr lang="en-US" dirty="0" smtClean="0"/>
              <a:t>Authenticates</a:t>
            </a:r>
            <a:r>
              <a:rPr lang="en-US" dirty="0"/>
              <a:t>: </a:t>
            </a:r>
          </a:p>
          <a:p>
            <a:pPr lvl="1"/>
            <a:r>
              <a:rPr lang="en-US" dirty="0" smtClean="0"/>
              <a:t>Communication </a:t>
            </a:r>
            <a:r>
              <a:rPr lang="en-US" dirty="0"/>
              <a:t>between servers </a:t>
            </a:r>
          </a:p>
          <a:p>
            <a:pPr lvl="1"/>
            <a:r>
              <a:rPr lang="en-US" dirty="0" smtClean="0"/>
              <a:t>DNS </a:t>
            </a:r>
            <a:r>
              <a:rPr lang="en-US" dirty="0"/>
              <a:t>data </a:t>
            </a:r>
          </a:p>
          <a:p>
            <a:pPr lvl="2"/>
            <a:r>
              <a:rPr lang="en-US" dirty="0" smtClean="0"/>
              <a:t>Content</a:t>
            </a:r>
          </a:p>
          <a:p>
            <a:pPr lvl="2"/>
            <a:r>
              <a:rPr lang="en-US" dirty="0" smtClean="0"/>
              <a:t>Existence</a:t>
            </a:r>
          </a:p>
          <a:p>
            <a:pPr lvl="2"/>
            <a:r>
              <a:rPr lang="en-US" dirty="0" smtClean="0"/>
              <a:t>non-existence </a:t>
            </a:r>
            <a:endParaRPr lang="en-US" dirty="0"/>
          </a:p>
          <a:p>
            <a:pPr lvl="1"/>
            <a:r>
              <a:rPr lang="en-US" dirty="0" smtClean="0"/>
              <a:t>Public </a:t>
            </a:r>
            <a:r>
              <a:rPr lang="en-US" dirty="0"/>
              <a:t>keys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7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DNSSEC Mechanisms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Each domain signs their “zone” with a private key </a:t>
            </a:r>
            <a:endParaRPr lang="en-US" dirty="0" smtClean="0">
              <a:effectLst/>
            </a:endParaRPr>
          </a:p>
          <a:p>
            <a:r>
              <a:rPr lang="en-US" dirty="0" smtClean="0"/>
              <a:t>Public </a:t>
            </a:r>
            <a:r>
              <a:rPr lang="en-US" dirty="0"/>
              <a:t>keys published via DNS </a:t>
            </a:r>
            <a:endParaRPr lang="en-US" dirty="0" smtClean="0">
              <a:effectLst/>
            </a:endParaRPr>
          </a:p>
          <a:p>
            <a:r>
              <a:rPr lang="en-US" dirty="0" smtClean="0"/>
              <a:t>Zones </a:t>
            </a:r>
            <a:r>
              <a:rPr lang="en-US" dirty="0"/>
              <a:t>signed by parent zones </a:t>
            </a:r>
            <a:endParaRPr lang="en-US" dirty="0" smtClean="0">
              <a:effectLst/>
            </a:endParaRPr>
          </a:p>
          <a:p>
            <a:r>
              <a:rPr lang="en-US" dirty="0" smtClean="0"/>
              <a:t>Ideally</a:t>
            </a:r>
            <a:r>
              <a:rPr lang="en-US" dirty="0"/>
              <a:t>, you only need a self-signed root, and follow keys down the hierarchy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85" y="4266821"/>
            <a:ext cx="110109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07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DNSSec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Incremental </a:t>
            </a:r>
            <a:r>
              <a:rPr lang="en-US" dirty="0" err="1" smtClean="0"/>
              <a:t>deployability</a:t>
            </a:r>
            <a:endParaRPr lang="en-US" dirty="0" smtClean="0"/>
          </a:p>
          <a:p>
            <a:pPr lvl="1"/>
            <a:r>
              <a:rPr lang="en-US" dirty="0" smtClean="0"/>
              <a:t>Everyone </a:t>
            </a:r>
            <a:r>
              <a:rPr lang="en-US" dirty="0"/>
              <a:t>has DNS, can’t assume a flag day </a:t>
            </a:r>
          </a:p>
          <a:p>
            <a:r>
              <a:rPr lang="en-US" dirty="0" smtClean="0"/>
              <a:t>Resource imbalances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devices can’t afford real authentication </a:t>
            </a:r>
            <a:endParaRPr lang="en-US" dirty="0" smtClean="0">
              <a:effectLst/>
            </a:endParaRPr>
          </a:p>
          <a:p>
            <a:r>
              <a:rPr lang="en-US" dirty="0" smtClean="0"/>
              <a:t>Cultural </a:t>
            </a:r>
            <a:endParaRPr lang="en-US" dirty="0"/>
          </a:p>
          <a:p>
            <a:pPr lvl="1"/>
            <a:r>
              <a:rPr lang="en-US" dirty="0" smtClean="0"/>
              <a:t>Who </a:t>
            </a:r>
            <a:r>
              <a:rPr lang="en-US" dirty="0"/>
              <a:t>gets to control the root keys? (US, </a:t>
            </a:r>
            <a:r>
              <a:rPr lang="en-US" dirty="0" smtClean="0"/>
              <a:t>China, </a:t>
            </a:r>
            <a:r>
              <a:rPr lang="en-US" dirty="0" err="1" smtClean="0"/>
              <a:t>CofC</a:t>
            </a:r>
            <a:r>
              <a:rPr lang="en-US" dirty="0" smtClean="0"/>
              <a:t>?) </a:t>
            </a:r>
            <a:endParaRPr lang="en-US" dirty="0"/>
          </a:p>
          <a:p>
            <a:pPr lvl="1"/>
            <a:r>
              <a:rPr lang="en-US" dirty="0" smtClean="0"/>
              <a:t>Most </a:t>
            </a:r>
            <a:r>
              <a:rPr lang="en-US" dirty="0"/>
              <a:t>people don’t have any strong reason to have secure DNS ($$$ not justified in most environments) </a:t>
            </a:r>
          </a:p>
          <a:p>
            <a:pPr lvl="1"/>
            <a:r>
              <a:rPr lang="en-US" dirty="0" smtClean="0"/>
              <a:t>Lots </a:t>
            </a:r>
            <a:r>
              <a:rPr lang="en-US" dirty="0"/>
              <a:t>of transitive trust assumptions </a:t>
            </a:r>
            <a:endParaRPr lang="en-US" dirty="0" smtClean="0">
              <a:effectLst/>
            </a:endParaRPr>
          </a:p>
          <a:p>
            <a:r>
              <a:rPr lang="en-US" dirty="0" smtClean="0"/>
              <a:t>Take </a:t>
            </a:r>
            <a:r>
              <a:rPr lang="en-US" dirty="0"/>
              <a:t>away: DNSSEC will be deployed, but it is unclear whether it will be used appropriately/widely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91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Eavesdropping and how to avoid it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58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Eavesdropping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6568"/>
            <a:ext cx="5436512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0" y="365126"/>
            <a:ext cx="3489626" cy="270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10" y="3149395"/>
            <a:ext cx="4399471" cy="36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48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bad?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8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Finish Computer Network Attacks</a:t>
            </a:r>
          </a:p>
          <a:p>
            <a:r>
              <a:rPr lang="en-US" dirty="0" smtClean="0"/>
              <a:t>Joey: How to own the Internet in your spare time</a:t>
            </a:r>
          </a:p>
          <a:p>
            <a:r>
              <a:rPr lang="en-US" dirty="0" smtClean="0"/>
              <a:t>Questions about DDoS homework</a:t>
            </a:r>
          </a:p>
          <a:p>
            <a:r>
              <a:rPr lang="en-US" dirty="0" smtClean="0"/>
              <a:t>Midterm Review</a:t>
            </a:r>
          </a:p>
          <a:p>
            <a:r>
              <a:rPr lang="en-US" dirty="0" smtClean="0"/>
              <a:t>Network Security Protocols</a:t>
            </a:r>
          </a:p>
        </p:txBody>
      </p:sp>
    </p:spTree>
    <p:extLst>
      <p:ext uri="{BB962C8B-B14F-4D97-AF65-F5344CB8AC3E}">
        <p14:creationId xmlns:p14="http://schemas.microsoft.com/office/powerpoint/2010/main" val="1669218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use that crypto stuff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2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0096" y="2180466"/>
            <a:ext cx="52774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85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properties should this crypto-wrapper have?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Confidentiality </a:t>
            </a:r>
          </a:p>
          <a:p>
            <a:r>
              <a:rPr lang="en-US" dirty="0" smtClean="0"/>
              <a:t>Integrity</a:t>
            </a:r>
          </a:p>
          <a:p>
            <a:r>
              <a:rPr lang="en-US" dirty="0" smtClean="0"/>
              <a:t>Authenticity </a:t>
            </a:r>
            <a:endParaRPr lang="en-US" dirty="0"/>
          </a:p>
          <a:p>
            <a:pPr lvl="1"/>
            <a:r>
              <a:rPr lang="en-US" dirty="0" smtClean="0"/>
              <a:t>Server</a:t>
            </a:r>
          </a:p>
          <a:p>
            <a:pPr lvl="1"/>
            <a:r>
              <a:rPr lang="en-US" dirty="0" smtClean="0"/>
              <a:t>Client</a:t>
            </a:r>
          </a:p>
          <a:p>
            <a:pPr lvl="1"/>
            <a:r>
              <a:rPr lang="en-US" dirty="0" smtClean="0"/>
              <a:t>Mutual </a:t>
            </a:r>
            <a:r>
              <a:rPr lang="en-US" dirty="0"/>
              <a:t>authentication </a:t>
            </a:r>
            <a:endParaRPr lang="en-US" dirty="0" smtClean="0">
              <a:effectLst/>
            </a:endParaRPr>
          </a:p>
          <a:p>
            <a:r>
              <a:rPr lang="en-US" dirty="0" smtClean="0"/>
              <a:t>Reliability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SSL &amp; TLS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9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Secure Sockets Layer (SSL) </a:t>
            </a:r>
            <a:r>
              <a:rPr lang="en-US" dirty="0"/>
              <a:t>developed by Netscape (remember them?) in 1995 </a:t>
            </a:r>
          </a:p>
          <a:p>
            <a:pPr lvl="1"/>
            <a:r>
              <a:rPr lang="en-US" dirty="0" smtClean="0"/>
              <a:t>Version </a:t>
            </a:r>
            <a:r>
              <a:rPr lang="en-US" dirty="0"/>
              <a:t>1 never released </a:t>
            </a:r>
          </a:p>
          <a:p>
            <a:pPr lvl="1"/>
            <a:r>
              <a:rPr lang="en-US" dirty="0" smtClean="0"/>
              <a:t>Version </a:t>
            </a:r>
            <a:r>
              <a:rPr lang="en-US" dirty="0"/>
              <a:t>2 incorporated into Netscape Navigator 1.1 </a:t>
            </a:r>
          </a:p>
          <a:p>
            <a:pPr lvl="1"/>
            <a:r>
              <a:rPr lang="en-US" dirty="0" smtClean="0"/>
              <a:t>Microsoft </a:t>
            </a:r>
            <a:r>
              <a:rPr lang="en-US" dirty="0"/>
              <a:t>fixes vulnerabilities in SSLv2 and introduces Private Communications Technology (PCT) protocol </a:t>
            </a:r>
          </a:p>
          <a:p>
            <a:pPr lvl="1"/>
            <a:r>
              <a:rPr lang="en-US" dirty="0" smtClean="0"/>
              <a:t>Netscape </a:t>
            </a:r>
            <a:r>
              <a:rPr lang="en-US" dirty="0"/>
              <a:t>overhauls SSLv2, fixing some more security issues, and releases SSLv3 </a:t>
            </a:r>
            <a:endParaRPr lang="en-US" dirty="0" smtClean="0">
              <a:effectLst/>
            </a:endParaRPr>
          </a:p>
          <a:p>
            <a:r>
              <a:rPr lang="en-US" dirty="0" smtClean="0"/>
              <a:t>IETF </a:t>
            </a:r>
            <a:r>
              <a:rPr lang="en-US" dirty="0"/>
              <a:t>takes over and releases </a:t>
            </a:r>
            <a:r>
              <a:rPr lang="en-US" b="1" dirty="0"/>
              <a:t>Transport Layer Security (TLS)</a:t>
            </a:r>
            <a:r>
              <a:rPr lang="en-US" dirty="0"/>
              <a:t>, a non-interoperable upgrade to SSLv3 </a:t>
            </a:r>
          </a:p>
          <a:p>
            <a:pPr lvl="1"/>
            <a:r>
              <a:rPr lang="en-US" dirty="0" smtClean="0"/>
              <a:t>current </a:t>
            </a:r>
            <a:r>
              <a:rPr lang="en-US" dirty="0"/>
              <a:t>version is TLS version 1.2, RFC 5246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K.I.S.S.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Application-layer </a:t>
            </a:r>
            <a:r>
              <a:rPr lang="en-US" dirty="0"/>
              <a:t>protocol </a:t>
            </a:r>
            <a:endParaRPr lang="en-US" dirty="0" smtClean="0">
              <a:effectLst/>
            </a:endParaRPr>
          </a:p>
          <a:p>
            <a:r>
              <a:rPr lang="en-US" dirty="0" smtClean="0"/>
              <a:t>Operates </a:t>
            </a:r>
            <a:r>
              <a:rPr lang="en-US" dirty="0"/>
              <a:t>over TCP </a:t>
            </a:r>
            <a:r>
              <a:rPr lang="en-US" b="1" dirty="0"/>
              <a:t>-- WHY?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SSL/TLS Message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Handshake</a:t>
            </a:r>
          </a:p>
          <a:p>
            <a:r>
              <a:rPr lang="en-US" dirty="0" smtClean="0"/>
              <a:t>Alerts</a:t>
            </a:r>
          </a:p>
          <a:p>
            <a:r>
              <a:rPr lang="en-US" dirty="0" smtClean="0"/>
              <a:t>Change </a:t>
            </a:r>
            <a:r>
              <a:rPr lang="en-US" dirty="0"/>
              <a:t>cipher spec </a:t>
            </a:r>
            <a:endParaRPr lang="en-US" dirty="0" smtClean="0"/>
          </a:p>
          <a:p>
            <a:r>
              <a:rPr lang="en-US" dirty="0" smtClean="0"/>
              <a:t>Data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Alice </a:t>
            </a:r>
            <a:r>
              <a:rPr lang="en-US" dirty="0"/>
              <a:t>(client) initiates conversation with Bob (server) </a:t>
            </a:r>
            <a:endParaRPr lang="en-US" dirty="0" smtClean="0">
              <a:effectLst/>
            </a:endParaRPr>
          </a:p>
          <a:p>
            <a:r>
              <a:rPr lang="en-US" dirty="0" smtClean="0"/>
              <a:t>Bob </a:t>
            </a:r>
            <a:r>
              <a:rPr lang="en-US" dirty="0"/>
              <a:t>sends Alice his certificate </a:t>
            </a:r>
            <a:endParaRPr lang="en-US" dirty="0" smtClean="0">
              <a:effectLst/>
            </a:endParaRPr>
          </a:p>
          <a:p>
            <a:r>
              <a:rPr lang="en-US" dirty="0" smtClean="0"/>
              <a:t>Alice </a:t>
            </a:r>
            <a:r>
              <a:rPr lang="en-US" dirty="0"/>
              <a:t>verifies certificate </a:t>
            </a:r>
            <a:endParaRPr lang="en-US" dirty="0" smtClean="0">
              <a:effectLst/>
            </a:endParaRPr>
          </a:p>
          <a:p>
            <a:r>
              <a:rPr lang="en-US" dirty="0" smtClean="0"/>
              <a:t>Alice </a:t>
            </a:r>
            <a:r>
              <a:rPr lang="en-US" dirty="0"/>
              <a:t>picks a random number S and sends it to Bob, encrypted with Bob’s public key </a:t>
            </a:r>
            <a:endParaRPr lang="en-US" dirty="0" smtClean="0">
              <a:effectLst/>
            </a:endParaRPr>
          </a:p>
          <a:p>
            <a:r>
              <a:rPr lang="en-US" dirty="0" smtClean="0"/>
              <a:t>Both </a:t>
            </a:r>
            <a:r>
              <a:rPr lang="en-US" dirty="0"/>
              <a:t>parties derive key material from S </a:t>
            </a:r>
            <a:endParaRPr lang="en-US" dirty="0" smtClean="0">
              <a:effectLst/>
            </a:endParaRPr>
          </a:p>
          <a:p>
            <a:r>
              <a:rPr lang="en-US" dirty="0" smtClean="0"/>
              <a:t>Client </a:t>
            </a:r>
            <a:r>
              <a:rPr lang="en-US" dirty="0"/>
              <a:t>and server exchange encrypted and integrity- protected data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1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SSLv2 Handshake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529" y="1690688"/>
            <a:ext cx="8374278" cy="50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Cryptographic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Generated </a:t>
            </a:r>
            <a:r>
              <a:rPr lang="en-US" dirty="0" smtClean="0"/>
              <a:t>from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master secret K </a:t>
            </a:r>
          </a:p>
          <a:p>
            <a:pPr lvl="1"/>
            <a:r>
              <a:rPr lang="en-US" dirty="0" err="1" smtClean="0"/>
              <a:t>Rc</a:t>
            </a:r>
            <a:endParaRPr lang="en-US" dirty="0" smtClean="0"/>
          </a:p>
          <a:p>
            <a:pPr lvl="1"/>
            <a:r>
              <a:rPr lang="en-US" dirty="0" err="1" smtClean="0"/>
              <a:t>Rs</a:t>
            </a:r>
            <a:r>
              <a:rPr lang="en-US" dirty="0" smtClean="0"/>
              <a:t> </a:t>
            </a:r>
            <a:endParaRPr lang="en-US" dirty="0" smtClean="0">
              <a:effectLst/>
            </a:endParaRPr>
          </a:p>
          <a:p>
            <a:r>
              <a:rPr lang="en-US" i="1" dirty="0" smtClean="0"/>
              <a:t>Six </a:t>
            </a:r>
            <a:r>
              <a:rPr lang="en-US" i="1" dirty="0"/>
              <a:t>values </a:t>
            </a:r>
            <a:r>
              <a:rPr lang="en-US" dirty="0"/>
              <a:t>to be </a:t>
            </a:r>
            <a:r>
              <a:rPr lang="en-US" dirty="0" smtClean="0"/>
              <a:t>generated</a:t>
            </a:r>
          </a:p>
          <a:p>
            <a:pPr lvl="1"/>
            <a:r>
              <a:rPr lang="en-US" dirty="0" smtClean="0"/>
              <a:t>client </a:t>
            </a:r>
            <a:r>
              <a:rPr lang="en-US" dirty="0"/>
              <a:t>authentication and encryption keys </a:t>
            </a:r>
          </a:p>
          <a:p>
            <a:pPr lvl="1"/>
            <a:r>
              <a:rPr lang="en-US" dirty="0" smtClean="0"/>
              <a:t>server </a:t>
            </a:r>
            <a:r>
              <a:rPr lang="en-US" dirty="0"/>
              <a:t>authentication and encryption keys </a:t>
            </a:r>
          </a:p>
          <a:p>
            <a:pPr lvl="1"/>
            <a:r>
              <a:rPr lang="en-US" dirty="0" smtClean="0"/>
              <a:t>client </a:t>
            </a:r>
            <a:r>
              <a:rPr lang="en-US" dirty="0"/>
              <a:t>encryption </a:t>
            </a:r>
            <a:r>
              <a:rPr lang="en-US" dirty="0" smtClean="0"/>
              <a:t>IV</a:t>
            </a:r>
          </a:p>
          <a:p>
            <a:pPr lvl="1"/>
            <a:r>
              <a:rPr lang="en-US" dirty="0" smtClean="0"/>
              <a:t>server </a:t>
            </a:r>
            <a:r>
              <a:rPr lang="en-US" dirty="0"/>
              <a:t>encryption IV </a:t>
            </a:r>
            <a:endParaRPr lang="en-US" dirty="0" smtClean="0">
              <a:effectLst/>
            </a:endParaRPr>
          </a:p>
          <a:p>
            <a:r>
              <a:rPr lang="en-US" dirty="0" smtClean="0"/>
              <a:t>Generator </a:t>
            </a:r>
            <a:r>
              <a:rPr lang="en-US" dirty="0"/>
              <a:t>functions: </a:t>
            </a:r>
            <a:r>
              <a:rPr lang="en-US" dirty="0" err="1"/>
              <a:t>ki</a:t>
            </a:r>
            <a:r>
              <a:rPr lang="en-US" dirty="0"/>
              <a:t> = </a:t>
            </a:r>
            <a:r>
              <a:rPr lang="en-US" dirty="0" err="1" smtClean="0"/>
              <a:t>gi</a:t>
            </a:r>
            <a:r>
              <a:rPr lang="en-US" dirty="0" smtClean="0"/>
              <a:t>(</a:t>
            </a:r>
            <a:r>
              <a:rPr lang="en-US" dirty="0" err="1" smtClean="0"/>
              <a:t>K,Rc,Rs</a:t>
            </a:r>
            <a:r>
              <a:rPr lang="en-US" dirty="0" smtClean="0"/>
              <a:t>)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Routing Problem:</a:t>
            </a:r>
            <a:br>
              <a:rPr lang="en-US" dirty="0"/>
            </a:br>
            <a:r>
              <a:rPr lang="en-US" dirty="0"/>
              <a:t>How do Alice’s messages get to Bob?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93317"/>
            <a:ext cx="10515600" cy="34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61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Cipher Suites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</a:t>
            </a:r>
            <a:r>
              <a:rPr lang="en-US" dirty="0" smtClean="0"/>
              <a:t>encryption</a:t>
            </a:r>
          </a:p>
          <a:p>
            <a:pPr lvl="1"/>
            <a:r>
              <a:rPr lang="en-US" dirty="0" smtClean="0"/>
              <a:t>algorithm</a:t>
            </a:r>
            <a:r>
              <a:rPr lang="en-US" dirty="0"/>
              <a:t>, key length, block mode, and integrity checksum algorithm </a:t>
            </a:r>
            <a:endParaRPr lang="en-US" dirty="0" smtClean="0">
              <a:effectLst/>
            </a:endParaRPr>
          </a:p>
          <a:p>
            <a:r>
              <a:rPr lang="en-US" dirty="0" smtClean="0"/>
              <a:t>~90 </a:t>
            </a:r>
            <a:r>
              <a:rPr lang="en-US" dirty="0"/>
              <a:t>defined cipher suites </a:t>
            </a:r>
            <a:endParaRPr lang="en-US" dirty="0" smtClean="0">
              <a:effectLst/>
            </a:endParaRPr>
          </a:p>
          <a:p>
            <a:r>
              <a:rPr lang="en-US" dirty="0" smtClean="0"/>
              <a:t>Alice </a:t>
            </a:r>
            <a:r>
              <a:rPr lang="en-US" dirty="0"/>
              <a:t>gives Bob a list of supported cipher suites; Bob makes final </a:t>
            </a:r>
            <a:r>
              <a:rPr lang="en-US" dirty="0" smtClean="0"/>
              <a:t>choice</a:t>
            </a:r>
          </a:p>
          <a:p>
            <a:r>
              <a:rPr lang="en-US" dirty="0" smtClean="0"/>
              <a:t>Run on a terminal: </a:t>
            </a:r>
            <a:r>
              <a:rPr lang="en-US" dirty="0" err="1" smtClean="0"/>
              <a:t>openssl</a:t>
            </a:r>
            <a:r>
              <a:rPr lang="en-US" dirty="0" smtClean="0"/>
              <a:t> ciphers -v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263" y="1825625"/>
            <a:ext cx="762147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SSLv2 Problems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065" y="1825625"/>
            <a:ext cx="73178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SSLv2 Known Vulnerabilities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Cross-protocol attack on TLS using SSLv2 (DROWN) (</a:t>
            </a:r>
            <a:r>
              <a:rPr lang="en-US" dirty="0">
                <a:hlinkClick r:id="rId2"/>
              </a:rPr>
              <a:t>CVE-2016-0800</a:t>
            </a:r>
            <a:r>
              <a:rPr lang="en-US" dirty="0"/>
              <a:t>)</a:t>
            </a:r>
          </a:p>
          <a:p>
            <a:pPr fontAlgn="base"/>
            <a:r>
              <a:rPr lang="en-US" dirty="0"/>
              <a:t>SSLv2 doesn’t block disabled ciphers (</a:t>
            </a:r>
            <a:r>
              <a:rPr lang="en-US" dirty="0">
                <a:hlinkClick r:id="rId3"/>
              </a:rPr>
              <a:t>CVE-2015-3197)</a:t>
            </a:r>
            <a:endParaRPr lang="en-US" dirty="0"/>
          </a:p>
          <a:p>
            <a:pPr fontAlgn="base"/>
            <a:r>
              <a:rPr lang="en-US" dirty="0"/>
              <a:t>Divide-and-conquer session key recovery in SSLv2 (</a:t>
            </a:r>
            <a:r>
              <a:rPr lang="en-US" dirty="0">
                <a:hlinkClick r:id="rId2"/>
              </a:rPr>
              <a:t>CVE-2016-0703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100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SSLv3 Fixes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6781" y="1825625"/>
            <a:ext cx="76784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4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SSL/TLS with</a:t>
            </a:r>
            <a:br>
              <a:rPr lang="en-US" dirty="0"/>
            </a:br>
            <a:r>
              <a:rPr lang="en-US" dirty="0"/>
              <a:t>Server and Client Authentication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3827" y="1825624"/>
            <a:ext cx="8563213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Handshake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Per-session master secret derived using expensive public key crypto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 1.0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093" y="1825625"/>
            <a:ext cx="69258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Resumption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Allows Alice and Bob to construct new encryption &amp; integrity keys using previously shared pre-master secret (S)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uses </a:t>
            </a:r>
            <a:r>
              <a:rPr lang="en-US" dirty="0"/>
              <a:t>session-id to continue SSL session over multiple connections </a:t>
            </a:r>
          </a:p>
          <a:p>
            <a:pPr lvl="1"/>
            <a:r>
              <a:rPr lang="en-US" dirty="0" smtClean="0"/>
              <a:t>avoids </a:t>
            </a:r>
            <a:r>
              <a:rPr lang="en-US" dirty="0"/>
              <a:t>having to repeat public-key crypto operations </a:t>
            </a:r>
            <a:endParaRPr lang="en-US" dirty="0" smtClean="0">
              <a:effectLst/>
            </a:endParaRPr>
          </a:p>
          <a:p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/>
              <a:t>either Alice or Bob don’t remember master secret key, new handshake is required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SSLv3 Handshake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5322" y="1825625"/>
            <a:ext cx="76813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 within the local network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68004"/>
            <a:ext cx="10515600" cy="3920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657671"/>
            <a:ext cx="61672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host knows the network prefix of the local network </a:t>
            </a:r>
            <a:endParaRPr lang="en-US" dirty="0" smtClean="0">
              <a:effectLst/>
            </a:endParaRPr>
          </a:p>
          <a:p>
            <a:r>
              <a:rPr lang="en-US" dirty="0"/>
              <a:t>• All nodes within the local network are reachable within 1 hop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• </a:t>
            </a:r>
            <a:r>
              <a:rPr lang="en-US" b="1" dirty="0"/>
              <a:t>CIDR Notation</a:t>
            </a:r>
            <a:r>
              <a:rPr lang="en-US" dirty="0"/>
              <a:t>: </a:t>
            </a:r>
            <a:r>
              <a:rPr lang="en-US" dirty="0" err="1"/>
              <a:t>BaseAddress</a:t>
            </a:r>
            <a:r>
              <a:rPr lang="en-US" dirty="0"/>
              <a:t>/</a:t>
            </a:r>
            <a:r>
              <a:rPr lang="en-US" dirty="0" err="1"/>
              <a:t>Prefix_Size</a:t>
            </a:r>
            <a:r>
              <a:rPr lang="en-US" dirty="0"/>
              <a:t> </a:t>
            </a:r>
            <a:endParaRPr lang="en-US" dirty="0" smtClean="0">
              <a:effectLst/>
            </a:endParaRPr>
          </a:p>
          <a:p>
            <a:r>
              <a:rPr lang="en-US" dirty="0" smtClean="0"/>
              <a:t>	• </a:t>
            </a:r>
            <a:r>
              <a:rPr lang="en-US" dirty="0"/>
              <a:t>e.g., 10.0.0.0/24: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18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Resumption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9417" y="1825625"/>
            <a:ext cx="76931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vs.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SSL </a:t>
            </a:r>
            <a:r>
              <a:rPr lang="en-US" i="1" dirty="0"/>
              <a:t>Session </a:t>
            </a:r>
            <a:endParaRPr lang="en-US" dirty="0"/>
          </a:p>
          <a:p>
            <a:pPr lvl="1"/>
            <a:r>
              <a:rPr lang="en-US" dirty="0" smtClean="0"/>
              <a:t>an </a:t>
            </a:r>
            <a:r>
              <a:rPr lang="en-US" dirty="0"/>
              <a:t>association between peers </a:t>
            </a:r>
          </a:p>
          <a:p>
            <a:pPr lvl="1"/>
            <a:r>
              <a:rPr lang="en-US" dirty="0" smtClean="0"/>
              <a:t>created </a:t>
            </a:r>
            <a:r>
              <a:rPr lang="en-US" dirty="0"/>
              <a:t>through a handshake, negotiates security parameters, can be long-lasting </a:t>
            </a:r>
            <a:endParaRPr lang="en-US" dirty="0" smtClean="0">
              <a:effectLst/>
            </a:endParaRPr>
          </a:p>
          <a:p>
            <a:r>
              <a:rPr lang="en-US" dirty="0" smtClean="0"/>
              <a:t>SSL </a:t>
            </a:r>
            <a:r>
              <a:rPr lang="en-US" i="1" dirty="0" smtClean="0"/>
              <a:t>Connection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type of service (i.e., an application) between a </a:t>
            </a:r>
            <a:r>
              <a:rPr lang="en-US" dirty="0" smtClean="0"/>
              <a:t>client and </a:t>
            </a:r>
            <a:r>
              <a:rPr lang="en-US" dirty="0"/>
              <a:t>a server </a:t>
            </a:r>
          </a:p>
          <a:p>
            <a:pPr lvl="1"/>
            <a:r>
              <a:rPr lang="en-US" dirty="0" smtClean="0"/>
              <a:t>Transient</a:t>
            </a:r>
          </a:p>
          <a:p>
            <a:r>
              <a:rPr lang="en-US" dirty="0" smtClean="0"/>
              <a:t>Multiple </a:t>
            </a:r>
            <a:r>
              <a:rPr lang="en-US" dirty="0"/>
              <a:t>connections can be part of a single session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SSL/TLS in the Real World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(modern) browsers support SSLv3, TLS 1.2 </a:t>
            </a:r>
          </a:p>
          <a:p>
            <a:r>
              <a:rPr lang="en-US" dirty="0" smtClean="0"/>
              <a:t>Client </a:t>
            </a:r>
            <a:r>
              <a:rPr lang="en-US" dirty="0"/>
              <a:t>authentication very rare </a:t>
            </a:r>
            <a:r>
              <a:rPr lang="en-US" b="1" dirty="0"/>
              <a:t>-- </a:t>
            </a:r>
            <a:r>
              <a:rPr lang="en-US" b="1" dirty="0" smtClean="0"/>
              <a:t>WHY?</a:t>
            </a:r>
          </a:p>
          <a:p>
            <a:r>
              <a:rPr lang="en-US" dirty="0" smtClean="0"/>
              <a:t>Implementations</a:t>
            </a:r>
            <a:r>
              <a:rPr lang="en-US" dirty="0"/>
              <a:t>: </a:t>
            </a:r>
          </a:p>
          <a:p>
            <a:pPr lvl="1"/>
            <a:r>
              <a:rPr lang="en-US" dirty="0" smtClean="0"/>
              <a:t>HTTP </a:t>
            </a:r>
            <a:r>
              <a:rPr lang="en-US" dirty="0"/>
              <a:t>(80) → HTTPS (</a:t>
            </a:r>
            <a:r>
              <a:rPr lang="en-US" dirty="0" smtClean="0"/>
              <a:t>443)</a:t>
            </a:r>
          </a:p>
          <a:p>
            <a:pPr lvl="1"/>
            <a:r>
              <a:rPr lang="en-US" dirty="0" smtClean="0"/>
              <a:t>POP </a:t>
            </a:r>
            <a:r>
              <a:rPr lang="en-US" dirty="0"/>
              <a:t>(110) → POP3S (</a:t>
            </a:r>
            <a:r>
              <a:rPr lang="en-US" dirty="0" smtClean="0"/>
              <a:t>995)</a:t>
            </a:r>
          </a:p>
          <a:p>
            <a:pPr lvl="1"/>
            <a:r>
              <a:rPr lang="en-US" dirty="0" smtClean="0"/>
              <a:t>IMAP </a:t>
            </a:r>
            <a:r>
              <a:rPr lang="en-US" dirty="0"/>
              <a:t>(143) → IMAPS (</a:t>
            </a:r>
            <a:r>
              <a:rPr lang="en-US" dirty="0" smtClean="0"/>
              <a:t>993)</a:t>
            </a:r>
          </a:p>
          <a:p>
            <a:pPr lvl="1"/>
            <a:r>
              <a:rPr lang="en-US" dirty="0" smtClean="0"/>
              <a:t>SMTP </a:t>
            </a:r>
            <a:r>
              <a:rPr lang="en-US" dirty="0"/>
              <a:t>(25) → SMTP with SSL (465) </a:t>
            </a:r>
          </a:p>
          <a:p>
            <a:pPr lvl="1"/>
            <a:r>
              <a:rPr lang="en-US" dirty="0" smtClean="0"/>
              <a:t>FTP </a:t>
            </a:r>
            <a:r>
              <a:rPr lang="en-US" dirty="0"/>
              <a:t>(20,21)→ FTPS (989,990) </a:t>
            </a:r>
          </a:p>
          <a:p>
            <a:pPr lvl="1"/>
            <a:r>
              <a:rPr lang="en-US" dirty="0" smtClean="0"/>
              <a:t>Telnet </a:t>
            </a:r>
            <a:r>
              <a:rPr lang="en-US" dirty="0"/>
              <a:t>(23) → Telnets (992)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SSL/TLS and the Web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 </a:t>
            </a:r>
            <a:r>
              <a:rPr lang="en-US" dirty="0" smtClean="0"/>
              <a:t>Tunnel HTTP over SSL/TLS </a:t>
            </a:r>
            <a:endParaRPr lang="en-US" dirty="0"/>
          </a:p>
          <a:p>
            <a:r>
              <a:rPr lang="en-US" dirty="0" smtClean="0"/>
              <a:t>Add </a:t>
            </a:r>
            <a:r>
              <a:rPr lang="en-US" dirty="0"/>
              <a:t>golden lock symbol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78" y="2767614"/>
            <a:ext cx="9797671" cy="41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TLS/SSL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Bob’s cert isn’t verified, how do you know you’re actually talking to Bob? </a:t>
            </a:r>
            <a:endParaRPr lang="en-US" dirty="0" smtClean="0">
              <a:effectLst/>
            </a:endParaRPr>
          </a:p>
          <a:p>
            <a:r>
              <a:rPr lang="en-US" dirty="0" smtClean="0"/>
              <a:t>Solution: Use PKI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4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Certificate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SSL is an application layer </a:t>
            </a:r>
            <a:r>
              <a:rPr lang="en-US" dirty="0" smtClean="0"/>
              <a:t>protocol</a:t>
            </a:r>
          </a:p>
          <a:p>
            <a:pPr lvl="1"/>
            <a:r>
              <a:rPr lang="en-US" dirty="0" smtClean="0"/>
              <a:t>Software </a:t>
            </a:r>
            <a:r>
              <a:rPr lang="en-US" dirty="0"/>
              <a:t>developers must use it correctly </a:t>
            </a:r>
          </a:p>
          <a:p>
            <a:r>
              <a:rPr lang="en-US" dirty="0" smtClean="0"/>
              <a:t> </a:t>
            </a:r>
            <a:r>
              <a:rPr lang="en-US" dirty="0"/>
              <a:t>Pre-Smartphone </a:t>
            </a:r>
            <a:r>
              <a:rPr lang="en-US" dirty="0" smtClean="0"/>
              <a:t>World</a:t>
            </a:r>
          </a:p>
          <a:p>
            <a:pPr lvl="1"/>
            <a:r>
              <a:rPr lang="en-US" dirty="0" smtClean="0"/>
              <a:t>Small </a:t>
            </a:r>
            <a:r>
              <a:rPr lang="en-US" dirty="0"/>
              <a:t>set of applications that use SSL (E.g., Web Browser) </a:t>
            </a:r>
          </a:p>
          <a:p>
            <a:pPr lvl="1"/>
            <a:r>
              <a:rPr lang="en-US" dirty="0" smtClean="0"/>
              <a:t>Lots </a:t>
            </a:r>
            <a:r>
              <a:rPr lang="en-US" dirty="0"/>
              <a:t>of attention to those apps </a:t>
            </a:r>
            <a:endParaRPr lang="en-US" dirty="0" smtClean="0">
              <a:effectLst/>
            </a:endParaRPr>
          </a:p>
          <a:p>
            <a:r>
              <a:rPr lang="en-US" dirty="0" smtClean="0"/>
              <a:t>Smartphone World</a:t>
            </a:r>
          </a:p>
          <a:p>
            <a:pPr lvl="1"/>
            <a:r>
              <a:rPr lang="en-US" dirty="0" smtClean="0"/>
              <a:t>Hundreds </a:t>
            </a:r>
            <a:r>
              <a:rPr lang="en-US" dirty="0"/>
              <a:t>of thousands of applications that use </a:t>
            </a:r>
            <a:r>
              <a:rPr lang="en-US" dirty="0" smtClean="0"/>
              <a:t>SSL</a:t>
            </a:r>
          </a:p>
          <a:p>
            <a:pPr lvl="1"/>
            <a:r>
              <a:rPr lang="en-US" dirty="0" smtClean="0"/>
              <a:t>Many </a:t>
            </a:r>
            <a:r>
              <a:rPr lang="en-US" dirty="0"/>
              <a:t>apps do not verify certificates correctly – </a:t>
            </a:r>
            <a:r>
              <a:rPr lang="en-US" b="1" dirty="0"/>
              <a:t>Implications? </a:t>
            </a:r>
            <a:endParaRPr lang="en-US" dirty="0"/>
          </a:p>
          <a:p>
            <a:pPr lvl="1"/>
            <a:r>
              <a:rPr lang="en-US" dirty="0" smtClean="0"/>
              <a:t>Developers </a:t>
            </a:r>
            <a:r>
              <a:rPr lang="en-US" dirty="0"/>
              <a:t>change default configuration – </a:t>
            </a:r>
            <a:r>
              <a:rPr lang="en-US" b="1" dirty="0"/>
              <a:t>WHY?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2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 outside the local subnet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5002" y="1225123"/>
            <a:ext cx="7541745" cy="3456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294" y="4667592"/>
            <a:ext cx="12192000" cy="217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19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 outside the Local Subnet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667" y="1501253"/>
            <a:ext cx="8460665" cy="51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84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if Alice doesn’t know Bob’s (</a:t>
            </a:r>
            <a:r>
              <a:rPr lang="en-US" dirty="0" err="1"/>
              <a:t>bob.com</a:t>
            </a:r>
            <a:r>
              <a:rPr lang="en-US" dirty="0"/>
              <a:t>) IP address?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3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9928" y="261078"/>
            <a:ext cx="8760727" cy="635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72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1453</Words>
  <Application>Microsoft Macintosh PowerPoint</Application>
  <PresentationFormat>Widescreen</PresentationFormat>
  <Paragraphs>233</Paragraphs>
  <Slides>55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Calibri</vt:lpstr>
      <vt:lpstr>Calibri Light</vt:lpstr>
      <vt:lpstr>Arial</vt:lpstr>
      <vt:lpstr>Office Theme</vt:lpstr>
      <vt:lpstr>Advanced Cybersecurity</vt:lpstr>
      <vt:lpstr>Logistics</vt:lpstr>
      <vt:lpstr>Outline</vt:lpstr>
      <vt:lpstr>Routing Problem: How do Alice’s messages get to Bob? </vt:lpstr>
      <vt:lpstr>Routing within the local network</vt:lpstr>
      <vt:lpstr>Routing outside the local subnet</vt:lpstr>
      <vt:lpstr>Routing outside the Local Subnet</vt:lpstr>
      <vt:lpstr>But what if Alice doesn’t know Bob’s (bob.com) IP address? </vt:lpstr>
      <vt:lpstr>DNS</vt:lpstr>
      <vt:lpstr>DNS</vt:lpstr>
      <vt:lpstr>Name Servers</vt:lpstr>
      <vt:lpstr>TLDs</vt:lpstr>
      <vt:lpstr>Naïve Recursive Query</vt:lpstr>
      <vt:lpstr>Naïve Iterative Query</vt:lpstr>
      <vt:lpstr>DNS in the real world</vt:lpstr>
      <vt:lpstr>DNS Vulnerabilities</vt:lpstr>
      <vt:lpstr>A Cache Poisoning Attack</vt:lpstr>
      <vt:lpstr>A Cache Poisoning Attack</vt:lpstr>
      <vt:lpstr>What if the attacker cannot intercept DNS queries?</vt:lpstr>
      <vt:lpstr>Attack Limitations</vt:lpstr>
      <vt:lpstr>Kaminsky Attack</vt:lpstr>
      <vt:lpstr>Mitigations?</vt:lpstr>
      <vt:lpstr>Can we do better?</vt:lpstr>
      <vt:lpstr>DNSSec</vt:lpstr>
      <vt:lpstr>DNSSEC Mechanisms </vt:lpstr>
      <vt:lpstr>DNSSec Challenges</vt:lpstr>
      <vt:lpstr>Eavesdropping and how to avoid it</vt:lpstr>
      <vt:lpstr>Eavesdropping</vt:lpstr>
      <vt:lpstr>Why is this bad?</vt:lpstr>
      <vt:lpstr>Let’s use that crypto stuff</vt:lpstr>
      <vt:lpstr>PowerPoint Presentation</vt:lpstr>
      <vt:lpstr>What properties should this crypto-wrapper have? </vt:lpstr>
      <vt:lpstr>SSL &amp; TLS</vt:lpstr>
      <vt:lpstr>History</vt:lpstr>
      <vt:lpstr>K.I.S.S. </vt:lpstr>
      <vt:lpstr>SSL/TLS Message Types</vt:lpstr>
      <vt:lpstr>Overview</vt:lpstr>
      <vt:lpstr>SSLv2 Handshake</vt:lpstr>
      <vt:lpstr>Cryptographic Parameters</vt:lpstr>
      <vt:lpstr>Cipher Suites</vt:lpstr>
      <vt:lpstr>Authentication</vt:lpstr>
      <vt:lpstr>SSLv2 Problems</vt:lpstr>
      <vt:lpstr>SSLv2 Known Vulnerabilities</vt:lpstr>
      <vt:lpstr>SSLv3 Fixes</vt:lpstr>
      <vt:lpstr>SSL/TLS with Server and Client Authentication </vt:lpstr>
      <vt:lpstr>Handshake cost</vt:lpstr>
      <vt:lpstr>HTTP 1.0</vt:lpstr>
      <vt:lpstr>Session Resumption</vt:lpstr>
      <vt:lpstr>SSLv3 Handshake</vt:lpstr>
      <vt:lpstr>Session Resumption</vt:lpstr>
      <vt:lpstr>Connection vs. Session</vt:lpstr>
      <vt:lpstr>SSL/TLS in the Real World </vt:lpstr>
      <vt:lpstr>SSL/TLS and the Web </vt:lpstr>
      <vt:lpstr>Problems with TLS/SSL </vt:lpstr>
      <vt:lpstr>Certificate Verification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Cybersecurity</dc:title>
  <dc:creator>Xenia Mountrouidou</dc:creator>
  <cp:lastModifiedBy>Xenia Mountrouidou</cp:lastModifiedBy>
  <cp:revision>34</cp:revision>
  <dcterms:created xsi:type="dcterms:W3CDTF">2017-02-19T16:20:27Z</dcterms:created>
  <dcterms:modified xsi:type="dcterms:W3CDTF">2017-02-22T18:23:39Z</dcterms:modified>
</cp:coreProperties>
</file>