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0"/>
    <p:restoredTop sz="92876"/>
  </p:normalViewPr>
  <p:slideViewPr>
    <p:cSldViewPr snapToGrid="0" snapToObjects="1">
      <p:cViewPr varScale="1">
        <p:scale>
          <a:sx n="79" d="100"/>
          <a:sy n="79" d="100"/>
        </p:scale>
        <p:origin x="21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2BDA6-CA31-734F-9511-BBB91ACC708A}" type="datetimeFigureOut">
              <a:rPr lang="en-US" smtClean="0"/>
              <a:t>2/26/17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243F4-9F12-AD48-89E1-2D7516ABD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4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0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4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6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5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4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6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5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2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5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0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AFEDA-736D-1A4E-898C-EA4AFD8D5FFD}" type="datetimeFigureOut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70041-9B58-0840-BA7C-FBC93A9F1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9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VPNs &amp; IPsec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89013" y="5457372"/>
            <a:ext cx="421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adopted by Prof. William </a:t>
            </a:r>
            <a:r>
              <a:rPr lang="en-US" dirty="0" err="1" smtClean="0"/>
              <a:t>Enck</a:t>
            </a:r>
            <a:r>
              <a:rPr lang="en-US" dirty="0" smtClean="0"/>
              <a:t>,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1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IPsec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Host level protection </a:t>
            </a:r>
            <a:r>
              <a:rPr lang="en-US" dirty="0" smtClean="0"/>
              <a:t>service</a:t>
            </a:r>
          </a:p>
          <a:p>
            <a:pPr lvl="1"/>
            <a:r>
              <a:rPr lang="en-US" dirty="0" smtClean="0"/>
              <a:t>IP-layer </a:t>
            </a:r>
            <a:r>
              <a:rPr lang="en-US" dirty="0"/>
              <a:t>security (below </a:t>
            </a:r>
            <a:r>
              <a:rPr lang="en-US" dirty="0" smtClean="0"/>
              <a:t>TCP/UDP)</a:t>
            </a:r>
          </a:p>
          <a:p>
            <a:pPr lvl="1"/>
            <a:r>
              <a:rPr lang="en-US" dirty="0" smtClean="0"/>
              <a:t>De-facto </a:t>
            </a:r>
            <a:r>
              <a:rPr lang="en-US" dirty="0"/>
              <a:t>standard for host level </a:t>
            </a:r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Developed </a:t>
            </a:r>
            <a:r>
              <a:rPr lang="en-US" dirty="0"/>
              <a:t>by the IETF (over many years) </a:t>
            </a:r>
          </a:p>
          <a:p>
            <a:r>
              <a:rPr lang="en-US" dirty="0" smtClean="0"/>
              <a:t>Available </a:t>
            </a:r>
            <a:r>
              <a:rPr lang="en-US" dirty="0"/>
              <a:t>in most operating systems/devices 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., Windows, OS X, Linux, BSD*, </a:t>
            </a:r>
            <a:r>
              <a:rPr lang="en-US" dirty="0" smtClean="0"/>
              <a:t>...</a:t>
            </a:r>
          </a:p>
          <a:p>
            <a:r>
              <a:rPr lang="en-US" dirty="0" smtClean="0"/>
              <a:t>Not </a:t>
            </a:r>
            <a:r>
              <a:rPr lang="en-US" dirty="0"/>
              <a:t>a single protocol; IPsec is a protocol suite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Implements </a:t>
            </a:r>
            <a:r>
              <a:rPr lang="en-US" dirty="0"/>
              <a:t>a wide range of protocols and cryptographic algorithms </a:t>
            </a:r>
          </a:p>
          <a:p>
            <a:r>
              <a:rPr lang="en-US" b="1" i="1" dirty="0" smtClean="0"/>
              <a:t>Selectively </a:t>
            </a:r>
            <a:r>
              <a:rPr lang="en-US" dirty="0"/>
              <a:t>provides .... </a:t>
            </a:r>
          </a:p>
          <a:p>
            <a:pPr lvl="1"/>
            <a:r>
              <a:rPr lang="en-US" dirty="0" smtClean="0"/>
              <a:t>Confidentiality</a:t>
            </a:r>
            <a:r>
              <a:rPr lang="en-US" dirty="0"/>
              <a:t>, integrity, authenticity, replay protection, </a:t>
            </a:r>
            <a:r>
              <a:rPr lang="en-US" dirty="0" err="1"/>
              <a:t>DoS</a:t>
            </a:r>
            <a:r>
              <a:rPr lang="en-US" dirty="0"/>
              <a:t> protection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386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IPsec Protocol Suite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2459" y="1825625"/>
            <a:ext cx="75670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9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IPsec Architecture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976" y="1825625"/>
            <a:ext cx="72700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88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Key Exchange (IKE)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phase protocol used to establish parameters and keys for session </a:t>
            </a:r>
            <a:endParaRPr lang="en-US" dirty="0" smtClean="0">
              <a:effectLst/>
            </a:endParaRPr>
          </a:p>
          <a:p>
            <a:pPr lvl="1"/>
            <a:r>
              <a:rPr lang="en-US" b="1" dirty="0" smtClean="0"/>
              <a:t>Phase </a:t>
            </a:r>
            <a:r>
              <a:rPr lang="en-US" b="1" dirty="0"/>
              <a:t>1</a:t>
            </a:r>
            <a:r>
              <a:rPr lang="en-US" dirty="0"/>
              <a:t>: authenticate peers, establish secure channel via </a:t>
            </a:r>
            <a:r>
              <a:rPr lang="en-US" dirty="0" err="1"/>
              <a:t>Diffie</a:t>
            </a:r>
            <a:r>
              <a:rPr lang="en-US" dirty="0"/>
              <a:t>- Hellman key exchange </a:t>
            </a:r>
          </a:p>
          <a:p>
            <a:pPr lvl="1"/>
            <a:r>
              <a:rPr lang="en-US" b="1" dirty="0" smtClean="0"/>
              <a:t>Phase </a:t>
            </a:r>
            <a:r>
              <a:rPr lang="en-US" b="1" dirty="0"/>
              <a:t>2: </a:t>
            </a:r>
            <a:r>
              <a:rPr lang="en-US" dirty="0"/>
              <a:t>negotiate parameters, establish a </a:t>
            </a:r>
            <a:r>
              <a:rPr lang="en-US" b="1" dirty="0"/>
              <a:t>security association (SA) </a:t>
            </a:r>
            <a:endParaRPr lang="en-US" dirty="0" smtClean="0">
              <a:effectLst/>
            </a:endParaRPr>
          </a:p>
          <a:p>
            <a:r>
              <a:rPr lang="en-US" dirty="0" smtClean="0"/>
              <a:t>The </a:t>
            </a:r>
            <a:r>
              <a:rPr lang="en-US" dirty="0"/>
              <a:t>SA defines algorithms, keys, and policy used to secure the session for a unidirectional traffic flow </a:t>
            </a:r>
          </a:p>
          <a:p>
            <a:pPr lvl="1"/>
            <a:r>
              <a:rPr lang="en-US" dirty="0" smtClean="0"/>
              <a:t>Pairing </a:t>
            </a:r>
            <a:r>
              <a:rPr lang="en-US" dirty="0"/>
              <a:t>requires two SAs -- one for each </a:t>
            </a:r>
            <a:r>
              <a:rPr lang="en-US" dirty="0" smtClean="0"/>
              <a:t>direction</a:t>
            </a:r>
          </a:p>
          <a:p>
            <a:pPr lvl="1"/>
            <a:r>
              <a:rPr lang="en-US" dirty="0" smtClean="0"/>
              <a:t>SAs </a:t>
            </a:r>
            <a:r>
              <a:rPr lang="en-US" dirty="0"/>
              <a:t>stored in host’s Security Association Database (SAD) </a:t>
            </a:r>
          </a:p>
          <a:p>
            <a:pPr lvl="2"/>
            <a:r>
              <a:rPr lang="en-US" dirty="0" smtClean="0"/>
              <a:t>Each </a:t>
            </a:r>
            <a:r>
              <a:rPr lang="en-US" dirty="0"/>
              <a:t>gateway may define policies for each SA </a:t>
            </a:r>
          </a:p>
          <a:p>
            <a:pPr lvl="2"/>
            <a:r>
              <a:rPr lang="en-US" dirty="0" smtClean="0"/>
              <a:t>Policies </a:t>
            </a:r>
            <a:r>
              <a:rPr lang="en-US" dirty="0"/>
              <a:t>stored in the SAD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12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IPsec: Packet Handling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584" y="1825625"/>
            <a:ext cx="68528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6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Mode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700" y="2324894"/>
            <a:ext cx="8356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25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Tunnel Mode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350" y="1931194"/>
            <a:ext cx="88773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3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</a:t>
            </a:r>
            <a:r>
              <a:rPr lang="en-US" dirty="0" smtClean="0"/>
              <a:t>options:</a:t>
            </a:r>
          </a:p>
          <a:p>
            <a:pPr lvl="1"/>
            <a:r>
              <a:rPr lang="en-US" dirty="0" smtClean="0"/>
              <a:t>Manual</a:t>
            </a:r>
            <a:r>
              <a:rPr lang="en-US" dirty="0"/>
              <a:t>: </a:t>
            </a:r>
            <a:r>
              <a:rPr lang="en-US" dirty="0" smtClean="0"/>
              <a:t>use </a:t>
            </a:r>
            <a:r>
              <a:rPr lang="en-US" dirty="0" err="1" smtClean="0"/>
              <a:t>preshared</a:t>
            </a:r>
            <a:r>
              <a:rPr lang="en-US" dirty="0" smtClean="0"/>
              <a:t> </a:t>
            </a:r>
            <a:r>
              <a:rPr lang="en-US" dirty="0" err="1" smtClean="0"/>
              <a:t>secrets;or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Internet </a:t>
            </a:r>
            <a:r>
              <a:rPr lang="en-US" dirty="0"/>
              <a:t>Key Exchange (IKE)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6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Internet Key Exchange Harkins and Carrel, RFC2409, Nov. 1998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Phase1: </a:t>
            </a:r>
            <a:r>
              <a:rPr lang="en-US" dirty="0" err="1"/>
              <a:t>KeyExchange</a:t>
            </a:r>
            <a:r>
              <a:rPr lang="en-US" dirty="0"/>
              <a:t> (Simplified) </a:t>
            </a:r>
            <a:endParaRPr lang="en-US" dirty="0" smtClean="0">
              <a:effectLst/>
            </a:endParaRPr>
          </a:p>
          <a:p>
            <a:pPr marL="457200" lvl="1" indent="0">
              <a:buNone/>
            </a:pPr>
            <a:r>
              <a:rPr lang="en-US" dirty="0"/>
              <a:t>1. Initiator sends list of supported crypto </a:t>
            </a:r>
            <a:r>
              <a:rPr lang="en-US" dirty="0" err="1"/>
              <a:t>algos</a:t>
            </a:r>
            <a:r>
              <a:rPr lang="en-US" dirty="0"/>
              <a:t> to responder </a:t>
            </a:r>
            <a:endParaRPr lang="en-US" dirty="0" smtClean="0">
              <a:effectLst/>
            </a:endParaRPr>
          </a:p>
          <a:p>
            <a:pPr marL="457200" lvl="1" indent="0">
              <a:buNone/>
            </a:pPr>
            <a:r>
              <a:rPr lang="en-US" dirty="0"/>
              <a:t>2. Responder chooses crypto </a:t>
            </a:r>
            <a:r>
              <a:rPr lang="en-US" dirty="0" err="1"/>
              <a:t>algo</a:t>
            </a:r>
            <a:r>
              <a:rPr lang="en-US" dirty="0"/>
              <a:t> from sender’s list </a:t>
            </a:r>
            <a:endParaRPr lang="en-US" dirty="0" smtClean="0">
              <a:effectLst/>
            </a:endParaRPr>
          </a:p>
          <a:p>
            <a:pPr marL="457200" lvl="1" indent="0">
              <a:buNone/>
            </a:pPr>
            <a:r>
              <a:rPr lang="en-US" dirty="0"/>
              <a:t>3. Initiator sends first half of DH exchange and a </a:t>
            </a:r>
            <a:r>
              <a:rPr lang="en-US" dirty="0" err="1"/>
              <a:t>nonceI</a:t>
            </a:r>
            <a:r>
              <a:rPr lang="en-US" dirty="0"/>
              <a:t> to responder </a:t>
            </a:r>
            <a:endParaRPr lang="en-US" dirty="0" smtClean="0">
              <a:effectLst/>
            </a:endParaRPr>
          </a:p>
          <a:p>
            <a:pPr marL="457200" lvl="1" indent="0">
              <a:buNone/>
            </a:pPr>
            <a:r>
              <a:rPr lang="en-US" dirty="0"/>
              <a:t>4. Responder sends second half of DH exchange, and a </a:t>
            </a:r>
            <a:r>
              <a:rPr lang="en-US" dirty="0" err="1"/>
              <a:t>nonceR</a:t>
            </a:r>
            <a:r>
              <a:rPr lang="en-US" dirty="0"/>
              <a:t> to initiator </a:t>
            </a:r>
            <a:endParaRPr lang="en-US" dirty="0" smtClean="0">
              <a:effectLst/>
            </a:endParaRPr>
          </a:p>
          <a:p>
            <a:pPr marL="457200" lvl="1" indent="0">
              <a:buNone/>
            </a:pPr>
            <a:r>
              <a:rPr lang="en-US" dirty="0"/>
              <a:t>5. Initiator sends its id, its cert, and a sig, all encrypted using key derived from previously exchanged messages </a:t>
            </a:r>
            <a:endParaRPr lang="en-US" dirty="0" smtClean="0">
              <a:effectLst/>
            </a:endParaRPr>
          </a:p>
          <a:p>
            <a:pPr marL="457200" lvl="1" indent="0">
              <a:buNone/>
            </a:pPr>
            <a:r>
              <a:rPr lang="en-US" dirty="0"/>
              <a:t>6. Responder sends its id, its cert, and a sig, all encrypted using key derived from previously exchanged messages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05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Key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Phase II</a:t>
            </a:r>
            <a:r>
              <a:rPr lang="en-US" dirty="0"/>
              <a:t>: </a:t>
            </a:r>
            <a:r>
              <a:rPr lang="en-US" dirty="0" smtClean="0"/>
              <a:t>Security Associations </a:t>
            </a:r>
            <a:endParaRPr lang="en-US" dirty="0"/>
          </a:p>
          <a:p>
            <a:r>
              <a:rPr lang="en-US" dirty="0" smtClean="0"/>
              <a:t>Using </a:t>
            </a:r>
            <a:r>
              <a:rPr lang="en-US" dirty="0"/>
              <a:t>secure channel, establish at least 2 security associations: </a:t>
            </a:r>
          </a:p>
          <a:p>
            <a:pPr lvl="1"/>
            <a:r>
              <a:rPr lang="en-US" dirty="0" smtClean="0"/>
              <a:t>inbound </a:t>
            </a:r>
          </a:p>
          <a:p>
            <a:pPr lvl="1"/>
            <a:r>
              <a:rPr lang="en-US" dirty="0" smtClean="0"/>
              <a:t>outbound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48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VPN?</a:t>
            </a:r>
          </a:p>
          <a:p>
            <a:r>
              <a:rPr lang="en-US" dirty="0" err="1" smtClean="0"/>
              <a:t>IPSec</a:t>
            </a:r>
            <a:r>
              <a:rPr lang="en-US" dirty="0" smtClean="0"/>
              <a:t> VPN</a:t>
            </a:r>
          </a:p>
          <a:p>
            <a:r>
              <a:rPr lang="en-US" dirty="0" err="1" smtClean="0"/>
              <a:t>IPSec</a:t>
            </a:r>
            <a:r>
              <a:rPr lang="en-US" dirty="0" smtClean="0"/>
              <a:t> VPN vs SSL VPN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1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8518" y="1690688"/>
            <a:ext cx="7243482" cy="5167312"/>
          </a:xfrm>
          <a:custGeom>
            <a:avLst/>
            <a:gdLst>
              <a:gd name="connsiteX0" fmla="*/ 0 w 7243482"/>
              <a:gd name="connsiteY0" fmla="*/ 0 h 5167312"/>
              <a:gd name="connsiteX1" fmla="*/ 7243482 w 7243482"/>
              <a:gd name="connsiteY1" fmla="*/ 0 h 5167312"/>
              <a:gd name="connsiteX2" fmla="*/ 7243482 w 7243482"/>
              <a:gd name="connsiteY2" fmla="*/ 5167312 h 5167312"/>
              <a:gd name="connsiteX3" fmla="*/ 221324 w 7243482"/>
              <a:gd name="connsiteY3" fmla="*/ 5167312 h 5167312"/>
              <a:gd name="connsiteX4" fmla="*/ 2615203 w 7243482"/>
              <a:gd name="connsiteY4" fmla="*/ 952 h 5167312"/>
              <a:gd name="connsiteX5" fmla="*/ 0 w 7243482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3482" h="5167312">
                <a:moveTo>
                  <a:pt x="0" y="0"/>
                </a:moveTo>
                <a:lnTo>
                  <a:pt x="7243482" y="0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7399176" cy="5166360"/>
          </a:xfrm>
          <a:custGeom>
            <a:avLst/>
            <a:gdLst>
              <a:gd name="connsiteX0" fmla="*/ 0 w 7399176"/>
              <a:gd name="connsiteY0" fmla="*/ 0 h 5166360"/>
              <a:gd name="connsiteX1" fmla="*/ 7399176 w 7399176"/>
              <a:gd name="connsiteY1" fmla="*/ 0 h 5166360"/>
              <a:gd name="connsiteX2" fmla="*/ 5005297 w 7399176"/>
              <a:gd name="connsiteY2" fmla="*/ 5166360 h 5166360"/>
              <a:gd name="connsiteX3" fmla="*/ 0 w 7399176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9176" h="5166360">
                <a:moveTo>
                  <a:pt x="0" y="0"/>
                </a:moveTo>
                <a:lnTo>
                  <a:pt x="7399176" y="0"/>
                </a:lnTo>
                <a:lnTo>
                  <a:pt x="5005297" y="5166360"/>
                </a:lnTo>
                <a:lnTo>
                  <a:pt x="0" y="5166360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194" y="2012865"/>
            <a:ext cx="4263638" cy="4164098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IPsec and the IP protocol stack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2865"/>
            <a:ext cx="4317322" cy="4164098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IPsec puts the two main protocols in between IP and the other protocols </a:t>
            </a:r>
            <a:endParaRPr lang="en-US" sz="2400" dirty="0">
              <a:solidFill>
                <a:schemeClr val="bg1"/>
              </a:solidFill>
              <a:effectLst/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AH: Authentication Header </a:t>
            </a:r>
            <a:endParaRPr lang="en-US" dirty="0">
              <a:solidFill>
                <a:schemeClr val="bg1"/>
              </a:solidFill>
              <a:effectLst/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ESP: Encapsulating Security Payload </a:t>
            </a:r>
            <a:endParaRPr lang="en-US" dirty="0">
              <a:solidFill>
                <a:schemeClr val="bg1"/>
              </a:solidFill>
              <a:effectLst/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Other functions provided by external protocols and architectures </a:t>
            </a:r>
            <a:endParaRPr lang="en-US" sz="2400" dirty="0">
              <a:solidFill>
                <a:schemeClr val="bg1"/>
              </a:solidFill>
              <a:effectLst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73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Association (SA)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association between a sender and a receiver </a:t>
            </a:r>
          </a:p>
          <a:p>
            <a:pPr lvl="1"/>
            <a:r>
              <a:rPr lang="en-US" dirty="0" smtClean="0"/>
              <a:t>Consists </a:t>
            </a:r>
            <a:r>
              <a:rPr lang="en-US" dirty="0"/>
              <a:t>of a set of security related parameters 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., sequence number, encryption key </a:t>
            </a:r>
            <a:endParaRPr lang="en-US" dirty="0" smtClean="0">
              <a:effectLst/>
            </a:endParaRPr>
          </a:p>
          <a:p>
            <a:r>
              <a:rPr lang="en-US" dirty="0" smtClean="0"/>
              <a:t>One </a:t>
            </a:r>
            <a:r>
              <a:rPr lang="en-US" dirty="0"/>
              <a:t>way relationship </a:t>
            </a:r>
            <a:endParaRPr lang="en-US" dirty="0" smtClean="0">
              <a:effectLst/>
            </a:endParaRPr>
          </a:p>
          <a:p>
            <a:r>
              <a:rPr lang="en-US" dirty="0" smtClean="0"/>
              <a:t>Determine </a:t>
            </a:r>
            <a:r>
              <a:rPr lang="en-US" dirty="0"/>
              <a:t>IPsec processing for senders </a:t>
            </a:r>
            <a:endParaRPr lang="en-US" dirty="0" smtClean="0">
              <a:effectLst/>
            </a:endParaRPr>
          </a:p>
          <a:p>
            <a:r>
              <a:rPr lang="en-US" dirty="0" smtClean="0"/>
              <a:t>Determine </a:t>
            </a:r>
            <a:r>
              <a:rPr lang="en-US" dirty="0"/>
              <a:t>IPsec decoding for destination </a:t>
            </a:r>
            <a:endParaRPr lang="en-US" dirty="0" smtClean="0">
              <a:effectLst/>
            </a:endParaRPr>
          </a:p>
          <a:p>
            <a:r>
              <a:rPr lang="en-US" dirty="0" smtClean="0"/>
              <a:t>SAs </a:t>
            </a:r>
            <a:r>
              <a:rPr lang="en-US" dirty="0"/>
              <a:t>are not fixed! Generated and customized per traffic flows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62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Parameter Index (SPI)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bit string assigned to an SA. </a:t>
            </a:r>
            <a:endParaRPr lang="en-US" dirty="0" smtClean="0">
              <a:effectLst/>
            </a:endParaRPr>
          </a:p>
          <a:p>
            <a:r>
              <a:rPr lang="en-US" dirty="0" smtClean="0"/>
              <a:t>Carried </a:t>
            </a:r>
            <a:r>
              <a:rPr lang="en-US" dirty="0"/>
              <a:t>in AH and ESP headers to enable the receiving system to select the SA under which the packet will be processed. </a:t>
            </a:r>
            <a:endParaRPr lang="en-US" dirty="0" smtClean="0">
              <a:effectLst/>
            </a:endParaRPr>
          </a:p>
          <a:p>
            <a:r>
              <a:rPr lang="en-US" dirty="0" smtClean="0"/>
              <a:t>32 bits</a:t>
            </a:r>
          </a:p>
          <a:p>
            <a:pPr lvl="1"/>
            <a:r>
              <a:rPr lang="en-US" dirty="0" smtClean="0"/>
              <a:t>SPI </a:t>
            </a:r>
            <a:r>
              <a:rPr lang="en-US" dirty="0"/>
              <a:t>+ </a:t>
            </a:r>
            <a:r>
              <a:rPr lang="en-US" dirty="0" err="1"/>
              <a:t>Dest</a:t>
            </a:r>
            <a:r>
              <a:rPr lang="en-US" dirty="0"/>
              <a:t> IP address + IPsec Protocol </a:t>
            </a:r>
            <a:endParaRPr lang="en-US" dirty="0" smtClean="0">
              <a:effectLst/>
            </a:endParaRPr>
          </a:p>
          <a:p>
            <a:r>
              <a:rPr lang="en-US" dirty="0" smtClean="0"/>
              <a:t>Uniquely </a:t>
            </a:r>
            <a:r>
              <a:rPr lang="en-US" dirty="0"/>
              <a:t>identifies each SA in SA Database (SAD)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63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 Database (SAD)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Holds parameters for each SA </a:t>
            </a:r>
          </a:p>
          <a:p>
            <a:pPr lvl="1"/>
            <a:r>
              <a:rPr lang="en-US" dirty="0" smtClean="0"/>
              <a:t>Sequence </a:t>
            </a:r>
            <a:r>
              <a:rPr lang="en-US" dirty="0"/>
              <a:t>number counter </a:t>
            </a:r>
          </a:p>
          <a:p>
            <a:pPr lvl="1"/>
            <a:r>
              <a:rPr lang="en-US" dirty="0" smtClean="0"/>
              <a:t>Lifetime </a:t>
            </a:r>
            <a:r>
              <a:rPr lang="en-US" dirty="0"/>
              <a:t>of this </a:t>
            </a:r>
            <a:r>
              <a:rPr lang="en-US" dirty="0" smtClean="0"/>
              <a:t>SA</a:t>
            </a:r>
          </a:p>
          <a:p>
            <a:pPr lvl="1"/>
            <a:r>
              <a:rPr lang="en-US" dirty="0" smtClean="0"/>
              <a:t>AH </a:t>
            </a:r>
            <a:r>
              <a:rPr lang="en-US" dirty="0"/>
              <a:t>and ESP information </a:t>
            </a:r>
          </a:p>
          <a:p>
            <a:pPr lvl="1"/>
            <a:r>
              <a:rPr lang="en-US" dirty="0" smtClean="0"/>
              <a:t>Tunnel </a:t>
            </a:r>
            <a:r>
              <a:rPr lang="en-US" dirty="0"/>
              <a:t>or transport </a:t>
            </a:r>
            <a:r>
              <a:rPr lang="en-US" dirty="0" smtClean="0"/>
              <a:t>mode</a:t>
            </a:r>
          </a:p>
          <a:p>
            <a:r>
              <a:rPr lang="en-US" dirty="0"/>
              <a:t>E</a:t>
            </a:r>
            <a:r>
              <a:rPr lang="en-US" dirty="0" smtClean="0"/>
              <a:t>very </a:t>
            </a:r>
            <a:r>
              <a:rPr lang="en-US" dirty="0"/>
              <a:t>host or gateway participating in IPsec </a:t>
            </a:r>
            <a:r>
              <a:rPr lang="en-US" dirty="0" smtClean="0"/>
              <a:t>has </a:t>
            </a:r>
            <a:r>
              <a:rPr lang="en-US" dirty="0"/>
              <a:t>their own SA database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 Header (AH)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Provides </a:t>
            </a:r>
            <a:r>
              <a:rPr lang="en-US" b="1" dirty="0"/>
              <a:t>authenticity </a:t>
            </a:r>
            <a:r>
              <a:rPr lang="en-US" dirty="0"/>
              <a:t>and </a:t>
            </a:r>
            <a:r>
              <a:rPr lang="en-US" b="1" dirty="0"/>
              <a:t>integrity </a:t>
            </a:r>
            <a:endParaRPr lang="en-US" dirty="0"/>
          </a:p>
          <a:p>
            <a:pPr lvl="1"/>
            <a:r>
              <a:rPr lang="en-US" dirty="0" smtClean="0"/>
              <a:t>via HMAC</a:t>
            </a:r>
          </a:p>
          <a:p>
            <a:pPr lvl="1"/>
            <a:r>
              <a:rPr lang="en-US" dirty="0" smtClean="0"/>
              <a:t>over </a:t>
            </a:r>
            <a:r>
              <a:rPr lang="en-US" dirty="0"/>
              <a:t>immutable IP headers and data </a:t>
            </a:r>
            <a:endParaRPr lang="en-US" dirty="0" smtClean="0">
              <a:effectLst/>
            </a:endParaRPr>
          </a:p>
          <a:p>
            <a:r>
              <a:rPr lang="en-US" dirty="0" smtClean="0"/>
              <a:t>Advantage</a:t>
            </a:r>
            <a:r>
              <a:rPr lang="en-US" dirty="0"/>
              <a:t>: the authenticity of data and IP header information is protected </a:t>
            </a:r>
            <a:endParaRPr lang="en-US" dirty="0" smtClean="0">
              <a:effectLst/>
            </a:endParaRPr>
          </a:p>
          <a:p>
            <a:r>
              <a:rPr lang="en-US" dirty="0" smtClean="0"/>
              <a:t>Disadvantage</a:t>
            </a:r>
            <a:r>
              <a:rPr lang="en-US" dirty="0"/>
              <a:t>: the set of immutable IP headers isn’t necessarily </a:t>
            </a:r>
            <a:r>
              <a:rPr lang="en-US" dirty="0" smtClean="0"/>
              <a:t>fixed</a:t>
            </a:r>
          </a:p>
          <a:p>
            <a:r>
              <a:rPr lang="en-US" dirty="0" smtClean="0"/>
              <a:t>Confidentiality </a:t>
            </a:r>
            <a:r>
              <a:rPr lang="en-US" dirty="0"/>
              <a:t>of data is </a:t>
            </a:r>
            <a:r>
              <a:rPr lang="en-US" i="1" dirty="0"/>
              <a:t>not </a:t>
            </a:r>
            <a:r>
              <a:rPr lang="en-US" dirty="0" smtClean="0"/>
              <a:t>preserved</a:t>
            </a:r>
          </a:p>
          <a:p>
            <a:r>
              <a:rPr lang="en-US" dirty="0" smtClean="0"/>
              <a:t>Replay </a:t>
            </a:r>
            <a:r>
              <a:rPr lang="en-US" dirty="0"/>
              <a:t>protection via AH sequence numbers </a:t>
            </a:r>
          </a:p>
          <a:p>
            <a:pPr lvl="1"/>
            <a:r>
              <a:rPr lang="en-US" dirty="0" smtClean="0"/>
              <a:t>note </a:t>
            </a:r>
            <a:r>
              <a:rPr lang="en-US" dirty="0"/>
              <a:t>that this replicates some features of TCP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09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IPsec AH Packet Format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0" y="2026444"/>
            <a:ext cx="72390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0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IPsec 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SPI</a:t>
            </a:r>
            <a:r>
              <a:rPr lang="en-US" b="1" dirty="0"/>
              <a:t>: </a:t>
            </a:r>
            <a:r>
              <a:rPr lang="en-US" dirty="0"/>
              <a:t>(spy) identifies the SA for this packet </a:t>
            </a:r>
          </a:p>
          <a:p>
            <a:pPr lvl="1"/>
            <a:r>
              <a:rPr lang="en-US" dirty="0" smtClean="0"/>
              <a:t>Type </a:t>
            </a:r>
            <a:r>
              <a:rPr lang="en-US" dirty="0"/>
              <a:t>of crypto checksum, how large it is, and how it is computed </a:t>
            </a:r>
          </a:p>
          <a:p>
            <a:pPr lvl="1"/>
            <a:r>
              <a:rPr lang="en-US" dirty="0" smtClean="0"/>
              <a:t>Really</a:t>
            </a:r>
            <a:r>
              <a:rPr lang="en-US" dirty="0"/>
              <a:t>, the policy for the packet </a:t>
            </a:r>
          </a:p>
          <a:p>
            <a:r>
              <a:rPr lang="en-US" dirty="0" smtClean="0"/>
              <a:t>Authentication </a:t>
            </a:r>
            <a:r>
              <a:rPr lang="en-US" dirty="0"/>
              <a:t>data </a:t>
            </a:r>
          </a:p>
          <a:p>
            <a:pPr lvl="1"/>
            <a:r>
              <a:rPr lang="en-US" dirty="0" smtClean="0"/>
              <a:t>Hash </a:t>
            </a:r>
            <a:r>
              <a:rPr lang="en-US" dirty="0"/>
              <a:t>of packet contents include IP header as specified by SPI </a:t>
            </a:r>
          </a:p>
          <a:p>
            <a:pPr lvl="1"/>
            <a:r>
              <a:rPr lang="en-US" dirty="0" smtClean="0"/>
              <a:t>Treat </a:t>
            </a:r>
            <a:r>
              <a:rPr lang="en-US" dirty="0"/>
              <a:t>mutable fields (TTL, header checksum) as zero </a:t>
            </a:r>
          </a:p>
          <a:p>
            <a:pPr lvl="1"/>
            <a:r>
              <a:rPr lang="en-US" dirty="0" smtClean="0"/>
              <a:t>Keyed </a:t>
            </a:r>
            <a:r>
              <a:rPr lang="en-US" dirty="0"/>
              <a:t>MD5 Hash is default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13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Encapsulating Security Payload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Confidentiality, authenticity, and integrity </a:t>
            </a:r>
          </a:p>
          <a:p>
            <a:pPr lvl="1"/>
            <a:r>
              <a:rPr lang="en-US" dirty="0" smtClean="0"/>
              <a:t>via </a:t>
            </a:r>
            <a:r>
              <a:rPr lang="en-US" dirty="0"/>
              <a:t>encryption and </a:t>
            </a:r>
            <a:r>
              <a:rPr lang="en-US" dirty="0" smtClean="0"/>
              <a:t>HMAC</a:t>
            </a:r>
          </a:p>
          <a:p>
            <a:pPr lvl="1"/>
            <a:r>
              <a:rPr lang="en-US" dirty="0" smtClean="0"/>
              <a:t>over </a:t>
            </a:r>
            <a:r>
              <a:rPr lang="en-US" dirty="0"/>
              <a:t>IP payload (data) </a:t>
            </a:r>
            <a:endParaRPr lang="en-US" dirty="0" smtClean="0">
              <a:effectLst/>
            </a:endParaRPr>
          </a:p>
          <a:p>
            <a:r>
              <a:rPr lang="en-US" dirty="0" smtClean="0"/>
              <a:t>Advantage</a:t>
            </a:r>
            <a:r>
              <a:rPr lang="en-US" dirty="0"/>
              <a:t>: encapsulated packet is fully </a:t>
            </a:r>
            <a:r>
              <a:rPr lang="en-US" dirty="0" smtClean="0"/>
              <a:t>secured</a:t>
            </a:r>
          </a:p>
          <a:p>
            <a:r>
              <a:rPr lang="en-US" dirty="0" smtClean="0"/>
              <a:t>Use </a:t>
            </a:r>
            <a:r>
              <a:rPr lang="en-US" dirty="0"/>
              <a:t>“null” encryption to get authenticity/integrity </a:t>
            </a:r>
            <a:r>
              <a:rPr lang="en-US" dirty="0" smtClean="0"/>
              <a:t>only</a:t>
            </a:r>
          </a:p>
          <a:p>
            <a:r>
              <a:rPr lang="en-US" dirty="0" smtClean="0"/>
              <a:t>Note </a:t>
            </a:r>
            <a:r>
              <a:rPr lang="en-US" dirty="0"/>
              <a:t>that the TCP/UDP ports are hidden when encrypted </a:t>
            </a:r>
          </a:p>
          <a:p>
            <a:pPr lvl="1"/>
            <a:r>
              <a:rPr lang="en-US" dirty="0" smtClean="0"/>
              <a:t>good</a:t>
            </a:r>
            <a:r>
              <a:rPr lang="en-US" dirty="0"/>
              <a:t>: better security, less is known about traffic </a:t>
            </a:r>
          </a:p>
          <a:p>
            <a:pPr lvl="1"/>
            <a:r>
              <a:rPr lang="en-US" dirty="0" smtClean="0"/>
              <a:t>bad</a:t>
            </a:r>
            <a:r>
              <a:rPr lang="en-US" dirty="0"/>
              <a:t>: impossible for FW to filter/traffic based on port </a:t>
            </a:r>
          </a:p>
          <a:p>
            <a:r>
              <a:rPr lang="en-US" dirty="0" smtClean="0"/>
              <a:t>Cost</a:t>
            </a:r>
            <a:r>
              <a:rPr lang="en-US" dirty="0"/>
              <a:t>: can require many more resources than AH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19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ESP Packet Format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458" y="1825625"/>
            <a:ext cx="70290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08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Modes of </a:t>
            </a:r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Transport</a:t>
            </a:r>
            <a:r>
              <a:rPr lang="en-US" dirty="0"/>
              <a:t>: the payload is (optionally) encrypted and </a:t>
            </a:r>
            <a:r>
              <a:rPr lang="en-US" dirty="0" smtClean="0"/>
              <a:t>the </a:t>
            </a:r>
            <a:r>
              <a:rPr lang="en-US" i="1" dirty="0"/>
              <a:t>non-mutable </a:t>
            </a:r>
            <a:r>
              <a:rPr lang="en-US" dirty="0"/>
              <a:t>fields are integrity verified (via MAC)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Tunnel</a:t>
            </a:r>
            <a:r>
              <a:rPr lang="en-US" dirty="0"/>
              <a:t>: each packet is completely encapsulated (and optionally encrypted) in an outer IP packet </a:t>
            </a:r>
          </a:p>
          <a:p>
            <a:pPr lvl="1"/>
            <a:r>
              <a:rPr lang="en-US" dirty="0" smtClean="0"/>
              <a:t>Hides </a:t>
            </a:r>
            <a:r>
              <a:rPr lang="en-US" dirty="0"/>
              <a:t>not only data, but some routing information 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2679700"/>
            <a:ext cx="8851900" cy="149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293" y="5385594"/>
            <a:ext cx="89789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4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Private Networks (VPNs)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secure access to private network over public links </a:t>
            </a:r>
          </a:p>
          <a:p>
            <a:pPr lvl="1"/>
            <a:r>
              <a:rPr lang="en-US" dirty="0" smtClean="0"/>
              <a:t>Often</a:t>
            </a:r>
            <a:r>
              <a:rPr lang="en-US" dirty="0"/>
              <a:t>, goal is to provide access to corporate network </a:t>
            </a:r>
            <a:r>
              <a:rPr lang="en-US" dirty="0" smtClean="0"/>
              <a:t>(</a:t>
            </a:r>
            <a:r>
              <a:rPr lang="en-US" dirty="0"/>
              <a:t>intranet) from outside (</a:t>
            </a:r>
            <a:r>
              <a:rPr lang="en-US" dirty="0" smtClean="0"/>
              <a:t>Internet)</a:t>
            </a:r>
          </a:p>
          <a:p>
            <a:pPr lvl="1"/>
            <a:r>
              <a:rPr lang="en-US" dirty="0" smtClean="0"/>
              <a:t>Or</a:t>
            </a:r>
            <a:r>
              <a:rPr lang="en-US" dirty="0"/>
              <a:t>, logically join physically separated networks </a:t>
            </a:r>
            <a:endParaRPr lang="en-US" dirty="0" smtClean="0">
              <a:effectLst/>
            </a:endParaRPr>
          </a:p>
          <a:p>
            <a:r>
              <a:rPr lang="en-US" dirty="0" smtClean="0"/>
              <a:t>Achieves </a:t>
            </a:r>
            <a:r>
              <a:rPr lang="en-US" dirty="0"/>
              <a:t>some combination of: </a:t>
            </a:r>
          </a:p>
          <a:p>
            <a:pPr lvl="1"/>
            <a:r>
              <a:rPr lang="en-US" dirty="0" smtClean="0"/>
              <a:t>Confidentiality</a:t>
            </a:r>
          </a:p>
          <a:p>
            <a:pPr lvl="1"/>
            <a:r>
              <a:rPr lang="en-US" dirty="0" smtClean="0"/>
              <a:t>Integrity</a:t>
            </a:r>
          </a:p>
          <a:p>
            <a:pPr lvl="1"/>
            <a:r>
              <a:rPr lang="en-US" dirty="0" smtClean="0"/>
              <a:t>Mutual </a:t>
            </a:r>
            <a:r>
              <a:rPr lang="en-US" dirty="0"/>
              <a:t>authentication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8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Telecommuter VPNs: Client-to-Gateway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143" y="1825625"/>
            <a:ext cx="89177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Gateway-to-Gateway VPNs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960" y="1825625"/>
            <a:ext cx="72380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0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build VPNs?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cannot rebuild the Internet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214" y="2514601"/>
            <a:ext cx="7493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85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VPN Tunneling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181" y="1825625"/>
            <a:ext cx="84516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1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SSL VPN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layer?</a:t>
            </a:r>
          </a:p>
          <a:p>
            <a:r>
              <a:rPr lang="en-US" dirty="0" smtClean="0"/>
              <a:t>Layered system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VPN transfers IP packets (of the virtual network) by serializing them on a SSL connection, </a:t>
            </a:r>
            <a:endParaRPr lang="en-US" dirty="0" smtClean="0"/>
          </a:p>
          <a:p>
            <a:pPr lvl="1"/>
            <a:r>
              <a:rPr lang="en-US" dirty="0" smtClean="0"/>
              <a:t>which </a:t>
            </a:r>
            <a:r>
              <a:rPr lang="en-US" dirty="0"/>
              <a:t>itself uses TCP as a transport medium, </a:t>
            </a:r>
            <a:endParaRPr lang="en-US" dirty="0" smtClean="0"/>
          </a:p>
          <a:p>
            <a:pPr lvl="1"/>
            <a:r>
              <a:rPr lang="en-US" dirty="0" smtClean="0"/>
              <a:t>which </a:t>
            </a:r>
            <a:r>
              <a:rPr lang="en-US" dirty="0"/>
              <a:t>is built over IP packets (on the physical unprotected network). </a:t>
            </a:r>
          </a:p>
        </p:txBody>
      </p:sp>
    </p:spTree>
    <p:extLst>
      <p:ext uri="{BB962C8B-B14F-4D97-AF65-F5344CB8AC3E}">
        <p14:creationId xmlns:p14="http://schemas.microsoft.com/office/powerpoint/2010/main" val="55555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IPsec VPN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 smtClean="0"/>
              <a:t>IPsec is another technology which is more deeply integrated in the packets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IPsec VPN more efficient than SSL VPN</a:t>
            </a:r>
            <a:endParaRPr lang="en-US" dirty="0" smtClean="0"/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IPsec must be managed quite deep within the operating system network code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SSL-based VPN only needs some way to hijack incoming and outgoing traffic; the rest can be down in user-level software.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98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968</Words>
  <Application>Microsoft Macintosh PowerPoint</Application>
  <PresentationFormat>Widescreen</PresentationFormat>
  <Paragraphs>135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Calibri Light</vt:lpstr>
      <vt:lpstr>Arial</vt:lpstr>
      <vt:lpstr>Office Theme</vt:lpstr>
      <vt:lpstr>VPNs &amp; IPsec</vt:lpstr>
      <vt:lpstr>Outline</vt:lpstr>
      <vt:lpstr>Virtual Private Networks (VPNs)</vt:lpstr>
      <vt:lpstr>Telecommuter VPNs: Client-to-Gateway </vt:lpstr>
      <vt:lpstr>Gateway-to-Gateway VPNs </vt:lpstr>
      <vt:lpstr>How do we build VPNs? </vt:lpstr>
      <vt:lpstr>VPN Tunneling</vt:lpstr>
      <vt:lpstr>SSL VPN</vt:lpstr>
      <vt:lpstr>IPsec VPN</vt:lpstr>
      <vt:lpstr>IPsec</vt:lpstr>
      <vt:lpstr>IPsec Protocol Suite</vt:lpstr>
      <vt:lpstr>IPsec Architecture </vt:lpstr>
      <vt:lpstr>Internet Key Exchange (IKE) </vt:lpstr>
      <vt:lpstr>IPsec: Packet Handling </vt:lpstr>
      <vt:lpstr>Transport Mode </vt:lpstr>
      <vt:lpstr>Tunnel Mode</vt:lpstr>
      <vt:lpstr>Key Management</vt:lpstr>
      <vt:lpstr>Internet Key Exchange Harkins and Carrel, RFC2409, Nov. 1998 </vt:lpstr>
      <vt:lpstr>Internet Key Exchange</vt:lpstr>
      <vt:lpstr>IPsec and the IP protocol stack </vt:lpstr>
      <vt:lpstr>Security Association (SA)</vt:lpstr>
      <vt:lpstr>Security Parameter Index (SPI)</vt:lpstr>
      <vt:lpstr>SA Database (SAD)</vt:lpstr>
      <vt:lpstr>Authentication Header (AH)</vt:lpstr>
      <vt:lpstr>IPsec AH Packet Format </vt:lpstr>
      <vt:lpstr>IPsec Authentication</vt:lpstr>
      <vt:lpstr>Encapsulating Security Payload</vt:lpstr>
      <vt:lpstr>ESP Packet Format </vt:lpstr>
      <vt:lpstr>Modes of Operation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VPNs &amp; IPsec</dc:title>
  <dc:creator>Xenia Mountrouidou</dc:creator>
  <cp:lastModifiedBy>Xenia Mountrouidou</cp:lastModifiedBy>
  <cp:revision>14</cp:revision>
  <dcterms:created xsi:type="dcterms:W3CDTF">2017-02-26T20:44:05Z</dcterms:created>
  <dcterms:modified xsi:type="dcterms:W3CDTF">2017-02-26T21:47:04Z</dcterms:modified>
</cp:coreProperties>
</file>