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243"/>
  </p:normalViewPr>
  <p:slideViewPr>
    <p:cSldViewPr snapToGrid="0" snapToObjects="1">
      <p:cViewPr varScale="1">
        <p:scale>
          <a:sx n="79" d="100"/>
          <a:sy n="79" d="100"/>
        </p:scale>
        <p:origin x="13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9D8688-FEB0-D641-B99C-4FCDE2FDA613}" type="datetimeFigureOut">
              <a:rPr lang="en-US" smtClean="0"/>
              <a:t>1/22/17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5771D-63CA-6C48-900E-412CF10FEBC1}" type="slidenum">
              <a:rPr lang="en-US" smtClean="0"/>
              <a:t>‹#›</a:t>
            </a:fld>
            <a:endParaRPr lang="en-US"/>
          </a:p>
        </p:txBody>
      </p:sp>
    </p:spTree>
    <p:extLst>
      <p:ext uri="{BB962C8B-B14F-4D97-AF65-F5344CB8AC3E}">
        <p14:creationId xmlns:p14="http://schemas.microsoft.com/office/powerpoint/2010/main" val="73108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A664EC-82B0-B148-B617-97205A0C3EBD}" type="datetimeFigureOut">
              <a:rPr lang="en-US" smtClean="0"/>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194360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664EC-82B0-B148-B617-97205A0C3EBD}" type="datetimeFigureOut">
              <a:rPr lang="en-US" smtClean="0"/>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38020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664EC-82B0-B148-B617-97205A0C3EBD}" type="datetimeFigureOut">
              <a:rPr lang="en-US" smtClean="0"/>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136487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664EC-82B0-B148-B617-97205A0C3EBD}" type="datetimeFigureOut">
              <a:rPr lang="en-US" smtClean="0"/>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72403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A664EC-82B0-B148-B617-97205A0C3EBD}" type="datetimeFigureOut">
              <a:rPr lang="en-US" smtClean="0"/>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119585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A664EC-82B0-B148-B617-97205A0C3EBD}" type="datetimeFigureOut">
              <a:rPr lang="en-US" smtClean="0"/>
              <a:t>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35788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A664EC-82B0-B148-B617-97205A0C3EBD}" type="datetimeFigureOut">
              <a:rPr lang="en-US" smtClean="0"/>
              <a:t>1/22/17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200868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A664EC-82B0-B148-B617-97205A0C3EBD}" type="datetimeFigureOut">
              <a:rPr lang="en-US" smtClean="0"/>
              <a:t>1/22/17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145374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664EC-82B0-B148-B617-97205A0C3EBD}" type="datetimeFigureOut">
              <a:rPr lang="en-US" smtClean="0"/>
              <a:t>1/22/17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117619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664EC-82B0-B148-B617-97205A0C3EBD}" type="datetimeFigureOut">
              <a:rPr lang="en-US" smtClean="0"/>
              <a:t>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66763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664EC-82B0-B148-B617-97205A0C3EBD}" type="datetimeFigureOut">
              <a:rPr lang="en-US" smtClean="0"/>
              <a:t>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188C8A-BF40-9B46-96C8-DDD0B3D14046}" type="slidenum">
              <a:rPr lang="en-US" smtClean="0"/>
              <a:t>‹#›</a:t>
            </a:fld>
            <a:endParaRPr lang="en-US"/>
          </a:p>
        </p:txBody>
      </p:sp>
    </p:spTree>
    <p:extLst>
      <p:ext uri="{BB962C8B-B14F-4D97-AF65-F5344CB8AC3E}">
        <p14:creationId xmlns:p14="http://schemas.microsoft.com/office/powerpoint/2010/main" val="3756757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664EC-82B0-B148-B617-97205A0C3EBD}" type="datetimeFigureOut">
              <a:rPr lang="en-US" smtClean="0"/>
              <a:t>1/22/17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88C8A-BF40-9B46-96C8-DDD0B3D14046}" type="slidenum">
              <a:rPr lang="en-US" smtClean="0"/>
              <a:t>‹#›</a:t>
            </a:fld>
            <a:endParaRPr lang="en-US"/>
          </a:p>
        </p:txBody>
      </p:sp>
    </p:spTree>
    <p:extLst>
      <p:ext uri="{BB962C8B-B14F-4D97-AF65-F5344CB8AC3E}">
        <p14:creationId xmlns:p14="http://schemas.microsoft.com/office/powerpoint/2010/main" val="183915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Research Methods</a:t>
            </a:r>
            <a:endParaRPr lang="en-US" dirty="0"/>
          </a:p>
        </p:txBody>
      </p:sp>
      <p:sp>
        <p:nvSpPr>
          <p:cNvPr id="3" name="Subtitle 2"/>
          <p:cNvSpPr>
            <a:spLocks noGrp="1"/>
          </p:cNvSpPr>
          <p:nvPr>
            <p:ph type="subTitle" idx="1"/>
          </p:nvPr>
        </p:nvSpPr>
        <p:spPr/>
        <p:txBody>
          <a:bodyPr/>
          <a:lstStyle/>
          <a:p>
            <a:r>
              <a:rPr lang="en-US" dirty="0" smtClean="0"/>
              <a:t>Dr. X</a:t>
            </a:r>
            <a:endParaRPr lang="en-US" dirty="0"/>
          </a:p>
        </p:txBody>
      </p:sp>
    </p:spTree>
    <p:extLst>
      <p:ext uri="{BB962C8B-B14F-4D97-AF65-F5344CB8AC3E}">
        <p14:creationId xmlns:p14="http://schemas.microsoft.com/office/powerpoint/2010/main" val="11241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 an article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Contribution </a:t>
            </a:r>
          </a:p>
          <a:p>
            <a:r>
              <a:rPr lang="en-US" dirty="0" smtClean="0"/>
              <a:t>Related </a:t>
            </a:r>
            <a:r>
              <a:rPr lang="en-US" dirty="0"/>
              <a:t>work </a:t>
            </a:r>
          </a:p>
          <a:p>
            <a:r>
              <a:rPr lang="en-US" dirty="0" smtClean="0"/>
              <a:t>Methodology </a:t>
            </a:r>
          </a:p>
          <a:p>
            <a:r>
              <a:rPr lang="en-US" dirty="0" smtClean="0"/>
              <a:t>Results </a:t>
            </a:r>
          </a:p>
          <a:p>
            <a:r>
              <a:rPr lang="en-US" dirty="0" smtClean="0"/>
              <a:t>Take </a:t>
            </a:r>
            <a:r>
              <a:rPr lang="en-US" dirty="0"/>
              <a:t>away </a:t>
            </a:r>
            <a:endParaRPr lang="en-US" dirty="0" smtClean="0">
              <a:effectLst/>
            </a:endParaRPr>
          </a:p>
          <a:p>
            <a:endParaRPr lang="en-US" dirty="0"/>
          </a:p>
        </p:txBody>
      </p:sp>
    </p:spTree>
    <p:extLst>
      <p:ext uri="{BB962C8B-B14F-4D97-AF65-F5344CB8AC3E}">
        <p14:creationId xmlns:p14="http://schemas.microsoft.com/office/powerpoint/2010/main" val="173619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systems security paper</a:t>
            </a:r>
            <a:endParaRPr lang="en-US" dirty="0"/>
          </a:p>
        </p:txBody>
      </p:sp>
      <p:sp>
        <p:nvSpPr>
          <p:cNvPr id="3" name="Content Placeholder 2"/>
          <p:cNvSpPr>
            <a:spLocks noGrp="1"/>
          </p:cNvSpPr>
          <p:nvPr>
            <p:ph idx="1"/>
          </p:nvPr>
        </p:nvSpPr>
        <p:spPr/>
        <p:txBody>
          <a:bodyPr>
            <a:normAutofit fontScale="85000" lnSpcReduction="20000"/>
          </a:bodyPr>
          <a:lstStyle/>
          <a:p>
            <a:r>
              <a:rPr lang="en-US" dirty="0"/>
              <a:t>What is the security </a:t>
            </a:r>
            <a:r>
              <a:rPr lang="en-US" dirty="0" smtClean="0"/>
              <a:t>model?</a:t>
            </a:r>
          </a:p>
          <a:p>
            <a:pPr lvl="1"/>
            <a:r>
              <a:rPr lang="en-US" dirty="0" smtClean="0"/>
              <a:t>Who </a:t>
            </a:r>
            <a:r>
              <a:rPr lang="en-US" dirty="0"/>
              <a:t>are the participants and adversaries </a:t>
            </a:r>
          </a:p>
          <a:p>
            <a:pPr lvl="1"/>
            <a:r>
              <a:rPr lang="en-US" dirty="0" smtClean="0"/>
              <a:t>What </a:t>
            </a:r>
            <a:r>
              <a:rPr lang="en-US" dirty="0"/>
              <a:t>are the assumptions of trust (trust model) </a:t>
            </a:r>
          </a:p>
          <a:p>
            <a:pPr lvl="1"/>
            <a:r>
              <a:rPr lang="en-US" dirty="0" smtClean="0"/>
              <a:t>What </a:t>
            </a:r>
            <a:r>
              <a:rPr lang="en-US" dirty="0"/>
              <a:t>are the relevant risks/threats </a:t>
            </a:r>
            <a:endParaRPr lang="en-US" dirty="0" smtClean="0">
              <a:effectLst/>
            </a:endParaRPr>
          </a:p>
          <a:p>
            <a:r>
              <a:rPr lang="en-US" dirty="0" smtClean="0"/>
              <a:t>What </a:t>
            </a:r>
            <a:r>
              <a:rPr lang="en-US" dirty="0"/>
              <a:t>are the </a:t>
            </a:r>
            <a:r>
              <a:rPr lang="en-US" dirty="0" smtClean="0"/>
              <a:t>constraints?</a:t>
            </a:r>
          </a:p>
          <a:p>
            <a:pPr lvl="1"/>
            <a:r>
              <a:rPr lang="en-US" dirty="0" smtClean="0"/>
              <a:t>What </a:t>
            </a:r>
            <a:r>
              <a:rPr lang="en-US" dirty="0"/>
              <a:t>are the practical limitations of the environment </a:t>
            </a:r>
          </a:p>
          <a:p>
            <a:pPr lvl="1"/>
            <a:r>
              <a:rPr lang="en-US" dirty="0" smtClean="0"/>
              <a:t>To </a:t>
            </a:r>
            <a:r>
              <a:rPr lang="en-US" dirty="0"/>
              <a:t>what degree are the participants available </a:t>
            </a:r>
            <a:endParaRPr lang="en-US" dirty="0" smtClean="0">
              <a:effectLst/>
            </a:endParaRPr>
          </a:p>
          <a:p>
            <a:r>
              <a:rPr lang="en-US" dirty="0" smtClean="0"/>
              <a:t>What </a:t>
            </a:r>
            <a:r>
              <a:rPr lang="en-US" dirty="0"/>
              <a:t>is the </a:t>
            </a:r>
            <a:r>
              <a:rPr lang="en-US" dirty="0" smtClean="0"/>
              <a:t>solution?</a:t>
            </a:r>
          </a:p>
          <a:p>
            <a:pPr lvl="1"/>
            <a:r>
              <a:rPr lang="en-US" dirty="0" smtClean="0"/>
              <a:t>How </a:t>
            </a:r>
            <a:r>
              <a:rPr lang="en-US" dirty="0"/>
              <a:t>are the threats reasonably addressed </a:t>
            </a:r>
          </a:p>
          <a:p>
            <a:pPr lvl="1"/>
            <a:r>
              <a:rPr lang="en-US" dirty="0" smtClean="0"/>
              <a:t>How </a:t>
            </a:r>
            <a:r>
              <a:rPr lang="en-US" dirty="0"/>
              <a:t>do they evaluate the solution </a:t>
            </a:r>
            <a:endParaRPr lang="en-US" dirty="0" smtClean="0">
              <a:effectLst/>
            </a:endParaRPr>
          </a:p>
          <a:p>
            <a:r>
              <a:rPr lang="en-US" dirty="0" smtClean="0"/>
              <a:t>What </a:t>
            </a:r>
            <a:r>
              <a:rPr lang="en-US" dirty="0"/>
              <a:t>is the take </a:t>
            </a:r>
            <a:r>
              <a:rPr lang="en-US" dirty="0" smtClean="0"/>
              <a:t>away?</a:t>
            </a:r>
          </a:p>
          <a:p>
            <a:pPr lvl="1"/>
            <a:r>
              <a:rPr lang="en-US" dirty="0" smtClean="0"/>
              <a:t>key </a:t>
            </a:r>
            <a:r>
              <a:rPr lang="en-US" dirty="0"/>
              <a:t>idea/design, e.g., generalization (not solely engineering) </a:t>
            </a:r>
            <a:endParaRPr lang="en-US" dirty="0" smtClean="0">
              <a:effectLst/>
            </a:endParaRPr>
          </a:p>
          <a:p>
            <a:r>
              <a:rPr lang="en-US" dirty="0" smtClean="0"/>
              <a:t>Hint</a:t>
            </a:r>
            <a:r>
              <a:rPr lang="en-US" dirty="0"/>
              <a:t>: I will ask these questions when evaluating course project. </a:t>
            </a:r>
            <a:endParaRPr lang="en-US" dirty="0">
              <a:effectLst/>
            </a:endParaRPr>
          </a:p>
        </p:txBody>
      </p:sp>
    </p:spTree>
    <p:extLst>
      <p:ext uri="{BB962C8B-B14F-4D97-AF65-F5344CB8AC3E}">
        <p14:creationId xmlns:p14="http://schemas.microsoft.com/office/powerpoint/2010/main" val="4427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a:t>
            </a:r>
            <a:endParaRPr lang="en-US" dirty="0"/>
          </a:p>
        </p:txBody>
      </p:sp>
      <p:sp>
        <p:nvSpPr>
          <p:cNvPr id="3" name="Content Placeholder 2"/>
          <p:cNvSpPr>
            <a:spLocks noGrp="1"/>
          </p:cNvSpPr>
          <p:nvPr>
            <p:ph idx="1"/>
          </p:nvPr>
        </p:nvSpPr>
        <p:spPr/>
        <p:txBody>
          <a:bodyPr/>
          <a:lstStyle/>
          <a:p>
            <a:r>
              <a:rPr lang="en-US" dirty="0" smtClean="0"/>
              <a:t>The </a:t>
            </a:r>
            <a:r>
              <a:rPr lang="en-US" dirty="0"/>
              <a:t>course project requires the student execute some limited research in security. </a:t>
            </a:r>
          </a:p>
          <a:p>
            <a:pPr lvl="1"/>
            <a:r>
              <a:rPr lang="en-US" dirty="0" smtClean="0"/>
              <a:t>Demonstrate </a:t>
            </a:r>
            <a:r>
              <a:rPr lang="en-US" dirty="0"/>
              <a:t>applied knowledge </a:t>
            </a:r>
          </a:p>
          <a:p>
            <a:pPr lvl="1"/>
            <a:r>
              <a:rPr lang="en-US" dirty="0" smtClean="0"/>
              <a:t>Don’t </a:t>
            </a:r>
            <a:r>
              <a:rPr lang="en-US" dirty="0"/>
              <a:t>try to learn some new non-security field </a:t>
            </a:r>
          </a:p>
          <a:p>
            <a:pPr lvl="1"/>
            <a:r>
              <a:rPr lang="en-US" dirty="0" smtClean="0"/>
              <a:t>Be </a:t>
            </a:r>
            <a:r>
              <a:rPr lang="en-US" dirty="0"/>
              <a:t>realistic about what can be accomplished in a single semester. </a:t>
            </a:r>
          </a:p>
          <a:p>
            <a:pPr lvl="1"/>
            <a:r>
              <a:rPr lang="en-US" dirty="0" smtClean="0"/>
              <a:t>However</a:t>
            </a:r>
            <a:r>
              <a:rPr lang="en-US" dirty="0"/>
              <a:t>, the work should reflect real thought and effort. </a:t>
            </a:r>
            <a:endParaRPr lang="en-US" dirty="0" smtClean="0">
              <a:effectLst/>
            </a:endParaRPr>
          </a:p>
          <a:p>
            <a:r>
              <a:rPr lang="en-US" dirty="0" smtClean="0"/>
              <a:t>The </a:t>
            </a:r>
            <a:r>
              <a:rPr lang="en-US" dirty="0"/>
              <a:t>grade will be based on the following factors: </a:t>
            </a:r>
            <a:r>
              <a:rPr lang="en-US" b="1" i="1" dirty="0"/>
              <a:t>novelty</a:t>
            </a:r>
            <a:r>
              <a:rPr lang="en-US" b="1" dirty="0"/>
              <a:t>, </a:t>
            </a:r>
            <a:r>
              <a:rPr lang="en-US" b="1" i="1" dirty="0"/>
              <a:t>depth</a:t>
            </a:r>
            <a:r>
              <a:rPr lang="en-US" b="1" dirty="0"/>
              <a:t>, </a:t>
            </a:r>
            <a:r>
              <a:rPr lang="en-US" b="1" i="1" dirty="0"/>
              <a:t>correctness</a:t>
            </a:r>
            <a:r>
              <a:rPr lang="en-US" b="1" dirty="0"/>
              <a:t>, </a:t>
            </a:r>
            <a:r>
              <a:rPr lang="en-US" b="1" i="1" dirty="0"/>
              <a:t>clarity of presentation</a:t>
            </a:r>
            <a:r>
              <a:rPr lang="en-US" b="1" dirty="0"/>
              <a:t>, and </a:t>
            </a:r>
            <a:r>
              <a:rPr lang="en-US" b="1" i="1" dirty="0"/>
              <a:t>effort</a:t>
            </a:r>
            <a:r>
              <a:rPr lang="en-US" b="1" dirty="0"/>
              <a:t>. </a:t>
            </a:r>
            <a:endParaRPr lang="en-US" b="1" dirty="0" smtClean="0">
              <a:effectLst/>
            </a:endParaRPr>
          </a:p>
          <a:p>
            <a:endParaRPr lang="en-US" dirty="0"/>
          </a:p>
        </p:txBody>
      </p:sp>
    </p:spTree>
    <p:extLst>
      <p:ext uri="{BB962C8B-B14F-4D97-AF65-F5344CB8AC3E}">
        <p14:creationId xmlns:p14="http://schemas.microsoft.com/office/powerpoint/2010/main" val="94326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normAutofit/>
          </a:bodyPr>
          <a:lstStyle/>
          <a:p>
            <a:r>
              <a:rPr lang="en-US" i="1" dirty="0"/>
              <a:t>Before Feb 1</a:t>
            </a:r>
            <a:endParaRPr lang="en-US" i="1" dirty="0" smtClean="0"/>
          </a:p>
          <a:p>
            <a:pPr lvl="1"/>
            <a:r>
              <a:rPr lang="en-US" dirty="0" smtClean="0"/>
              <a:t>Upload </a:t>
            </a:r>
            <a:r>
              <a:rPr lang="en-US" dirty="0"/>
              <a:t>project </a:t>
            </a:r>
            <a:r>
              <a:rPr lang="en-US" dirty="0" smtClean="0"/>
              <a:t>presentation proposal </a:t>
            </a:r>
            <a:r>
              <a:rPr lang="en-US" dirty="0"/>
              <a:t>to </a:t>
            </a:r>
            <a:r>
              <a:rPr lang="en-US" dirty="0" smtClean="0"/>
              <a:t>Oaks</a:t>
            </a:r>
          </a:p>
          <a:p>
            <a:pPr lvl="1"/>
            <a:r>
              <a:rPr lang="en-US" dirty="0" smtClean="0"/>
              <a:t>Pick your project partner(s)</a:t>
            </a:r>
          </a:p>
          <a:p>
            <a:pPr lvl="1"/>
            <a:r>
              <a:rPr lang="en-US" dirty="0" smtClean="0"/>
              <a:t>Project need to be done in teams of at least two, unless we discuss otherwise</a:t>
            </a:r>
          </a:p>
          <a:p>
            <a:endParaRPr lang="en-US" dirty="0"/>
          </a:p>
        </p:txBody>
      </p:sp>
    </p:spTree>
    <p:extLst>
      <p:ext uri="{BB962C8B-B14F-4D97-AF65-F5344CB8AC3E}">
        <p14:creationId xmlns:p14="http://schemas.microsoft.com/office/powerpoint/2010/main" val="1524617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formulation</a:t>
            </a:r>
            <a:endParaRPr lang="en-US" dirty="0"/>
          </a:p>
        </p:txBody>
      </p:sp>
      <p:sp>
        <p:nvSpPr>
          <p:cNvPr id="3" name="Content Placeholder 2"/>
          <p:cNvSpPr>
            <a:spLocks noGrp="1"/>
          </p:cNvSpPr>
          <p:nvPr>
            <p:ph idx="1"/>
          </p:nvPr>
        </p:nvSpPr>
        <p:spPr/>
        <p:txBody>
          <a:bodyPr>
            <a:normAutofit/>
          </a:bodyPr>
          <a:lstStyle/>
          <a:p>
            <a:r>
              <a:rPr lang="en-US" dirty="0" smtClean="0"/>
              <a:t>Read related work in the area of your choice</a:t>
            </a:r>
          </a:p>
          <a:p>
            <a:pPr lvl="1"/>
            <a:r>
              <a:rPr lang="en-US" dirty="0" smtClean="0"/>
              <a:t>Well cited publications or robust blogs/white papers from companies that are known in the field</a:t>
            </a:r>
          </a:p>
          <a:p>
            <a:r>
              <a:rPr lang="en-US" dirty="0"/>
              <a:t>Then ask the the following questions (write down answers) </a:t>
            </a:r>
          </a:p>
          <a:p>
            <a:pPr lvl="1"/>
            <a:r>
              <a:rPr lang="en-US" dirty="0" smtClean="0"/>
              <a:t>What </a:t>
            </a:r>
            <a:r>
              <a:rPr lang="en-US" dirty="0"/>
              <a:t>are the problems that this area addresses? </a:t>
            </a:r>
          </a:p>
          <a:p>
            <a:pPr lvl="1"/>
            <a:r>
              <a:rPr lang="en-US" dirty="0" smtClean="0"/>
              <a:t>What </a:t>
            </a:r>
            <a:r>
              <a:rPr lang="en-US" dirty="0"/>
              <a:t>are the methodological tools that people bring to bear in addressing problems in this area? </a:t>
            </a:r>
          </a:p>
          <a:p>
            <a:pPr lvl="1"/>
            <a:r>
              <a:rPr lang="en-US" dirty="0" smtClean="0"/>
              <a:t>How </a:t>
            </a:r>
            <a:r>
              <a:rPr lang="en-US" dirty="0"/>
              <a:t>is the field evolving? </a:t>
            </a:r>
          </a:p>
          <a:p>
            <a:pPr lvl="1"/>
            <a:r>
              <a:rPr lang="en-US" dirty="0" smtClean="0"/>
              <a:t>How </a:t>
            </a:r>
            <a:r>
              <a:rPr lang="en-US" dirty="0"/>
              <a:t>do your set of skills apply to the problems </a:t>
            </a:r>
            <a:r>
              <a:rPr lang="en-US" dirty="0" smtClean="0"/>
              <a:t>being addressed</a:t>
            </a:r>
            <a:r>
              <a:rPr lang="en-US" dirty="0"/>
              <a:t>? </a:t>
            </a:r>
          </a:p>
          <a:p>
            <a:pPr lvl="1"/>
            <a:r>
              <a:rPr lang="en-US" dirty="0" smtClean="0"/>
              <a:t>How </a:t>
            </a:r>
            <a:r>
              <a:rPr lang="en-US" dirty="0"/>
              <a:t>are expected changes in the larger computer science community going to affect the known problems and solutions? </a:t>
            </a:r>
            <a:endParaRPr lang="en-US" dirty="0" smtClean="0">
              <a:effectLst/>
            </a:endParaRPr>
          </a:p>
          <a:p>
            <a:pPr lvl="1"/>
            <a:endParaRPr lang="en-US" dirty="0"/>
          </a:p>
        </p:txBody>
      </p:sp>
    </p:spTree>
    <p:extLst>
      <p:ext uri="{BB962C8B-B14F-4D97-AF65-F5344CB8AC3E}">
        <p14:creationId xmlns:p14="http://schemas.microsoft.com/office/powerpoint/2010/main" val="6051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formulation methods</a:t>
            </a:r>
            <a:endParaRPr lang="en-US" dirty="0"/>
          </a:p>
        </p:txBody>
      </p:sp>
      <p:sp>
        <p:nvSpPr>
          <p:cNvPr id="3" name="Content Placeholder 2"/>
          <p:cNvSpPr>
            <a:spLocks noGrp="1"/>
          </p:cNvSpPr>
          <p:nvPr>
            <p:ph idx="1"/>
          </p:nvPr>
        </p:nvSpPr>
        <p:spPr/>
        <p:txBody>
          <a:bodyPr>
            <a:normAutofit/>
          </a:bodyPr>
          <a:lstStyle/>
          <a:p>
            <a:r>
              <a:rPr lang="en-US" dirty="0" smtClean="0"/>
              <a:t>Listing: in 5 minutes </a:t>
            </a:r>
            <a:r>
              <a:rPr lang="en-US" dirty="0"/>
              <a:t>make a quick list of 1-5 word phrases that would be used by/related to/observance of the field and problems and solutions </a:t>
            </a:r>
          </a:p>
          <a:p>
            <a:pPr lvl="1"/>
            <a:r>
              <a:rPr lang="en-US" dirty="0" smtClean="0"/>
              <a:t>This </a:t>
            </a:r>
            <a:r>
              <a:rPr lang="en-US" dirty="0"/>
              <a:t>is not an outline, there is no ordering to the list </a:t>
            </a:r>
          </a:p>
          <a:p>
            <a:pPr lvl="1"/>
            <a:r>
              <a:rPr lang="en-US" dirty="0" smtClean="0"/>
              <a:t>Use </a:t>
            </a:r>
            <a:r>
              <a:rPr lang="en-US" dirty="0"/>
              <a:t>your </a:t>
            </a:r>
            <a:r>
              <a:rPr lang="en-US" dirty="0" smtClean="0"/>
              <a:t>imagination</a:t>
            </a:r>
          </a:p>
          <a:p>
            <a:pPr lvl="1"/>
            <a:r>
              <a:rPr lang="en-US" dirty="0" smtClean="0"/>
              <a:t>Creativity </a:t>
            </a:r>
            <a:r>
              <a:rPr lang="en-US" dirty="0"/>
              <a:t>is the essence of this exercise (</a:t>
            </a:r>
            <a:r>
              <a:rPr lang="en-US" i="1" dirty="0"/>
              <a:t>don’t overthink</a:t>
            </a:r>
            <a:r>
              <a:rPr lang="en-US" dirty="0" smtClean="0"/>
              <a:t>)</a:t>
            </a:r>
          </a:p>
          <a:p>
            <a:r>
              <a:rPr lang="en-US" dirty="0" err="1" smtClean="0"/>
              <a:t>Brainstream</a:t>
            </a:r>
            <a:r>
              <a:rPr lang="en-US" dirty="0" smtClean="0"/>
              <a:t>: </a:t>
            </a:r>
            <a:r>
              <a:rPr lang="en-US" dirty="0" err="1"/>
              <a:t>Brainstream</a:t>
            </a:r>
            <a:r>
              <a:rPr lang="en-US" dirty="0"/>
              <a:t> is when the mind has various multiple thoughts that begin to find connections within each, therefore each thought is in conjunction with the other and instead of just separated thoughts, they all began to flow together creating a "stream"</a:t>
            </a:r>
            <a:endParaRPr lang="en-US" dirty="0" smtClean="0"/>
          </a:p>
          <a:p>
            <a:endParaRPr lang="en-US" dirty="0"/>
          </a:p>
        </p:txBody>
      </p:sp>
    </p:spTree>
    <p:extLst>
      <p:ext uri="{BB962C8B-B14F-4D97-AF65-F5344CB8AC3E}">
        <p14:creationId xmlns:p14="http://schemas.microsoft.com/office/powerpoint/2010/main" val="78999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 Mapping</a:t>
            </a:r>
            <a:endParaRPr lang="en-US" dirty="0"/>
          </a:p>
        </p:txBody>
      </p:sp>
      <p:pic>
        <p:nvPicPr>
          <p:cNvPr id="4" name="Content Placeholder 3"/>
          <p:cNvPicPr>
            <a:picLocks noGrp="1" noChangeAspect="1"/>
          </p:cNvPicPr>
          <p:nvPr>
            <p:ph idx="1"/>
          </p:nvPr>
        </p:nvPicPr>
        <p:blipFill>
          <a:blip r:embed="rId2"/>
          <a:stretch>
            <a:fillRect/>
          </a:stretch>
        </p:blipFill>
        <p:spPr>
          <a:xfrm>
            <a:off x="1344386" y="1544117"/>
            <a:ext cx="10515600" cy="5313883"/>
          </a:xfrm>
          <a:prstGeom prst="rect">
            <a:avLst/>
          </a:prstGeom>
        </p:spPr>
      </p:pic>
    </p:spTree>
    <p:extLst>
      <p:ext uri="{BB962C8B-B14F-4D97-AF65-F5344CB8AC3E}">
        <p14:creationId xmlns:p14="http://schemas.microsoft.com/office/powerpoint/2010/main" val="167898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proposal presentation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May include your thought process for the idea</a:t>
            </a:r>
          </a:p>
          <a:p>
            <a:r>
              <a:rPr lang="en-US" dirty="0"/>
              <a:t>Title, team members, team name (optional) </a:t>
            </a:r>
          </a:p>
          <a:p>
            <a:r>
              <a:rPr lang="en-US" dirty="0"/>
              <a:t>Motivation: why is what you are doing important </a:t>
            </a:r>
          </a:p>
          <a:p>
            <a:r>
              <a:rPr lang="en-US" dirty="0"/>
              <a:t>Related work: you need to search thoroughly and make sure that something </a:t>
            </a:r>
            <a:r>
              <a:rPr lang="en-US" dirty="0" smtClean="0"/>
              <a:t>similar </a:t>
            </a:r>
            <a:r>
              <a:rPr lang="en-US" dirty="0"/>
              <a:t>or same method/tool has not been created by other researchers. </a:t>
            </a:r>
          </a:p>
          <a:p>
            <a:r>
              <a:rPr lang="en-US" dirty="0"/>
              <a:t>What you are proposing: Description of the system or network protocol that </a:t>
            </a:r>
            <a:r>
              <a:rPr lang="en-US" dirty="0" smtClean="0"/>
              <a:t>you re </a:t>
            </a:r>
            <a:r>
              <a:rPr lang="en-US" dirty="0"/>
              <a:t>planning to analyze or implement, or the tool that you intend to build or extend. Description of security properties you intend to investigate. Tools and/or analysis techniques you are planning to use. Clear description of project deliverables. Possible deliverables are a software prototype, a substantial case study, or, in the case of a purely theoretical study, proofs (manual or machine- assisted). </a:t>
            </a:r>
          </a:p>
          <a:p>
            <a:endParaRPr lang="en-US" dirty="0"/>
          </a:p>
        </p:txBody>
      </p:sp>
    </p:spTree>
    <p:extLst>
      <p:ext uri="{BB962C8B-B14F-4D97-AF65-F5344CB8AC3E}">
        <p14:creationId xmlns:p14="http://schemas.microsoft.com/office/powerpoint/2010/main" val="157101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luck!</a:t>
            </a:r>
            <a:endParaRPr lang="en-US" dirty="0"/>
          </a:p>
        </p:txBody>
      </p:sp>
      <p:sp>
        <p:nvSpPr>
          <p:cNvPr id="4" name="Text Placeholder 3"/>
          <p:cNvSpPr>
            <a:spLocks noGrp="1"/>
          </p:cNvSpPr>
          <p:nvPr>
            <p:ph type="body" idx="1"/>
          </p:nvPr>
        </p:nvSpPr>
        <p:spPr/>
        <p:txBody>
          <a:bodyPr/>
          <a:lstStyle/>
          <a:p>
            <a:r>
              <a:rPr lang="en-US" smtClean="0"/>
              <a:t>Questions?</a:t>
            </a:r>
            <a:endParaRPr lang="en-US"/>
          </a:p>
        </p:txBody>
      </p:sp>
    </p:spTree>
    <p:extLst>
      <p:ext uri="{BB962C8B-B14F-4D97-AF65-F5344CB8AC3E}">
        <p14:creationId xmlns:p14="http://schemas.microsoft.com/office/powerpoint/2010/main" val="1138157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How to read a publication</a:t>
            </a:r>
          </a:p>
          <a:p>
            <a:r>
              <a:rPr lang="en-US" dirty="0" smtClean="0"/>
              <a:t>How to formulate an idea for your project</a:t>
            </a:r>
          </a:p>
          <a:p>
            <a:r>
              <a:rPr lang="en-US" dirty="0" smtClean="0"/>
              <a:t>Project guidelines</a:t>
            </a:r>
            <a:endParaRPr lang="en-US" dirty="0"/>
          </a:p>
        </p:txBody>
      </p:sp>
    </p:spTree>
    <p:extLst>
      <p:ext uri="{BB962C8B-B14F-4D97-AF65-F5344CB8AC3E}">
        <p14:creationId xmlns:p14="http://schemas.microsoft.com/office/powerpoint/2010/main" val="20838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papers</a:t>
            </a:r>
            <a:endParaRPr lang="en-US" dirty="0"/>
          </a:p>
        </p:txBody>
      </p:sp>
      <p:sp>
        <p:nvSpPr>
          <p:cNvPr id="3" name="Content Placeholder 2"/>
          <p:cNvSpPr>
            <a:spLocks noGrp="1"/>
          </p:cNvSpPr>
          <p:nvPr>
            <p:ph idx="1"/>
          </p:nvPr>
        </p:nvSpPr>
        <p:spPr/>
        <p:txBody>
          <a:bodyPr/>
          <a:lstStyle/>
          <a:p>
            <a:r>
              <a:rPr lang="en-US" dirty="0" smtClean="0"/>
              <a:t>Why do we read papers in this class?</a:t>
            </a:r>
          </a:p>
          <a:p>
            <a:r>
              <a:rPr lang="en-US" dirty="0" smtClean="0"/>
              <a:t>How do you read papers?</a:t>
            </a:r>
            <a:endParaRPr lang="en-US" dirty="0"/>
          </a:p>
        </p:txBody>
      </p:sp>
    </p:spTree>
    <p:extLst>
      <p:ext uri="{BB962C8B-B14F-4D97-AF65-F5344CB8AC3E}">
        <p14:creationId xmlns:p14="http://schemas.microsoft.com/office/powerpoint/2010/main" val="1945429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a paper</a:t>
            </a:r>
            <a:endParaRPr lang="en-US" dirty="0"/>
          </a:p>
        </p:txBody>
      </p:sp>
      <p:sp>
        <p:nvSpPr>
          <p:cNvPr id="3" name="Content Placeholder 2"/>
          <p:cNvSpPr>
            <a:spLocks noGrp="1"/>
          </p:cNvSpPr>
          <p:nvPr>
            <p:ph idx="1"/>
          </p:nvPr>
        </p:nvSpPr>
        <p:spPr/>
        <p:txBody>
          <a:bodyPr/>
          <a:lstStyle/>
          <a:p>
            <a:r>
              <a:rPr lang="en-US" dirty="0" smtClean="0"/>
              <a:t>Start by quick browsing:</a:t>
            </a:r>
          </a:p>
          <a:p>
            <a:pPr lvl="1"/>
            <a:r>
              <a:rPr lang="en-US" dirty="0" smtClean="0"/>
              <a:t>Abstract</a:t>
            </a:r>
          </a:p>
          <a:p>
            <a:pPr lvl="1"/>
            <a:r>
              <a:rPr lang="en-US" dirty="0" smtClean="0"/>
              <a:t>Titles of all sections</a:t>
            </a:r>
          </a:p>
          <a:p>
            <a:pPr lvl="1"/>
            <a:r>
              <a:rPr lang="en-US" dirty="0" smtClean="0"/>
              <a:t>Conclusions</a:t>
            </a:r>
          </a:p>
          <a:p>
            <a:r>
              <a:rPr lang="en-US" dirty="0" smtClean="0"/>
              <a:t>If it is relevant to your project read the whole paper (more details to follow)</a:t>
            </a:r>
          </a:p>
          <a:p>
            <a:r>
              <a:rPr lang="en-US" dirty="0" smtClean="0"/>
              <a:t>If it is part of your reading definitely read it!</a:t>
            </a:r>
            <a:endParaRPr lang="en-US" dirty="0"/>
          </a:p>
        </p:txBody>
      </p:sp>
    </p:spTree>
    <p:extLst>
      <p:ext uri="{BB962C8B-B14F-4D97-AF65-F5344CB8AC3E}">
        <p14:creationId xmlns:p14="http://schemas.microsoft.com/office/powerpoint/2010/main" val="10722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read a paper</a:t>
            </a:r>
            <a:endParaRPr lang="en-US" dirty="0"/>
          </a:p>
        </p:txBody>
      </p:sp>
      <p:sp>
        <p:nvSpPr>
          <p:cNvPr id="3" name="Content Placeholder 2"/>
          <p:cNvSpPr>
            <a:spLocks noGrp="1"/>
          </p:cNvSpPr>
          <p:nvPr>
            <p:ph idx="1"/>
          </p:nvPr>
        </p:nvSpPr>
        <p:spPr/>
        <p:txBody>
          <a:bodyPr/>
          <a:lstStyle/>
          <a:p>
            <a:r>
              <a:rPr lang="en-US" dirty="0" smtClean="0"/>
              <a:t>Goals:</a:t>
            </a:r>
          </a:p>
          <a:p>
            <a:pPr lvl="1"/>
            <a:r>
              <a:rPr lang="en-US" dirty="0" smtClean="0"/>
              <a:t>Be able to reproduce the results</a:t>
            </a:r>
          </a:p>
          <a:p>
            <a:pPr lvl="1"/>
            <a:r>
              <a:rPr lang="en-US" dirty="0" smtClean="0"/>
              <a:t>Criticize the solutions</a:t>
            </a:r>
          </a:p>
          <a:p>
            <a:pPr lvl="1"/>
            <a:r>
              <a:rPr lang="en-US" dirty="0" smtClean="0"/>
              <a:t>Mine ideas from the paper for your own research</a:t>
            </a:r>
          </a:p>
          <a:p>
            <a:pPr lvl="1"/>
            <a:r>
              <a:rPr lang="en-US" dirty="0" smtClean="0"/>
              <a:t>Improve upon the ideas </a:t>
            </a:r>
            <a:endParaRPr lang="en-US" dirty="0"/>
          </a:p>
        </p:txBody>
      </p:sp>
    </p:spTree>
    <p:extLst>
      <p:ext uri="{BB962C8B-B14F-4D97-AF65-F5344CB8AC3E}">
        <p14:creationId xmlns:p14="http://schemas.microsoft.com/office/powerpoint/2010/main" val="241010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eading a paper</a:t>
            </a:r>
            <a:endParaRPr lang="en-US" dirty="0"/>
          </a:p>
        </p:txBody>
      </p:sp>
      <p:sp>
        <p:nvSpPr>
          <p:cNvPr id="3" name="Content Placeholder 2"/>
          <p:cNvSpPr>
            <a:spLocks noGrp="1"/>
          </p:cNvSpPr>
          <p:nvPr>
            <p:ph idx="1"/>
          </p:nvPr>
        </p:nvSpPr>
        <p:spPr/>
        <p:txBody>
          <a:bodyPr/>
          <a:lstStyle/>
          <a:p>
            <a:r>
              <a:rPr lang="en-US" dirty="0" smtClean="0"/>
              <a:t>Related work:</a:t>
            </a:r>
          </a:p>
          <a:p>
            <a:pPr lvl="1"/>
            <a:r>
              <a:rPr lang="en-US" dirty="0" smtClean="0"/>
              <a:t>Develops your expertise in the field</a:t>
            </a:r>
          </a:p>
          <a:p>
            <a:pPr lvl="1"/>
            <a:r>
              <a:rPr lang="en-US" dirty="0" smtClean="0"/>
              <a:t>Some references may be useful to read</a:t>
            </a:r>
          </a:p>
        </p:txBody>
      </p:sp>
    </p:spTree>
    <p:extLst>
      <p:ext uri="{BB962C8B-B14F-4D97-AF65-F5344CB8AC3E}">
        <p14:creationId xmlns:p14="http://schemas.microsoft.com/office/powerpoint/2010/main" val="35562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paper</a:t>
            </a:r>
            <a:endParaRPr lang="en-US" dirty="0"/>
          </a:p>
        </p:txBody>
      </p:sp>
      <p:sp>
        <p:nvSpPr>
          <p:cNvPr id="3" name="Content Placeholder 2"/>
          <p:cNvSpPr>
            <a:spLocks noGrp="1"/>
          </p:cNvSpPr>
          <p:nvPr>
            <p:ph idx="1"/>
          </p:nvPr>
        </p:nvSpPr>
        <p:spPr/>
        <p:txBody>
          <a:bodyPr>
            <a:normAutofit/>
          </a:bodyPr>
          <a:lstStyle/>
          <a:p>
            <a:r>
              <a:rPr lang="en-US" dirty="0"/>
              <a:t>What scientific devices are the authors using to communicate their point? </a:t>
            </a:r>
            <a:endParaRPr lang="en-US" dirty="0" smtClean="0">
              <a:effectLst/>
            </a:endParaRPr>
          </a:p>
          <a:p>
            <a:r>
              <a:rPr lang="en-US" dirty="0"/>
              <a:t>M</a:t>
            </a:r>
            <a:r>
              <a:rPr lang="en-US" dirty="0" smtClean="0"/>
              <a:t>ethodology </a:t>
            </a:r>
            <a:r>
              <a:rPr lang="en-US" dirty="0"/>
              <a:t>- this is how they evaluate their solution. </a:t>
            </a:r>
          </a:p>
          <a:p>
            <a:pPr lvl="1"/>
            <a:r>
              <a:rPr lang="en-US" dirty="0" smtClean="0"/>
              <a:t>Theoretical </a:t>
            </a:r>
            <a:r>
              <a:rPr lang="en-US" dirty="0"/>
              <a:t>papers typically validate a model using mathematical arguments (e.g., proofs) </a:t>
            </a:r>
          </a:p>
          <a:p>
            <a:pPr lvl="1"/>
            <a:r>
              <a:rPr lang="en-US" dirty="0" smtClean="0"/>
              <a:t>Experimental </a:t>
            </a:r>
            <a:r>
              <a:rPr lang="en-US" dirty="0"/>
              <a:t>papers evaluate results based on test apparatus (e.g., measurements, data mining, synthetic workload simulation, trace-based simulation). </a:t>
            </a:r>
          </a:p>
          <a:p>
            <a:pPr lvl="1"/>
            <a:r>
              <a:rPr lang="en-US" dirty="0" smtClean="0"/>
              <a:t>Empirical </a:t>
            </a:r>
            <a:r>
              <a:rPr lang="en-US" dirty="0"/>
              <a:t>research evaluates by measurement. </a:t>
            </a:r>
          </a:p>
          <a:p>
            <a:pPr lvl="1"/>
            <a:r>
              <a:rPr lang="en-US" dirty="0" smtClean="0"/>
              <a:t>Some </a:t>
            </a:r>
            <a:r>
              <a:rPr lang="en-US" dirty="0"/>
              <a:t>papers have no evaluation at all, but argue the </a:t>
            </a:r>
            <a:r>
              <a:rPr lang="en-US" dirty="0" smtClean="0"/>
              <a:t>merits </a:t>
            </a:r>
            <a:r>
              <a:rPr lang="en-US" dirty="0"/>
              <a:t>of the solution in prose (e.g., design papers) </a:t>
            </a:r>
            <a:endParaRPr lang="en-US" dirty="0">
              <a:effectLst/>
            </a:endParaRPr>
          </a:p>
        </p:txBody>
      </p:sp>
    </p:spTree>
    <p:extLst>
      <p:ext uri="{BB962C8B-B14F-4D97-AF65-F5344CB8AC3E}">
        <p14:creationId xmlns:p14="http://schemas.microsoft.com/office/powerpoint/2010/main" val="2123222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paper</a:t>
            </a:r>
            <a:endParaRPr lang="en-US" dirty="0"/>
          </a:p>
        </p:txBody>
      </p:sp>
      <p:sp>
        <p:nvSpPr>
          <p:cNvPr id="3" name="Content Placeholder 2"/>
          <p:cNvSpPr>
            <a:spLocks noGrp="1"/>
          </p:cNvSpPr>
          <p:nvPr>
            <p:ph idx="1"/>
          </p:nvPr>
        </p:nvSpPr>
        <p:spPr/>
        <p:txBody>
          <a:bodyPr/>
          <a:lstStyle/>
          <a:p>
            <a:r>
              <a:rPr lang="en-US" dirty="0" smtClean="0"/>
              <a:t>Results</a:t>
            </a:r>
          </a:p>
          <a:p>
            <a:pPr lvl="1"/>
            <a:r>
              <a:rPr lang="en-US" dirty="0" smtClean="0"/>
              <a:t>Prove the validity of the method/claims</a:t>
            </a:r>
          </a:p>
          <a:p>
            <a:pPr lvl="1"/>
            <a:r>
              <a:rPr lang="en-US" dirty="0" smtClean="0"/>
              <a:t>Read critically, there may be mistakes</a:t>
            </a:r>
          </a:p>
          <a:p>
            <a:pPr lvl="1"/>
            <a:r>
              <a:rPr lang="en-US" dirty="0" smtClean="0"/>
              <a:t>Observe the graphs, x, y axis, the setup of experiments</a:t>
            </a:r>
          </a:p>
        </p:txBody>
      </p:sp>
    </p:spTree>
    <p:extLst>
      <p:ext uri="{BB962C8B-B14F-4D97-AF65-F5344CB8AC3E}">
        <p14:creationId xmlns:p14="http://schemas.microsoft.com/office/powerpoint/2010/main" val="123339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 paper</a:t>
            </a:r>
            <a:endParaRPr lang="en-US" dirty="0"/>
          </a:p>
        </p:txBody>
      </p:sp>
      <p:sp>
        <p:nvSpPr>
          <p:cNvPr id="3" name="Content Placeholder 2"/>
          <p:cNvSpPr>
            <a:spLocks noGrp="1"/>
          </p:cNvSpPr>
          <p:nvPr>
            <p:ph idx="1"/>
          </p:nvPr>
        </p:nvSpPr>
        <p:spPr/>
        <p:txBody>
          <a:bodyPr/>
          <a:lstStyle/>
          <a:p>
            <a:r>
              <a:rPr lang="en-US" dirty="0" smtClean="0"/>
              <a:t>Takeaways</a:t>
            </a:r>
          </a:p>
          <a:p>
            <a:pPr lvl="1"/>
            <a:r>
              <a:rPr lang="en-US" dirty="0" smtClean="0"/>
              <a:t>A lesson or fact that you take away from this paper</a:t>
            </a:r>
          </a:p>
          <a:p>
            <a:r>
              <a:rPr lang="en-US" dirty="0" smtClean="0"/>
              <a:t>Inspiration</a:t>
            </a:r>
          </a:p>
          <a:p>
            <a:pPr lvl="1"/>
            <a:r>
              <a:rPr lang="en-US" dirty="0" smtClean="0"/>
              <a:t>Can you build on the solution proposed? Can you make it better?</a:t>
            </a:r>
          </a:p>
          <a:p>
            <a:pPr lvl="1"/>
            <a:r>
              <a:rPr lang="en-US" dirty="0" smtClean="0"/>
              <a:t>What ideas does the paper give you for your research?</a:t>
            </a:r>
            <a:endParaRPr lang="en-US" dirty="0"/>
          </a:p>
        </p:txBody>
      </p:sp>
    </p:spTree>
    <p:extLst>
      <p:ext uri="{BB962C8B-B14F-4D97-AF65-F5344CB8AC3E}">
        <p14:creationId xmlns:p14="http://schemas.microsoft.com/office/powerpoint/2010/main" val="1913228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855</Words>
  <Application>Microsoft Macintosh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Arial</vt:lpstr>
      <vt:lpstr>Office Theme</vt:lpstr>
      <vt:lpstr>Research Methods</vt:lpstr>
      <vt:lpstr>Outline</vt:lpstr>
      <vt:lpstr>Reading papers</vt:lpstr>
      <vt:lpstr>How to read a paper</vt:lpstr>
      <vt:lpstr>How to read a paper</vt:lpstr>
      <vt:lpstr>Reading a paper</vt:lpstr>
      <vt:lpstr>Reading a paper</vt:lpstr>
      <vt:lpstr>Reading a paper</vt:lpstr>
      <vt:lpstr>Reading a paper</vt:lpstr>
      <vt:lpstr>Summarize an article</vt:lpstr>
      <vt:lpstr>Reading a systems security paper</vt:lpstr>
      <vt:lpstr>Project</vt:lpstr>
      <vt:lpstr>Timeline</vt:lpstr>
      <vt:lpstr>Idea formulation</vt:lpstr>
      <vt:lpstr>Idea formulation methods</vt:lpstr>
      <vt:lpstr>Mind Mapping</vt:lpstr>
      <vt:lpstr>Project proposal presentation</vt:lpstr>
      <vt:lpstr>Good luck!</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Xenia Mountrouidou</dc:creator>
  <cp:lastModifiedBy>Xenia Mountrouidou</cp:lastModifiedBy>
  <cp:revision>5</cp:revision>
  <dcterms:created xsi:type="dcterms:W3CDTF">2017-01-22T23:18:37Z</dcterms:created>
  <dcterms:modified xsi:type="dcterms:W3CDTF">2017-01-22T23:51:11Z</dcterms:modified>
</cp:coreProperties>
</file>